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965" r:id="rId2"/>
    <p:sldId id="958" r:id="rId3"/>
    <p:sldId id="936" r:id="rId4"/>
    <p:sldId id="959" r:id="rId5"/>
    <p:sldId id="964" r:id="rId6"/>
    <p:sldId id="960" r:id="rId7"/>
    <p:sldId id="961" r:id="rId8"/>
    <p:sldId id="962" r:id="rId9"/>
    <p:sldId id="963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716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877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687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048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102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292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125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9.jpe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8487" y="1144182"/>
            <a:ext cx="3124200" cy="194796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РЕШЕНИЕ ЗАДАЧ НА СЛОЖЕНИЕ И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ВЫЧИТАНИЕ ДРОБЕЙ 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С ОДИНАКОВЫМИ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ЗНАМЕНАТЕЛЯМИ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29778" y="1470025"/>
            <a:ext cx="304799" cy="1524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Сложение и вычитание дробей">
            <a:extLst>
              <a:ext uri="{FF2B5EF4-FFF2-40B4-BE49-F238E27FC236}">
                <a16:creationId xmlns:a16="http://schemas.microsoft.com/office/drawing/2014/main" id="{E50F9C35-BA4D-4894-9871-500EAC7F8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894" y="1224125"/>
            <a:ext cx="22574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064FB7-0F94-4704-92B9-E52940CEB0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63075" y="515155"/>
            <a:ext cx="5642827" cy="232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4C8A4CD-023D-4DDF-A05C-86207EDEC8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9"/>
          <a:stretch/>
        </p:blipFill>
        <p:spPr>
          <a:xfrm>
            <a:off x="141287" y="479425"/>
            <a:ext cx="5623659" cy="73114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65961A6-C024-415A-BCED-38C0F973B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19" t="4266"/>
          <a:stretch/>
        </p:blipFill>
        <p:spPr>
          <a:xfrm>
            <a:off x="178380" y="1210568"/>
            <a:ext cx="5623659" cy="17072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E9673C8-BC55-47C9-A2D1-3D4D13DE3F86}"/>
                  </a:ext>
                </a:extLst>
              </p:cNvPr>
              <p:cNvSpPr/>
              <p:nvPr/>
            </p:nvSpPr>
            <p:spPr>
              <a:xfrm>
                <a:off x="1667860" y="2037990"/>
                <a:ext cx="2580578" cy="10464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𝟏𝟓𝟎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не взошли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4 кг масла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BE9673C8-BC55-47C9-A2D1-3D4D13DE3F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860" y="2037990"/>
                <a:ext cx="2580578" cy="1046440"/>
              </a:xfrm>
              <a:prstGeom prst="rect">
                <a:avLst/>
              </a:prstGeom>
              <a:blipFill>
                <a:blip r:embed="rId5"/>
                <a:stretch>
                  <a:fillRect l="-2128" r="-1418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2681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308CD77-A743-49E3-A58E-1299C4A4E8D0}"/>
              </a:ext>
            </a:extLst>
          </p:cNvPr>
          <p:cNvSpPr/>
          <p:nvPr/>
        </p:nvSpPr>
        <p:spPr>
          <a:xfrm>
            <a:off x="26450" y="395321"/>
            <a:ext cx="28309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90. Выполните действия: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09612FB-91F1-46EF-BF83-675ED61216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504" t="25019"/>
          <a:stretch/>
        </p:blipFill>
        <p:spPr>
          <a:xfrm>
            <a:off x="137688" y="759298"/>
            <a:ext cx="5220654" cy="33931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5C0EB2B-B992-4B34-B22E-D8A273AC9960}"/>
                  </a:ext>
                </a:extLst>
              </p:cNvPr>
              <p:cNvSpPr/>
              <p:nvPr/>
            </p:nvSpPr>
            <p:spPr>
              <a:xfrm>
                <a:off x="70295" y="1317625"/>
                <a:ext cx="5626794" cy="17409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 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5C0EB2B-B992-4B34-B22E-D8A273AC99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5" y="1317625"/>
                <a:ext cx="5626794" cy="17409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DC3E42-13E9-4DA4-99E0-4CBDD84AB171}"/>
              </a:ext>
            </a:extLst>
          </p:cNvPr>
          <p:cNvSpPr/>
          <p:nvPr/>
        </p:nvSpPr>
        <p:spPr>
          <a:xfrm>
            <a:off x="109783" y="250825"/>
            <a:ext cx="5594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91. При каких значениях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a</a:t>
            </a:r>
            <a: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верно равенство?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3513A2C-E3FF-4B92-ABAB-77F5529CC4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043" t="26405"/>
          <a:stretch/>
        </p:blipFill>
        <p:spPr>
          <a:xfrm>
            <a:off x="231180" y="774045"/>
            <a:ext cx="5305023" cy="41103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64D2B6B-5BF2-4198-A80A-F1A4FD4E270C}"/>
                  </a:ext>
                </a:extLst>
              </p:cNvPr>
              <p:cNvSpPr/>
              <p:nvPr/>
            </p:nvSpPr>
            <p:spPr>
              <a:xfrm>
                <a:off x="70295" y="1317625"/>
                <a:ext cx="5626794" cy="11777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 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dirty="0"/>
                  <a:t>         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dirty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en-US" dirty="0"/>
                  <a:t>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r>
                  <a:rPr lang="ru-RU" dirty="0"/>
                  <a:t>     </a:t>
                </a:r>
              </a:p>
              <a:p>
                <a:r>
                  <a:rPr lang="en-US" dirty="0"/>
                  <a:t>       </a:t>
                </a:r>
                <a:r>
                  <a:rPr lang="en-US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5                                      a = 12</a:t>
                </a:r>
                <a:endPara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64D2B6B-5BF2-4198-A80A-F1A4FD4E27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5" y="1317625"/>
                <a:ext cx="5626794" cy="1177758"/>
              </a:xfrm>
              <a:prstGeom prst="rect">
                <a:avLst/>
              </a:prstGeom>
              <a:blipFill>
                <a:blip r:embed="rId4"/>
                <a:stretch>
                  <a:fillRect b="-56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8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64D2B6B-5BF2-4198-A80A-F1A4FD4E270C}"/>
                  </a:ext>
                </a:extLst>
              </p:cNvPr>
              <p:cNvSpPr/>
              <p:nvPr/>
            </p:nvSpPr>
            <p:spPr>
              <a:xfrm>
                <a:off x="70295" y="784225"/>
                <a:ext cx="5626794" cy="15754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</a:rPr>
                  <a:t>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/>
                  <a:t>   </a:t>
                </a:r>
                <a:r>
                  <a:rPr lang="en-US" sz="2000" dirty="0"/>
                  <a:t>       </a:t>
                </a:r>
                <a:r>
                  <a:rPr lang="ru-RU" sz="2000" dirty="0"/>
                  <a:t> </a:t>
                </a:r>
                <a:r>
                  <a:rPr lang="en-US" sz="2000" dirty="0"/>
                  <a:t>      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m:rPr>
                        <m:nor/>
                      </m:rP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20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endParaRPr lang="en-US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+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/>
                  <a:t> </a:t>
                </a:r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dirty="0"/>
                  <a:t> </a:t>
                </a:r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  <a:endParaRPr lang="ru-RU" sz="2000" dirty="0"/>
              </a:p>
              <a:p>
                <a:r>
                  <a:rPr lang="en-US" sz="2000" dirty="0"/>
                  <a:t>    </a:t>
                </a: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5                               a = 9 </a:t>
                </a:r>
                <a:endParaRPr lang="ru-RU" sz="2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64D2B6B-5BF2-4198-A80A-F1A4FD4E27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5" y="784225"/>
                <a:ext cx="5626794" cy="1575431"/>
              </a:xfrm>
              <a:prstGeom prst="rect">
                <a:avLst/>
              </a:prstGeom>
              <a:blipFill>
                <a:blip r:embed="rId3"/>
                <a:stretch>
                  <a:fillRect l="-1192" b="-50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79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5E5F086-0A60-4472-8077-40BE5D4417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21" t="25201"/>
          <a:stretch/>
        </p:blipFill>
        <p:spPr>
          <a:xfrm>
            <a:off x="121589" y="514498"/>
            <a:ext cx="5525453" cy="41103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6C896C-5103-4AE5-931B-78A863992B69}"/>
                  </a:ext>
                </a:extLst>
              </p:cNvPr>
              <p:cNvSpPr/>
              <p:nvPr/>
            </p:nvSpPr>
            <p:spPr>
              <a:xfrm>
                <a:off x="598487" y="1089025"/>
                <a:ext cx="2714782" cy="17163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:endParaRPr lang="en-US" sz="2400" b="1" dirty="0">
                  <a:solidFill>
                    <a:srgbClr val="0070C0"/>
                  </a:solidFill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BB6C896C-5103-4AE5-931B-78A863992B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7" y="1089025"/>
                <a:ext cx="2714782" cy="1716304"/>
              </a:xfrm>
              <a:prstGeom prst="rect">
                <a:avLst/>
              </a:prstGeom>
              <a:blipFill>
                <a:blip r:embed="rId4"/>
                <a:stretch>
                  <a:fillRect b="-10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 descr="Картинка мудрая сова с указкой на прозрачном фоне">
            <a:extLst>
              <a:ext uri="{FF2B5EF4-FFF2-40B4-BE49-F238E27FC236}">
                <a16:creationId xmlns:a16="http://schemas.microsoft.com/office/drawing/2014/main" id="{EB9CBC10-5DFB-4315-B02B-8E572F83A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87" y="1089025"/>
            <a:ext cx="1571625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13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CAE042AF-1E22-4349-A445-0D9859F2955C}"/>
                  </a:ext>
                </a:extLst>
              </p:cNvPr>
              <p:cNvSpPr/>
              <p:nvPr/>
            </p:nvSpPr>
            <p:spPr>
              <a:xfrm>
                <a:off x="141288" y="419345"/>
                <a:ext cx="5562599" cy="630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93. Найдите значение выражения </a:t>
                </a:r>
                <a:r>
                  <a:rPr lang="ru-RU" sz="16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a </a:t>
                </a:r>
                <a:r>
                  <a:rPr lang="ru-RU" sz="105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+ </a:t>
                </a:r>
                <a:r>
                  <a:rPr lang="ru-RU" sz="16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b </a:t>
                </a:r>
                <a:r>
                  <a:rPr lang="ru-RU" sz="105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– </a:t>
                </a:r>
                <a:r>
                  <a:rPr lang="ru-RU" sz="1600" b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c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если: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a) a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b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c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endParaRPr lang="en-US" sz="12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a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b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c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в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a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b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, c =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CAE042AF-1E22-4349-A445-0D9859F295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419345"/>
                <a:ext cx="5562599" cy="630429"/>
              </a:xfrm>
              <a:prstGeom prst="rect">
                <a:avLst/>
              </a:prstGeom>
              <a:blipFill>
                <a:blip r:embed="rId3"/>
                <a:stretch>
                  <a:fillRect t="-38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EAA4FF8-E51E-4DDF-A67D-DF2C5D4946B0}"/>
              </a:ext>
            </a:extLst>
          </p:cNvPr>
          <p:cNvSpPr/>
          <p:nvPr/>
        </p:nvSpPr>
        <p:spPr>
          <a:xfrm>
            <a:off x="827087" y="1352032"/>
            <a:ext cx="3352800" cy="248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5BAF364-858E-42D5-BA92-1F51AC4694DA}"/>
                  </a:ext>
                </a:extLst>
              </p:cNvPr>
              <p:cNvSpPr/>
              <p:nvPr/>
            </p:nvSpPr>
            <p:spPr>
              <a:xfrm>
                <a:off x="750887" y="1116383"/>
                <a:ext cx="4240263" cy="17252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dirty="0">
                    <a:solidFill>
                      <a:srgbClr val="0070C0"/>
                    </a:solidFill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>
                    <a:solidFill>
                      <a:srgbClr val="0070C0"/>
                    </a:solidFill>
                  </a:rPr>
                  <a:t>+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2400" dirty="0"/>
                  <a:t> =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</a:p>
              <a:p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</a:t>
                </a:r>
                <a:r>
                  <a:rPr lang="en-US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>
                    <a:solidFill>
                      <a:srgbClr val="0070C0"/>
                    </a:solidFill>
                  </a:rPr>
                  <a:t>+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r>
                  <a:rPr lang="ru-RU" sz="2400" dirty="0"/>
                  <a:t> =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</m:oMath>
                </a14:m>
                <a:endParaRPr lang="ru-RU" sz="2400" dirty="0"/>
              </a:p>
              <a:p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</a:t>
                </a:r>
                <a:r>
                  <a:rPr lang="en-US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>
                    <a:solidFill>
                      <a:srgbClr val="0070C0"/>
                    </a:solidFill>
                  </a:rPr>
                  <a:t>+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ru-RU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𝟑𝟒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r>
                  <a:rPr lang="ru-RU" sz="2400" dirty="0"/>
                  <a:t> =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5BAF364-858E-42D5-BA92-1F51AC4694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887" y="1116383"/>
                <a:ext cx="4240263" cy="1725280"/>
              </a:xfrm>
              <a:prstGeom prst="rect">
                <a:avLst/>
              </a:prstGeom>
              <a:blipFill>
                <a:blip r:embed="rId4"/>
                <a:stretch>
                  <a:fillRect l="-2155" b="-10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7400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656F292-DC39-4EFA-AF51-41B20F91C3D8}"/>
              </a:ext>
            </a:extLst>
          </p:cNvPr>
          <p:cNvSpPr/>
          <p:nvPr/>
        </p:nvSpPr>
        <p:spPr>
          <a:xfrm>
            <a:off x="20528" y="327025"/>
            <a:ext cx="562609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94.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Малика из 14 дней зимних каникул 5 дней провела у бабушки, а оставшиеся дни - дома.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Какую часть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каникул она провела дома? </a:t>
            </a:r>
            <a:endParaRPr lang="ru-RU" sz="1400" b="1" dirty="0"/>
          </a:p>
        </p:txBody>
      </p:sp>
      <p:pic>
        <p:nvPicPr>
          <p:cNvPr id="2050" name="Picture 2" descr="Бабушка картинки нарисованные: Картинки для срисовки бабушек (17 фото) 🔥  Прикольные картинки и юмор —">
            <a:extLst>
              <a:ext uri="{FF2B5EF4-FFF2-40B4-BE49-F238E27FC236}">
                <a16:creationId xmlns:a16="http://schemas.microsoft.com/office/drawing/2014/main" id="{10A8674C-E3D2-4E05-8948-281116898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255" y="990600"/>
            <a:ext cx="1600201" cy="192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9CC6EB8-E89F-4F8E-9B7B-5FF9D94AC42D}"/>
                  </a:ext>
                </a:extLst>
              </p:cNvPr>
              <p:cNvSpPr/>
              <p:nvPr/>
            </p:nvSpPr>
            <p:spPr>
              <a:xfrm>
                <a:off x="121519" y="1078801"/>
                <a:ext cx="3853491" cy="22748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У бабушки – 5 дней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Дома - ? какую часть дней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14 – 5 = 9 (дней)- дома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каникул – дома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каникул провела дома</a:t>
                </a:r>
              </a:p>
              <a:p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9CC6EB8-E89F-4F8E-9B7B-5FF9D94AC4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19" y="1078801"/>
                <a:ext cx="3853491" cy="2274854"/>
              </a:xfrm>
              <a:prstGeom prst="rect">
                <a:avLst/>
              </a:prstGeom>
              <a:blipFill>
                <a:blip r:embed="rId4"/>
                <a:stretch>
                  <a:fillRect l="-1424" t="-1609" r="-7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513C815D-E09D-4C0A-9802-D27606B999D6}"/>
              </a:ext>
            </a:extLst>
          </p:cNvPr>
          <p:cNvSpPr/>
          <p:nvPr/>
        </p:nvSpPr>
        <p:spPr>
          <a:xfrm>
            <a:off x="3204925" y="1100737"/>
            <a:ext cx="152400" cy="571381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65C8C83-F2FE-4071-B488-1E1FB74ABBA6}"/>
              </a:ext>
            </a:extLst>
          </p:cNvPr>
          <p:cNvSpPr/>
          <p:nvPr/>
        </p:nvSpPr>
        <p:spPr>
          <a:xfrm>
            <a:off x="3281125" y="1197641"/>
            <a:ext cx="11256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14 дней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959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68580D2-FB94-4D27-9AE1-216ED94F6C01}"/>
                  </a:ext>
                </a:extLst>
              </p:cNvPr>
              <p:cNvSpPr/>
              <p:nvPr/>
            </p:nvSpPr>
            <p:spPr>
              <a:xfrm>
                <a:off x="8027" y="327025"/>
                <a:ext cx="5767386" cy="8469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95.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части семян подсолнуха составляет масло. Сколько килограммов семян подсолнуха необходимо для того, чтобы получить 20 кг масла?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568580D2-FB94-4D27-9AE1-216ED94F6C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7" y="327025"/>
                <a:ext cx="5767386" cy="846963"/>
              </a:xfrm>
              <a:prstGeom prst="rect">
                <a:avLst/>
              </a:prstGeom>
              <a:blipFill>
                <a:blip r:embed="rId3"/>
                <a:stretch>
                  <a:fillRect l="-317" r="-317" b="-5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174F2CA-1EAB-4466-8C8D-E22A41ED5509}"/>
                  </a:ext>
                </a:extLst>
              </p:cNvPr>
              <p:cNvSpPr/>
              <p:nvPr/>
            </p:nvSpPr>
            <p:spPr>
              <a:xfrm>
                <a:off x="141288" y="958571"/>
                <a:ext cx="4267200" cy="20938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m:rPr>
                          <m:nor/>
                        </m:rPr>
                        <a:rPr lang="ru-RU" sz="16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sz="1600" b="1" dirty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кг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масла</m:t>
                      </m:r>
                      <m:r>
                        <a:rPr lang="ru-RU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это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211D1E"/>
                          </a:solidFill>
                          <a:latin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m:rPr>
                          <m:nor/>
                        </m:rPr>
                        <a:rPr lang="ru-RU" sz="1600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ru-RU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части семян</m:t>
                      </m:r>
                      <m:r>
                        <m:rPr>
                          <m:nor/>
                        </m:rPr>
                        <a:rPr lang="ru-RU" sz="1600" b="1" i="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 подсолнуха</m:t>
                      </m:r>
                      <m:r>
                        <m:rPr>
                          <m:nor/>
                        </m:rPr>
                        <a:rPr lang="ru-RU" sz="1600" b="1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 кг семян подсолнуха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1</a:t>
                </a:r>
                <a:r>
                  <a:rPr 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5 =  100 (кг) – семян подсолнухов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надо взять 100 кг семян подсолнухов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174F2CA-1EAB-4466-8C8D-E22A41ED55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958571"/>
                <a:ext cx="4267200" cy="2093843"/>
              </a:xfrm>
              <a:prstGeom prst="rect">
                <a:avLst/>
              </a:prstGeom>
              <a:blipFill>
                <a:blip r:embed="rId4"/>
                <a:stretch>
                  <a:fillRect l="-1143" b="-37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8" name="Picture 6" descr="Пин на доске decopage">
            <a:extLst>
              <a:ext uri="{FF2B5EF4-FFF2-40B4-BE49-F238E27FC236}">
                <a16:creationId xmlns:a16="http://schemas.microsoft.com/office/drawing/2014/main" id="{F40D6B87-B697-4044-8D48-C8B73E9AE9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322" y="882086"/>
            <a:ext cx="1400175" cy="219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2262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23441</TotalTime>
  <Words>423</Words>
  <Application>Microsoft Office PowerPoint</Application>
  <PresentationFormat>Произвольный</PresentationFormat>
  <Paragraphs>68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1873</cp:revision>
  <cp:lastPrinted>2020-09-30T03:25:16Z</cp:lastPrinted>
  <dcterms:created xsi:type="dcterms:W3CDTF">2020-04-09T07:32:19Z</dcterms:created>
  <dcterms:modified xsi:type="dcterms:W3CDTF">2020-11-24T15:03:32Z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