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949" r:id="rId3"/>
    <p:sldId id="888" r:id="rId4"/>
    <p:sldId id="955" r:id="rId5"/>
    <p:sldId id="956" r:id="rId6"/>
    <p:sldId id="957" r:id="rId7"/>
    <p:sldId id="936" r:id="rId8"/>
    <p:sldId id="951" r:id="rId9"/>
    <p:sldId id="952" r:id="rId10"/>
    <p:sldId id="953" r:id="rId11"/>
    <p:sldId id="950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0066CC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86372" autoAdjust="0"/>
  </p:normalViewPr>
  <p:slideViewPr>
    <p:cSldViewPr>
      <p:cViewPr varScale="1">
        <p:scale>
          <a:sx n="148" d="100"/>
          <a:sy n="148" d="100"/>
        </p:scale>
        <p:origin x="606" y="126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2201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2323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082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452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286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455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874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216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464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480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4.png"/><Relationship Id="rId5" Type="http://schemas.openxmlformats.org/officeDocument/2006/relationships/image" Target="../media/image9.jpe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8.pn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8487" y="1260153"/>
            <a:ext cx="3124200" cy="1640187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СЛОЖЕНИЕ И</a:t>
            </a:r>
            <a:b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ВЫЧИТАНИЕ ДРОБЕЙ </a:t>
            </a:r>
            <a:b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С ОДИНАКОВЫМИ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ЗНАМЕНАТЕЛЯМИ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29778" y="1470025"/>
            <a:ext cx="304799" cy="13716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4" descr="Презентация по математике на тему: &quot;Обыкновенные дроби. Сложение и вычитание  смешанных чисел&quot; (5 класс)">
            <a:extLst>
              <a:ext uri="{FF2B5EF4-FFF2-40B4-BE49-F238E27FC236}">
                <a16:creationId xmlns:a16="http://schemas.microsoft.com/office/drawing/2014/main" id="{2C2B6109-1637-406D-B650-EF5853861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145" y="1165050"/>
            <a:ext cx="2191742" cy="182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098" name="Picture 2" descr="Основы химического эксперимента и занимательные опыты по химии">
            <a:extLst>
              <a:ext uri="{FF2B5EF4-FFF2-40B4-BE49-F238E27FC236}">
                <a16:creationId xmlns:a16="http://schemas.microsoft.com/office/drawing/2014/main" id="{C290FDE9-BD65-419E-A186-4245ABEF2A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46"/>
          <a:stretch/>
        </p:blipFill>
        <p:spPr bwMode="auto">
          <a:xfrm>
            <a:off x="3646487" y="1317625"/>
            <a:ext cx="1985962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3BF5CC9E-9D48-4988-84E4-6D782A1157C3}"/>
                  </a:ext>
                </a:extLst>
              </p:cNvPr>
              <p:cNvSpPr/>
              <p:nvPr/>
            </p:nvSpPr>
            <p:spPr>
              <a:xfrm>
                <a:off x="167269" y="343960"/>
                <a:ext cx="5531251" cy="9452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85.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Сосуд содержит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литров раствора. После того, как использовали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литров раствора, в сосуд добавили еще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14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литров раствора. Сколько литров раствора получилось</a:t>
                </a:r>
                <a:r>
                  <a:rPr lang="ru-RU" sz="11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?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3BF5CC9E-9D48-4988-84E4-6D782A1157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69" y="343960"/>
                <a:ext cx="5531251" cy="945259"/>
              </a:xfrm>
              <a:prstGeom prst="rect">
                <a:avLst/>
              </a:prstGeom>
              <a:blipFill>
                <a:blip r:embed="rId4"/>
                <a:stretch>
                  <a:fillRect l="-330" r="-220" b="-51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91B9223-6BB6-4A13-A10E-6ABAF0E251D2}"/>
                  </a:ext>
                </a:extLst>
              </p:cNvPr>
              <p:cNvSpPr/>
              <p:nvPr/>
            </p:nvSpPr>
            <p:spPr>
              <a:xfrm>
                <a:off x="124945" y="1257555"/>
                <a:ext cx="3597742" cy="18669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Было -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л.</a:t>
                </a:r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Использовали -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л. </a:t>
                </a:r>
                <a:endParaRPr lang="ru-RU" sz="1400" dirty="0"/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Добавили -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л.</a:t>
                </a:r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Получилось - ? л.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–</m:t>
                    </m:r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sz="1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dirty="0"/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(л.)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dirty="0"/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литра раствора получилось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91B9223-6BB6-4A13-A10E-6ABAF0E251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945" y="1257555"/>
                <a:ext cx="3597742" cy="1866986"/>
              </a:xfrm>
              <a:prstGeom prst="rect">
                <a:avLst/>
              </a:prstGeom>
              <a:blipFill>
                <a:blip r:embed="rId5"/>
                <a:stretch>
                  <a:fillRect l="-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4120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E88FEB2-8EC8-4C08-9791-001FEC40ED19}"/>
              </a:ext>
            </a:extLst>
          </p:cNvPr>
          <p:cNvSpPr/>
          <p:nvPr/>
        </p:nvSpPr>
        <p:spPr>
          <a:xfrm>
            <a:off x="39054" y="398228"/>
            <a:ext cx="548639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</a:t>
            </a:r>
            <a:r>
              <a:rPr lang="ru-RU" sz="1400" b="1" dirty="0">
                <a:solidFill>
                  <a:srgbClr val="00A859"/>
                </a:solidFill>
                <a:latin typeface="Arial" panose="020B0604020202020204" pitchFamily="34" charset="0"/>
              </a:rPr>
              <a:t>Из посаженных 20 семян  не взошли 7. Какая часть семян  взошла? </a:t>
            </a:r>
            <a:endParaRPr lang="ru-RU" sz="1400" b="1" dirty="0">
              <a:solidFill>
                <a:srgbClr val="00A859"/>
              </a:solidFill>
            </a:endParaRPr>
          </a:p>
        </p:txBody>
      </p:sp>
      <p:pic>
        <p:nvPicPr>
          <p:cNvPr id="5122" name="Picture 2" descr="Люди караул! Не всходит перец, хотя посадила 22 февраля, что делать? /  Асиенда.ру">
            <a:extLst>
              <a:ext uri="{FF2B5EF4-FFF2-40B4-BE49-F238E27FC236}">
                <a16:creationId xmlns:a16="http://schemas.microsoft.com/office/drawing/2014/main" id="{C3190E10-0D60-478C-BBED-31D57AF0A7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0" t="45950" r="9468"/>
          <a:stretch/>
        </p:blipFill>
        <p:spPr bwMode="auto">
          <a:xfrm>
            <a:off x="3391588" y="959426"/>
            <a:ext cx="2290502" cy="156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D4D5D0B-06BF-424F-A5B1-EC2778F58981}"/>
                  </a:ext>
                </a:extLst>
              </p:cNvPr>
              <p:cNvSpPr/>
              <p:nvPr/>
            </p:nvSpPr>
            <p:spPr>
              <a:xfrm>
                <a:off x="120823" y="954066"/>
                <a:ext cx="3443187" cy="20346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Посадили – 20 семян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Не взошли – 7 семян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Какая часть семян взошла?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20 – 7 = 13 (семян) – взошли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rgbClr val="0070C0"/>
                    </a:solidFill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часть семян – взошли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rgbClr val="0070C0"/>
                    </a:solidFill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часть семян – взошли</a:t>
                </a: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D4D5D0B-06BF-424F-A5B1-EC2778F589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823" y="954066"/>
                <a:ext cx="3443187" cy="2034660"/>
              </a:xfrm>
              <a:prstGeom prst="rect">
                <a:avLst/>
              </a:prstGeom>
              <a:blipFill>
                <a:blip r:embed="rId4"/>
                <a:stretch>
                  <a:fillRect l="-1062" t="-901" b="-6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78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4C8A4CD-023D-4DDF-A05C-86207EDEC8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9"/>
          <a:stretch/>
        </p:blipFill>
        <p:spPr>
          <a:xfrm>
            <a:off x="141287" y="479425"/>
            <a:ext cx="5623659" cy="73114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65961A6-C024-415A-BCED-38C0F973B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19" t="4266"/>
          <a:stretch/>
        </p:blipFill>
        <p:spPr>
          <a:xfrm>
            <a:off x="178380" y="1210568"/>
            <a:ext cx="5623659" cy="170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E754FE5-A350-4F31-A454-61E904F9C2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 t="2709"/>
          <a:stretch/>
        </p:blipFill>
        <p:spPr>
          <a:xfrm>
            <a:off x="40154" y="653366"/>
            <a:ext cx="3928057" cy="203585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2C36BC35-FC28-4DC4-86C7-A576BBB387C5}"/>
                  </a:ext>
                </a:extLst>
              </p:cNvPr>
              <p:cNvSpPr/>
              <p:nvPr/>
            </p:nvSpPr>
            <p:spPr>
              <a:xfrm>
                <a:off x="3872897" y="653366"/>
                <a:ext cx="1938416" cy="1694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78. Ответ: а) 40 мин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15 мин в) 96 мин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79. 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суток</a:t>
                </a:r>
              </a:p>
              <a:p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80.Ответ: а) 36 б) 15</a:t>
                </a:r>
              </a:p>
              <a:p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81.Ответ: 18 км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2C36BC35-FC28-4DC4-86C7-A576BBB387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2897" y="653366"/>
                <a:ext cx="1938416" cy="1694118"/>
              </a:xfrm>
              <a:prstGeom prst="rect">
                <a:avLst/>
              </a:prstGeom>
              <a:blipFill>
                <a:blip r:embed="rId4"/>
                <a:stretch>
                  <a:fillRect l="-943" t="-719" b="-32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952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C2CC620-6B16-49C5-87D6-DD9132B0BEB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97" t="685"/>
          <a:stretch/>
        </p:blipFill>
        <p:spPr>
          <a:xfrm>
            <a:off x="598486" y="446988"/>
            <a:ext cx="4800601" cy="269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618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0FB6458-7564-45F5-824B-B5129E7A42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88" y="446988"/>
            <a:ext cx="4572000" cy="269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963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63408FF-8219-4B61-BBB9-8103FD32394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36" t="5382"/>
          <a:stretch/>
        </p:blipFill>
        <p:spPr>
          <a:xfrm>
            <a:off x="151640" y="498744"/>
            <a:ext cx="5518575" cy="268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290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D5C2A9E-A562-4292-A7FB-22244D3D7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87" y="631825"/>
            <a:ext cx="5562599" cy="20574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FE1B0BC-E455-4C14-BB49-B37E3064B6B4}"/>
              </a:ext>
            </a:extLst>
          </p:cNvPr>
          <p:cNvSpPr/>
          <p:nvPr/>
        </p:nvSpPr>
        <p:spPr>
          <a:xfrm>
            <a:off x="4941887" y="2232025"/>
            <a:ext cx="1524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C324029-DF3C-46D8-AA2A-1547B2794A99}"/>
              </a:ext>
            </a:extLst>
          </p:cNvPr>
          <p:cNvSpPr/>
          <p:nvPr/>
        </p:nvSpPr>
        <p:spPr>
          <a:xfrm>
            <a:off x="5620868" y="1241425"/>
            <a:ext cx="1524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910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9F3AD54-7803-46E8-A34F-5A21D618207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11" t="32529"/>
          <a:stretch/>
        </p:blipFill>
        <p:spPr>
          <a:xfrm>
            <a:off x="52789" y="713451"/>
            <a:ext cx="5399086" cy="411031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3C89A75-71BA-406A-A233-99EB0F1D60DC}"/>
              </a:ext>
            </a:extLst>
          </p:cNvPr>
          <p:cNvSpPr/>
          <p:nvPr/>
        </p:nvSpPr>
        <p:spPr>
          <a:xfrm>
            <a:off x="52789" y="385109"/>
            <a:ext cx="28309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82. Выполните действия: </a:t>
            </a:r>
            <a:endParaRPr lang="ru-RU" sz="1600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B0E16F3-4155-41A7-AB89-C006BF530CB4}"/>
                  </a:ext>
                </a:extLst>
              </p:cNvPr>
              <p:cNvSpPr/>
              <p:nvPr/>
            </p:nvSpPr>
            <p:spPr>
              <a:xfrm>
                <a:off x="70295" y="1317625"/>
                <a:ext cx="5626794" cy="17409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 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dirty="0"/>
              </a:p>
              <a:p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   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   </a:t>
                </a:r>
                <a:r>
                  <a:rPr lang="ru-RU" b="1" dirty="0">
                    <a:solidFill>
                      <a:srgbClr val="0070C0"/>
                    </a:solidFill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B0E16F3-4155-41A7-AB89-C006BF530C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5" y="1317625"/>
                <a:ext cx="5626794" cy="17409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9318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373D64B-4989-4091-A750-C98153836C6F}"/>
                  </a:ext>
                </a:extLst>
              </p:cNvPr>
              <p:cNvSpPr/>
              <p:nvPr/>
            </p:nvSpPr>
            <p:spPr>
              <a:xfrm>
                <a:off x="141288" y="327025"/>
                <a:ext cx="5281932" cy="7141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83.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Для приготовления салата смешали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кг помидоров,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кг огурцов 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кг лука. Найдите массу салата.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373D64B-4989-4091-A750-C98153836C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327025"/>
                <a:ext cx="5281932" cy="714106"/>
              </a:xfrm>
              <a:prstGeom prst="rect">
                <a:avLst/>
              </a:prstGeom>
              <a:blipFill>
                <a:blip r:embed="rId3"/>
                <a:stretch>
                  <a:fillRect l="-346" r="-231" b="-8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787EC85-0576-4C50-B849-966BD6A80557}"/>
                  </a:ext>
                </a:extLst>
              </p:cNvPr>
              <p:cNvSpPr/>
              <p:nvPr/>
            </p:nvSpPr>
            <p:spPr>
              <a:xfrm>
                <a:off x="141288" y="1089025"/>
                <a:ext cx="3492117" cy="12704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Помидоры -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кг</a:t>
                </a:r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Огурцы -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кг </a:t>
                </a:r>
                <a:endParaRPr lang="ru-RU" sz="1400" dirty="0"/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Лук -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кг </a:t>
                </a:r>
                <a:endParaRPr lang="ru-RU" sz="1400" dirty="0"/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  <a:endParaRPr lang="ru-RU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787EC85-0576-4C50-B849-966BD6A805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1089025"/>
                <a:ext cx="3492117" cy="1270476"/>
              </a:xfrm>
              <a:prstGeom prst="rect">
                <a:avLst/>
              </a:prstGeom>
              <a:blipFill>
                <a:blip r:embed="rId4"/>
                <a:stretch>
                  <a:fillRect l="-873"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7DCAF0B7-B482-4646-B93A-C050DF0C8783}"/>
              </a:ext>
            </a:extLst>
          </p:cNvPr>
          <p:cNvSpPr/>
          <p:nvPr/>
        </p:nvSpPr>
        <p:spPr>
          <a:xfrm>
            <a:off x="1734946" y="1203325"/>
            <a:ext cx="152400" cy="838200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3310B0E-5900-4FB7-95C5-D81E31BD89CC}"/>
              </a:ext>
            </a:extLst>
          </p:cNvPr>
          <p:cNvSpPr/>
          <p:nvPr/>
        </p:nvSpPr>
        <p:spPr>
          <a:xfrm>
            <a:off x="1854768" y="1433547"/>
            <a:ext cx="6126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? кг </a:t>
            </a:r>
            <a:endParaRPr lang="ru-RU" sz="1600" dirty="0"/>
          </a:p>
        </p:txBody>
      </p:sp>
      <p:pic>
        <p:nvPicPr>
          <p:cNvPr id="2052" name="Picture 4" descr="Деревенский салат из помидоров, огурцов, белого лука, красного перца,  петрушки, приправленного оливеового масла и бальзамического уксуса . —  Стоковое фото © chudo2307 #83907932">
            <a:extLst>
              <a:ext uri="{FF2B5EF4-FFF2-40B4-BE49-F238E27FC236}">
                <a16:creationId xmlns:a16="http://schemas.microsoft.com/office/drawing/2014/main" id="{F25A6346-F9E7-44BC-93CA-1B350DD2C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699" y="1018906"/>
            <a:ext cx="2463810" cy="1822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5480A7B9-1306-4F31-8CE1-80D6A8541E4D}"/>
                  </a:ext>
                </a:extLst>
              </p:cNvPr>
              <p:cNvSpPr/>
              <p:nvPr/>
            </p:nvSpPr>
            <p:spPr>
              <a:xfrm>
                <a:off x="87285" y="2276656"/>
                <a:ext cx="3265446" cy="892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(кг)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кг – масса салата</a:t>
                </a: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5480A7B9-1306-4F31-8CE1-80D6A8541E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85" y="2276656"/>
                <a:ext cx="3265446" cy="892552"/>
              </a:xfrm>
              <a:prstGeom prst="rect">
                <a:avLst/>
              </a:prstGeom>
              <a:blipFill>
                <a:blip r:embed="rId6"/>
                <a:stretch>
                  <a:fillRect l="-1493" r="-560" b="-27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1461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A4CDB03-7FF4-43DE-B54E-349B8603373F}"/>
                  </a:ext>
                </a:extLst>
              </p:cNvPr>
              <p:cNvSpPr/>
              <p:nvPr/>
            </p:nvSpPr>
            <p:spPr>
              <a:xfrm>
                <a:off x="20803" y="334022"/>
                <a:ext cx="5606884" cy="6181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84. </a:t>
                </a:r>
                <a:r>
                  <a:rPr lang="ru-RU" sz="1400" b="1" dirty="0" err="1">
                    <a:solidFill>
                      <a:srgbClr val="211D1E"/>
                    </a:solidFill>
                    <a:latin typeface="Arial" panose="020B0604020202020204" pitchFamily="34" charset="0"/>
                  </a:rPr>
                  <a:t>Бекзод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купил на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sz="1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своих денег книгу и на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sz="1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тетрадь. </a:t>
                </a:r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Какая часть денег осталась у Бекзода?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A4CDB03-7FF4-43DE-B54E-349B860337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3" y="334022"/>
                <a:ext cx="5606884" cy="618118"/>
              </a:xfrm>
              <a:prstGeom prst="rect">
                <a:avLst/>
              </a:prstGeom>
              <a:blipFill>
                <a:blip r:embed="rId3"/>
                <a:stretch>
                  <a:fillRect l="-326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Картинка &quot;Тетрадь&quot; (14 фото) ⭐ Юмор, картинки и забавные фото | Картинки,  Набор для выживания в школе, Воспитатели">
            <a:extLst>
              <a:ext uri="{FF2B5EF4-FFF2-40B4-BE49-F238E27FC236}">
                <a16:creationId xmlns:a16="http://schemas.microsoft.com/office/drawing/2014/main" id="{866B3B5B-8684-4648-9984-88C430A8AC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5" r="11071"/>
          <a:stretch/>
        </p:blipFill>
        <p:spPr bwMode="auto">
          <a:xfrm rot="1262166">
            <a:off x="4752894" y="1352723"/>
            <a:ext cx="847977" cy="1227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Сказки. Рисунки Т. Мавриной, купить по лучшей цене Сказки. Рисунки Т.  Мавриной, Интересные книжки, продажа Интересные книжки, Книги для детей,  Нигма в интернет-магазине детских товаров москва">
            <a:extLst>
              <a:ext uri="{FF2B5EF4-FFF2-40B4-BE49-F238E27FC236}">
                <a16:creationId xmlns:a16="http://schemas.microsoft.com/office/drawing/2014/main" id="{19AF3CAA-05AA-4A3F-91E6-C0DBAC7C8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556" y="1241424"/>
            <a:ext cx="1047751" cy="132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A2FD3CD-DE45-4673-B692-9A27D594A0A8}"/>
                  </a:ext>
                </a:extLst>
              </p:cNvPr>
              <p:cNvSpPr/>
              <p:nvPr/>
            </p:nvSpPr>
            <p:spPr>
              <a:xfrm>
                <a:off x="141288" y="860425"/>
                <a:ext cx="2882900" cy="13587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Книга -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денег</a:t>
                </a:r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Тетрадь -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денег </a:t>
                </a:r>
                <a:endParaRPr lang="ru-RU" sz="1400" dirty="0"/>
              </a:p>
              <a:p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Осталось -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?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денег </a:t>
                </a:r>
                <a:endParaRPr lang="ru-RU" sz="1400" dirty="0"/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endParaRPr lang="ru-RU" sz="14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A2FD3CD-DE45-4673-B692-9A27D594A0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860425"/>
                <a:ext cx="2882900" cy="1358770"/>
              </a:xfrm>
              <a:prstGeom prst="rect">
                <a:avLst/>
              </a:prstGeom>
              <a:blipFill>
                <a:blip r:embed="rId6"/>
                <a:stretch>
                  <a:fillRect l="-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FF714DB-D5FC-450F-9D64-92AF6B933ABA}"/>
                  </a:ext>
                </a:extLst>
              </p:cNvPr>
              <p:cNvSpPr/>
              <p:nvPr/>
            </p:nvSpPr>
            <p:spPr>
              <a:xfrm>
                <a:off x="93419" y="1977732"/>
                <a:ext cx="3810000" cy="12448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ru-RU" b="1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</m:t>
                    </m:r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(денег) истратил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sz="1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600" dirty="0"/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(денег) осталась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600" dirty="0"/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денег осталась 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FF714DB-D5FC-450F-9D64-92AF6B933A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19" y="1977732"/>
                <a:ext cx="3810000" cy="1244893"/>
              </a:xfrm>
              <a:prstGeom prst="rect">
                <a:avLst/>
              </a:prstGeom>
              <a:blipFill>
                <a:blip r:embed="rId7"/>
                <a:stretch>
                  <a:fillRect l="-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61765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23296</TotalTime>
  <Words>377</Words>
  <Application>Microsoft Office PowerPoint</Application>
  <PresentationFormat>Произвольный</PresentationFormat>
  <Paragraphs>79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 САМОСТОЯТЕЛЬНОЙ  РАБОТЫ</vt:lpstr>
      <vt:lpstr>ОБОГАЩАЕМ  ЗНАНИЯ</vt:lpstr>
      <vt:lpstr>ОБОГАЩАЕМ  ЗНАНИЯ</vt:lpstr>
      <vt:lpstr>ОБОГАЩАЕМ  ЗНАНИЯ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1856</cp:revision>
  <cp:lastPrinted>2020-09-30T03:25:16Z</cp:lastPrinted>
  <dcterms:created xsi:type="dcterms:W3CDTF">2020-04-09T07:32:19Z</dcterms:created>
  <dcterms:modified xsi:type="dcterms:W3CDTF">2020-11-16T14:47:29Z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