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2"/>
  </p:notesMasterIdLst>
  <p:handoutMasterIdLst>
    <p:handoutMasterId r:id="rId13"/>
  </p:handoutMasterIdLst>
  <p:sldIdLst>
    <p:sldId id="528" r:id="rId2"/>
    <p:sldId id="936" r:id="rId3"/>
    <p:sldId id="948" r:id="rId4"/>
    <p:sldId id="946" r:id="rId5"/>
    <p:sldId id="945" r:id="rId6"/>
    <p:sldId id="944" r:id="rId7"/>
    <p:sldId id="942" r:id="rId8"/>
    <p:sldId id="943" r:id="rId9"/>
    <p:sldId id="270" r:id="rId10"/>
    <p:sldId id="480" r:id="rId11"/>
  </p:sldIdLst>
  <p:sldSz cx="5768975" cy="3244850"/>
  <p:notesSz cx="9866313" cy="6735763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66CC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6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16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749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834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873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31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752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29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8487" y="1398988"/>
            <a:ext cx="2654710" cy="139396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29778" y="1698625"/>
            <a:ext cx="304799" cy="97983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Курс &quot;Дроби. Решение задач на дроби&quot; с 7 лет - Детский клуб Kokoro">
            <a:extLst>
              <a:ext uri="{FF2B5EF4-FFF2-40B4-BE49-F238E27FC236}">
                <a16:creationId xmlns:a16="http://schemas.microsoft.com/office/drawing/2014/main" id="{61FAA71A-BB16-4435-AFF8-230197CBA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065" y="1193422"/>
            <a:ext cx="2090423" cy="189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754FE5-A350-4F31-A454-61E904F9C2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 t="2709"/>
          <a:stretch/>
        </p:blipFill>
        <p:spPr>
          <a:xfrm>
            <a:off x="36937" y="691677"/>
            <a:ext cx="5642827" cy="214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BCDFCA4-AA92-40DF-B0D1-7E2A38B6E143}"/>
              </a:ext>
            </a:extLst>
          </p:cNvPr>
          <p:cNvSpPr/>
          <p:nvPr/>
        </p:nvSpPr>
        <p:spPr>
          <a:xfrm>
            <a:off x="141287" y="344309"/>
            <a:ext cx="5562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70.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Какую часть тонны составляет 1 кг?  1 ц?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77F393EB-D108-4426-886B-BE1FE556783F}"/>
                  </a:ext>
                </a:extLst>
              </p:cNvPr>
              <p:cNvSpPr/>
              <p:nvPr/>
            </p:nvSpPr>
            <p:spPr>
              <a:xfrm>
                <a:off x="522287" y="609807"/>
                <a:ext cx="2909771" cy="8035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кг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   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1т = 1000 кг</a:t>
                </a: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ц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0070C0"/>
                    </a:solidFill>
                  </a:rPr>
                  <a:t> т      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1т = 10 ц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77F393EB-D108-4426-886B-BE1FE55678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87" y="609807"/>
                <a:ext cx="2909771" cy="803553"/>
              </a:xfrm>
              <a:prstGeom prst="rect">
                <a:avLst/>
              </a:prstGeom>
              <a:blipFill>
                <a:blip r:embed="rId3"/>
                <a:stretch>
                  <a:fillRect l="-1258" r="-210" b="-2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35E5CF-0BB3-4FB3-BD2C-8F03BF686CA9}"/>
              </a:ext>
            </a:extLst>
          </p:cNvPr>
          <p:cNvSpPr/>
          <p:nvPr/>
        </p:nvSpPr>
        <p:spPr>
          <a:xfrm>
            <a:off x="64291" y="1308504"/>
            <a:ext cx="56395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71.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Какую часть часа составляет 1 мин? 19 мин? 30 мин? 48 мин? 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AF527C4C-F5E2-4A86-BBCD-B6AFEB1E1218}"/>
                  </a:ext>
                </a:extLst>
              </p:cNvPr>
              <p:cNvSpPr/>
              <p:nvPr/>
            </p:nvSpPr>
            <p:spPr>
              <a:xfrm>
                <a:off x="827087" y="1622425"/>
                <a:ext cx="2882900" cy="15302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мин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ч = 60 мин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19 мин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30 мин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48 мин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 </a:t>
                </a:r>
                <a:endParaRPr lang="ru-RU" sz="16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AF527C4C-F5E2-4A86-BBCD-B6AFEB1E12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087" y="1622425"/>
                <a:ext cx="2882900" cy="1530291"/>
              </a:xfrm>
              <a:prstGeom prst="rect">
                <a:avLst/>
              </a:prstGeom>
              <a:blipFill>
                <a:blip r:embed="rId4"/>
                <a:stretch>
                  <a:fillRect l="-1268" r="-10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Картинка мудрая сова с указкой на прозрачном фоне">
            <a:extLst>
              <a:ext uri="{FF2B5EF4-FFF2-40B4-BE49-F238E27FC236}">
                <a16:creationId xmlns:a16="http://schemas.microsoft.com/office/drawing/2014/main" id="{0EF33B2A-C29B-4B0F-9C25-8C25ED965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042" y="1672763"/>
            <a:ext cx="1195789" cy="153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31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AD1D479-21B6-41A8-B443-F111083521B7}"/>
                  </a:ext>
                </a:extLst>
              </p:cNvPr>
              <p:cNvSpPr/>
              <p:nvPr/>
            </p:nvSpPr>
            <p:spPr>
              <a:xfrm>
                <a:off x="65086" y="343284"/>
                <a:ext cx="5702300" cy="8610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72. </a:t>
                </a:r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Сколько кг содержится в: а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т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т</m:t>
                    </m:r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ru-RU" b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г)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m:rPr>
                        <m:nor/>
                      </m:rPr>
                      <a:rPr 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endParaRPr lang="ru-RU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AD1D479-21B6-41A8-B443-F111083521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6" y="343284"/>
                <a:ext cx="5702300" cy="861070"/>
              </a:xfrm>
              <a:prstGeom prst="rect">
                <a:avLst/>
              </a:prstGeom>
              <a:blipFill>
                <a:blip r:embed="rId3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87DA725-49CF-4492-8350-7B7EC2F01D8A}"/>
                  </a:ext>
                </a:extLst>
              </p:cNvPr>
              <p:cNvSpPr/>
              <p:nvPr/>
            </p:nvSpPr>
            <p:spPr>
              <a:xfrm>
                <a:off x="65085" y="1270123"/>
                <a:ext cx="4267201" cy="18780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т = 1000 кг</a:t>
                </a:r>
                <a:endParaRPr lang="en-US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1000 : 4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= 250 (кг) 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= 1000 : 4 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=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7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50 (кг)</m:t>
                    </m:r>
                  </m:oMath>
                </a14:m>
                <a:endParaRPr lang="ru-RU" b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1000 : 10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300 (кг) 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m:rPr>
                        <m:nor/>
                      </m:rPr>
                      <a:rPr 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1000 : 10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13 = 1300 (кг) </a:t>
                </a:r>
                <a:endParaRPr lang="ru-RU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87DA725-49CF-4492-8350-7B7EC2F01D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5" y="1270123"/>
                <a:ext cx="4267201" cy="1878078"/>
              </a:xfrm>
              <a:prstGeom prst="rect">
                <a:avLst/>
              </a:prstGeom>
              <a:blipFill>
                <a:blip r:embed="rId4"/>
                <a:stretch>
                  <a:fillRect l="-1286" t="-1623" b="-1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Учитель сова рисунок – Трогательные совы художницы Инги Пальцер">
            <a:extLst>
              <a:ext uri="{FF2B5EF4-FFF2-40B4-BE49-F238E27FC236}">
                <a16:creationId xmlns:a16="http://schemas.microsoft.com/office/drawing/2014/main" id="{205BD7CF-B50C-4D5E-A576-180A45CB9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7" y="968934"/>
            <a:ext cx="1828802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985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35ADBF0-26BF-4D82-9A6B-F149EE685D8D}"/>
                  </a:ext>
                </a:extLst>
              </p:cNvPr>
              <p:cNvSpPr/>
              <p:nvPr/>
            </p:nvSpPr>
            <p:spPr>
              <a:xfrm>
                <a:off x="65087" y="446988"/>
                <a:ext cx="5638800" cy="723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Какая часть суток прошла: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а) до 9 утра? </a:t>
                </a:r>
                <a:r>
                  <a:rPr lang="ru-RU" sz="14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б) до 9 вечера?</a:t>
                </a: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Решение: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суток, 1 сутки = 24 часа   </a:t>
                </a:r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суток </a:t>
                </a:r>
                <a:endParaRPr lang="ru-RU" b="1" dirty="0">
                  <a:solidFill>
                    <a:srgbClr val="00A859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35ADBF0-26BF-4D82-9A6B-F149EE685D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7" y="446988"/>
                <a:ext cx="5638800" cy="723788"/>
              </a:xfrm>
              <a:prstGeom prst="rect">
                <a:avLst/>
              </a:prstGeom>
              <a:blipFill>
                <a:blip r:embed="rId3"/>
                <a:stretch>
                  <a:fillRect b="-2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BBFF7A75-FB3C-4746-8EF1-FE25B3F0971B}"/>
                  </a:ext>
                </a:extLst>
              </p:cNvPr>
              <p:cNvSpPr/>
              <p:nvPr/>
            </p:nvSpPr>
            <p:spPr>
              <a:xfrm>
                <a:off x="132321" y="1220204"/>
                <a:ext cx="4986622" cy="6941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73.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Сколько минут в:  а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б)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m:rPr>
                        <m:nor/>
                      </m:rPr>
                      <a:rPr lang="ru-RU" sz="1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)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г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)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часа?</m:t>
                    </m:r>
                  </m:oMath>
                </a14:m>
                <a:endParaRPr lang="ru-RU" sz="1600" dirty="0"/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BBFF7A75-FB3C-4746-8EF1-FE25B3F097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21" y="1220204"/>
                <a:ext cx="4986622" cy="694164"/>
              </a:xfrm>
              <a:prstGeom prst="rect">
                <a:avLst/>
              </a:prstGeom>
              <a:blipFill>
                <a:blip r:embed="rId4"/>
                <a:stretch>
                  <a:fillRect l="-7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E21C648-CFCC-4D04-88E9-0BF24CDF2EAF}"/>
                  </a:ext>
                </a:extLst>
              </p:cNvPr>
              <p:cNvSpPr/>
              <p:nvPr/>
            </p:nvSpPr>
            <p:spPr>
              <a:xfrm>
                <a:off x="251705" y="1548168"/>
                <a:ext cx="4385382" cy="16921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1час = 60 мин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часа=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𝟐𝟒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мин 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часа=</m:t>
                    </m:r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</m:t>
                    </m:r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ми</m:t>
                    </m:r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н</m:t>
                    </m:r>
                  </m:oMath>
                </a14:m>
                <a:endParaRPr lang="ru-RU" sz="1600" b="1" i="1" dirty="0">
                  <a:solidFill>
                    <a:srgbClr val="0070C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12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в</m:t>
                      </m:r>
                      <m:r>
                        <m:rPr>
                          <m:nor/>
                        </m:rPr>
                        <a:rPr lang="ru-RU" sz="12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ru-RU" sz="14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ru-RU" sz="1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1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ru-RU" sz="1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часа=</m:t>
                      </m:r>
                      <m:r>
                        <a:rPr lang="ru-RU" sz="1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  <m:r>
                        <a:rPr lang="ru-RU" sz="1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ru-RU" sz="1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ru-RU" sz="1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sz="1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ru-RU" sz="1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1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𝟒𝟐</m:t>
                      </m:r>
                      <m:r>
                        <a:rPr lang="ru-RU" sz="1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мин</m:t>
                      </m:r>
                    </m:oMath>
                  </m:oMathPara>
                </a14:m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г) 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часа</m:t>
                    </m:r>
                  </m:oMath>
                </a14:m>
                <a:r>
                  <a:rPr lang="ru-RU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𝟐𝟕𝟎</m:t>
                    </m:r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ми</m:t>
                    </m:r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н</m:t>
                    </m:r>
                  </m:oMath>
                </a14:m>
                <a:endParaRPr lang="ru-RU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E21C648-CFCC-4D04-88E9-0BF24CDF2E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05" y="1548168"/>
                <a:ext cx="4385382" cy="1692130"/>
              </a:xfrm>
              <a:prstGeom prst="rect">
                <a:avLst/>
              </a:prstGeom>
              <a:blipFill>
                <a:blip r:embed="rId5"/>
                <a:stretch>
                  <a:fillRect l="-417" t="-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2" descr="Картинка мудрая сова с указкой на прозрачном фоне">
            <a:extLst>
              <a:ext uri="{FF2B5EF4-FFF2-40B4-BE49-F238E27FC236}">
                <a16:creationId xmlns:a16="http://schemas.microsoft.com/office/drawing/2014/main" id="{48266AD9-29F2-445F-9730-C4E48F60E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042" y="1672763"/>
            <a:ext cx="1195789" cy="153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26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C2DF596-1C1D-4799-BF79-389603915792}"/>
              </a:ext>
            </a:extLst>
          </p:cNvPr>
          <p:cNvSpPr/>
          <p:nvPr/>
        </p:nvSpPr>
        <p:spPr>
          <a:xfrm>
            <a:off x="64292" y="327025"/>
            <a:ext cx="5638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74.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На покраску 7 м² поверхности требуется 1 кг краски. Сколько краски нужно, чтобы покрасить 4 м², 9 м², 18 м²? </a:t>
            </a:r>
            <a:endParaRPr lang="ru-RU" b="1" dirty="0">
              <a:solidFill>
                <a:srgbClr val="221E1F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1F14377-3669-4628-8E9C-988E0298E0FE}"/>
                  </a:ext>
                </a:extLst>
              </p:cNvPr>
              <p:cNvSpPr/>
              <p:nvPr/>
            </p:nvSpPr>
            <p:spPr>
              <a:xfrm>
                <a:off x="121867" y="1170433"/>
                <a:ext cx="4820020" cy="17055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 м² -  1 кг краски     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на 1 м² -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кг</m:t>
                    </m:r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 м² - ? кг краски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на 4 м² -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кг</m:t>
                    </m:r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9 м² - ? кг краски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на 9 м² -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кг</m:t>
                    </m:r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 м² - ? кг краски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на 18 м² -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кг</m:t>
                    </m:r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1F14377-3669-4628-8E9C-988E0298E0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867" y="1170433"/>
                <a:ext cx="4820020" cy="1705595"/>
              </a:xfrm>
              <a:prstGeom prst="rect">
                <a:avLst/>
              </a:prstGeom>
              <a:blipFill>
                <a:blip r:embed="rId3"/>
                <a:stretch>
                  <a:fillRect l="-1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59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5D23FB8-B61F-4350-8E63-36BC1FF006A7}"/>
                  </a:ext>
                </a:extLst>
              </p:cNvPr>
              <p:cNvSpPr/>
              <p:nvPr/>
            </p:nvSpPr>
            <p:spPr>
              <a:xfrm>
                <a:off x="141288" y="370037"/>
                <a:ext cx="5422004" cy="7136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75.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Найдите число </a:t>
                </a:r>
                <a:r>
                  <a:rPr lang="en-US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часть которого равна 18; б)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часть которого равна 12; в)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часть которого равна 4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05D23FB8-B61F-4350-8E63-36BC1FF006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370037"/>
                <a:ext cx="5422004" cy="713657"/>
              </a:xfrm>
              <a:prstGeom prst="rect">
                <a:avLst/>
              </a:prstGeom>
              <a:blipFill>
                <a:blip r:embed="rId3"/>
                <a:stretch>
                  <a:fillRect l="-337" r="-225" b="-8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4222392-0909-46FE-808A-99AAD41677B1}"/>
                  </a:ext>
                </a:extLst>
              </p:cNvPr>
              <p:cNvSpPr/>
              <p:nvPr/>
            </p:nvSpPr>
            <p:spPr>
              <a:xfrm>
                <a:off x="172689" y="1165225"/>
                <a:ext cx="5422005" cy="18866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часть - это 18         Решение:   18 : 1 </a:t>
                </a:r>
                <a14:m>
                  <m:oMath xmlns:m="http://schemas.openxmlformats.org/officeDocument/2006/math"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3 = 54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Число - ?                     Ответ: 54</a:t>
                </a:r>
              </a:p>
              <a:p>
                <a:pPr algn="just"/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б) </a:t>
                </a:r>
                <a:r>
                  <a:rPr lang="ru-RU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часть - это 12         Решение:   12 : 1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6 = </a:t>
                </a:r>
                <a:r>
                  <a:rPr lang="ru-RU" sz="1400" b="1" dirty="0">
                    <a:latin typeface="Arial" panose="020B0604020202020204" pitchFamily="34" charset="0"/>
                  </a:rPr>
                  <a:t>72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Число - ?                     Ответ: 72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в)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часть - это 4        Решение:   4 : 1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12 = 48</a:t>
                </a:r>
              </a:p>
              <a:p>
                <a:pPr algn="just"/>
                <a:r>
                  <a:rPr lang="ru-RU" sz="1400" b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Число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- </a:t>
                </a:r>
                <a:r>
                  <a:rPr lang="ru-RU" sz="1400" b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?                  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48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4222392-0909-46FE-808A-99AAD41677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89" y="1165225"/>
                <a:ext cx="5422005" cy="1886607"/>
              </a:xfrm>
              <a:prstGeom prst="rect">
                <a:avLst/>
              </a:prstGeom>
              <a:blipFill>
                <a:blip r:embed="rId4"/>
                <a:stretch>
                  <a:fillRect l="-3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5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C4F57BD-D970-482B-9CCF-AC8CF4EF13B1}"/>
                  </a:ext>
                </a:extLst>
              </p:cNvPr>
              <p:cNvSpPr/>
              <p:nvPr/>
            </p:nvSpPr>
            <p:spPr>
              <a:xfrm>
                <a:off x="179545" y="395321"/>
                <a:ext cx="5486399" cy="832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76.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За 2 дня турист должен пройти 24 км. В первый день он прошел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всего пути. Сколько км ему нужно пройти во второй день?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C4F57BD-D970-482B-9CCF-AC8CF4EF13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45" y="395321"/>
                <a:ext cx="5486399" cy="832344"/>
              </a:xfrm>
              <a:prstGeom prst="rect">
                <a:avLst/>
              </a:prstGeom>
              <a:blipFill>
                <a:blip r:embed="rId3"/>
                <a:stretch>
                  <a:fillRect l="-333" t="-1471" r="-333" b="-73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7C1E466-125C-42C6-A65F-5D66F059071B}"/>
                  </a:ext>
                </a:extLst>
              </p:cNvPr>
              <p:cNvSpPr/>
              <p:nvPr/>
            </p:nvSpPr>
            <p:spPr>
              <a:xfrm>
                <a:off x="152333" y="1335581"/>
                <a:ext cx="3813801" cy="1676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день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0070C0"/>
                    </a:solidFill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всего</a:t>
                </a:r>
                <a:r>
                  <a:rPr lang="ru-RU" sz="1600" dirty="0">
                    <a:solidFill>
                      <a:srgbClr val="0070C0"/>
                    </a:solidFill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пути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день - ? км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24 : 12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7 = 14 (км) – 1 день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24 – 14 = 10 (км) – 2 день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10 км во 2 день надо пройти</a:t>
                </a:r>
                <a:endParaRPr lang="ru-RU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7C1E466-125C-42C6-A65F-5D66F05907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33" y="1335581"/>
                <a:ext cx="3813801" cy="1676741"/>
              </a:xfrm>
              <a:prstGeom prst="rect">
                <a:avLst/>
              </a:prstGeom>
              <a:blipFill>
                <a:blip r:embed="rId4"/>
                <a:stretch>
                  <a:fillRect l="-958" b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0A86B22F-BE82-4622-B7A9-20ED1D38E8ED}"/>
              </a:ext>
            </a:extLst>
          </p:cNvPr>
          <p:cNvSpPr/>
          <p:nvPr/>
        </p:nvSpPr>
        <p:spPr>
          <a:xfrm>
            <a:off x="2441230" y="1523923"/>
            <a:ext cx="111635" cy="45720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B2E8F56-7CD9-48B2-95C8-5D9954E923BE}"/>
              </a:ext>
            </a:extLst>
          </p:cNvPr>
          <p:cNvSpPr/>
          <p:nvPr/>
        </p:nvSpPr>
        <p:spPr>
          <a:xfrm>
            <a:off x="2473995" y="1583246"/>
            <a:ext cx="7248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24 км</a:t>
            </a:r>
            <a:endParaRPr lang="ru-RU" sz="1600" dirty="0">
              <a:solidFill>
                <a:srgbClr val="0070C0"/>
              </a:solidFill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015BF06F-8656-431E-8930-7294C055B8A7}"/>
              </a:ext>
            </a:extLst>
          </p:cNvPr>
          <p:cNvCxnSpPr>
            <a:cxnSpLocks/>
          </p:cNvCxnSpPr>
          <p:nvPr/>
        </p:nvCxnSpPr>
        <p:spPr>
          <a:xfrm>
            <a:off x="2808287" y="1227665"/>
            <a:ext cx="2743200" cy="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D709548-EEBF-4B3D-9DB6-E5B10A033263}"/>
              </a:ext>
            </a:extLst>
          </p:cNvPr>
          <p:cNvCxnSpPr>
            <a:cxnSpLocks/>
          </p:cNvCxnSpPr>
          <p:nvPr/>
        </p:nvCxnSpPr>
        <p:spPr>
          <a:xfrm>
            <a:off x="3036887" y="116522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BBCFCE4-86F4-436E-8623-B155B083BDA9}"/>
              </a:ext>
            </a:extLst>
          </p:cNvPr>
          <p:cNvCxnSpPr>
            <a:cxnSpLocks/>
          </p:cNvCxnSpPr>
          <p:nvPr/>
        </p:nvCxnSpPr>
        <p:spPr>
          <a:xfrm>
            <a:off x="2816492" y="116522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22E02C7-C265-489F-8E5C-C6DB7EE10E71}"/>
              </a:ext>
            </a:extLst>
          </p:cNvPr>
          <p:cNvCxnSpPr>
            <a:cxnSpLocks/>
          </p:cNvCxnSpPr>
          <p:nvPr/>
        </p:nvCxnSpPr>
        <p:spPr>
          <a:xfrm>
            <a:off x="3270923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DB1FC275-B446-44CD-BAA2-8651CED517B8}"/>
              </a:ext>
            </a:extLst>
          </p:cNvPr>
          <p:cNvCxnSpPr>
            <a:cxnSpLocks/>
          </p:cNvCxnSpPr>
          <p:nvPr/>
        </p:nvCxnSpPr>
        <p:spPr>
          <a:xfrm>
            <a:off x="34940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112E1A2-1C64-4EF2-B0C5-3B2E78120D8B}"/>
              </a:ext>
            </a:extLst>
          </p:cNvPr>
          <p:cNvCxnSpPr>
            <a:cxnSpLocks/>
          </p:cNvCxnSpPr>
          <p:nvPr/>
        </p:nvCxnSpPr>
        <p:spPr>
          <a:xfrm>
            <a:off x="3722687" y="116522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20260D49-06BA-4433-AA11-F6D90D17EAB0}"/>
              </a:ext>
            </a:extLst>
          </p:cNvPr>
          <p:cNvCxnSpPr>
            <a:cxnSpLocks/>
          </p:cNvCxnSpPr>
          <p:nvPr/>
        </p:nvCxnSpPr>
        <p:spPr>
          <a:xfrm>
            <a:off x="3966134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7E298B67-EB7D-4F36-B360-776529C6371B}"/>
              </a:ext>
            </a:extLst>
          </p:cNvPr>
          <p:cNvCxnSpPr>
            <a:cxnSpLocks/>
          </p:cNvCxnSpPr>
          <p:nvPr/>
        </p:nvCxnSpPr>
        <p:spPr>
          <a:xfrm>
            <a:off x="48656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11A5BA65-FC90-4D23-B6A2-394B03834D14}"/>
              </a:ext>
            </a:extLst>
          </p:cNvPr>
          <p:cNvCxnSpPr>
            <a:cxnSpLocks/>
          </p:cNvCxnSpPr>
          <p:nvPr/>
        </p:nvCxnSpPr>
        <p:spPr>
          <a:xfrm>
            <a:off x="46370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02CC88FA-C512-4EB8-82D0-4F9162A6264C}"/>
              </a:ext>
            </a:extLst>
          </p:cNvPr>
          <p:cNvCxnSpPr>
            <a:cxnSpLocks/>
          </p:cNvCxnSpPr>
          <p:nvPr/>
        </p:nvCxnSpPr>
        <p:spPr>
          <a:xfrm>
            <a:off x="44084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1F4B170E-70CC-4D0B-B0F0-DC17D95E64C5}"/>
              </a:ext>
            </a:extLst>
          </p:cNvPr>
          <p:cNvCxnSpPr>
            <a:cxnSpLocks/>
          </p:cNvCxnSpPr>
          <p:nvPr/>
        </p:nvCxnSpPr>
        <p:spPr>
          <a:xfrm>
            <a:off x="4179887" y="116522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89543D45-2170-471B-BB1F-3E3E51E46B0A}"/>
              </a:ext>
            </a:extLst>
          </p:cNvPr>
          <p:cNvCxnSpPr>
            <a:cxnSpLocks/>
          </p:cNvCxnSpPr>
          <p:nvPr/>
        </p:nvCxnSpPr>
        <p:spPr>
          <a:xfrm>
            <a:off x="53228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616E888B-B85D-44C0-8531-7C82BAA109CF}"/>
              </a:ext>
            </a:extLst>
          </p:cNvPr>
          <p:cNvCxnSpPr>
            <a:cxnSpLocks/>
          </p:cNvCxnSpPr>
          <p:nvPr/>
        </p:nvCxnSpPr>
        <p:spPr>
          <a:xfrm>
            <a:off x="50942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B87916D3-F0A2-49F5-B6CB-92AA059B35F4}"/>
              </a:ext>
            </a:extLst>
          </p:cNvPr>
          <p:cNvCxnSpPr>
            <a:cxnSpLocks/>
          </p:cNvCxnSpPr>
          <p:nvPr/>
        </p:nvCxnSpPr>
        <p:spPr>
          <a:xfrm>
            <a:off x="5551487" y="11514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авая фигурная скобка 29">
            <a:extLst>
              <a:ext uri="{FF2B5EF4-FFF2-40B4-BE49-F238E27FC236}">
                <a16:creationId xmlns:a16="http://schemas.microsoft.com/office/drawing/2014/main" id="{11AB5D3B-67F1-4825-A3DF-7372874210A0}"/>
              </a:ext>
            </a:extLst>
          </p:cNvPr>
          <p:cNvSpPr/>
          <p:nvPr/>
        </p:nvSpPr>
        <p:spPr>
          <a:xfrm rot="5400000">
            <a:off x="3965363" y="114372"/>
            <a:ext cx="457202" cy="274320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8B52343-A66C-40C1-B0F8-1B7AAE7DB3A3}"/>
              </a:ext>
            </a:extLst>
          </p:cNvPr>
          <p:cNvSpPr/>
          <p:nvPr/>
        </p:nvSpPr>
        <p:spPr>
          <a:xfrm>
            <a:off x="3844882" y="1663388"/>
            <a:ext cx="7248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</a:rPr>
              <a:t>24 км</a:t>
            </a:r>
            <a:endParaRPr lang="ru-RU" sz="1600" dirty="0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AF58B471-ED69-44E1-8B0D-E54A9DD5DF9D}"/>
              </a:ext>
            </a:extLst>
          </p:cNvPr>
          <p:cNvCxnSpPr>
            <a:cxnSpLocks/>
          </p:cNvCxnSpPr>
          <p:nvPr/>
        </p:nvCxnSpPr>
        <p:spPr>
          <a:xfrm>
            <a:off x="2816500" y="1220301"/>
            <a:ext cx="1577910" cy="172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>
                <a:extLst>
                  <a:ext uri="{FF2B5EF4-FFF2-40B4-BE49-F238E27FC236}">
                    <a16:creationId xmlns:a16="http://schemas.microsoft.com/office/drawing/2014/main" id="{FB317902-AE54-444E-9288-1F617B3EF328}"/>
                  </a:ext>
                </a:extLst>
              </p:cNvPr>
              <p:cNvSpPr/>
              <p:nvPr/>
            </p:nvSpPr>
            <p:spPr>
              <a:xfrm>
                <a:off x="3406522" y="843523"/>
                <a:ext cx="397865" cy="4081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05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05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105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Прямоугольник 35">
                <a:extLst>
                  <a:ext uri="{FF2B5EF4-FFF2-40B4-BE49-F238E27FC236}">
                    <a16:creationId xmlns:a16="http://schemas.microsoft.com/office/drawing/2014/main" id="{FB317902-AE54-444E-9288-1F617B3EF3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522" y="843523"/>
                <a:ext cx="397865" cy="4081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697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0174B59-B9DE-4024-8F91-13E043A6BAC0}"/>
                  </a:ext>
                </a:extLst>
              </p:cNvPr>
              <p:cNvSpPr/>
              <p:nvPr/>
            </p:nvSpPr>
            <p:spPr>
              <a:xfrm>
                <a:off x="85098" y="327025"/>
                <a:ext cx="5562600" cy="833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 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Турист прошел 20 км, что составляет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всего пути. Сколько километров осталось пройти туристу, чтобы дойти до конца пути?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0174B59-B9DE-4024-8F91-13E043A6BA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98" y="327025"/>
                <a:ext cx="5562600" cy="833818"/>
              </a:xfrm>
              <a:prstGeom prst="rect">
                <a:avLst/>
              </a:prstGeom>
              <a:blipFill>
                <a:blip r:embed="rId3"/>
                <a:stretch>
                  <a:fillRect l="-329" r="-329" b="-73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010ABAB-7F71-4869-9773-77D475DFDAFA}"/>
                  </a:ext>
                </a:extLst>
              </p:cNvPr>
              <p:cNvSpPr/>
              <p:nvPr/>
            </p:nvSpPr>
            <p:spPr>
              <a:xfrm>
                <a:off x="293688" y="1546996"/>
                <a:ext cx="4419599" cy="14801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Прошёл – 20 км – это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dirty="0">
                    <a:solidFill>
                      <a:srgbClr val="0070C0"/>
                    </a:solidFill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всего</a:t>
                </a:r>
                <a:r>
                  <a:rPr lang="ru-RU" sz="1400" dirty="0">
                    <a:solidFill>
                      <a:srgbClr val="0070C0"/>
                    </a:solidFill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пути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Осталось - ? км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20 : 4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5 = 25 (км) – весь путь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25 – 20 = 5 (км) – осталось пройти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5 км осталось  пройти</a:t>
                </a:r>
                <a:endParaRPr lang="ru-RU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010ABAB-7F71-4869-9773-77D475DFDA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88" y="1546996"/>
                <a:ext cx="4419599" cy="1480149"/>
              </a:xfrm>
              <a:prstGeom prst="rect">
                <a:avLst/>
              </a:prstGeom>
              <a:blipFill>
                <a:blip r:embed="rId4"/>
                <a:stretch>
                  <a:fillRect l="-414" b="-3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5CFDD7D-813E-4E19-9008-3DBFA63805ED}"/>
              </a:ext>
            </a:extLst>
          </p:cNvPr>
          <p:cNvCxnSpPr>
            <a:cxnSpLocks/>
          </p:cNvCxnSpPr>
          <p:nvPr/>
        </p:nvCxnSpPr>
        <p:spPr>
          <a:xfrm>
            <a:off x="2808287" y="1227665"/>
            <a:ext cx="1905000" cy="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B71AD73-7CA8-4795-BB02-532CF4443995}"/>
              </a:ext>
            </a:extLst>
          </p:cNvPr>
          <p:cNvCxnSpPr>
            <a:cxnSpLocks/>
          </p:cNvCxnSpPr>
          <p:nvPr/>
        </p:nvCxnSpPr>
        <p:spPr>
          <a:xfrm>
            <a:off x="2805760" y="1136319"/>
            <a:ext cx="0" cy="1524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CA7A1F2-A8ED-43EC-A6DB-DD8B5946DF88}"/>
              </a:ext>
            </a:extLst>
          </p:cNvPr>
          <p:cNvCxnSpPr>
            <a:cxnSpLocks/>
          </p:cNvCxnSpPr>
          <p:nvPr/>
        </p:nvCxnSpPr>
        <p:spPr>
          <a:xfrm>
            <a:off x="3570287" y="1151223"/>
            <a:ext cx="0" cy="1524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C0D28CA-F60B-4CF2-B034-8444044AC5D3}"/>
              </a:ext>
            </a:extLst>
          </p:cNvPr>
          <p:cNvCxnSpPr>
            <a:cxnSpLocks/>
          </p:cNvCxnSpPr>
          <p:nvPr/>
        </p:nvCxnSpPr>
        <p:spPr>
          <a:xfrm>
            <a:off x="3951287" y="1151465"/>
            <a:ext cx="0" cy="1524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3DB8540-DA95-4148-8E85-D1A42F235232}"/>
              </a:ext>
            </a:extLst>
          </p:cNvPr>
          <p:cNvCxnSpPr>
            <a:cxnSpLocks/>
          </p:cNvCxnSpPr>
          <p:nvPr/>
        </p:nvCxnSpPr>
        <p:spPr>
          <a:xfrm>
            <a:off x="3189287" y="1151465"/>
            <a:ext cx="0" cy="1524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F3A0903-13C9-455F-B231-46F036CCDD9C}"/>
              </a:ext>
            </a:extLst>
          </p:cNvPr>
          <p:cNvCxnSpPr>
            <a:cxnSpLocks/>
          </p:cNvCxnSpPr>
          <p:nvPr/>
        </p:nvCxnSpPr>
        <p:spPr>
          <a:xfrm>
            <a:off x="4332287" y="1136909"/>
            <a:ext cx="0" cy="1524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B0217F6-4C36-445A-8B04-16840CE7F9FE}"/>
              </a:ext>
            </a:extLst>
          </p:cNvPr>
          <p:cNvCxnSpPr>
            <a:cxnSpLocks/>
          </p:cNvCxnSpPr>
          <p:nvPr/>
        </p:nvCxnSpPr>
        <p:spPr>
          <a:xfrm>
            <a:off x="4713287" y="1136319"/>
            <a:ext cx="0" cy="1524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авая фигурная скобка 19">
            <a:extLst>
              <a:ext uri="{FF2B5EF4-FFF2-40B4-BE49-F238E27FC236}">
                <a16:creationId xmlns:a16="http://schemas.microsoft.com/office/drawing/2014/main" id="{2DB9B4E7-C594-4428-8C78-98A3A06D8EAD}"/>
              </a:ext>
            </a:extLst>
          </p:cNvPr>
          <p:cNvSpPr/>
          <p:nvPr/>
        </p:nvSpPr>
        <p:spPr>
          <a:xfrm rot="5400000">
            <a:off x="3423339" y="637280"/>
            <a:ext cx="288856" cy="152903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BD51360-756F-46BC-A015-0FDC8444761C}"/>
              </a:ext>
            </a:extLst>
          </p:cNvPr>
          <p:cNvSpPr/>
          <p:nvPr/>
        </p:nvSpPr>
        <p:spPr>
          <a:xfrm>
            <a:off x="3220210" y="1430438"/>
            <a:ext cx="7056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20 км </a:t>
            </a:r>
            <a:endParaRPr lang="ru-RU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CAB040C3-914F-4B8B-800A-FFF1445DC5FB}"/>
                  </a:ext>
                </a:extLst>
              </p:cNvPr>
              <p:cNvSpPr/>
              <p:nvPr/>
            </p:nvSpPr>
            <p:spPr>
              <a:xfrm>
                <a:off x="3236615" y="818789"/>
                <a:ext cx="322524" cy="438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CAB040C3-914F-4B8B-800A-FFF1445DC5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615" y="818789"/>
                <a:ext cx="322524" cy="438582"/>
              </a:xfrm>
              <a:prstGeom prst="rect">
                <a:avLst/>
              </a:prstGeom>
              <a:blipFill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1C59080F-6282-454F-A8C9-C4F4C5535976}"/>
              </a:ext>
            </a:extLst>
          </p:cNvPr>
          <p:cNvCxnSpPr/>
          <p:nvPr/>
        </p:nvCxnSpPr>
        <p:spPr>
          <a:xfrm>
            <a:off x="4332287" y="1227423"/>
            <a:ext cx="381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549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Заголовок 1">
            <a:extLst>
              <a:ext uri="{FF2B5EF4-FFF2-40B4-BE49-F238E27FC236}">
                <a16:creationId xmlns:a16="http://schemas.microsoft.com/office/drawing/2014/main" id="{250BD862-3BF9-4A0E-A43F-3E33FD3FDB46}"/>
              </a:ext>
            </a:extLst>
          </p:cNvPr>
          <p:cNvSpPr txBox="1">
            <a:spLocks/>
          </p:cNvSpPr>
          <p:nvPr/>
        </p:nvSpPr>
        <p:spPr bwMode="auto">
          <a:xfrm>
            <a:off x="942835" y="89384"/>
            <a:ext cx="3893820" cy="54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082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7D10D135-B5DD-4EBB-A6F2-815F133BB611}"/>
                  </a:ext>
                </a:extLst>
              </p:cNvPr>
              <p:cNvSpPr/>
              <p:nvPr/>
            </p:nvSpPr>
            <p:spPr>
              <a:xfrm>
                <a:off x="1019133" y="753271"/>
                <a:ext cx="4439954" cy="51507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defRPr/>
                </a:pPr>
                <a:r>
                  <a:rPr lang="ru-RU" sz="1325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лесу 800 деревьев. Сосны составляют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1200" b="1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325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всех деревьев. Сколько сосен в лесу? </a:t>
                </a:r>
                <a:r>
                  <a:rPr lang="ru-RU" sz="1325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800 : 4 </a:t>
                </a:r>
                <a14:m>
                  <m:oMath xmlns:m="http://schemas.openxmlformats.org/officeDocument/2006/math">
                    <m:r>
                      <a:rPr lang="ru-RU" sz="1325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m:rPr>
                        <m:nor/>
                      </m:rPr>
                      <a:rPr lang="ru-RU" sz="1325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sz="1325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600</a:t>
                </a:r>
                <a:endParaRPr lang="ru-RU" sz="1325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7D10D135-B5DD-4EBB-A6F2-815F133BB6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133" y="753271"/>
                <a:ext cx="4439954" cy="515077"/>
              </a:xfrm>
              <a:prstGeom prst="rect">
                <a:avLst/>
              </a:prstGeom>
              <a:blipFill>
                <a:blip r:embed="rId2"/>
                <a:stretch>
                  <a:fillRect l="-137" t="-1163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44" name="Прямоугольник 7">
            <a:extLst>
              <a:ext uri="{FF2B5EF4-FFF2-40B4-BE49-F238E27FC236}">
                <a16:creationId xmlns:a16="http://schemas.microsoft.com/office/drawing/2014/main" id="{8832AA47-A64B-4BA3-903B-C15BD77AB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06" y="427926"/>
            <a:ext cx="3973099" cy="3253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514" b="1" dirty="0"/>
              <a:t>    </a:t>
            </a:r>
            <a:r>
              <a:rPr lang="ru-RU" altLang="ru-RU" sz="1400" b="1" dirty="0">
                <a:solidFill>
                  <a:srgbClr val="0066CC"/>
                </a:solidFill>
                <a:latin typeface="Arial" panose="020B0604020202020204" pitchFamily="34" charset="0"/>
              </a:rPr>
              <a:t>Нахождение  дроби от числа – 1 вид</a:t>
            </a:r>
            <a:endParaRPr lang="ru-RU" altLang="ru-RU" sz="1514" b="1" dirty="0">
              <a:solidFill>
                <a:srgbClr val="0066CC"/>
              </a:solidFill>
              <a:latin typeface="Arial" panose="020B0604020202020204" pitchFamily="34" charset="0"/>
            </a:endParaRPr>
          </a:p>
        </p:txBody>
      </p:sp>
      <p:sp>
        <p:nvSpPr>
          <p:cNvPr id="14345" name="Прямоугольник 10">
            <a:extLst>
              <a:ext uri="{FF2B5EF4-FFF2-40B4-BE49-F238E27FC236}">
                <a16:creationId xmlns:a16="http://schemas.microsoft.com/office/drawing/2014/main" id="{275A1152-0BE3-4B8E-971D-61ECE14DB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507" y="1281762"/>
            <a:ext cx="3994898" cy="3253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514" b="1" dirty="0"/>
              <a:t>   </a:t>
            </a:r>
            <a:r>
              <a:rPr lang="ru-RU" altLang="ru-RU" sz="1400" b="1" dirty="0">
                <a:solidFill>
                  <a:srgbClr val="0066CC"/>
                </a:solidFill>
              </a:rPr>
              <a:t>Нахождение числа по значению его дроби</a:t>
            </a:r>
            <a:r>
              <a:rPr lang="ru-RU" altLang="ru-RU" sz="1514" b="1" dirty="0">
                <a:solidFill>
                  <a:srgbClr val="0066CC"/>
                </a:solidFill>
              </a:rPr>
              <a:t>-</a:t>
            </a:r>
            <a:r>
              <a:rPr lang="ru-RU" altLang="ru-RU" sz="1100" b="1" dirty="0">
                <a:solidFill>
                  <a:srgbClr val="0066CC"/>
                </a:solidFill>
              </a:rPr>
              <a:t>2вид</a:t>
            </a:r>
            <a:endParaRPr lang="ru-RU" altLang="ru-RU" sz="1514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E2C19285-7548-4645-B2EC-D8152B267743}"/>
                  </a:ext>
                </a:extLst>
              </p:cNvPr>
              <p:cNvSpPr/>
              <p:nvPr/>
            </p:nvSpPr>
            <p:spPr>
              <a:xfrm>
                <a:off x="1007956" y="1637744"/>
                <a:ext cx="4439954" cy="55496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defRPr/>
                </a:pPr>
                <a:r>
                  <a:rPr lang="ru-RU" sz="1325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лесу 600 сосен, что составляет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1400" b="1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325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всех деревьев. Сколько всего деревьев в лесу?     </a:t>
                </a:r>
                <a:r>
                  <a:rPr lang="ru-RU" sz="1325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600 : 3</a:t>
                </a:r>
                <a:r>
                  <a:rPr lang="ru-RU" sz="1325" b="1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325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m:rPr>
                        <m:nor/>
                      </m:rPr>
                      <a:rPr lang="ru-RU" sz="1325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ru-RU" sz="1325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800</a:t>
                </a:r>
                <a:endParaRPr lang="ru-RU" sz="1325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E2C19285-7548-4645-B2EC-D8152B2677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956" y="1637744"/>
                <a:ext cx="4439954" cy="554960"/>
              </a:xfrm>
              <a:prstGeom prst="rect">
                <a:avLst/>
              </a:prstGeom>
              <a:blipFill>
                <a:blip r:embed="rId3"/>
                <a:stretch>
                  <a:fillRect l="-137" r="-821" b="-9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47" name="Прямоугольник 11">
            <a:extLst>
              <a:ext uri="{FF2B5EF4-FFF2-40B4-BE49-F238E27FC236}">
                <a16:creationId xmlns:a16="http://schemas.microsoft.com/office/drawing/2014/main" id="{DAD74904-DFE5-48B2-8409-FCB9FB99E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133" y="2219680"/>
            <a:ext cx="3928577" cy="3385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19" b="1" dirty="0"/>
              <a:t>   </a:t>
            </a:r>
            <a:r>
              <a:rPr lang="ru-RU" altLang="ru-RU" sz="1514" b="1" dirty="0">
                <a:solidFill>
                  <a:srgbClr val="0066CC"/>
                </a:solidFill>
              </a:rPr>
              <a:t>Нахождение отношения</a:t>
            </a:r>
            <a:r>
              <a:rPr lang="ru-RU" altLang="ru-RU" sz="1419" b="1" dirty="0">
                <a:solidFill>
                  <a:srgbClr val="0066CC"/>
                </a:solidFill>
              </a:rPr>
              <a:t> чисел</a:t>
            </a:r>
            <a:r>
              <a:rPr lang="ru-RU" altLang="ru-RU" sz="1600" b="1" dirty="0">
                <a:solidFill>
                  <a:srgbClr val="0066CC"/>
                </a:solidFill>
                <a:latin typeface="Arial" panose="020B0604020202020204" pitchFamily="34" charset="0"/>
              </a:rPr>
              <a:t> – </a:t>
            </a:r>
            <a:r>
              <a:rPr lang="ru-RU" altLang="ru-RU" sz="1419" b="1" dirty="0">
                <a:solidFill>
                  <a:srgbClr val="0066CC"/>
                </a:solidFill>
              </a:rPr>
              <a:t>3 вид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E3EBF747-408D-4FA0-83DF-3C8E7CA13E2A}"/>
                  </a:ext>
                </a:extLst>
              </p:cNvPr>
              <p:cNvSpPr/>
              <p:nvPr/>
            </p:nvSpPr>
            <p:spPr>
              <a:xfrm>
                <a:off x="1019133" y="2571281"/>
                <a:ext cx="4414512" cy="575286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defRPr/>
                </a:pPr>
                <a:r>
                  <a:rPr lang="ru-RU" sz="1325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лесу 800 деревьев. Из них 200 деревьев-сосны. Какую часть деревьев  составляют сосны?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𝟐𝟎𝟎</m:t>
                        </m:r>
                      </m:num>
                      <m:den>
                        <m:r>
                          <a:rPr lang="ru-RU" sz="14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𝟖𝟎𝟎</m:t>
                        </m:r>
                      </m:den>
                    </m:f>
                    <m:r>
                      <a:rPr lang="ru-RU" sz="1400" b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1325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E3EBF747-408D-4FA0-83DF-3C8E7CA13E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133" y="2571281"/>
                <a:ext cx="4414512" cy="575286"/>
              </a:xfrm>
              <a:prstGeom prst="rect">
                <a:avLst/>
              </a:prstGeom>
              <a:blipFill>
                <a:blip r:embed="rId4"/>
                <a:stretch>
                  <a:fillRect l="-276" t="-5319" r="-27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49" name="Picture 18" descr="дуб 1">
            <a:extLst>
              <a:ext uri="{FF2B5EF4-FFF2-40B4-BE49-F238E27FC236}">
                <a16:creationId xmlns:a16="http://schemas.microsoft.com/office/drawing/2014/main" id="{171B27EF-EFA1-42FA-BA03-EE2EEC935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5" y="1864322"/>
            <a:ext cx="737604" cy="1061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0" name="Picture 18" descr="дуб 1">
            <a:extLst>
              <a:ext uri="{FF2B5EF4-FFF2-40B4-BE49-F238E27FC236}">
                <a16:creationId xmlns:a16="http://schemas.microsoft.com/office/drawing/2014/main" id="{6A94A942-FA52-41E2-975B-D2481FE56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1285" y="342621"/>
            <a:ext cx="835350" cy="127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object 2">
            <a:extLst>
              <a:ext uri="{FF2B5EF4-FFF2-40B4-BE49-F238E27FC236}">
                <a16:creationId xmlns:a16="http://schemas.microsoft.com/office/drawing/2014/main" id="{0C32A20C-3D82-48BF-BECD-3C14362C630B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ВИДА ЗАДАЧ НА ДРОБИ</a:t>
            </a:r>
            <a:endParaRPr sz="1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23232</TotalTime>
  <Words>734</Words>
  <Application>Microsoft Office PowerPoint</Application>
  <PresentationFormat>Произвольный</PresentationFormat>
  <Paragraphs>89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Презентация PowerPoint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1850</cp:revision>
  <cp:lastPrinted>2020-09-30T03:25:16Z</cp:lastPrinted>
  <dcterms:created xsi:type="dcterms:W3CDTF">2020-04-09T07:32:19Z</dcterms:created>
  <dcterms:modified xsi:type="dcterms:W3CDTF">2020-11-17T02:43:42Z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