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888" r:id="rId3"/>
    <p:sldId id="934" r:id="rId4"/>
    <p:sldId id="933" r:id="rId5"/>
    <p:sldId id="926" r:id="rId6"/>
    <p:sldId id="936" r:id="rId7"/>
    <p:sldId id="937" r:id="rId8"/>
    <p:sldId id="938" r:id="rId9"/>
    <p:sldId id="939" r:id="rId10"/>
    <p:sldId id="940" r:id="rId11"/>
    <p:sldId id="941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0066CC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86372" autoAdjust="0"/>
  </p:normalViewPr>
  <p:slideViewPr>
    <p:cSldViewPr>
      <p:cViewPr varScale="1">
        <p:scale>
          <a:sx n="148" d="100"/>
          <a:sy n="148" d="100"/>
        </p:scale>
        <p:origin x="606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726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789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452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063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29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312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216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76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524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34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jpe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6.jpe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280024"/>
            <a:ext cx="2654710" cy="159145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ПРАВИЛЬНЫЕ И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НЕПРАВИЛЬНЫЕ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ДРОБИ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4549" y="1606052"/>
            <a:ext cx="304799" cy="121919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2 группа дробей Сравните эти дроби . 1 группа дробей 0     2  1  Числитель меньше знаменателя Дроби меньше 1 Числитель больше знаменателя Дроби ≥ 1 10">
            <a:extLst>
              <a:ext uri="{FF2B5EF4-FFF2-40B4-BE49-F238E27FC236}">
                <a16:creationId xmlns:a16="http://schemas.microsoft.com/office/drawing/2014/main" id="{9194D8C3-21CD-43ED-AE04-6B3A6242AD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0" t="33132" r="30605" b="12931"/>
          <a:stretch/>
        </p:blipFill>
        <p:spPr bwMode="auto">
          <a:xfrm>
            <a:off x="3255334" y="1217280"/>
            <a:ext cx="2359092" cy="175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ED645FAD-2F8A-4E6A-83BB-65ACF54D0E2C}"/>
                  </a:ext>
                </a:extLst>
              </p:cNvPr>
              <p:cNvSpPr/>
              <p:nvPr/>
            </p:nvSpPr>
            <p:spPr>
              <a:xfrm>
                <a:off x="65087" y="381056"/>
                <a:ext cx="5562600" cy="7773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64.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При каких значениях </a:t>
                </a:r>
                <a:r>
                  <a:rPr lang="ru-RU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: a)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а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будет правильной; </a:t>
                </a:r>
              </a:p>
              <a:p>
                <a:pPr algn="just"/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б)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а</m:t>
                        </m:r>
                      </m:den>
                    </m:f>
                  </m:oMath>
                </a14:m>
                <a:r>
                  <a:rPr lang="en-US" sz="16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ru-RU" sz="16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будет неправильной? 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ED645FAD-2F8A-4E6A-83BB-65ACF54D0E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7" y="381056"/>
                <a:ext cx="5562600" cy="777392"/>
              </a:xfrm>
              <a:prstGeom prst="rect">
                <a:avLst/>
              </a:prstGeom>
              <a:blipFill>
                <a:blip r:embed="rId3"/>
                <a:stretch>
                  <a:fillRect l="-329" t="-47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503C822-81F8-48B4-BF72-236958C2B7E2}"/>
                  </a:ext>
                </a:extLst>
              </p:cNvPr>
              <p:cNvSpPr/>
              <p:nvPr/>
            </p:nvSpPr>
            <p:spPr>
              <a:xfrm>
                <a:off x="217487" y="1089025"/>
                <a:ext cx="5486400" cy="18479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AutoNum type="alphaLcParenR"/>
                </a:pP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а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будет правильной:</a:t>
                </a: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если  а = 1,2,3,4,5,6,7,8,9,10, 11,12</a:t>
                </a: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б)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а</m:t>
                        </m:r>
                      </m:den>
                    </m:f>
                  </m:oMath>
                </a14:m>
                <a:r>
                  <a:rPr lang="en-US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ru-RU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будет неправильной: </a:t>
                </a:r>
              </a:p>
              <a:p>
                <a:pPr algn="just"/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если а = 1,2,3,4,5,6,7,8,9, 10,11,12,13,14,15</a:t>
                </a:r>
              </a:p>
              <a:p>
                <a:pPr algn="just"/>
                <a:endParaRPr lang="ru-RU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503C822-81F8-48B4-BF72-236958C2B7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87" y="1089025"/>
                <a:ext cx="5486400" cy="1847942"/>
              </a:xfrm>
              <a:prstGeom prst="rect">
                <a:avLst/>
              </a:prstGeom>
              <a:blipFill>
                <a:blip r:embed="rId4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Картинки сова с указкой - для детей">
            <a:extLst>
              <a:ext uri="{FF2B5EF4-FFF2-40B4-BE49-F238E27FC236}">
                <a16:creationId xmlns:a16="http://schemas.microsoft.com/office/drawing/2014/main" id="{F03C301A-B70A-4C53-B366-152E136E7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6" y="974634"/>
            <a:ext cx="1295401" cy="172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37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41115F1-29DF-44F5-B24B-13C3292500FD}"/>
              </a:ext>
            </a:extLst>
          </p:cNvPr>
          <p:cNvSpPr/>
          <p:nvPr/>
        </p:nvSpPr>
        <p:spPr>
          <a:xfrm>
            <a:off x="45769" y="317250"/>
            <a:ext cx="5562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65.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Найдите число: а) половина которого равна 12;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б) четверть которого равна 19; в) две третьих которого равны 24; г) три пятых которого равны 45.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BC4C42F-EB82-4096-AF2D-4E1D9D3AE1F7}"/>
                  </a:ext>
                </a:extLst>
              </p:cNvPr>
              <p:cNvSpPr/>
              <p:nvPr/>
            </p:nvSpPr>
            <p:spPr>
              <a:xfrm>
                <a:off x="172689" y="1025870"/>
                <a:ext cx="5422005" cy="2196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числа - это 12         Решение :   12 : 1 </a:t>
                </a:r>
                <a14:m>
                  <m:oMath xmlns:m="http://schemas.openxmlformats.org/officeDocument/2006/math">
                    <m:r>
                      <a:rPr lang="ru-RU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2 = 24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Число - ?                     Ответ: 24</a:t>
                </a:r>
              </a:p>
              <a:p>
                <a:pPr algn="just"/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б) </a:t>
                </a:r>
                <a:r>
                  <a:rPr lang="ru-RU" sz="1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числа - это 19         Решение :   19 : 1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4 = </a:t>
                </a:r>
                <a:r>
                  <a:rPr lang="ru-RU" sz="1400" b="1" dirty="0">
                    <a:latin typeface="Arial" panose="020B0604020202020204" pitchFamily="34" charset="0"/>
                  </a:rPr>
                  <a:t>76</a:t>
                </a:r>
                <a:endParaRPr lang="ru-RU" sz="14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   Число - ?                     Ответ: 76</a:t>
                </a:r>
                <a:endParaRPr lang="ru-RU" sz="1400" b="1" dirty="0"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в) 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числа - это 24        Решение :   24 : 2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3 = 36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Число - ?                     Ответ: 36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г) </a:t>
                </a:r>
                <a:r>
                  <a:rPr lang="ru-RU" sz="1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числа - это </a:t>
                </a:r>
                <a:r>
                  <a:rPr lang="ru-RU" sz="1400" b="1" dirty="0">
                    <a:latin typeface="Arial" panose="020B0604020202020204" pitchFamily="34" charset="0"/>
                  </a:rPr>
                  <a:t>45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       Решение :   </a:t>
                </a:r>
                <a:r>
                  <a:rPr lang="ru-RU" sz="1400" b="1" dirty="0">
                    <a:latin typeface="Arial" panose="020B0604020202020204" pitchFamily="34" charset="0"/>
                  </a:rPr>
                  <a:t>45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: 3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5 = </a:t>
                </a:r>
                <a:r>
                  <a:rPr lang="ru-RU" sz="1400" b="1" dirty="0">
                    <a:latin typeface="Arial" panose="020B0604020202020204" pitchFamily="34" charset="0"/>
                  </a:rPr>
                  <a:t>75</a:t>
                </a:r>
                <a:endParaRPr lang="ru-RU" sz="14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   Число - ?                     Ответ: </a:t>
                </a:r>
                <a:r>
                  <a:rPr lang="ru-RU" sz="1400" b="1" dirty="0">
                    <a:latin typeface="Arial" panose="020B0604020202020204" pitchFamily="34" charset="0"/>
                  </a:rPr>
                  <a:t>75</a:t>
                </a:r>
                <a:endParaRPr lang="ru-RU" sz="14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BC4C42F-EB82-4096-AF2D-4E1D9D3AE1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89" y="1025870"/>
                <a:ext cx="5422005" cy="2196755"/>
              </a:xfrm>
              <a:prstGeom prst="rect">
                <a:avLst/>
              </a:prstGeom>
              <a:blipFill>
                <a:blip r:embed="rId3"/>
                <a:stretch>
                  <a:fillRect l="-337" b="-19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55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095FE1B-B3E6-4C6F-9B0F-C01F09F7BA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7"/>
          <a:stretch/>
        </p:blipFill>
        <p:spPr>
          <a:xfrm>
            <a:off x="126147" y="555625"/>
            <a:ext cx="5642827" cy="243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EFC3564-400E-45A2-9969-9AF016C3FC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859"/>
          <a:stretch/>
        </p:blipFill>
        <p:spPr>
          <a:xfrm>
            <a:off x="521572" y="446988"/>
            <a:ext cx="4725829" cy="269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1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8BC4F2-79A1-430F-B32F-4DD0D90123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414"/>
          <a:stretch/>
        </p:blipFill>
        <p:spPr>
          <a:xfrm>
            <a:off x="293687" y="446988"/>
            <a:ext cx="4953000" cy="231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0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FC0F739-18B8-471A-A011-494FB37ABE79}"/>
                  </a:ext>
                </a:extLst>
              </p:cNvPr>
              <p:cNvSpPr/>
              <p:nvPr/>
            </p:nvSpPr>
            <p:spPr>
              <a:xfrm>
                <a:off x="65088" y="479425"/>
                <a:ext cx="5702298" cy="25560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ru-RU" altLang="ru-RU" b="1" dirty="0">
                    <a:solidFill>
                      <a:srgbClr val="33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ru-RU" altLang="ru-RU" sz="1400" b="1" dirty="0">
                    <a:solidFill>
                      <a:srgbClr val="33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Дробь, </a:t>
                </a:r>
                <a:r>
                  <a:rPr lang="ru-RU" altLang="ru-RU" sz="14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числитель которой меньше знаменателя</a:t>
                </a:r>
                <a:r>
                  <a:rPr lang="ru-RU" altLang="ru-RU" sz="1400" b="1" dirty="0">
                    <a:solidFill>
                      <a:srgbClr val="33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называется </a:t>
                </a:r>
                <a:r>
                  <a:rPr lang="ru-RU" altLang="ru-RU" sz="14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правильной</a:t>
                </a:r>
                <a:r>
                  <a:rPr lang="ru-RU" altLang="ru-RU" sz="14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Любая правильная дробь меньше 1</a:t>
                </a:r>
                <a:endParaRPr lang="ru-RU" altLang="ru-RU" sz="14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ru-RU" sz="2000" b="1" dirty="0">
                    <a:solidFill>
                      <a:srgbClr val="0070C0"/>
                    </a:solidFill>
                  </a:rPr>
                  <a:t>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ru-RU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sz="20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&lt; 1</a:t>
                </a:r>
                <a:endParaRPr lang="ru-RU" sz="2000" b="1" dirty="0">
                  <a:solidFill>
                    <a:srgbClr val="0066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ru-RU" altLang="ru-RU" b="1" dirty="0">
                    <a:solidFill>
                      <a:srgbClr val="33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ru-RU" altLang="ru-RU" sz="1400" b="1" dirty="0">
                    <a:solidFill>
                      <a:srgbClr val="33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Дробь, </a:t>
                </a:r>
                <a:r>
                  <a:rPr lang="ru-RU" altLang="ru-RU" sz="14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числитель которой больше знаменателя или равен ему</a:t>
                </a:r>
                <a:r>
                  <a:rPr lang="ru-RU" altLang="ru-RU" sz="1400" b="1" dirty="0">
                    <a:solidFill>
                      <a:srgbClr val="33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называется </a:t>
                </a:r>
                <a:r>
                  <a:rPr lang="ru-RU" altLang="ru-RU" sz="14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неправильной</a:t>
                </a:r>
                <a:r>
                  <a:rPr lang="ru-RU" altLang="ru-RU" sz="11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alt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Неправильная дробь равна одному, когда числитель и знаменатель одинаковы 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 </a:t>
                </a:r>
                <a:r>
                  <a:rPr lang="ru-RU" alt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больше одного, когда числитель больше знаменателя</a:t>
                </a:r>
                <a:endParaRPr lang="ru-RU" altLang="ru-RU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ru-RU" sz="2000" b="1" dirty="0">
                    <a:solidFill>
                      <a:srgbClr val="0070C0"/>
                    </a:solidFill>
                  </a:rPr>
                  <a:t>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ru-RU" sz="2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altLang="ru-RU" sz="2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altLang="ru-RU" sz="20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    </a:t>
                </a:r>
                <a:r>
                  <a:rPr lang="ru-RU" alt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ru-RU" altLang="ru-RU" sz="20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altLang="ru-RU" sz="2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&gt; 1</a:t>
                </a:r>
              </a:p>
              <a:p>
                <a:pPr>
                  <a:lnSpc>
                    <a:spcPct val="90000"/>
                  </a:lnSpc>
                </a:pPr>
                <a:endParaRPr lang="ru-RU" altLang="ru-RU" sz="1400" b="1" dirty="0">
                  <a:solidFill>
                    <a:srgbClr val="0066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FC0F739-18B8-471A-A011-494FB37ABE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8" y="479425"/>
                <a:ext cx="5702298" cy="2556084"/>
              </a:xfrm>
              <a:prstGeom prst="rect">
                <a:avLst/>
              </a:prstGeom>
              <a:blipFill>
                <a:blip r:embed="rId3"/>
                <a:stretch>
                  <a:fillRect l="-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6135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B5C7496-EFBF-4433-B07D-439539BE0D5C}"/>
              </a:ext>
            </a:extLst>
          </p:cNvPr>
          <p:cNvSpPr/>
          <p:nvPr/>
        </p:nvSpPr>
        <p:spPr>
          <a:xfrm>
            <a:off x="65088" y="395321"/>
            <a:ext cx="5562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59.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Определите, какие из следующих дробей правильные, а какие неправильные: </a:t>
            </a:r>
            <a:endParaRPr lang="ru-RU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7C470E0F-4160-4D03-A1F6-7BE60B0F39A2}"/>
                  </a:ext>
                </a:extLst>
              </p:cNvPr>
              <p:cNvSpPr/>
              <p:nvPr/>
            </p:nvSpPr>
            <p:spPr>
              <a:xfrm>
                <a:off x="217487" y="964758"/>
                <a:ext cx="3772186" cy="631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𝟐𝟎𝟗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𝟗𝟗𝟗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7C470E0F-4160-4D03-A1F6-7BE60B0F3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87" y="964758"/>
                <a:ext cx="3772186" cy="631263"/>
              </a:xfrm>
              <a:prstGeom prst="rect">
                <a:avLst/>
              </a:prstGeom>
              <a:blipFill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75248E6F-9A77-418A-8496-EB86A3D6FF0A}"/>
                  </a:ext>
                </a:extLst>
              </p:cNvPr>
              <p:cNvSpPr/>
              <p:nvPr/>
            </p:nvSpPr>
            <p:spPr>
              <a:xfrm>
                <a:off x="217487" y="1622425"/>
                <a:ext cx="3886200" cy="11647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Правильные: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𝟐𝟎𝟗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𝟗𝟗𝟗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Неправильные: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2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2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75248E6F-9A77-418A-8496-EB86A3D6FF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87" y="1622425"/>
                <a:ext cx="3886200" cy="1164742"/>
              </a:xfrm>
              <a:prstGeom prst="rect">
                <a:avLst/>
              </a:prstGeom>
              <a:blipFill>
                <a:blip r:embed="rId4"/>
                <a:stretch>
                  <a:fillRect l="-1413" b="-4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2" descr="Картинки сова с указкой - для детей">
            <a:extLst>
              <a:ext uri="{FF2B5EF4-FFF2-40B4-BE49-F238E27FC236}">
                <a16:creationId xmlns:a16="http://schemas.microsoft.com/office/drawing/2014/main" id="{F522262D-36B4-41A7-BDA6-95E8B276B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534" y="973990"/>
            <a:ext cx="1295401" cy="172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80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CBC964-D7B0-4270-B3E6-9FE11CAA6010}"/>
              </a:ext>
            </a:extLst>
          </p:cNvPr>
          <p:cNvSpPr/>
          <p:nvPr/>
        </p:nvSpPr>
        <p:spPr>
          <a:xfrm>
            <a:off x="13020" y="394788"/>
            <a:ext cx="541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60.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Какие из следующих дробей: а) больше 1 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б) равны 1       в) меньше 1? </a:t>
            </a:r>
            <a:endParaRPr lang="ru-RU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13FBA7D-2EC9-4159-A269-9148EAC83EF7}"/>
                  </a:ext>
                </a:extLst>
              </p:cNvPr>
              <p:cNvSpPr/>
              <p:nvPr/>
            </p:nvSpPr>
            <p:spPr>
              <a:xfrm>
                <a:off x="598487" y="979563"/>
                <a:ext cx="4876800" cy="509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13FBA7D-2EC9-4159-A269-9148EAC83E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87" y="979563"/>
                <a:ext cx="4876800" cy="509883"/>
              </a:xfrm>
              <a:prstGeom prst="rect">
                <a:avLst/>
              </a:prstGeom>
              <a:blipFill>
                <a:blip r:embed="rId3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77D4CEE-7AE7-4101-B476-581DE5C6B45F}"/>
                  </a:ext>
                </a:extLst>
              </p:cNvPr>
              <p:cNvSpPr/>
              <p:nvPr/>
            </p:nvSpPr>
            <p:spPr>
              <a:xfrm>
                <a:off x="65087" y="1521754"/>
                <a:ext cx="5638800" cy="12954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а) больше 1</a:t>
                </a:r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(числитель больше знаменателя)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равны 1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(числитель равен знаменателю)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: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</a:t>
                </a:r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в) меньше 1</a:t>
                </a:r>
                <a:r>
                  <a:rPr lang="ru-RU" sz="12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(числитель меньше знаменателя)</a:t>
                </a:r>
                <a:r>
                  <a:rPr lang="ru-RU" sz="16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:</a:t>
                </a:r>
                <a:r>
                  <a:rPr lang="ru-RU" sz="12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A859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b="1" dirty="0">
                    <a:solidFill>
                      <a:srgbClr val="00A85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𝟓𝟏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𝟗𝟎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endParaRPr lang="ru-RU" b="1" dirty="0">
                  <a:solidFill>
                    <a:srgbClr val="00A859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77D4CEE-7AE7-4101-B476-581DE5C6B4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7" y="1521754"/>
                <a:ext cx="5638800" cy="1295419"/>
              </a:xfrm>
              <a:prstGeom prst="rect">
                <a:avLst/>
              </a:prstGeom>
              <a:blipFill>
                <a:blip r:embed="rId4"/>
                <a:stretch>
                  <a:fillRect l="-973" b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931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DAD970-CDFC-471E-8183-464A35D8C71F}"/>
              </a:ext>
            </a:extLst>
          </p:cNvPr>
          <p:cNvSpPr/>
          <p:nvPr/>
        </p:nvSpPr>
        <p:spPr>
          <a:xfrm>
            <a:off x="89513" y="327025"/>
            <a:ext cx="548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61.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Напишите: а) 3 правильные дроби; б) 3 неправильные дроби со знаменателем равным 11. 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53D0759B-0E9F-4590-8AB6-B2E617B2AFA6}"/>
                  </a:ext>
                </a:extLst>
              </p:cNvPr>
              <p:cNvSpPr/>
              <p:nvPr/>
            </p:nvSpPr>
            <p:spPr>
              <a:xfrm>
                <a:off x="116863" y="1165225"/>
                <a:ext cx="5562599" cy="14521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3 правильные дроби со знаменателем 11: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</a:rPr>
                  <a:t>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б) 3 неправильные дроби со знаменателем 11:</a:t>
                </a:r>
              </a:p>
              <a:p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53D0759B-0E9F-4590-8AB6-B2E617B2AF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63" y="1165225"/>
                <a:ext cx="5562599" cy="1452192"/>
              </a:xfrm>
              <a:prstGeom prst="rect">
                <a:avLst/>
              </a:prstGeom>
              <a:blipFill>
                <a:blip r:embed="rId3"/>
                <a:stretch>
                  <a:fillRect l="-876" t="-2101" r="-110" b="-12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62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015B18F-7B82-4102-9B13-EED5E5F0807A}"/>
                  </a:ext>
                </a:extLst>
              </p:cNvPr>
              <p:cNvSpPr/>
              <p:nvPr/>
            </p:nvSpPr>
            <p:spPr>
              <a:xfrm>
                <a:off x="68723" y="328091"/>
                <a:ext cx="5562599" cy="11146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62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Начертите в тетради числовой луч. Приняв отрезок длиною в 8 клеток за единичный, отметьте на нем точки с координатами: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sz="1400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Какие из этих дробей: а) больше 1; б) равны 1; в) меньше 1?</a:t>
                </a:r>
                <a:endParaRPr lang="ru-RU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015B18F-7B82-4102-9B13-EED5E5F080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3" y="328091"/>
                <a:ext cx="5562599" cy="1114601"/>
              </a:xfrm>
              <a:prstGeom prst="rect">
                <a:avLst/>
              </a:prstGeom>
              <a:blipFill>
                <a:blip r:embed="rId3"/>
                <a:stretch>
                  <a:fillRect l="-329" t="-3279" b="-43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Дошкольник + Тетрадь крупная клетка 12 л. зеленая\ Маяк Т 5012 Т2 ЗЕЛ 6Г">
            <a:extLst>
              <a:ext uri="{FF2B5EF4-FFF2-40B4-BE49-F238E27FC236}">
                <a16:creationId xmlns:a16="http://schemas.microsoft.com/office/drawing/2014/main" id="{3BB096BC-2B3E-4C7D-8904-1CE146D8BE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35" b="16767"/>
          <a:stretch/>
        </p:blipFill>
        <p:spPr bwMode="auto">
          <a:xfrm>
            <a:off x="826292" y="1595699"/>
            <a:ext cx="4114800" cy="63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83030833-35B5-4AED-914C-C6A4CCA5D10F}"/>
              </a:ext>
            </a:extLst>
          </p:cNvPr>
          <p:cNvCxnSpPr>
            <a:cxnSpLocks/>
          </p:cNvCxnSpPr>
          <p:nvPr/>
        </p:nvCxnSpPr>
        <p:spPr>
          <a:xfrm>
            <a:off x="1055687" y="1851025"/>
            <a:ext cx="29886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>
            <a:extLst>
              <a:ext uri="{FF2B5EF4-FFF2-40B4-BE49-F238E27FC236}">
                <a16:creationId xmlns:a16="http://schemas.microsoft.com/office/drawing/2014/main" id="{7C02857A-6CAB-4A42-8AF8-93D6447B3B24}"/>
              </a:ext>
            </a:extLst>
          </p:cNvPr>
          <p:cNvSpPr/>
          <p:nvPr/>
        </p:nvSpPr>
        <p:spPr>
          <a:xfrm>
            <a:off x="1009968" y="1805400"/>
            <a:ext cx="45719" cy="59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3F40EF1-6707-4B5A-82D4-FE25B33EFE29}"/>
              </a:ext>
            </a:extLst>
          </p:cNvPr>
          <p:cNvSpPr/>
          <p:nvPr/>
        </p:nvSpPr>
        <p:spPr>
          <a:xfrm>
            <a:off x="3875087" y="151009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211D1E"/>
                </a:solidFill>
                <a:latin typeface="Arial" panose="020B0604020202020204" pitchFamily="34" charset="0"/>
              </a:rPr>
              <a:t>Х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7C6590F-7F7C-4455-8992-E01FA7CD836D}"/>
              </a:ext>
            </a:extLst>
          </p:cNvPr>
          <p:cNvSpPr/>
          <p:nvPr/>
        </p:nvSpPr>
        <p:spPr>
          <a:xfrm>
            <a:off x="873586" y="15100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О</a:t>
            </a:r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C1BA49D8-D3D3-46DB-9CA6-3B35EF0957CD}"/>
              </a:ext>
            </a:extLst>
          </p:cNvPr>
          <p:cNvSpPr/>
          <p:nvPr/>
        </p:nvSpPr>
        <p:spPr>
          <a:xfrm>
            <a:off x="2351087" y="1802461"/>
            <a:ext cx="45719" cy="59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270B88C5-58DD-47C1-9508-2D77DDB9E97C}"/>
              </a:ext>
            </a:extLst>
          </p:cNvPr>
          <p:cNvSpPr/>
          <p:nvPr/>
        </p:nvSpPr>
        <p:spPr>
          <a:xfrm>
            <a:off x="3705810" y="1802461"/>
            <a:ext cx="45719" cy="59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40AE4C6-402A-420A-AB46-0D538B22748E}"/>
              </a:ext>
            </a:extLst>
          </p:cNvPr>
          <p:cNvSpPr/>
          <p:nvPr/>
        </p:nvSpPr>
        <p:spPr>
          <a:xfrm>
            <a:off x="2240353" y="190998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C03F0AE-E8A7-4012-8C42-389708B75A20}"/>
              </a:ext>
            </a:extLst>
          </p:cNvPr>
          <p:cNvSpPr/>
          <p:nvPr/>
        </p:nvSpPr>
        <p:spPr>
          <a:xfrm>
            <a:off x="3572216" y="189109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91C32F6-DB9A-4798-ABF2-88CA4410ED2D}"/>
              </a:ext>
            </a:extLst>
          </p:cNvPr>
          <p:cNvSpPr/>
          <p:nvPr/>
        </p:nvSpPr>
        <p:spPr>
          <a:xfrm>
            <a:off x="873586" y="184432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0</a:t>
            </a:r>
            <a:endParaRPr lang="ru-RU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8FB8EEC7-2FBB-463A-B931-E3DB0B7A9822}"/>
              </a:ext>
            </a:extLst>
          </p:cNvPr>
          <p:cNvCxnSpPr/>
          <p:nvPr/>
        </p:nvCxnSpPr>
        <p:spPr>
          <a:xfrm>
            <a:off x="2550025" y="1762299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F8BC5883-BC59-4B15-BC52-12FB6ABF74F6}"/>
              </a:ext>
            </a:extLst>
          </p:cNvPr>
          <p:cNvCxnSpPr/>
          <p:nvPr/>
        </p:nvCxnSpPr>
        <p:spPr>
          <a:xfrm>
            <a:off x="2236029" y="1783625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D3EF2EE-E1E3-440A-8AAD-32CD3E5945E2}"/>
              </a:ext>
            </a:extLst>
          </p:cNvPr>
          <p:cNvCxnSpPr/>
          <p:nvPr/>
        </p:nvCxnSpPr>
        <p:spPr>
          <a:xfrm>
            <a:off x="2046287" y="1774825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85452C16-AAD8-422C-9972-FB271A3ECC7B}"/>
              </a:ext>
            </a:extLst>
          </p:cNvPr>
          <p:cNvCxnSpPr/>
          <p:nvPr/>
        </p:nvCxnSpPr>
        <p:spPr>
          <a:xfrm>
            <a:off x="1893887" y="1774825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CA6949E0-67F2-4EA7-ADB9-93D0EC1D12C5}"/>
              </a:ext>
            </a:extLst>
          </p:cNvPr>
          <p:cNvCxnSpPr/>
          <p:nvPr/>
        </p:nvCxnSpPr>
        <p:spPr>
          <a:xfrm>
            <a:off x="1741487" y="1791684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C63A306E-CBCB-4161-B576-E14E33A41251}"/>
              </a:ext>
            </a:extLst>
          </p:cNvPr>
          <p:cNvCxnSpPr/>
          <p:nvPr/>
        </p:nvCxnSpPr>
        <p:spPr>
          <a:xfrm>
            <a:off x="1512887" y="1791684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2EFF5864-8B06-4D2D-80D1-58BAF1D3408E}"/>
              </a:ext>
            </a:extLst>
          </p:cNvPr>
          <p:cNvCxnSpPr/>
          <p:nvPr/>
        </p:nvCxnSpPr>
        <p:spPr>
          <a:xfrm>
            <a:off x="1360487" y="1774825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541C4136-BEAE-49CC-9D09-27F15C0F5A5C}"/>
              </a:ext>
            </a:extLst>
          </p:cNvPr>
          <p:cNvCxnSpPr/>
          <p:nvPr/>
        </p:nvCxnSpPr>
        <p:spPr>
          <a:xfrm>
            <a:off x="1195047" y="1783625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D425C798-39F9-4973-A234-AFF2B3257BD5}"/>
              </a:ext>
            </a:extLst>
          </p:cNvPr>
          <p:cNvCxnSpPr/>
          <p:nvPr/>
        </p:nvCxnSpPr>
        <p:spPr>
          <a:xfrm>
            <a:off x="3417887" y="1783625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3F95B0CC-7055-44C2-ABA0-55E448D794B1}"/>
              </a:ext>
            </a:extLst>
          </p:cNvPr>
          <p:cNvCxnSpPr/>
          <p:nvPr/>
        </p:nvCxnSpPr>
        <p:spPr>
          <a:xfrm>
            <a:off x="3567892" y="1791684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37ED9999-61B6-4F44-AADF-D3F67DE8BC2E}"/>
              </a:ext>
            </a:extLst>
          </p:cNvPr>
          <p:cNvCxnSpPr/>
          <p:nvPr/>
        </p:nvCxnSpPr>
        <p:spPr>
          <a:xfrm>
            <a:off x="2915858" y="1783625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D8A0D186-D687-4DDB-BAFB-3226F7724ADA}"/>
              </a:ext>
            </a:extLst>
          </p:cNvPr>
          <p:cNvCxnSpPr/>
          <p:nvPr/>
        </p:nvCxnSpPr>
        <p:spPr>
          <a:xfrm>
            <a:off x="2732087" y="1774825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F82BB632-72B2-4140-9DC1-C450ABF8489D}"/>
              </a:ext>
            </a:extLst>
          </p:cNvPr>
          <p:cNvCxnSpPr/>
          <p:nvPr/>
        </p:nvCxnSpPr>
        <p:spPr>
          <a:xfrm>
            <a:off x="3265487" y="1774825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E0FC48B0-8726-4112-B3D2-48427630F6DE}"/>
              </a:ext>
            </a:extLst>
          </p:cNvPr>
          <p:cNvCxnSpPr/>
          <p:nvPr/>
        </p:nvCxnSpPr>
        <p:spPr>
          <a:xfrm>
            <a:off x="3113087" y="1774825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29AD0310-50D6-46B3-9824-38E9A1C5BE20}"/>
                  </a:ext>
                </a:extLst>
              </p:cNvPr>
              <p:cNvSpPr/>
              <p:nvPr/>
            </p:nvSpPr>
            <p:spPr>
              <a:xfrm>
                <a:off x="1033054" y="1946824"/>
                <a:ext cx="356187" cy="439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29AD0310-50D6-46B3-9824-38E9A1C5BE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054" y="1946824"/>
                <a:ext cx="356187" cy="439287"/>
              </a:xfrm>
              <a:prstGeom prst="rect">
                <a:avLst/>
              </a:prstGeom>
              <a:blipFill>
                <a:blip r:embed="rId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F888196F-31C4-4774-84BC-C111941647CE}"/>
                  </a:ext>
                </a:extLst>
              </p:cNvPr>
              <p:cNvSpPr/>
              <p:nvPr/>
            </p:nvSpPr>
            <p:spPr>
              <a:xfrm>
                <a:off x="1382997" y="1940429"/>
                <a:ext cx="322524" cy="439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F888196F-31C4-4774-84BC-C111941647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997" y="1940429"/>
                <a:ext cx="322524" cy="439287"/>
              </a:xfrm>
              <a:prstGeom prst="rect">
                <a:avLst/>
              </a:prstGeom>
              <a:blipFill>
                <a:blip r:embed="rId6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B5546B31-7DB6-4BA2-9074-83637A060B83}"/>
                  </a:ext>
                </a:extLst>
              </p:cNvPr>
              <p:cNvSpPr/>
              <p:nvPr/>
            </p:nvSpPr>
            <p:spPr>
              <a:xfrm>
                <a:off x="1569613" y="1947465"/>
                <a:ext cx="322524" cy="438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B5546B31-7DB6-4BA2-9074-83637A060B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613" y="1947465"/>
                <a:ext cx="322524" cy="438646"/>
              </a:xfrm>
              <a:prstGeom prst="rect">
                <a:avLst/>
              </a:prstGeom>
              <a:blipFill>
                <a:blip r:embed="rId7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>
                <a:extLst>
                  <a:ext uri="{FF2B5EF4-FFF2-40B4-BE49-F238E27FC236}">
                    <a16:creationId xmlns:a16="http://schemas.microsoft.com/office/drawing/2014/main" id="{474DE646-77D0-4AA5-9566-0E63208854CA}"/>
                  </a:ext>
                </a:extLst>
              </p:cNvPr>
              <p:cNvSpPr/>
              <p:nvPr/>
            </p:nvSpPr>
            <p:spPr>
              <a:xfrm>
                <a:off x="1723210" y="1946824"/>
                <a:ext cx="322524" cy="4430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Прямоугольник 38">
                <a:extLst>
                  <a:ext uri="{FF2B5EF4-FFF2-40B4-BE49-F238E27FC236}">
                    <a16:creationId xmlns:a16="http://schemas.microsoft.com/office/drawing/2014/main" id="{474DE646-77D0-4AA5-9566-0E63208854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210" y="1946824"/>
                <a:ext cx="322524" cy="443070"/>
              </a:xfrm>
              <a:prstGeom prst="rect">
                <a:avLst/>
              </a:prstGeom>
              <a:blipFill>
                <a:blip r:embed="rId8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>
                <a:extLst>
                  <a:ext uri="{FF2B5EF4-FFF2-40B4-BE49-F238E27FC236}">
                    <a16:creationId xmlns:a16="http://schemas.microsoft.com/office/drawing/2014/main" id="{34761C44-1731-44C4-A487-E024EB92BA67}"/>
                  </a:ext>
                </a:extLst>
              </p:cNvPr>
              <p:cNvSpPr/>
              <p:nvPr/>
            </p:nvSpPr>
            <p:spPr>
              <a:xfrm>
                <a:off x="2184688" y="1340989"/>
                <a:ext cx="356187" cy="439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Прямоугольник 39">
                <a:extLst>
                  <a:ext uri="{FF2B5EF4-FFF2-40B4-BE49-F238E27FC236}">
                    <a16:creationId xmlns:a16="http://schemas.microsoft.com/office/drawing/2014/main" id="{34761C44-1731-44C4-A487-E024EB92BA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4688" y="1340989"/>
                <a:ext cx="356187" cy="4392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9422CBCC-5913-4ED6-8B6D-0D5B4C89C697}"/>
                  </a:ext>
                </a:extLst>
              </p:cNvPr>
              <p:cNvSpPr/>
              <p:nvPr/>
            </p:nvSpPr>
            <p:spPr>
              <a:xfrm>
                <a:off x="2416909" y="1921397"/>
                <a:ext cx="322524" cy="439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9422CBCC-5913-4ED6-8B6D-0D5B4C89C6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909" y="1921397"/>
                <a:ext cx="322524" cy="439287"/>
              </a:xfrm>
              <a:prstGeom prst="rect">
                <a:avLst/>
              </a:prstGeom>
              <a:blipFill>
                <a:blip r:embed="rId10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3EA7C354-3ADA-40C1-AD4C-1153618052E4}"/>
                  </a:ext>
                </a:extLst>
              </p:cNvPr>
              <p:cNvSpPr/>
              <p:nvPr/>
            </p:nvSpPr>
            <p:spPr>
              <a:xfrm>
                <a:off x="2704451" y="1939081"/>
                <a:ext cx="413896" cy="439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3EA7C354-3ADA-40C1-AD4C-1153618052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451" y="1939081"/>
                <a:ext cx="413896" cy="439287"/>
              </a:xfrm>
              <a:prstGeom prst="rect">
                <a:avLst/>
              </a:prstGeom>
              <a:blipFill>
                <a:blip r:embed="rId11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>
                <a:extLst>
                  <a:ext uri="{FF2B5EF4-FFF2-40B4-BE49-F238E27FC236}">
                    <a16:creationId xmlns:a16="http://schemas.microsoft.com/office/drawing/2014/main" id="{AF9368DB-AC4F-4680-869E-6737C341BF3D}"/>
                  </a:ext>
                </a:extLst>
              </p:cNvPr>
              <p:cNvSpPr/>
              <p:nvPr/>
            </p:nvSpPr>
            <p:spPr>
              <a:xfrm>
                <a:off x="3061169" y="1906535"/>
                <a:ext cx="413896" cy="439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3" name="Прямоугольник 42">
                <a:extLst>
                  <a:ext uri="{FF2B5EF4-FFF2-40B4-BE49-F238E27FC236}">
                    <a16:creationId xmlns:a16="http://schemas.microsoft.com/office/drawing/2014/main" id="{AF9368DB-AC4F-4680-869E-6737C341BF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169" y="1906535"/>
                <a:ext cx="413896" cy="4392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>
                <a:extLst>
                  <a:ext uri="{FF2B5EF4-FFF2-40B4-BE49-F238E27FC236}">
                    <a16:creationId xmlns:a16="http://schemas.microsoft.com/office/drawing/2014/main" id="{C3C13E22-EBDE-4E1B-BFA4-2557A9500C7C}"/>
                  </a:ext>
                </a:extLst>
              </p:cNvPr>
              <p:cNvSpPr/>
              <p:nvPr/>
            </p:nvSpPr>
            <p:spPr>
              <a:xfrm>
                <a:off x="140908" y="2374628"/>
                <a:ext cx="5281932" cy="8038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 больше 1:</a:t>
                </a:r>
                <a:r>
                  <a:rPr lang="ru-RU" sz="1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C00000"/>
                    </a:solidFill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б) равны 1: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600" dirty="0"/>
                  <a:t>             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в) меньше 1: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4" name="Прямоугольник 43">
                <a:extLst>
                  <a:ext uri="{FF2B5EF4-FFF2-40B4-BE49-F238E27FC236}">
                    <a16:creationId xmlns:a16="http://schemas.microsoft.com/office/drawing/2014/main" id="{C3C13E22-EBDE-4E1B-BFA4-2557A9500C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08" y="2374628"/>
                <a:ext cx="5281932" cy="803810"/>
              </a:xfrm>
              <a:prstGeom prst="rect">
                <a:avLst/>
              </a:prstGeom>
              <a:blipFill>
                <a:blip r:embed="rId13"/>
                <a:stretch>
                  <a:fillRect l="-577" b="-3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502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D46687-C438-49EF-A330-6B9A8EFAB540}"/>
              </a:ext>
            </a:extLst>
          </p:cNvPr>
          <p:cNvSpPr/>
          <p:nvPr/>
        </p:nvSpPr>
        <p:spPr>
          <a:xfrm>
            <a:off x="102392" y="395008"/>
            <a:ext cx="5562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63.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 рисунку  определите, какую часть: а) отрезка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составляет отрезок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; б) отрезка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составляет отрезок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DBF2C58-3BF8-47DA-9C37-53EBF1CD0E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263"/>
          <a:stretch/>
        </p:blipFill>
        <p:spPr>
          <a:xfrm>
            <a:off x="750887" y="979783"/>
            <a:ext cx="2270144" cy="8232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5C2FB68-3A65-48BA-AB74-B2A9741BE13F}"/>
                  </a:ext>
                </a:extLst>
              </p:cNvPr>
              <p:cNvSpPr/>
              <p:nvPr/>
            </p:nvSpPr>
            <p:spPr>
              <a:xfrm>
                <a:off x="119505" y="1727448"/>
                <a:ext cx="5545486" cy="816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 какую часть отрезка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KD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составляет отрезок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ru-RU" sz="1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 какую часть отрезка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составляет отрезок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KD:</a:t>
                </a:r>
                <a:r>
                  <a:rPr lang="ru-RU" sz="1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5C2FB68-3A65-48BA-AB74-B2A9741BE1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05" y="1727448"/>
                <a:ext cx="5545486" cy="816506"/>
              </a:xfrm>
              <a:prstGeom prst="rect">
                <a:avLst/>
              </a:prstGeom>
              <a:blipFill>
                <a:blip r:embed="rId4"/>
                <a:stretch>
                  <a:fillRect l="-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73986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23115</TotalTime>
  <Words>608</Words>
  <Application>Microsoft Office PowerPoint</Application>
  <PresentationFormat>Произвольный</PresentationFormat>
  <Paragraphs>91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ОБОГАЩАЕМ  ЗНАНИЯ</vt:lpstr>
      <vt:lpstr>ОБОГАЩАЕМ  ЗНАНИЯ</vt:lpstr>
      <vt:lpstr>ОБОГАЩАЕМ  ЗНАНИЯ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1835</cp:revision>
  <cp:lastPrinted>2020-09-30T03:25:16Z</cp:lastPrinted>
  <dcterms:created xsi:type="dcterms:W3CDTF">2020-04-09T07:32:19Z</dcterms:created>
  <dcterms:modified xsi:type="dcterms:W3CDTF">2020-11-16T14:23:51Z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