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13" r:id="rId1"/>
  </p:sldMasterIdLst>
  <p:notesMasterIdLst>
    <p:notesMasterId r:id="rId14"/>
  </p:notesMasterIdLst>
  <p:handoutMasterIdLst>
    <p:handoutMasterId r:id="rId15"/>
  </p:handoutMasterIdLst>
  <p:sldIdLst>
    <p:sldId id="528" r:id="rId2"/>
    <p:sldId id="888" r:id="rId3"/>
    <p:sldId id="934" r:id="rId4"/>
    <p:sldId id="933" r:id="rId5"/>
    <p:sldId id="926" r:id="rId6"/>
    <p:sldId id="936" r:id="rId7"/>
    <p:sldId id="937" r:id="rId8"/>
    <p:sldId id="938" r:id="rId9"/>
    <p:sldId id="939" r:id="rId10"/>
    <p:sldId id="940" r:id="rId11"/>
    <p:sldId id="941" r:id="rId12"/>
    <p:sldId id="480" r:id="rId13"/>
  </p:sldIdLst>
  <p:sldSz cx="5768975" cy="3244850"/>
  <p:notesSz cx="9866313" cy="6735763"/>
  <p:custDataLst>
    <p:tags r:id="rId16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  <a:srgbClr val="0066CC"/>
    <a:srgbClr val="F0FFFF"/>
    <a:srgbClr val="FFFCFF"/>
    <a:srgbClr val="EFE4F0"/>
    <a:srgbClr val="5FCBEF"/>
    <a:srgbClr val="00C695"/>
    <a:srgbClr val="000000"/>
    <a:srgbClr val="BAD7C3"/>
    <a:srgbClr val="CACA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86372" autoAdjust="0"/>
  </p:normalViewPr>
  <p:slideViewPr>
    <p:cSldViewPr>
      <p:cViewPr varScale="1">
        <p:scale>
          <a:sx n="148" d="100"/>
          <a:sy n="148" d="100"/>
        </p:scale>
        <p:origin x="606" y="120"/>
      </p:cViewPr>
      <p:guideLst>
        <p:guide orient="horz" pos="2880"/>
        <p:guide pos="21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171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C480B5ED-0184-4641-8B39-8340A9A00A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A05CFF-9AF4-4F9B-BB9A-BB7BC03F59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947B9AB-696C-4DF1-B488-04147F4FAC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37759E4-E530-4602-B28C-64032CFA93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7DF31-001B-4685-B3EB-A27169C2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49427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7834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r">
              <a:defRPr sz="2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68469" tIns="84235" rIns="168469" bIns="8423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090" y="3199818"/>
            <a:ext cx="7894137" cy="3031752"/>
          </a:xfrm>
          <a:prstGeom prst="rect">
            <a:avLst/>
          </a:prstGeom>
        </p:spPr>
        <p:txBody>
          <a:bodyPr vert="horz" lIns="168469" tIns="84235" rIns="168469" bIns="8423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7834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r">
              <a:defRPr sz="2200"/>
            </a:lvl1pPr>
          </a:lstStyle>
          <a:p>
            <a:fld id="{7A6411C4-7043-4456-B984-BDE449DF6E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7393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DAFB0E-27B0-4BB7-8B90-35C3603B5B4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47482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17264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27898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12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54523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90630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293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33129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62160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61762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75243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43472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3110" y="1137701"/>
            <a:ext cx="3675136" cy="778945"/>
          </a:xfrm>
        </p:spPr>
        <p:txBody>
          <a:bodyPr anchor="b">
            <a:noAutofit/>
          </a:bodyPr>
          <a:lstStyle>
            <a:lvl1pPr algn="r">
              <a:defRPr sz="2555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110" y="1916644"/>
            <a:ext cx="3675136" cy="51899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5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1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7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30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00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288431"/>
            <a:ext cx="4067746" cy="1610407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03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46426" y="1718569"/>
            <a:ext cx="3418479" cy="180269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75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456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914117"/>
            <a:ext cx="4067746" cy="1228037"/>
          </a:xfrm>
        </p:spPr>
        <p:txBody>
          <a:bodyPr anchor="b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730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768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505" y="288431"/>
            <a:ext cx="4063741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accent1"/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013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8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70121" y="288431"/>
            <a:ext cx="617374" cy="248471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0499" y="288431"/>
            <a:ext cx="3340701" cy="248471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458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676" y="132463"/>
            <a:ext cx="4903630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3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7022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61371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673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7022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61371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676" y="441663"/>
            <a:ext cx="4903630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7764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77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1277911"/>
            <a:ext cx="4067746" cy="864243"/>
          </a:xfrm>
        </p:spPr>
        <p:txBody>
          <a:bodyPr anchor="b"/>
          <a:lstStyle>
            <a:lvl1pPr algn="l">
              <a:defRPr sz="189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407097"/>
          </a:xfrm>
        </p:spPr>
        <p:txBody>
          <a:bodyPr anchor="t"/>
          <a:lstStyle>
            <a:lvl1pPr marL="0" indent="0" algn="l">
              <a:buNone/>
              <a:defRPr sz="94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29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0499" y="1022279"/>
            <a:ext cx="1979789" cy="18361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08457" y="1022279"/>
            <a:ext cx="1979789" cy="18361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18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747" y="1022465"/>
            <a:ext cx="1980541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747" y="1295123"/>
            <a:ext cx="1980541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07706" y="1022465"/>
            <a:ext cx="1980539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07707" y="1295123"/>
            <a:ext cx="1980538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31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4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9704-BF7D-4231-A5E8-A5E132FC5C1D}" type="datetime1">
              <a:rPr lang="ru-RU" smtClean="0"/>
              <a:t>16.11.2020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89B37-E9E0-4D16-9404-785B81C05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9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709062"/>
            <a:ext cx="1823874" cy="604904"/>
          </a:xfrm>
        </p:spPr>
        <p:txBody>
          <a:bodyPr anchor="b">
            <a:normAutofit/>
          </a:bodyPr>
          <a:lstStyle>
            <a:lvl1pPr>
              <a:defRPr sz="94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541" y="243636"/>
            <a:ext cx="2135704" cy="261482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1313965"/>
            <a:ext cx="1823874" cy="1222827"/>
          </a:xfrm>
        </p:spPr>
        <p:txBody>
          <a:bodyPr>
            <a:normAutofit/>
          </a:bodyPr>
          <a:lstStyle>
            <a:lvl1pPr marL="0" indent="0">
              <a:buNone/>
              <a:defRPr sz="662"/>
            </a:lvl1pPr>
            <a:lvl2pPr marL="216237" indent="0">
              <a:buNone/>
              <a:defRPr sz="662"/>
            </a:lvl2pPr>
            <a:lvl3pPr marL="432473" indent="0">
              <a:buNone/>
              <a:defRPr sz="568"/>
            </a:lvl3pPr>
            <a:lvl4pPr marL="648710" indent="0">
              <a:buNone/>
              <a:defRPr sz="473"/>
            </a:lvl4pPr>
            <a:lvl5pPr marL="864946" indent="0">
              <a:buNone/>
              <a:defRPr sz="473"/>
            </a:lvl5pPr>
            <a:lvl6pPr marL="1081182" indent="0">
              <a:buNone/>
              <a:defRPr sz="473"/>
            </a:lvl6pPr>
            <a:lvl7pPr marL="1297419" indent="0">
              <a:buNone/>
              <a:defRPr sz="473"/>
            </a:lvl7pPr>
            <a:lvl8pPr marL="1513655" indent="0">
              <a:buNone/>
              <a:defRPr sz="473"/>
            </a:lvl8pPr>
            <a:lvl9pPr marL="1729892" indent="0">
              <a:buNone/>
              <a:defRPr sz="47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15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271395"/>
            <a:ext cx="4067746" cy="268151"/>
          </a:xfrm>
        </p:spPr>
        <p:txBody>
          <a:bodyPr anchor="b">
            <a:normAutofit/>
          </a:bodyPr>
          <a:lstStyle>
            <a:lvl1pPr algn="l">
              <a:defRPr sz="1135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0499" y="288431"/>
            <a:ext cx="4067746" cy="1819594"/>
          </a:xfrm>
        </p:spPr>
        <p:txBody>
          <a:bodyPr anchor="t">
            <a:normAutofit/>
          </a:bodyPr>
          <a:lstStyle>
            <a:lvl1pPr marL="0" indent="0" algn="ctr">
              <a:buNone/>
              <a:defRPr sz="757"/>
            </a:lvl1pPr>
            <a:lvl2pPr marL="216301" indent="0">
              <a:buNone/>
              <a:defRPr sz="757"/>
            </a:lvl2pPr>
            <a:lvl3pPr marL="432603" indent="0">
              <a:buNone/>
              <a:defRPr sz="757"/>
            </a:lvl3pPr>
            <a:lvl4pPr marL="648904" indent="0">
              <a:buNone/>
              <a:defRPr sz="757"/>
            </a:lvl4pPr>
            <a:lvl5pPr marL="865205" indent="0">
              <a:buNone/>
              <a:defRPr sz="757"/>
            </a:lvl5pPr>
            <a:lvl6pPr marL="1081507" indent="0">
              <a:buNone/>
              <a:defRPr sz="757"/>
            </a:lvl6pPr>
            <a:lvl7pPr marL="1297808" indent="0">
              <a:buNone/>
              <a:defRPr sz="757"/>
            </a:lvl7pPr>
            <a:lvl8pPr marL="1514109" indent="0">
              <a:buNone/>
              <a:defRPr sz="757"/>
            </a:lvl8pPr>
            <a:lvl9pPr marL="1730411" indent="0">
              <a:buNone/>
              <a:defRPr sz="75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2539546"/>
            <a:ext cx="4067746" cy="318913"/>
          </a:xfrm>
        </p:spPr>
        <p:txBody>
          <a:bodyPr>
            <a:normAutofit/>
          </a:bodyPr>
          <a:lstStyle>
            <a:lvl1pPr marL="0" indent="0">
              <a:buNone/>
              <a:defRPr sz="568"/>
            </a:lvl1pPr>
            <a:lvl2pPr marL="216301" indent="0">
              <a:buNone/>
              <a:defRPr sz="568"/>
            </a:lvl2pPr>
            <a:lvl3pPr marL="432603" indent="0">
              <a:buNone/>
              <a:defRPr sz="473"/>
            </a:lvl3pPr>
            <a:lvl4pPr marL="648904" indent="0">
              <a:buNone/>
              <a:defRPr sz="426"/>
            </a:lvl4pPr>
            <a:lvl5pPr marL="865205" indent="0">
              <a:buNone/>
              <a:defRPr sz="426"/>
            </a:lvl5pPr>
            <a:lvl6pPr marL="1081507" indent="0">
              <a:buNone/>
              <a:defRPr sz="426"/>
            </a:lvl6pPr>
            <a:lvl7pPr marL="1297808" indent="0">
              <a:buNone/>
              <a:defRPr sz="426"/>
            </a:lvl7pPr>
            <a:lvl8pPr marL="1514109" indent="0">
              <a:buNone/>
              <a:defRPr sz="426"/>
            </a:lvl8pPr>
            <a:lvl9pPr marL="1730411" indent="0">
              <a:buNone/>
              <a:defRPr sz="42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11/16/2020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2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499" y="1022279"/>
            <a:ext cx="4067746" cy="183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09304" y="2858460"/>
            <a:ext cx="431509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99" y="2858460"/>
            <a:ext cx="2979886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4905" y="2858460"/>
            <a:ext cx="323340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0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  <p:sldLayoutId id="2147483926" r:id="rId13"/>
    <p:sldLayoutId id="2147483927" r:id="rId14"/>
    <p:sldLayoutId id="2147483928" r:id="rId15"/>
    <p:sldLayoutId id="2147483929" r:id="rId16"/>
    <p:sldLayoutId id="2147483930" r:id="rId17"/>
  </p:sldLayoutIdLst>
  <p:txStyles>
    <p:titleStyle>
      <a:lvl1pPr algn="l" defTabSz="216301" rtl="0" eaLnBrk="1" latinLnBrk="0" hangingPunct="1">
        <a:spcBef>
          <a:spcPct val="0"/>
        </a:spcBef>
        <a:buNone/>
        <a:defRPr sz="1703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62226" indent="-162226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8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1490" indent="-135188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7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0753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66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57055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73356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89657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05959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22260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38561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1pPr>
      <a:lvl2pPr marL="21630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2pPr>
      <a:lvl3pPr marL="432603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3pPr>
      <a:lvl4pPr marL="648904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4pPr>
      <a:lvl5pPr marL="865205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5pPr>
      <a:lvl6pPr marL="1081507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6pPr>
      <a:lvl7pPr marL="1297808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7pPr>
      <a:lvl8pPr marL="1514109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8pPr>
      <a:lvl9pPr marL="173041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5.jpeg"/><Relationship Id="rId4" Type="http://schemas.openxmlformats.org/officeDocument/2006/relationships/image" Target="../media/image2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5.jpe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6.jpeg"/><Relationship Id="rId9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0"/>
            <a:ext cx="5768975" cy="102919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79488" y="250825"/>
            <a:ext cx="3482756" cy="537833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>
              <a:spcBef>
                <a:spcPts val="114"/>
              </a:spcBef>
            </a:pPr>
            <a:r>
              <a:rPr lang="ru-RU" sz="3399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3399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34577" y="1280024"/>
            <a:ext cx="2654710" cy="1591455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  <a:endParaRPr lang="en-US" sz="28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ПРАВИЛЬНЫЕ И</a:t>
            </a:r>
          </a:p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НЕПРАВИЛЬНЫЕ</a:t>
            </a:r>
          </a:p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ДРОБИ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54549" y="1606052"/>
            <a:ext cx="304799" cy="121919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2916" y="242202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2916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10145" y="243294"/>
            <a:ext cx="612743" cy="385356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400" b="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665670" y="576064"/>
            <a:ext cx="671534" cy="166236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lang="ru-RU" sz="1001" b="1" spc="-5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001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687" y="327025"/>
            <a:ext cx="481781" cy="488472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E98DB86-9DB8-4413-9E4F-FC4843F0011F}"/>
              </a:ext>
            </a:extLst>
          </p:cNvPr>
          <p:cNvSpPr/>
          <p:nvPr/>
        </p:nvSpPr>
        <p:spPr>
          <a:xfrm>
            <a:off x="5475287" y="1698625"/>
            <a:ext cx="167736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E9EBDA7-8C4A-47A6-BA00-7228922EA2DF}"/>
              </a:ext>
            </a:extLst>
          </p:cNvPr>
          <p:cNvSpPr/>
          <p:nvPr/>
        </p:nvSpPr>
        <p:spPr>
          <a:xfrm flipH="1">
            <a:off x="5438743" y="2141861"/>
            <a:ext cx="319980" cy="1712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2 группа дробей Сравните эти дроби . 1 группа дробей 0     2  1  Числитель меньше знаменателя Дроби меньше 1 Числитель больше знаменателя Дроби ≥ 1 10">
            <a:extLst>
              <a:ext uri="{FF2B5EF4-FFF2-40B4-BE49-F238E27FC236}">
                <a16:creationId xmlns:a16="http://schemas.microsoft.com/office/drawing/2014/main" id="{9194D8C3-21CD-43ED-AE04-6B3A6242ADD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60" t="33132" r="30605" b="12931"/>
          <a:stretch/>
        </p:blipFill>
        <p:spPr bwMode="auto">
          <a:xfrm>
            <a:off x="3255334" y="1217280"/>
            <a:ext cx="2359092" cy="1750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6688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ED645FAD-2F8A-4E6A-83BB-65ACF54D0E2C}"/>
                  </a:ext>
                </a:extLst>
              </p:cNvPr>
              <p:cNvSpPr/>
              <p:nvPr/>
            </p:nvSpPr>
            <p:spPr>
              <a:xfrm>
                <a:off x="65087" y="381056"/>
                <a:ext cx="5562600" cy="7773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64.</a:t>
                </a:r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При каких значениях </a:t>
                </a:r>
                <a:r>
                  <a:rPr lang="ru-RU" b="1" i="1" dirty="0">
                    <a:solidFill>
                      <a:srgbClr val="211D1E"/>
                    </a:solidFill>
                    <a:latin typeface="Times New Roman" panose="02020603050405020304" pitchFamily="18" charset="0"/>
                  </a:rPr>
                  <a:t>a</a:t>
                </a:r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: a) дробь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а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будет правильной; </a:t>
                </a:r>
              </a:p>
              <a:p>
                <a:pPr algn="just"/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б) дробь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𝟏𝟓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а</m:t>
                        </m:r>
                      </m:den>
                    </m:f>
                  </m:oMath>
                </a14:m>
                <a:r>
                  <a:rPr lang="en-US" sz="1600" b="1" i="1" dirty="0">
                    <a:solidFill>
                      <a:srgbClr val="211D1E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ru-RU" sz="1600" b="1" i="1" dirty="0">
                    <a:solidFill>
                      <a:srgbClr val="211D1E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будет неправильной? </a:t>
                </a:r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ED645FAD-2F8A-4E6A-83BB-65ACF54D0E2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87" y="381056"/>
                <a:ext cx="5562600" cy="777392"/>
              </a:xfrm>
              <a:prstGeom prst="rect">
                <a:avLst/>
              </a:prstGeom>
              <a:blipFill>
                <a:blip r:embed="rId3"/>
                <a:stretch>
                  <a:fillRect l="-329" t="-47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7503C822-81F8-48B4-BF72-236958C2B7E2}"/>
                  </a:ext>
                </a:extLst>
              </p:cNvPr>
              <p:cNvSpPr/>
              <p:nvPr/>
            </p:nvSpPr>
            <p:spPr>
              <a:xfrm>
                <a:off x="217487" y="1089025"/>
                <a:ext cx="5486400" cy="184794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 algn="just">
                  <a:buAutoNum type="alphaLcParenR"/>
                </a:pP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дробь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а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будет правильной:</a:t>
                </a:r>
              </a:p>
              <a:p>
                <a:pPr algn="just"/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если  а = 1,2,3,4,5,6,7,8,9,10, 11,12</a:t>
                </a:r>
              </a:p>
              <a:p>
                <a:pPr algn="just"/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</a:p>
              <a:p>
                <a:pPr algn="just"/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б) дробь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𝟏𝟓</m:t>
                        </m:r>
                      </m:num>
                      <m:den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а</m:t>
                        </m:r>
                      </m:den>
                    </m:f>
                  </m:oMath>
                </a14:m>
                <a:r>
                  <a:rPr lang="en-US" b="1" i="1" dirty="0">
                    <a:solidFill>
                      <a:srgbClr val="C00000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ru-RU" b="1" i="1" dirty="0">
                    <a:solidFill>
                      <a:srgbClr val="C00000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будет неправильной: </a:t>
                </a:r>
              </a:p>
              <a:p>
                <a:pPr algn="just"/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если а = 1,2,3,4,5,6,7,8,9, 10,11,12,13,14,15</a:t>
                </a:r>
              </a:p>
              <a:p>
                <a:pPr algn="just"/>
                <a:endParaRPr lang="ru-RU" sz="16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7503C822-81F8-48B4-BF72-236958C2B7E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487" y="1089025"/>
                <a:ext cx="5486400" cy="1847942"/>
              </a:xfrm>
              <a:prstGeom prst="rect">
                <a:avLst/>
              </a:prstGeom>
              <a:blipFill>
                <a:blip r:embed="rId4"/>
                <a:stretch>
                  <a:fillRect l="-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170" name="Picture 2" descr="Картинки сова с указкой - для детей">
            <a:extLst>
              <a:ext uri="{FF2B5EF4-FFF2-40B4-BE49-F238E27FC236}">
                <a16:creationId xmlns:a16="http://schemas.microsoft.com/office/drawing/2014/main" id="{F03C301A-B70A-4C53-B366-152E136E7C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8486" y="974634"/>
            <a:ext cx="1295401" cy="1727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33790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41115F1-29DF-44F5-B24B-13C3292500FD}"/>
              </a:ext>
            </a:extLst>
          </p:cNvPr>
          <p:cNvSpPr/>
          <p:nvPr/>
        </p:nvSpPr>
        <p:spPr>
          <a:xfrm>
            <a:off x="45769" y="317250"/>
            <a:ext cx="55626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65.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Найдите число: а) половина которого равна 12; </a:t>
            </a:r>
          </a:p>
          <a:p>
            <a:pPr algn="just"/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б) четверть которого равна 19; в) две третьих которого равны 24; г) три пятых которого равны 45.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7BC4C42F-EB82-4096-AF2D-4E1D9D3AE1F7}"/>
                  </a:ext>
                </a:extLst>
              </p:cNvPr>
              <p:cNvSpPr/>
              <p:nvPr/>
            </p:nvSpPr>
            <p:spPr>
              <a:xfrm>
                <a:off x="172689" y="1025870"/>
                <a:ext cx="5422005" cy="219675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а) </a:t>
                </a:r>
                <a:r>
                  <a:rPr lang="ru-RU" sz="1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числа - это 12         Решение :   12 : 1 </a:t>
                </a:r>
                <a14:m>
                  <m:oMath xmlns:m="http://schemas.openxmlformats.org/officeDocument/2006/math">
                    <m:r>
                      <a:rPr lang="ru-RU" sz="1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2 = 24</a:t>
                </a:r>
              </a:p>
              <a:p>
                <a:pPr algn="just"/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   Число - ?                     Ответ: 24</a:t>
                </a:r>
              </a:p>
              <a:p>
                <a:pPr algn="just"/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б) </a:t>
                </a:r>
                <a:r>
                  <a:rPr lang="ru-RU" sz="1400" b="1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числа - это 19         Решение :   19 : 1 </a:t>
                </a:r>
                <a14:m>
                  <m:oMath xmlns:m="http://schemas.openxmlformats.org/officeDocument/2006/math">
                    <m:r>
                      <a:rPr lang="ru-RU" sz="14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4 = </a:t>
                </a:r>
                <a:r>
                  <a:rPr lang="ru-RU" sz="1400" b="1" dirty="0">
                    <a:latin typeface="Arial" panose="020B0604020202020204" pitchFamily="34" charset="0"/>
                  </a:rPr>
                  <a:t>76</a:t>
                </a:r>
                <a:endParaRPr lang="ru-RU" sz="1400" b="1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  <a:p>
                <a:pPr algn="just"/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   Число - ?                     Ответ: 76</a:t>
                </a:r>
                <a:endParaRPr lang="ru-RU" sz="1400" b="1" dirty="0">
                  <a:latin typeface="Arial" panose="020B0604020202020204" pitchFamily="34" charset="0"/>
                </a:endParaRPr>
              </a:p>
              <a:p>
                <a:pPr algn="just"/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в) </a:t>
                </a:r>
                <a:r>
                  <a:rPr lang="ru-RU" sz="1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числа - это 24        Решение :   24 : 2 </a:t>
                </a:r>
                <a14:m>
                  <m:oMath xmlns:m="http://schemas.openxmlformats.org/officeDocument/2006/math">
                    <m:r>
                      <a:rPr lang="ru-RU" sz="14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3 = 36</a:t>
                </a:r>
              </a:p>
              <a:p>
                <a:pPr algn="just"/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   Число - ?                     Ответ: 36</a:t>
                </a:r>
              </a:p>
              <a:p>
                <a:pPr algn="just"/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г) </a:t>
                </a:r>
                <a:r>
                  <a:rPr lang="ru-RU" sz="1400" b="1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числа - это </a:t>
                </a:r>
                <a:r>
                  <a:rPr lang="ru-RU" sz="1400" b="1" dirty="0">
                    <a:latin typeface="Arial" panose="020B0604020202020204" pitchFamily="34" charset="0"/>
                  </a:rPr>
                  <a:t>45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       Решение :   </a:t>
                </a:r>
                <a:r>
                  <a:rPr lang="ru-RU" sz="1400" b="1" dirty="0">
                    <a:latin typeface="Arial" panose="020B0604020202020204" pitchFamily="34" charset="0"/>
                  </a:rPr>
                  <a:t>45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: 3 </a:t>
                </a:r>
                <a14:m>
                  <m:oMath xmlns:m="http://schemas.openxmlformats.org/officeDocument/2006/math">
                    <m:r>
                      <a:rPr lang="ru-RU" sz="14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5 = </a:t>
                </a:r>
                <a:r>
                  <a:rPr lang="ru-RU" sz="1400" b="1" dirty="0">
                    <a:latin typeface="Arial" panose="020B0604020202020204" pitchFamily="34" charset="0"/>
                  </a:rPr>
                  <a:t>75</a:t>
                </a:r>
                <a:endParaRPr lang="ru-RU" sz="1400" b="1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  <a:p>
                <a:pPr algn="just"/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   Число - ?                     Ответ: </a:t>
                </a:r>
                <a:r>
                  <a:rPr lang="ru-RU" sz="1400" b="1" dirty="0">
                    <a:latin typeface="Arial" panose="020B0604020202020204" pitchFamily="34" charset="0"/>
                  </a:rPr>
                  <a:t>75</a:t>
                </a:r>
                <a:endParaRPr lang="ru-RU" sz="1400" b="1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7BC4C42F-EB82-4096-AF2D-4E1D9D3AE1F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689" y="1025870"/>
                <a:ext cx="5422005" cy="2196755"/>
              </a:xfrm>
              <a:prstGeom prst="rect">
                <a:avLst/>
              </a:prstGeom>
              <a:blipFill>
                <a:blip r:embed="rId3"/>
                <a:stretch>
                  <a:fillRect l="-337" b="-19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5557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3E1FCFC-34F2-410F-8218-644405297094}"/>
              </a:ext>
            </a:extLst>
          </p:cNvPr>
          <p:cNvSpPr/>
          <p:nvPr/>
        </p:nvSpPr>
        <p:spPr>
          <a:xfrm>
            <a:off x="126147" y="403225"/>
            <a:ext cx="169154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60AB92E-A5F8-4CC1-B078-20CF4F7447BD}"/>
              </a:ext>
            </a:extLst>
          </p:cNvPr>
          <p:cNvSpPr/>
          <p:nvPr/>
        </p:nvSpPr>
        <p:spPr>
          <a:xfrm>
            <a:off x="63073" y="2186682"/>
            <a:ext cx="230614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E095FE1B-B3E6-4C6F-9B0F-C01F09F7BA1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187"/>
          <a:stretch/>
        </p:blipFill>
        <p:spPr>
          <a:xfrm>
            <a:off x="126147" y="555625"/>
            <a:ext cx="5642827" cy="2438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64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ЗНАНИЯ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EEFC3564-400E-45A2-9969-9AF016C3FC7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9859"/>
          <a:stretch/>
        </p:blipFill>
        <p:spPr>
          <a:xfrm>
            <a:off x="521572" y="446988"/>
            <a:ext cx="4725829" cy="2699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3618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ЗНАНИЯ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58BC4F2-79A1-430F-B32F-4DD0D90123B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3414"/>
          <a:stretch/>
        </p:blipFill>
        <p:spPr>
          <a:xfrm>
            <a:off x="293687" y="446988"/>
            <a:ext cx="4953000" cy="2318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3009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ЗНАНИЯ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5FC0F739-18B8-471A-A011-494FB37ABE79}"/>
                  </a:ext>
                </a:extLst>
              </p:cNvPr>
              <p:cNvSpPr/>
              <p:nvPr/>
            </p:nvSpPr>
            <p:spPr>
              <a:xfrm>
                <a:off x="65088" y="479425"/>
                <a:ext cx="5702298" cy="255608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ru-RU" altLang="ru-RU" b="1" dirty="0">
                    <a:solidFill>
                      <a:srgbClr val="3333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</a:t>
                </a:r>
                <a:r>
                  <a:rPr lang="ru-RU" altLang="ru-RU" sz="1400" b="1" dirty="0">
                    <a:solidFill>
                      <a:srgbClr val="3333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Дробь, </a:t>
                </a:r>
                <a:r>
                  <a:rPr lang="ru-RU" altLang="ru-RU" sz="1400" b="1" dirty="0">
                    <a:solidFill>
                      <a:srgbClr val="0066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числитель которой меньше знаменателя</a:t>
                </a:r>
                <a:r>
                  <a:rPr lang="ru-RU" altLang="ru-RU" sz="1400" b="1" dirty="0">
                    <a:solidFill>
                      <a:srgbClr val="3333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называется </a:t>
                </a:r>
                <a:r>
                  <a:rPr lang="ru-RU" altLang="ru-RU" sz="1400" b="1" dirty="0">
                    <a:solidFill>
                      <a:srgbClr val="0066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правильной</a:t>
                </a:r>
                <a:r>
                  <a:rPr lang="ru-RU" altLang="ru-RU" sz="1400" b="1" dirty="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Любая правильная дробь меньше 1</a:t>
                </a:r>
                <a:endParaRPr lang="ru-RU" altLang="ru-RU" sz="1400" b="1" dirty="0">
                  <a:solidFill>
                    <a:srgbClr val="0000FF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90000"/>
                  </a:lnSpc>
                </a:pPr>
                <a:r>
                  <a:rPr lang="ru-RU" sz="2000" b="1" dirty="0">
                    <a:solidFill>
                      <a:srgbClr val="0070C0"/>
                    </a:solidFill>
                  </a:rPr>
                  <a:t>        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  <m:r>
                      <a:rPr lang="ru-RU" sz="20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altLang="ru-RU" sz="2000" b="1" dirty="0">
                    <a:solidFill>
                      <a:srgbClr val="0066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&lt; 1</a:t>
                </a:r>
                <a:endParaRPr lang="ru-RU" sz="2000" b="1" dirty="0">
                  <a:solidFill>
                    <a:srgbClr val="0066CC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90000"/>
                  </a:lnSpc>
                </a:pPr>
                <a:r>
                  <a:rPr lang="ru-RU" altLang="ru-RU" b="1" dirty="0">
                    <a:solidFill>
                      <a:srgbClr val="3333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</a:t>
                </a:r>
                <a:r>
                  <a:rPr lang="ru-RU" altLang="ru-RU" sz="1400" b="1" dirty="0">
                    <a:solidFill>
                      <a:srgbClr val="3333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Дробь, </a:t>
                </a:r>
                <a:r>
                  <a:rPr lang="ru-RU" altLang="ru-RU" sz="1400" b="1" dirty="0">
                    <a:solidFill>
                      <a:srgbClr val="0066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числитель которой больше знаменателя или равен ему</a:t>
                </a:r>
                <a:r>
                  <a:rPr lang="ru-RU" altLang="ru-RU" sz="1400" b="1" dirty="0">
                    <a:solidFill>
                      <a:srgbClr val="3333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называется </a:t>
                </a:r>
                <a:r>
                  <a:rPr lang="ru-RU" altLang="ru-RU" sz="1400" b="1" dirty="0">
                    <a:solidFill>
                      <a:srgbClr val="0066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неправильной</a:t>
                </a:r>
                <a:r>
                  <a:rPr lang="ru-RU" altLang="ru-RU" sz="1100" b="1" dirty="0">
                    <a:solidFill>
                      <a:srgbClr val="0066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ru-RU" alt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Неправильная дробь равна одному, когда числитель и знаменатель одинаковы </a:t>
                </a:r>
              </a:p>
              <a:p>
                <a:pPr>
                  <a:lnSpc>
                    <a:spcPct val="90000"/>
                  </a:lnSpc>
                </a:pPr>
                <a:r>
                  <a:rPr lang="ru-RU" alt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и </a:t>
                </a:r>
                <a:r>
                  <a:rPr lang="ru-RU" alt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больше одного, когда числитель больше знаменателя</a:t>
                </a:r>
                <a:endParaRPr lang="ru-RU" altLang="ru-RU" sz="1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90000"/>
                  </a:lnSpc>
                </a:pPr>
                <a:r>
                  <a:rPr lang="ru-RU" sz="2000" b="1" dirty="0">
                    <a:solidFill>
                      <a:srgbClr val="0070C0"/>
                    </a:solidFill>
                  </a:rPr>
                  <a:t>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num>
                      <m:den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  <m:r>
                      <a:rPr lang="ru-RU" sz="20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ru-RU" altLang="ru-RU" sz="2000" b="1" dirty="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altLang="ru-RU" sz="2000" b="1" dirty="0">
                    <a:solidFill>
                      <a:srgbClr val="0066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     </a:t>
                </a:r>
                <a:r>
                  <a:rPr lang="ru-RU" alt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и</a:t>
                </a:r>
                <a:r>
                  <a:rPr lang="ru-RU" altLang="ru-RU" sz="2000" b="1" dirty="0">
                    <a:solidFill>
                      <a:srgbClr val="0066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ru-RU" altLang="ru-RU" sz="2000" b="1" dirty="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ru-RU" sz="20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000" b="1" dirty="0">
                    <a:solidFill>
                      <a:srgbClr val="0066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&gt; 1</a:t>
                </a:r>
              </a:p>
              <a:p>
                <a:pPr>
                  <a:lnSpc>
                    <a:spcPct val="90000"/>
                  </a:lnSpc>
                </a:pPr>
                <a:endParaRPr lang="ru-RU" altLang="ru-RU" sz="1400" b="1" dirty="0">
                  <a:solidFill>
                    <a:srgbClr val="0066CC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90000"/>
                  </a:lnSpc>
                </a:pPr>
                <a:r>
                  <a:rPr lang="ru-RU" altLang="ru-RU" sz="1400" b="1" dirty="0">
                    <a:solidFill>
                      <a:srgbClr val="0066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5FC0F739-18B8-471A-A011-494FB37ABE7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88" y="479425"/>
                <a:ext cx="5702298" cy="2556084"/>
              </a:xfrm>
              <a:prstGeom prst="rect">
                <a:avLst/>
              </a:prstGeom>
              <a:blipFill>
                <a:blip r:embed="rId3"/>
                <a:stretch>
                  <a:fillRect l="-3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86135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2B5C7496-EFBF-4433-B07D-439539BE0D5C}"/>
              </a:ext>
            </a:extLst>
          </p:cNvPr>
          <p:cNvSpPr/>
          <p:nvPr/>
        </p:nvSpPr>
        <p:spPr>
          <a:xfrm>
            <a:off x="65088" y="395321"/>
            <a:ext cx="55625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59.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Определите, какие из следующих дробей правильные, а какие неправильные: </a:t>
            </a:r>
            <a:endParaRPr lang="ru-RU" sz="1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7C470E0F-4160-4D03-A1F6-7BE60B0F39A2}"/>
                  </a:ext>
                </a:extLst>
              </p:cNvPr>
              <p:cNvSpPr/>
              <p:nvPr/>
            </p:nvSpPr>
            <p:spPr>
              <a:xfrm>
                <a:off x="217487" y="964758"/>
                <a:ext cx="3772186" cy="6312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2400" b="1" dirty="0">
                    <a:solidFill>
                      <a:srgbClr val="0070C0"/>
                    </a:solidFill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2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2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𝟏𝟕</m:t>
                        </m:r>
                      </m:num>
                      <m:den>
                        <m: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2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sz="2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ru-RU" sz="2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sz="2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𝟐𝟐</m:t>
                        </m:r>
                      </m:den>
                    </m:f>
                  </m:oMath>
                </a14:m>
                <a:r>
                  <a:rPr lang="ru-RU" sz="2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𝟐𝟎𝟗</m:t>
                        </m:r>
                      </m:num>
                      <m:den>
                        <m:r>
                          <a:rPr lang="ru-RU" sz="2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𝟗𝟗𝟗</m:t>
                        </m:r>
                      </m:den>
                    </m:f>
                  </m:oMath>
                </a14:m>
                <a:r>
                  <a:rPr lang="ru-RU" sz="2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 </a:t>
                </a:r>
                <a:endParaRPr lang="ru-RU" dirty="0"/>
              </a:p>
            </p:txBody>
          </p:sp>
        </mc:Choice>
        <mc:Fallback xmlns="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7C470E0F-4160-4D03-A1F6-7BE60B0F39A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487" y="964758"/>
                <a:ext cx="3772186" cy="631263"/>
              </a:xfrm>
              <a:prstGeom prst="rect">
                <a:avLst/>
              </a:prstGeom>
              <a:blipFill>
                <a:blip r:embed="rId3"/>
                <a:stretch>
                  <a:fillRect b="-76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75248E6F-9A77-418A-8496-EB86A3D6FF0A}"/>
                  </a:ext>
                </a:extLst>
              </p:cNvPr>
              <p:cNvSpPr/>
              <p:nvPr/>
            </p:nvSpPr>
            <p:spPr>
              <a:xfrm>
                <a:off x="217487" y="1622425"/>
                <a:ext cx="3886200" cy="116474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Правильные: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2400" b="1" dirty="0">
                    <a:solidFill>
                      <a:srgbClr val="0070C0"/>
                    </a:solidFill>
                  </a:rPr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2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sz="2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ru-RU" sz="2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sz="2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𝟐𝟎𝟗</m:t>
                        </m:r>
                      </m:num>
                      <m:den>
                        <m:r>
                          <a:rPr lang="ru-RU" sz="2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𝟗𝟗𝟗</m:t>
                        </m:r>
                      </m:den>
                    </m:f>
                  </m:oMath>
                </a14:m>
                <a:r>
                  <a:rPr lang="ru-RU" sz="2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Неправильные: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2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2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sz="2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𝟏𝟕</m:t>
                        </m:r>
                      </m:num>
                      <m:den>
                        <m:r>
                          <a:rPr lang="ru-RU" sz="2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ru-RU" sz="2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sz="24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2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sz="2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𝟐𝟑</m:t>
                        </m:r>
                      </m:num>
                      <m:den>
                        <m:r>
                          <a:rPr lang="ru-RU" sz="24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𝟐𝟐</m:t>
                        </m:r>
                      </m:den>
                    </m:f>
                  </m:oMath>
                </a14:m>
                <a:r>
                  <a:rPr lang="ru-RU" sz="2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75248E6F-9A77-418A-8496-EB86A3D6FF0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487" y="1622425"/>
                <a:ext cx="3886200" cy="1164742"/>
              </a:xfrm>
              <a:prstGeom prst="rect">
                <a:avLst/>
              </a:prstGeom>
              <a:blipFill>
                <a:blip r:embed="rId4"/>
                <a:stretch>
                  <a:fillRect l="-1413" b="-418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4" name="Picture 2" descr="Картинки сова с указкой - для детей">
            <a:extLst>
              <a:ext uri="{FF2B5EF4-FFF2-40B4-BE49-F238E27FC236}">
                <a16:creationId xmlns:a16="http://schemas.microsoft.com/office/drawing/2014/main" id="{F522262D-36B4-41A7-BDA6-95E8B276BE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9534" y="973990"/>
            <a:ext cx="1295401" cy="1727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7800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5CBC964-D7B0-4270-B3E6-9FE11CAA6010}"/>
              </a:ext>
            </a:extLst>
          </p:cNvPr>
          <p:cNvSpPr/>
          <p:nvPr/>
        </p:nvSpPr>
        <p:spPr>
          <a:xfrm>
            <a:off x="13020" y="394788"/>
            <a:ext cx="5410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60.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Какие из следующих дробей: а) больше 1 </a:t>
            </a:r>
          </a:p>
          <a:p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б) равны 1       в) меньше 1? </a:t>
            </a:r>
            <a:endParaRPr lang="ru-RU" sz="1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513FBA7D-2EC9-4159-A269-9148EAC83EF7}"/>
                  </a:ext>
                </a:extLst>
              </p:cNvPr>
              <p:cNvSpPr/>
              <p:nvPr/>
            </p:nvSpPr>
            <p:spPr>
              <a:xfrm>
                <a:off x="598487" y="979563"/>
                <a:ext cx="4876800" cy="5098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𝟏𝟕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𝟖𝟏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𝟕𝟗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𝟓𝟏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𝟒𝟐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𝟒𝟐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𝟏𝟗</m:t>
                        </m:r>
                      </m:den>
                    </m:f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513FBA7D-2EC9-4159-A269-9148EAC83EF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487" y="979563"/>
                <a:ext cx="4876800" cy="509883"/>
              </a:xfrm>
              <a:prstGeom prst="rect">
                <a:avLst/>
              </a:prstGeom>
              <a:blipFill>
                <a:blip r:embed="rId3"/>
                <a:stretch>
                  <a:fillRect b="-48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977D4CEE-7AE7-4101-B476-581DE5C6B45F}"/>
                  </a:ext>
                </a:extLst>
              </p:cNvPr>
              <p:cNvSpPr/>
              <p:nvPr/>
            </p:nvSpPr>
            <p:spPr>
              <a:xfrm>
                <a:off x="65087" y="1521754"/>
                <a:ext cx="5638800" cy="129541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а) больше 1</a:t>
                </a:r>
                <a:r>
                  <a:rPr lang="ru-RU" sz="12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(числитель больше знаменателя)</a:t>
                </a:r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: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𝟏𝟕</m:t>
                        </m:r>
                      </m:num>
                      <m:den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𝟖𝟏</m:t>
                        </m:r>
                      </m:num>
                      <m:den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𝟕𝟗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</a:t>
                </a: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б) равны 1</a:t>
                </a:r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(числитель равен знаменателю)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:</a:t>
                </a:r>
                <a:r>
                  <a:rPr lang="ru-RU" sz="12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𝟒𝟐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𝟒𝟐</m:t>
                        </m:r>
                      </m:den>
                    </m:f>
                  </m:oMath>
                </a14:m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     </a:t>
                </a:r>
                <a:endParaRPr lang="ru-RU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r>
                  <a:rPr lang="ru-RU" b="1" dirty="0">
                    <a:solidFill>
                      <a:srgbClr val="00A859"/>
                    </a:solidFill>
                    <a:latin typeface="Arial" panose="020B0604020202020204" pitchFamily="34" charset="0"/>
                  </a:rPr>
                  <a:t>в) меньше 1</a:t>
                </a:r>
                <a:r>
                  <a:rPr lang="ru-RU" sz="1200" b="1" dirty="0">
                    <a:solidFill>
                      <a:srgbClr val="00A859"/>
                    </a:solidFill>
                    <a:latin typeface="Arial" panose="020B0604020202020204" pitchFamily="34" charset="0"/>
                  </a:rPr>
                  <a:t>(числитель меньше знаменателя)</a:t>
                </a:r>
                <a:r>
                  <a:rPr lang="ru-RU" sz="1600" b="1" dirty="0">
                    <a:solidFill>
                      <a:srgbClr val="00A859"/>
                    </a:solidFill>
                    <a:latin typeface="Arial" panose="020B0604020202020204" pitchFamily="34" charset="0"/>
                  </a:rPr>
                  <a:t>:</a:t>
                </a:r>
                <a:r>
                  <a:rPr lang="ru-RU" sz="1200" b="1" dirty="0">
                    <a:solidFill>
                      <a:srgbClr val="00A859"/>
                    </a:solidFill>
                    <a:latin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 smtClean="0">
                            <a:solidFill>
                              <a:srgbClr val="00A859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A859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b="1" i="1">
                            <a:solidFill>
                              <a:srgbClr val="00A859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b="1" i="1">
                            <a:solidFill>
                              <a:srgbClr val="00A859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A859"/>
                    </a:solidFill>
                  </a:rPr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A859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A859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b="1" i="1">
                            <a:solidFill>
                              <a:srgbClr val="00A859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A859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b="1" dirty="0">
                    <a:solidFill>
                      <a:srgbClr val="00A859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A859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A859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b="1" i="1">
                            <a:solidFill>
                              <a:srgbClr val="00A859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A859"/>
                    </a:solidFill>
                    <a:latin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A859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A859"/>
                            </a:solidFill>
                            <a:latin typeface="Cambria Math" panose="02040503050406030204" pitchFamily="18" charset="0"/>
                          </a:rPr>
                          <m:t>𝟓𝟏</m:t>
                        </m:r>
                      </m:num>
                      <m:den>
                        <m:r>
                          <a:rPr lang="ru-RU" b="1" i="1">
                            <a:solidFill>
                              <a:srgbClr val="00A859"/>
                            </a:solidFill>
                            <a:latin typeface="Cambria Math" panose="02040503050406030204" pitchFamily="18" charset="0"/>
                          </a:rPr>
                          <m:t>𝟗𝟎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A859"/>
                    </a:solidFill>
                    <a:latin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A859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A859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b="1" i="1">
                            <a:solidFill>
                              <a:srgbClr val="00A859"/>
                            </a:solidFill>
                            <a:latin typeface="Cambria Math" panose="02040503050406030204" pitchFamily="18" charset="0"/>
                          </a:rPr>
                          <m:t>𝟏𝟗</m:t>
                        </m:r>
                      </m:den>
                    </m:f>
                  </m:oMath>
                </a14:m>
                <a:endParaRPr lang="ru-RU" b="1" dirty="0">
                  <a:solidFill>
                    <a:srgbClr val="00A859"/>
                  </a:solidFill>
                </a:endParaRPr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977D4CEE-7AE7-4101-B476-581DE5C6B45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87" y="1521754"/>
                <a:ext cx="5638800" cy="1295419"/>
              </a:xfrm>
              <a:prstGeom prst="rect">
                <a:avLst/>
              </a:prstGeom>
              <a:blipFill>
                <a:blip r:embed="rId4"/>
                <a:stretch>
                  <a:fillRect l="-973" b="-18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69318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ADAD970-CDFC-471E-8183-464A35D8C71F}"/>
              </a:ext>
            </a:extLst>
          </p:cNvPr>
          <p:cNvSpPr/>
          <p:nvPr/>
        </p:nvSpPr>
        <p:spPr>
          <a:xfrm>
            <a:off x="89513" y="327025"/>
            <a:ext cx="5486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61.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Напишите: а) 3 правильные дроби; б) 3 неправильные дроби со знаменателем равным 11. </a:t>
            </a:r>
            <a:endParaRPr lang="ru-RU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53D0759B-0E9F-4590-8AB6-B2E617B2AFA6}"/>
                  </a:ext>
                </a:extLst>
              </p:cNvPr>
              <p:cNvSpPr/>
              <p:nvPr/>
            </p:nvSpPr>
            <p:spPr>
              <a:xfrm>
                <a:off x="116863" y="1165225"/>
                <a:ext cx="5562599" cy="14521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а) 3 правильные дроби со знаменателем 11:</a:t>
                </a:r>
              </a:p>
              <a:p>
                <a:r>
                  <a:rPr lang="ru-RU" b="1" dirty="0">
                    <a:solidFill>
                      <a:srgbClr val="0070C0"/>
                    </a:solidFill>
                  </a:rPr>
                  <a:t>      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den>
                    </m:f>
                  </m:oMath>
                </a14:m>
                <a:endParaRPr lang="ru-RU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б) 3 неправильные дроби со знаменателем 11:</a:t>
                </a:r>
              </a:p>
              <a:p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           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num>
                      <m:den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C00000"/>
                    </a:solidFill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den>
                    </m:f>
                  </m:oMath>
                </a14:m>
                <a:endParaRPr lang="ru-RU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53D0759B-0E9F-4590-8AB6-B2E617B2AFA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863" y="1165225"/>
                <a:ext cx="5562599" cy="1452192"/>
              </a:xfrm>
              <a:prstGeom prst="rect">
                <a:avLst/>
              </a:prstGeom>
              <a:blipFill>
                <a:blip r:embed="rId3"/>
                <a:stretch>
                  <a:fillRect l="-876" t="-2101" r="-110" b="-12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37620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A015B18F-7B82-4102-9B13-EED5E5F0807A}"/>
                  </a:ext>
                </a:extLst>
              </p:cNvPr>
              <p:cNvSpPr/>
              <p:nvPr/>
            </p:nvSpPr>
            <p:spPr>
              <a:xfrm>
                <a:off x="68723" y="328091"/>
                <a:ext cx="5562599" cy="11146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62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. </a:t>
                </a:r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Начертите в тетради числовой луч. Приняв отрезок длиною в 8 клеток за единичный, отметьте на нем точки с координатами: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0070C0"/>
                    </a:solidFill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,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0070C0"/>
                    </a:solidFill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endParaRPr lang="ru-RU" sz="1400" b="1" dirty="0">
                  <a:solidFill>
                    <a:srgbClr val="211D1E"/>
                  </a:solidFill>
                  <a:latin typeface="Arial" panose="020B0604020202020204" pitchFamily="34" charset="0"/>
                </a:endParaRPr>
              </a:p>
              <a:p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Какие из этих дробей: а) больше 1; б) равны 1; в) меньше 1?</a:t>
                </a:r>
                <a:endParaRPr lang="ru-RU" sz="1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A015B18F-7B82-4102-9B13-EED5E5F0807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23" y="328091"/>
                <a:ext cx="5562599" cy="1114601"/>
              </a:xfrm>
              <a:prstGeom prst="rect">
                <a:avLst/>
              </a:prstGeom>
              <a:blipFill>
                <a:blip r:embed="rId3"/>
                <a:stretch>
                  <a:fillRect l="-329" t="-3279" b="-437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74" name="Picture 2" descr="Дошкольник + Тетрадь крупная клетка 12 л. зеленая\ Маяк Т 5012 Т2 ЗЕЛ 6Г">
            <a:extLst>
              <a:ext uri="{FF2B5EF4-FFF2-40B4-BE49-F238E27FC236}">
                <a16:creationId xmlns:a16="http://schemas.microsoft.com/office/drawing/2014/main" id="{3BB096BC-2B3E-4C7D-8904-1CE146D8BE0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135" b="16767"/>
          <a:stretch/>
        </p:blipFill>
        <p:spPr bwMode="auto">
          <a:xfrm>
            <a:off x="826292" y="1595699"/>
            <a:ext cx="4114800" cy="63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83030833-35B5-4AED-914C-C6A4CCA5D10F}"/>
              </a:ext>
            </a:extLst>
          </p:cNvPr>
          <p:cNvCxnSpPr>
            <a:cxnSpLocks/>
          </p:cNvCxnSpPr>
          <p:nvPr/>
        </p:nvCxnSpPr>
        <p:spPr>
          <a:xfrm>
            <a:off x="1055687" y="1851025"/>
            <a:ext cx="2988677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>
            <a:extLst>
              <a:ext uri="{FF2B5EF4-FFF2-40B4-BE49-F238E27FC236}">
                <a16:creationId xmlns:a16="http://schemas.microsoft.com/office/drawing/2014/main" id="{7C02857A-6CAB-4A42-8AF8-93D6447B3B24}"/>
              </a:ext>
            </a:extLst>
          </p:cNvPr>
          <p:cNvSpPr/>
          <p:nvPr/>
        </p:nvSpPr>
        <p:spPr>
          <a:xfrm>
            <a:off x="1009968" y="1805400"/>
            <a:ext cx="45719" cy="598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A3F40EF1-6707-4B5A-82D4-FE25B33EFE29}"/>
              </a:ext>
            </a:extLst>
          </p:cNvPr>
          <p:cNvSpPr/>
          <p:nvPr/>
        </p:nvSpPr>
        <p:spPr>
          <a:xfrm>
            <a:off x="3875087" y="1510092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211D1E"/>
                </a:solidFill>
                <a:latin typeface="Arial" panose="020B0604020202020204" pitchFamily="34" charset="0"/>
              </a:rPr>
              <a:t>Х</a:t>
            </a:r>
            <a:endParaRPr lang="ru-RU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47C6590F-7F7C-4455-8992-E01FA7CD836D}"/>
              </a:ext>
            </a:extLst>
          </p:cNvPr>
          <p:cNvSpPr/>
          <p:nvPr/>
        </p:nvSpPr>
        <p:spPr>
          <a:xfrm>
            <a:off x="873586" y="1510092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О</a:t>
            </a:r>
            <a:endParaRPr lang="ru-RU" dirty="0"/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id="{C1BA49D8-D3D3-46DB-9CA6-3B35EF0957CD}"/>
              </a:ext>
            </a:extLst>
          </p:cNvPr>
          <p:cNvSpPr/>
          <p:nvPr/>
        </p:nvSpPr>
        <p:spPr>
          <a:xfrm>
            <a:off x="2351087" y="1802461"/>
            <a:ext cx="45719" cy="598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>
            <a:extLst>
              <a:ext uri="{FF2B5EF4-FFF2-40B4-BE49-F238E27FC236}">
                <a16:creationId xmlns:a16="http://schemas.microsoft.com/office/drawing/2014/main" id="{270B88C5-58DD-47C1-9508-2D77DDB9E97C}"/>
              </a:ext>
            </a:extLst>
          </p:cNvPr>
          <p:cNvSpPr/>
          <p:nvPr/>
        </p:nvSpPr>
        <p:spPr>
          <a:xfrm>
            <a:off x="3705810" y="1802461"/>
            <a:ext cx="45719" cy="598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D40AE4C6-402A-420A-AB46-0D538B22748E}"/>
              </a:ext>
            </a:extLst>
          </p:cNvPr>
          <p:cNvSpPr/>
          <p:nvPr/>
        </p:nvSpPr>
        <p:spPr>
          <a:xfrm>
            <a:off x="2240353" y="1909988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1</a:t>
            </a:r>
            <a:endParaRPr lang="ru-RU" dirty="0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8C03F0AE-E8A7-4012-8C42-389708B75A20}"/>
              </a:ext>
            </a:extLst>
          </p:cNvPr>
          <p:cNvSpPr/>
          <p:nvPr/>
        </p:nvSpPr>
        <p:spPr>
          <a:xfrm>
            <a:off x="3572216" y="1891093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2</a:t>
            </a:r>
            <a:endParaRPr lang="ru-RU" dirty="0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591C32F6-DB9A-4798-ABF2-88CA4410ED2D}"/>
              </a:ext>
            </a:extLst>
          </p:cNvPr>
          <p:cNvSpPr/>
          <p:nvPr/>
        </p:nvSpPr>
        <p:spPr>
          <a:xfrm>
            <a:off x="873586" y="1844327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0</a:t>
            </a:r>
            <a:endParaRPr lang="ru-RU" dirty="0"/>
          </a:p>
        </p:txBody>
      </p: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id="{8FB8EEC7-2FBB-463A-B931-E3DB0B7A9822}"/>
              </a:ext>
            </a:extLst>
          </p:cNvPr>
          <p:cNvCxnSpPr/>
          <p:nvPr/>
        </p:nvCxnSpPr>
        <p:spPr>
          <a:xfrm>
            <a:off x="2550025" y="1762299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F8BC5883-BC59-4B15-BC52-12FB6ABF74F6}"/>
              </a:ext>
            </a:extLst>
          </p:cNvPr>
          <p:cNvCxnSpPr/>
          <p:nvPr/>
        </p:nvCxnSpPr>
        <p:spPr>
          <a:xfrm>
            <a:off x="2236029" y="1783625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5D3EF2EE-E1E3-440A-8AAD-32CD3E5945E2}"/>
              </a:ext>
            </a:extLst>
          </p:cNvPr>
          <p:cNvCxnSpPr/>
          <p:nvPr/>
        </p:nvCxnSpPr>
        <p:spPr>
          <a:xfrm>
            <a:off x="2046287" y="1774825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id="{85452C16-AAD8-422C-9972-FB271A3ECC7B}"/>
              </a:ext>
            </a:extLst>
          </p:cNvPr>
          <p:cNvCxnSpPr/>
          <p:nvPr/>
        </p:nvCxnSpPr>
        <p:spPr>
          <a:xfrm>
            <a:off x="1893887" y="1774825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CA6949E0-67F2-4EA7-ADB9-93D0EC1D12C5}"/>
              </a:ext>
            </a:extLst>
          </p:cNvPr>
          <p:cNvCxnSpPr/>
          <p:nvPr/>
        </p:nvCxnSpPr>
        <p:spPr>
          <a:xfrm>
            <a:off x="1741487" y="1791684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id="{C63A306E-CBCB-4161-B576-E14E33A41251}"/>
              </a:ext>
            </a:extLst>
          </p:cNvPr>
          <p:cNvCxnSpPr/>
          <p:nvPr/>
        </p:nvCxnSpPr>
        <p:spPr>
          <a:xfrm>
            <a:off x="1512887" y="1791684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2EFF5864-8B06-4D2D-80D1-58BAF1D3408E}"/>
              </a:ext>
            </a:extLst>
          </p:cNvPr>
          <p:cNvCxnSpPr/>
          <p:nvPr/>
        </p:nvCxnSpPr>
        <p:spPr>
          <a:xfrm>
            <a:off x="1360487" y="1774825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id="{541C4136-BEAE-49CC-9D09-27F15C0F5A5C}"/>
              </a:ext>
            </a:extLst>
          </p:cNvPr>
          <p:cNvCxnSpPr/>
          <p:nvPr/>
        </p:nvCxnSpPr>
        <p:spPr>
          <a:xfrm>
            <a:off x="1195047" y="1783625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>
            <a:extLst>
              <a:ext uri="{FF2B5EF4-FFF2-40B4-BE49-F238E27FC236}">
                <a16:creationId xmlns:a16="http://schemas.microsoft.com/office/drawing/2014/main" id="{D425C798-39F9-4973-A234-AFF2B3257BD5}"/>
              </a:ext>
            </a:extLst>
          </p:cNvPr>
          <p:cNvCxnSpPr/>
          <p:nvPr/>
        </p:nvCxnSpPr>
        <p:spPr>
          <a:xfrm>
            <a:off x="3417887" y="1783625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>
            <a:extLst>
              <a:ext uri="{FF2B5EF4-FFF2-40B4-BE49-F238E27FC236}">
                <a16:creationId xmlns:a16="http://schemas.microsoft.com/office/drawing/2014/main" id="{3F95B0CC-7055-44C2-ABA0-55E448D794B1}"/>
              </a:ext>
            </a:extLst>
          </p:cNvPr>
          <p:cNvCxnSpPr/>
          <p:nvPr/>
        </p:nvCxnSpPr>
        <p:spPr>
          <a:xfrm>
            <a:off x="3567892" y="1791684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>
            <a:extLst>
              <a:ext uri="{FF2B5EF4-FFF2-40B4-BE49-F238E27FC236}">
                <a16:creationId xmlns:a16="http://schemas.microsoft.com/office/drawing/2014/main" id="{37ED9999-61B6-4F44-AADF-D3F67DE8BC2E}"/>
              </a:ext>
            </a:extLst>
          </p:cNvPr>
          <p:cNvCxnSpPr/>
          <p:nvPr/>
        </p:nvCxnSpPr>
        <p:spPr>
          <a:xfrm>
            <a:off x="2915858" y="1783625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D8A0D186-D687-4DDB-BAFB-3226F7724ADA}"/>
              </a:ext>
            </a:extLst>
          </p:cNvPr>
          <p:cNvCxnSpPr/>
          <p:nvPr/>
        </p:nvCxnSpPr>
        <p:spPr>
          <a:xfrm>
            <a:off x="2732087" y="1774825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>
            <a:extLst>
              <a:ext uri="{FF2B5EF4-FFF2-40B4-BE49-F238E27FC236}">
                <a16:creationId xmlns:a16="http://schemas.microsoft.com/office/drawing/2014/main" id="{F82BB632-72B2-4140-9DC1-C450ABF8489D}"/>
              </a:ext>
            </a:extLst>
          </p:cNvPr>
          <p:cNvCxnSpPr/>
          <p:nvPr/>
        </p:nvCxnSpPr>
        <p:spPr>
          <a:xfrm>
            <a:off x="3265487" y="1774825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>
            <a:extLst>
              <a:ext uri="{FF2B5EF4-FFF2-40B4-BE49-F238E27FC236}">
                <a16:creationId xmlns:a16="http://schemas.microsoft.com/office/drawing/2014/main" id="{E0FC48B0-8726-4112-B3D2-48427630F6DE}"/>
              </a:ext>
            </a:extLst>
          </p:cNvPr>
          <p:cNvCxnSpPr/>
          <p:nvPr/>
        </p:nvCxnSpPr>
        <p:spPr>
          <a:xfrm>
            <a:off x="3113087" y="1774825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>
                <a:extLst>
                  <a:ext uri="{FF2B5EF4-FFF2-40B4-BE49-F238E27FC236}">
                    <a16:creationId xmlns:a16="http://schemas.microsoft.com/office/drawing/2014/main" id="{29AD0310-50D6-46B3-9824-38E9A1C5BE20}"/>
                  </a:ext>
                </a:extLst>
              </p:cNvPr>
              <p:cNvSpPr/>
              <p:nvPr/>
            </p:nvSpPr>
            <p:spPr>
              <a:xfrm>
                <a:off x="1033054" y="1946824"/>
                <a:ext cx="356187" cy="4392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ru-RU" sz="1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ru-RU" sz="1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3" name="Прямоугольник 22">
                <a:extLst>
                  <a:ext uri="{FF2B5EF4-FFF2-40B4-BE49-F238E27FC236}">
                    <a16:creationId xmlns:a16="http://schemas.microsoft.com/office/drawing/2014/main" id="{29AD0310-50D6-46B3-9824-38E9A1C5BE2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3054" y="1946824"/>
                <a:ext cx="356187" cy="439287"/>
              </a:xfrm>
              <a:prstGeom prst="rect">
                <a:avLst/>
              </a:prstGeom>
              <a:blipFill>
                <a:blip r:embed="rId5"/>
                <a:stretch>
                  <a:fillRect b="-13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угольник 36">
                <a:extLst>
                  <a:ext uri="{FF2B5EF4-FFF2-40B4-BE49-F238E27FC236}">
                    <a16:creationId xmlns:a16="http://schemas.microsoft.com/office/drawing/2014/main" id="{F888196F-31C4-4774-84BC-C111941647CE}"/>
                  </a:ext>
                </a:extLst>
              </p:cNvPr>
              <p:cNvSpPr/>
              <p:nvPr/>
            </p:nvSpPr>
            <p:spPr>
              <a:xfrm>
                <a:off x="1382997" y="1940429"/>
                <a:ext cx="322524" cy="4392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ru-RU" sz="1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7" name="Прямоугольник 36">
                <a:extLst>
                  <a:ext uri="{FF2B5EF4-FFF2-40B4-BE49-F238E27FC236}">
                    <a16:creationId xmlns:a16="http://schemas.microsoft.com/office/drawing/2014/main" id="{F888196F-31C4-4774-84BC-C111941647C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2997" y="1940429"/>
                <a:ext cx="322524" cy="439287"/>
              </a:xfrm>
              <a:prstGeom prst="rect">
                <a:avLst/>
              </a:prstGeom>
              <a:blipFill>
                <a:blip r:embed="rId6"/>
                <a:stretch>
                  <a:fillRect b="-13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Прямоугольник 37">
                <a:extLst>
                  <a:ext uri="{FF2B5EF4-FFF2-40B4-BE49-F238E27FC236}">
                    <a16:creationId xmlns:a16="http://schemas.microsoft.com/office/drawing/2014/main" id="{B5546B31-7DB6-4BA2-9074-83637A060B83}"/>
                  </a:ext>
                </a:extLst>
              </p:cNvPr>
              <p:cNvSpPr/>
              <p:nvPr/>
            </p:nvSpPr>
            <p:spPr>
              <a:xfrm>
                <a:off x="1569613" y="1947465"/>
                <a:ext cx="322524" cy="4386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ru-RU" sz="1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8" name="Прямоугольник 37">
                <a:extLst>
                  <a:ext uri="{FF2B5EF4-FFF2-40B4-BE49-F238E27FC236}">
                    <a16:creationId xmlns:a16="http://schemas.microsoft.com/office/drawing/2014/main" id="{B5546B31-7DB6-4BA2-9074-83637A060B8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9613" y="1947465"/>
                <a:ext cx="322524" cy="438646"/>
              </a:xfrm>
              <a:prstGeom prst="rect">
                <a:avLst/>
              </a:prstGeom>
              <a:blipFill>
                <a:blip r:embed="rId7"/>
                <a:stretch>
                  <a:fillRect b="-13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Прямоугольник 38">
                <a:extLst>
                  <a:ext uri="{FF2B5EF4-FFF2-40B4-BE49-F238E27FC236}">
                    <a16:creationId xmlns:a16="http://schemas.microsoft.com/office/drawing/2014/main" id="{474DE646-77D0-4AA5-9566-0E63208854CA}"/>
                  </a:ext>
                </a:extLst>
              </p:cNvPr>
              <p:cNvSpPr/>
              <p:nvPr/>
            </p:nvSpPr>
            <p:spPr>
              <a:xfrm>
                <a:off x="1723210" y="1946824"/>
                <a:ext cx="322524" cy="4430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ru-RU" sz="1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9" name="Прямоугольник 38">
                <a:extLst>
                  <a:ext uri="{FF2B5EF4-FFF2-40B4-BE49-F238E27FC236}">
                    <a16:creationId xmlns:a16="http://schemas.microsoft.com/office/drawing/2014/main" id="{474DE646-77D0-4AA5-9566-0E63208854C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3210" y="1946824"/>
                <a:ext cx="322524" cy="443070"/>
              </a:xfrm>
              <a:prstGeom prst="rect">
                <a:avLst/>
              </a:prstGeom>
              <a:blipFill>
                <a:blip r:embed="rId8"/>
                <a:stretch>
                  <a:fillRect b="-13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Прямоугольник 39">
                <a:extLst>
                  <a:ext uri="{FF2B5EF4-FFF2-40B4-BE49-F238E27FC236}">
                    <a16:creationId xmlns:a16="http://schemas.microsoft.com/office/drawing/2014/main" id="{34761C44-1731-44C4-A487-E024EB92BA67}"/>
                  </a:ext>
                </a:extLst>
              </p:cNvPr>
              <p:cNvSpPr/>
              <p:nvPr/>
            </p:nvSpPr>
            <p:spPr>
              <a:xfrm>
                <a:off x="2184688" y="1340989"/>
                <a:ext cx="356187" cy="4392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num>
                        <m:den>
                          <m:r>
                            <a:rPr lang="ru-RU" sz="1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ru-RU" sz="1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0" name="Прямоугольник 39">
                <a:extLst>
                  <a:ext uri="{FF2B5EF4-FFF2-40B4-BE49-F238E27FC236}">
                    <a16:creationId xmlns:a16="http://schemas.microsoft.com/office/drawing/2014/main" id="{34761C44-1731-44C4-A487-E024EB92BA6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4688" y="1340989"/>
                <a:ext cx="356187" cy="43928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Прямоугольник 40">
                <a:extLst>
                  <a:ext uri="{FF2B5EF4-FFF2-40B4-BE49-F238E27FC236}">
                    <a16:creationId xmlns:a16="http://schemas.microsoft.com/office/drawing/2014/main" id="{9422CBCC-5913-4ED6-8B6D-0D5B4C89C697}"/>
                  </a:ext>
                </a:extLst>
              </p:cNvPr>
              <p:cNvSpPr/>
              <p:nvPr/>
            </p:nvSpPr>
            <p:spPr>
              <a:xfrm>
                <a:off x="2416909" y="1921397"/>
                <a:ext cx="322524" cy="4392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ru-RU" sz="1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1" name="Прямоугольник 40">
                <a:extLst>
                  <a:ext uri="{FF2B5EF4-FFF2-40B4-BE49-F238E27FC236}">
                    <a16:creationId xmlns:a16="http://schemas.microsoft.com/office/drawing/2014/main" id="{9422CBCC-5913-4ED6-8B6D-0D5B4C89C69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16909" y="1921397"/>
                <a:ext cx="322524" cy="439287"/>
              </a:xfrm>
              <a:prstGeom prst="rect">
                <a:avLst/>
              </a:prstGeom>
              <a:blipFill>
                <a:blip r:embed="rId10"/>
                <a:stretch>
                  <a:fillRect b="-13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Прямоугольник 41">
                <a:extLst>
                  <a:ext uri="{FF2B5EF4-FFF2-40B4-BE49-F238E27FC236}">
                    <a16:creationId xmlns:a16="http://schemas.microsoft.com/office/drawing/2014/main" id="{3EA7C354-3ADA-40C1-AD4C-1153618052E4}"/>
                  </a:ext>
                </a:extLst>
              </p:cNvPr>
              <p:cNvSpPr/>
              <p:nvPr/>
            </p:nvSpPr>
            <p:spPr>
              <a:xfrm>
                <a:off x="2704451" y="1939081"/>
                <a:ext cx="413896" cy="4392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𝟏𝟏</m:t>
                          </m:r>
                        </m:num>
                        <m:den>
                          <m:r>
                            <a:rPr lang="ru-RU" sz="1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2" name="Прямоугольник 41">
                <a:extLst>
                  <a:ext uri="{FF2B5EF4-FFF2-40B4-BE49-F238E27FC236}">
                    <a16:creationId xmlns:a16="http://schemas.microsoft.com/office/drawing/2014/main" id="{3EA7C354-3ADA-40C1-AD4C-1153618052E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4451" y="1939081"/>
                <a:ext cx="413896" cy="439287"/>
              </a:xfrm>
              <a:prstGeom prst="rect">
                <a:avLst/>
              </a:prstGeom>
              <a:blipFill>
                <a:blip r:embed="rId11"/>
                <a:stretch>
                  <a:fillRect b="-13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Прямоугольник 42">
                <a:extLst>
                  <a:ext uri="{FF2B5EF4-FFF2-40B4-BE49-F238E27FC236}">
                    <a16:creationId xmlns:a16="http://schemas.microsoft.com/office/drawing/2014/main" id="{AF9368DB-AC4F-4680-869E-6737C341BF3D}"/>
                  </a:ext>
                </a:extLst>
              </p:cNvPr>
              <p:cNvSpPr/>
              <p:nvPr/>
            </p:nvSpPr>
            <p:spPr>
              <a:xfrm>
                <a:off x="3061169" y="1906535"/>
                <a:ext cx="413896" cy="43928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𝟏𝟑</m:t>
                          </m:r>
                        </m:num>
                        <m:den>
                          <m:r>
                            <a:rPr lang="ru-RU" sz="1200" b="1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43" name="Прямоугольник 42">
                <a:extLst>
                  <a:ext uri="{FF2B5EF4-FFF2-40B4-BE49-F238E27FC236}">
                    <a16:creationId xmlns:a16="http://schemas.microsoft.com/office/drawing/2014/main" id="{AF9368DB-AC4F-4680-869E-6737C341BF3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1169" y="1906535"/>
                <a:ext cx="413896" cy="43928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Прямоугольник 43">
                <a:extLst>
                  <a:ext uri="{FF2B5EF4-FFF2-40B4-BE49-F238E27FC236}">
                    <a16:creationId xmlns:a16="http://schemas.microsoft.com/office/drawing/2014/main" id="{C3C13E22-EBDE-4E1B-BFA4-2557A9500C7C}"/>
                  </a:ext>
                </a:extLst>
              </p:cNvPr>
              <p:cNvSpPr/>
              <p:nvPr/>
            </p:nvSpPr>
            <p:spPr>
              <a:xfrm>
                <a:off x="140908" y="2374628"/>
                <a:ext cx="5281932" cy="8038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а) больше 1:</a:t>
                </a:r>
                <a:r>
                  <a:rPr lang="ru-RU" sz="16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C00000"/>
                    </a:solidFill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б) равны 1: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sz="1600" dirty="0"/>
                  <a:t>              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в) меньше 1:</a:t>
                </a:r>
                <a:r>
                  <a:rPr lang="ru-RU" sz="16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0070C0"/>
                    </a:solidFill>
                  </a:rPr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0070C0"/>
                    </a:solidFill>
                  </a:rPr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endParaRPr lang="ru-RU" sz="16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4" name="Прямоугольник 43">
                <a:extLst>
                  <a:ext uri="{FF2B5EF4-FFF2-40B4-BE49-F238E27FC236}">
                    <a16:creationId xmlns:a16="http://schemas.microsoft.com/office/drawing/2014/main" id="{C3C13E22-EBDE-4E1B-BFA4-2557A9500C7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908" y="2374628"/>
                <a:ext cx="5281932" cy="803810"/>
              </a:xfrm>
              <a:prstGeom prst="rect">
                <a:avLst/>
              </a:prstGeom>
              <a:blipFill>
                <a:blip r:embed="rId13"/>
                <a:stretch>
                  <a:fillRect l="-577" b="-30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950292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7D46687-C438-49EF-A330-6B9A8EFAB540}"/>
              </a:ext>
            </a:extLst>
          </p:cNvPr>
          <p:cNvSpPr/>
          <p:nvPr/>
        </p:nvSpPr>
        <p:spPr>
          <a:xfrm>
            <a:off x="102392" y="395008"/>
            <a:ext cx="55625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63.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По рисунку  определите, какую часть: а) отрезка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KD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составляет отрезок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; б) отрезка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составляет отрезок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KD</a:t>
            </a:r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DBF2C58-3BF8-47DA-9C37-53EBF1CD0EC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8263"/>
          <a:stretch/>
        </p:blipFill>
        <p:spPr>
          <a:xfrm>
            <a:off x="750887" y="979783"/>
            <a:ext cx="2270144" cy="82326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B5C2FB68-3A65-48BA-AB74-B2A9741BE13F}"/>
                  </a:ext>
                </a:extLst>
              </p:cNvPr>
              <p:cNvSpPr/>
              <p:nvPr/>
            </p:nvSpPr>
            <p:spPr>
              <a:xfrm>
                <a:off x="119505" y="1727448"/>
                <a:ext cx="5545486" cy="81650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а) какую часть отрезка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KD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составляет отрезок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EM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ru-RU" sz="16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endParaRPr lang="ru-RU" sz="16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б) какую часть отрезка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EM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составляет отрезок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KD:</a:t>
                </a:r>
                <a:r>
                  <a:rPr lang="ru-RU" sz="1600" b="1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endParaRPr lang="ru-RU" sz="16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B5C2FB68-3A65-48BA-AB74-B2A9741BE13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505" y="1727448"/>
                <a:ext cx="5545486" cy="816506"/>
              </a:xfrm>
              <a:prstGeom prst="rect">
                <a:avLst/>
              </a:prstGeom>
              <a:blipFill>
                <a:blip r:embed="rId4"/>
                <a:stretch>
                  <a:fillRect l="-66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7739861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8894fd3cdfd233c3e99ae538a8a45d2b0bf95"/>
</p:tagLst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23115</TotalTime>
  <Words>608</Words>
  <Application>Microsoft Office PowerPoint</Application>
  <PresentationFormat>Произвольный</PresentationFormat>
  <Paragraphs>91</Paragraphs>
  <Slides>12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Cambria Math</vt:lpstr>
      <vt:lpstr>Times New Roman</vt:lpstr>
      <vt:lpstr>Trebuchet MS</vt:lpstr>
      <vt:lpstr>Wingdings 3</vt:lpstr>
      <vt:lpstr>Грань</vt:lpstr>
      <vt:lpstr>МАТЕМАТИКА</vt:lpstr>
      <vt:lpstr>ОБОГАЩАЕМ  ЗНАНИЯ</vt:lpstr>
      <vt:lpstr>ОБОГАЩАЕМ  ЗНАНИЯ</vt:lpstr>
      <vt:lpstr>ОБОГАЩАЕМ  ЗНАНИЯ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ЗАДАНИЯ ДЛЯ  САМОСТОЯТЕЛЬНОЙ 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Komilov</dc:creator>
  <cp:lastModifiedBy>Пользователь Windows</cp:lastModifiedBy>
  <cp:revision>1835</cp:revision>
  <cp:lastPrinted>2020-09-30T03:25:16Z</cp:lastPrinted>
  <dcterms:created xsi:type="dcterms:W3CDTF">2020-04-09T07:32:19Z</dcterms:created>
  <dcterms:modified xsi:type="dcterms:W3CDTF">2020-11-16T14:23:51Z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