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888" r:id="rId3"/>
    <p:sldId id="915" r:id="rId4"/>
    <p:sldId id="916" r:id="rId5"/>
    <p:sldId id="908" r:id="rId6"/>
    <p:sldId id="918" r:id="rId7"/>
    <p:sldId id="919" r:id="rId8"/>
    <p:sldId id="920" r:id="rId9"/>
    <p:sldId id="921" r:id="rId10"/>
    <p:sldId id="922" r:id="rId11"/>
    <p:sldId id="923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0FFFF"/>
    <a:srgbClr val="FFFCFF"/>
    <a:srgbClr val="EFE4F0"/>
    <a:srgbClr val="0066CC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86372" autoAdjust="0"/>
  </p:normalViewPr>
  <p:slideViewPr>
    <p:cSldViewPr>
      <p:cViewPr varScale="1">
        <p:scale>
          <a:sx n="148" d="100"/>
          <a:sy n="148" d="100"/>
        </p:scale>
        <p:origin x="606" y="126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7967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2242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452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037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041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246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688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537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923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02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13.11.2020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30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1.png"/><Relationship Id="rId4" Type="http://schemas.openxmlformats.org/officeDocument/2006/relationships/image" Target="../media/image10.jpe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1.jpe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30.png"/><Relationship Id="rId5" Type="http://schemas.openxmlformats.org/officeDocument/2006/relationships/image" Target="../media/image23.png"/><Relationship Id="rId4" Type="http://schemas.openxmlformats.org/officeDocument/2006/relationships/image" Target="../media/image210.png"/><Relationship Id="rId9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280024"/>
            <a:ext cx="3264310" cy="145552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СРАВНЕНИЕ</a:t>
            </a:r>
          </a:p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 ДРОБЕЙ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1287" y="1470026"/>
            <a:ext cx="304799" cy="121919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Сравнение дробей с одинаковыми числителями или одинаковыми знаменателями -  YouTube">
            <a:extLst>
              <a:ext uri="{FF2B5EF4-FFF2-40B4-BE49-F238E27FC236}">
                <a16:creationId xmlns:a16="http://schemas.microsoft.com/office/drawing/2014/main" id="{E3252F6B-0D82-4983-8234-B89538706F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33" t="19374" r="14176" b="41104"/>
          <a:stretch/>
        </p:blipFill>
        <p:spPr bwMode="auto">
          <a:xfrm>
            <a:off x="3197277" y="2313094"/>
            <a:ext cx="2478880" cy="815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Презентация на тему: &quot;Сравнение дробей Урок математики в 4 классе  Образовательная система «Школа 2100»&quot;. Скачать бесплатно и без регистрации.">
            <a:extLst>
              <a:ext uri="{FF2B5EF4-FFF2-40B4-BE49-F238E27FC236}">
                <a16:creationId xmlns:a16="http://schemas.microsoft.com/office/drawing/2014/main" id="{21DDEE69-6EAB-4758-AA54-CD661C7F88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7" t="22662" r="18518" b="31574"/>
          <a:stretch/>
        </p:blipFill>
        <p:spPr bwMode="auto">
          <a:xfrm>
            <a:off x="3197275" y="1083104"/>
            <a:ext cx="2478881" cy="1229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E52A3AF-DD0D-42A1-94B1-5367B53A42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877"/>
          <a:stretch/>
        </p:blipFill>
        <p:spPr>
          <a:xfrm>
            <a:off x="1512887" y="1546225"/>
            <a:ext cx="3429000" cy="1601777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3E611B1-F8E3-4F47-81A1-45DEC104D24F}"/>
              </a:ext>
            </a:extLst>
          </p:cNvPr>
          <p:cNvSpPr/>
          <p:nvPr/>
        </p:nvSpPr>
        <p:spPr>
          <a:xfrm>
            <a:off x="38951" y="362811"/>
            <a:ext cx="55625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54.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На рисунке изображено 5 равных прямоугольников. Первый прямоугольник целый, второй разделен на две равные части, третий - на три равные части, четвертый - на четыре равные части, а пятый разделен на восемь равных частей. Сравните доли, изображенные на рисунке. Какие дроби изображены? Выпишите их и , по возможности, сравните между собой. 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936210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E52A3AF-DD0D-42A1-94B1-5367B53A42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877"/>
          <a:stretch/>
        </p:blipFill>
        <p:spPr>
          <a:xfrm>
            <a:off x="108709" y="464067"/>
            <a:ext cx="3613977" cy="176795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9894AAE-D555-460C-BFD1-87612C146761}"/>
                  </a:ext>
                </a:extLst>
              </p:cNvPr>
              <p:cNvSpPr/>
              <p:nvPr/>
            </p:nvSpPr>
            <p:spPr>
              <a:xfrm>
                <a:off x="3880454" y="464067"/>
                <a:ext cx="1752600" cy="18118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latin typeface="Cambria Math" panose="02040503050406030204" pitchFamily="18" charset="0"/>
                      </a:rPr>
                      <m:t>а)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ru-RU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b="1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RU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>
                        <a:latin typeface="Cambria Math" panose="02040503050406030204" pitchFamily="18" charset="0"/>
                      </a:rPr>
                      <m:t>б</m:t>
                    </m:r>
                    <m:r>
                      <a:rPr lang="ru-RU" b="1" i="1"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b="1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ru-RU" b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b="1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ru-RU" b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ru-RU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>
                        <a:latin typeface="Cambria Math" panose="02040503050406030204" pitchFamily="18" charset="0"/>
                      </a:rPr>
                      <m:t>в</m:t>
                    </m:r>
                    <m:r>
                      <a:rPr lang="ru-RU" b="1" i="1"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b="1" i="1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ru-RU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b="1" i="1">
                        <a:latin typeface="Cambria Math" panose="02040503050406030204" pitchFamily="18" charset="0"/>
                      </a:rPr>
                      <m:t>          </m:t>
                    </m:r>
                  </m:oMath>
                </a14:m>
                <a:endParaRPr lang="ru-RU" b="1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1600" b="1" i="1">
                          <a:latin typeface="Cambria Math" panose="02040503050406030204" pitchFamily="18" charset="0"/>
                        </a:rPr>
                        <m:t> г</m:t>
                      </m:r>
                      <m:r>
                        <a:rPr lang="ru-RU" sz="1600" b="1" i="1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ru-RU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1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ru-RU" sz="1600" b="1" i="1"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ru-RU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16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9894AAE-D555-460C-BFD1-87612C1467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454" y="464067"/>
                <a:ext cx="1752600" cy="1811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2797DB8-3D22-42D3-80D4-E3CB2FBCE6AD}"/>
                  </a:ext>
                </a:extLst>
              </p:cNvPr>
              <p:cNvSpPr/>
              <p:nvPr/>
            </p:nvSpPr>
            <p:spPr>
              <a:xfrm>
                <a:off x="170957" y="2155825"/>
                <a:ext cx="5692264" cy="954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Из двух дробей с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одинаковыми числителями больше</a:t>
                </a:r>
              </a:p>
              <a:p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та, у которой знаменатель меньше и </a:t>
                </a:r>
                <a:r>
                  <a:rPr lang="ru-RU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меньше та, у</a:t>
                </a:r>
              </a:p>
              <a:p>
                <a:r>
                  <a:rPr lang="ru-RU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которой знаменатель больше</a:t>
                </a:r>
                <a:r>
                  <a:rPr lang="ru-RU" sz="1600" b="1" dirty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sz="16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</a:rPr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ru-RU" sz="1600" b="1" i="1">
                        <a:solidFill>
                          <a:srgbClr val="00A859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A859"/>
                    </a:solidFill>
                  </a:rPr>
                  <a:t> </a:t>
                </a:r>
                <a:endParaRPr lang="ru-RU" sz="1600" dirty="0">
                  <a:solidFill>
                    <a:srgbClr val="00A859"/>
                  </a:solidFill>
                </a:endParaRPr>
              </a:p>
            </p:txBody>
          </p:sp>
        </mc:Choice>
        <mc:Fallback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2797DB8-3D22-42D3-80D4-E3CB2FBCE6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957" y="2155825"/>
                <a:ext cx="5692264" cy="954749"/>
              </a:xfrm>
              <a:prstGeom prst="rect">
                <a:avLst/>
              </a:prstGeom>
              <a:blipFill>
                <a:blip r:embed="rId5"/>
                <a:stretch>
                  <a:fillRect l="-535" t="-1923" b="-6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4418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731EBAF-067F-4916-8108-F15825F1FC3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7"/>
          <a:stretch/>
        </p:blipFill>
        <p:spPr>
          <a:xfrm>
            <a:off x="63073" y="555625"/>
            <a:ext cx="5642827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D5ECCB3-7D10-4E09-BA40-C5F941681D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18"/>
          <a:stretch/>
        </p:blipFill>
        <p:spPr>
          <a:xfrm>
            <a:off x="131878" y="435956"/>
            <a:ext cx="5473699" cy="278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61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17C07B6-FCD7-4E9C-AF59-00CB8138B1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993" b="22517"/>
          <a:stretch/>
        </p:blipFill>
        <p:spPr>
          <a:xfrm>
            <a:off x="172082" y="445529"/>
            <a:ext cx="5423219" cy="1710296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617D3A6-83B7-432D-87D5-B73354503E37}"/>
              </a:ext>
            </a:extLst>
          </p:cNvPr>
          <p:cNvSpPr/>
          <p:nvPr/>
        </p:nvSpPr>
        <p:spPr>
          <a:xfrm>
            <a:off x="157657" y="2206033"/>
            <a:ext cx="55451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       Из двух дробей с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одинаковыми знаменателями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больше та, числитель которой больше 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и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меньше та,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числитель которой меньше</a:t>
            </a:r>
            <a:endParaRPr lang="ru-RU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676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2EEA940-B590-4722-9EC3-4325B9D983B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63" t="5084"/>
          <a:stretch/>
        </p:blipFill>
        <p:spPr>
          <a:xfrm>
            <a:off x="76201" y="416297"/>
            <a:ext cx="5627687" cy="140403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4A80D7C-8F52-4A88-B02A-8B4FD64DCE0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863" t="16650"/>
          <a:stretch/>
        </p:blipFill>
        <p:spPr>
          <a:xfrm>
            <a:off x="76201" y="1851025"/>
            <a:ext cx="5627686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047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85C6BDA-F7EC-4A8E-A94D-5BC86A5AEA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443" t="16759" r="5307"/>
          <a:stretch/>
        </p:blipFill>
        <p:spPr>
          <a:xfrm>
            <a:off x="87833" y="1165225"/>
            <a:ext cx="5616054" cy="1540888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04BAEE4-66A0-4894-8887-F71E9D64E79F}"/>
              </a:ext>
            </a:extLst>
          </p:cNvPr>
          <p:cNvSpPr/>
          <p:nvPr/>
        </p:nvSpPr>
        <p:spPr>
          <a:xfrm>
            <a:off x="87833" y="395321"/>
            <a:ext cx="548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39. При помощи рисунка объясните следующие равенства: </a:t>
            </a:r>
            <a:endParaRPr lang="ru-RU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648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4314769-8C68-476B-BA32-1ECFCB9F880C}"/>
                  </a:ext>
                </a:extLst>
              </p:cNvPr>
              <p:cNvSpPr/>
              <p:nvPr/>
            </p:nvSpPr>
            <p:spPr>
              <a:xfrm>
                <a:off x="-1970" y="455472"/>
                <a:ext cx="5767387" cy="632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40.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Начертите в тетради отрезок длиною в 12 клеток. Используя этот отрезок, обоснуйте равенства: </a:t>
                </a:r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ru-RU" sz="1400" b="1" dirty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б</a:t>
                </a:r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m:rPr>
                        <m:nor/>
                      </m:rPr>
                      <a:rPr lang="ru-RU" sz="1400" b="1" dirty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1400" b="1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4314769-8C68-476B-BA32-1ECFCB9F88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970" y="455472"/>
                <a:ext cx="5767387" cy="632545"/>
              </a:xfrm>
              <a:prstGeom prst="rect">
                <a:avLst/>
              </a:prstGeom>
              <a:blipFill>
                <a:blip r:embed="rId3"/>
                <a:stretch>
                  <a:fillRect l="-317" t="-19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ᐈ Листочек в клетку фон, векторные картинки лист в клетку | скачать на  Depositphotos®">
            <a:extLst>
              <a:ext uri="{FF2B5EF4-FFF2-40B4-BE49-F238E27FC236}">
                <a16:creationId xmlns:a16="http://schemas.microsoft.com/office/drawing/2014/main" id="{8901E19B-B59F-4C0F-AC6E-9A69ECA7D8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143"/>
          <a:stretch/>
        </p:blipFill>
        <p:spPr bwMode="auto">
          <a:xfrm>
            <a:off x="667197" y="1241425"/>
            <a:ext cx="325766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684E44B2-E901-4A42-A9E6-C8661CD147D6}"/>
              </a:ext>
            </a:extLst>
          </p:cNvPr>
          <p:cNvCxnSpPr/>
          <p:nvPr/>
        </p:nvCxnSpPr>
        <p:spPr>
          <a:xfrm>
            <a:off x="903287" y="1927225"/>
            <a:ext cx="3352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3D155BE-D982-41F1-B9B5-CA928600C028}"/>
              </a:ext>
            </a:extLst>
          </p:cNvPr>
          <p:cNvSpPr/>
          <p:nvPr/>
        </p:nvSpPr>
        <p:spPr>
          <a:xfrm>
            <a:off x="750887" y="1437759"/>
            <a:ext cx="38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О</a:t>
            </a:r>
            <a:endParaRPr lang="ru-RU" dirty="0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F740D065-0478-4B36-8051-D9C855A8A0D4}"/>
              </a:ext>
            </a:extLst>
          </p:cNvPr>
          <p:cNvSpPr/>
          <p:nvPr/>
        </p:nvSpPr>
        <p:spPr>
          <a:xfrm>
            <a:off x="880427" y="1900675"/>
            <a:ext cx="45719" cy="598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908BEC2A-10BC-4540-973D-2D1DD073D65B}"/>
              </a:ext>
            </a:extLst>
          </p:cNvPr>
          <p:cNvSpPr/>
          <p:nvPr/>
        </p:nvSpPr>
        <p:spPr>
          <a:xfrm>
            <a:off x="3687347" y="1904094"/>
            <a:ext cx="45719" cy="598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E704F66-9B62-4C01-8C4C-28C3235DEB1F}"/>
              </a:ext>
            </a:extLst>
          </p:cNvPr>
          <p:cNvSpPr/>
          <p:nvPr/>
        </p:nvSpPr>
        <p:spPr>
          <a:xfrm>
            <a:off x="750887" y="1895821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0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A25B35E-6822-453C-BD7D-ABB13F1354E0}"/>
              </a:ext>
            </a:extLst>
          </p:cNvPr>
          <p:cNvSpPr/>
          <p:nvPr/>
        </p:nvSpPr>
        <p:spPr>
          <a:xfrm>
            <a:off x="3611953" y="199606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211D1E"/>
                </a:solidFill>
                <a:latin typeface="Arial" panose="020B0604020202020204" pitchFamily="34" charset="0"/>
              </a:rPr>
              <a:t>1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85A041A-6FDF-4224-9B04-23785A78D8B0}"/>
              </a:ext>
            </a:extLst>
          </p:cNvPr>
          <p:cNvSpPr/>
          <p:nvPr/>
        </p:nvSpPr>
        <p:spPr>
          <a:xfrm>
            <a:off x="4086810" y="1531343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Х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BD967426-861D-47FC-92EB-77DBC6649134}"/>
                  </a:ext>
                </a:extLst>
              </p:cNvPr>
              <p:cNvSpPr/>
              <p:nvPr/>
            </p:nvSpPr>
            <p:spPr>
              <a:xfrm>
                <a:off x="2480366" y="2050393"/>
                <a:ext cx="642819" cy="4380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BD967426-861D-47FC-92EB-77DBC66491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0366" y="2050393"/>
                <a:ext cx="642819" cy="438005"/>
              </a:xfrm>
              <a:prstGeom prst="rect">
                <a:avLst/>
              </a:prstGeom>
              <a:blipFill>
                <a:blip r:embed="rId5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3E25332-E762-4729-99B7-6482603C1B7E}"/>
              </a:ext>
            </a:extLst>
          </p:cNvPr>
          <p:cNvCxnSpPr/>
          <p:nvPr/>
        </p:nvCxnSpPr>
        <p:spPr>
          <a:xfrm>
            <a:off x="1850018" y="1839019"/>
            <a:ext cx="0" cy="18897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A59C95B7-CECF-4EE6-A8D5-B0859F587F36}"/>
              </a:ext>
            </a:extLst>
          </p:cNvPr>
          <p:cNvCxnSpPr/>
          <p:nvPr/>
        </p:nvCxnSpPr>
        <p:spPr>
          <a:xfrm>
            <a:off x="2790874" y="1861571"/>
            <a:ext cx="0" cy="18897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516C6A20-0B94-4EF0-A268-2AA2941290B1}"/>
                  </a:ext>
                </a:extLst>
              </p:cNvPr>
              <p:cNvSpPr/>
              <p:nvPr/>
            </p:nvSpPr>
            <p:spPr>
              <a:xfrm>
                <a:off x="2427287" y="1316957"/>
                <a:ext cx="688539" cy="4539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1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516C6A20-0B94-4EF0-A268-2AA2941290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287" y="1316957"/>
                <a:ext cx="688539" cy="4539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8DB972FB-2011-4B87-8238-F5C3045E9A70}"/>
              </a:ext>
            </a:extLst>
          </p:cNvPr>
          <p:cNvCxnSpPr/>
          <p:nvPr/>
        </p:nvCxnSpPr>
        <p:spPr>
          <a:xfrm>
            <a:off x="1360487" y="1839019"/>
            <a:ext cx="0" cy="188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C55F2F4E-24F4-434C-B783-8C011984714D}"/>
              </a:ext>
            </a:extLst>
          </p:cNvPr>
          <p:cNvCxnSpPr/>
          <p:nvPr/>
        </p:nvCxnSpPr>
        <p:spPr>
          <a:xfrm>
            <a:off x="2307218" y="1832736"/>
            <a:ext cx="0" cy="188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9C1D6E91-F76B-431D-B9DC-63C639A16A06}"/>
              </a:ext>
            </a:extLst>
          </p:cNvPr>
          <p:cNvCxnSpPr/>
          <p:nvPr/>
        </p:nvCxnSpPr>
        <p:spPr>
          <a:xfrm>
            <a:off x="3265487" y="1832736"/>
            <a:ext cx="0" cy="188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F3BF2EC0-7F66-4146-B5F5-A59BC2287FDD}"/>
                  </a:ext>
                </a:extLst>
              </p:cNvPr>
              <p:cNvSpPr/>
              <p:nvPr/>
            </p:nvSpPr>
            <p:spPr>
              <a:xfrm>
                <a:off x="3115826" y="1319720"/>
                <a:ext cx="322524" cy="443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F3BF2EC0-7F66-4146-B5F5-A59BC2287F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5826" y="1319720"/>
                <a:ext cx="322524" cy="443006"/>
              </a:xfrm>
              <a:prstGeom prst="rect">
                <a:avLst/>
              </a:prstGeom>
              <a:blipFill>
                <a:blip r:embed="rId7"/>
                <a:stretch>
                  <a:fillRect b="-13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A0DD8569-47C4-4A18-A84E-3D5912450E1A}"/>
                  </a:ext>
                </a:extLst>
              </p:cNvPr>
              <p:cNvSpPr/>
              <p:nvPr/>
            </p:nvSpPr>
            <p:spPr>
              <a:xfrm>
                <a:off x="3081851" y="2064770"/>
                <a:ext cx="413896" cy="438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2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A0DD8569-47C4-4A18-A84E-3D5912450E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1851" y="2064770"/>
                <a:ext cx="413896" cy="4380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570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72D56C0-8AF7-4A7F-B108-D21D59039D0F}"/>
                  </a:ext>
                </a:extLst>
              </p:cNvPr>
              <p:cNvSpPr/>
              <p:nvPr/>
            </p:nvSpPr>
            <p:spPr>
              <a:xfrm>
                <a:off x="141288" y="409053"/>
                <a:ext cx="5423221" cy="11455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41.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Приняв отрезок длиною в 12 клеток за единичный, отметьте на числовом луче точки с координатами </a:t>
                </a:r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sz="1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Определите среди них равные дроби. </a:t>
                </a:r>
                <a:endParaRPr lang="ru-RU" sz="1400" b="1" dirty="0"/>
              </a:p>
              <a:p>
                <a:pPr algn="just"/>
                <a:endParaRPr lang="ru-RU" sz="1400" b="1" dirty="0">
                  <a:solidFill>
                    <a:srgbClr val="221E1F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72D56C0-8AF7-4A7F-B108-D21D59039D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409053"/>
                <a:ext cx="5423221" cy="1145570"/>
              </a:xfrm>
              <a:prstGeom prst="rect">
                <a:avLst/>
              </a:prstGeom>
              <a:blipFill>
                <a:blip r:embed="rId3"/>
                <a:stretch>
                  <a:fillRect l="-337" t="-1064" r="-3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5.4.4. Изображение чисел на координатном луче.">
            <a:extLst>
              <a:ext uri="{FF2B5EF4-FFF2-40B4-BE49-F238E27FC236}">
                <a16:creationId xmlns:a16="http://schemas.microsoft.com/office/drawing/2014/main" id="{89401782-D6C7-498D-964C-47068E5779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87" y="1554623"/>
            <a:ext cx="38481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F4DC294-2713-4AA8-9CA3-2C17CB1E9B15}"/>
              </a:ext>
            </a:extLst>
          </p:cNvPr>
          <p:cNvSpPr/>
          <p:nvPr/>
        </p:nvSpPr>
        <p:spPr>
          <a:xfrm>
            <a:off x="1267540" y="1698061"/>
            <a:ext cx="190499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00635C9-66FB-4B4D-A554-002CEB3D41B4}"/>
              </a:ext>
            </a:extLst>
          </p:cNvPr>
          <p:cNvSpPr/>
          <p:nvPr/>
        </p:nvSpPr>
        <p:spPr>
          <a:xfrm>
            <a:off x="1742717" y="1683566"/>
            <a:ext cx="190499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F0185FE-5C7E-4A99-8767-8034A4DD0598}"/>
              </a:ext>
            </a:extLst>
          </p:cNvPr>
          <p:cNvSpPr/>
          <p:nvPr/>
        </p:nvSpPr>
        <p:spPr>
          <a:xfrm>
            <a:off x="3037502" y="1683566"/>
            <a:ext cx="190499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3C1FFD2-6436-46EC-A314-A54112864DA7}"/>
              </a:ext>
            </a:extLst>
          </p:cNvPr>
          <p:cNvSpPr/>
          <p:nvPr/>
        </p:nvSpPr>
        <p:spPr>
          <a:xfrm>
            <a:off x="1055689" y="2096544"/>
            <a:ext cx="380998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4B9482C-B448-4DD4-85DC-85F98AF8F3E0}"/>
              </a:ext>
            </a:extLst>
          </p:cNvPr>
          <p:cNvSpPr/>
          <p:nvPr/>
        </p:nvSpPr>
        <p:spPr>
          <a:xfrm>
            <a:off x="1732565" y="2096544"/>
            <a:ext cx="836970" cy="272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8C35912-121E-473C-93D5-C43822109749}"/>
              </a:ext>
            </a:extLst>
          </p:cNvPr>
          <p:cNvSpPr/>
          <p:nvPr/>
        </p:nvSpPr>
        <p:spPr>
          <a:xfrm>
            <a:off x="2875401" y="2096544"/>
            <a:ext cx="610395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6682549-9E4E-424D-B05F-D3911EAB55E2}"/>
                  </a:ext>
                </a:extLst>
              </p:cNvPr>
              <p:cNvSpPr/>
              <p:nvPr/>
            </p:nvSpPr>
            <p:spPr>
              <a:xfrm>
                <a:off x="2526069" y="1313354"/>
                <a:ext cx="322524" cy="438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6682549-9E4E-424D-B05F-D3911EAB55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6069" y="1313354"/>
                <a:ext cx="322524" cy="438582"/>
              </a:xfrm>
              <a:prstGeom prst="rect">
                <a:avLst/>
              </a:prstGeom>
              <a:blipFill>
                <a:blip r:embed="rId5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2BA837AA-F78F-4A62-8BE5-44594D043151}"/>
                  </a:ext>
                </a:extLst>
              </p:cNvPr>
              <p:cNvSpPr/>
              <p:nvPr/>
            </p:nvSpPr>
            <p:spPr>
              <a:xfrm>
                <a:off x="2124916" y="2029332"/>
                <a:ext cx="322524" cy="4392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2BA837AA-F78F-4A62-8BE5-44594D0431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4916" y="2029332"/>
                <a:ext cx="322524" cy="43922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701EDDE2-8D88-4E43-BC64-8CCFDBE8805D}"/>
                  </a:ext>
                </a:extLst>
              </p:cNvPr>
              <p:cNvSpPr/>
              <p:nvPr/>
            </p:nvSpPr>
            <p:spPr>
              <a:xfrm>
                <a:off x="141288" y="2573251"/>
                <a:ext cx="449579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12 : 4 </a:t>
                </a:r>
                <a14:m>
                  <m:oMath xmlns:m="http://schemas.openxmlformats.org/officeDocument/2006/math"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m:rPr>
                        <m:nor/>
                      </m:rPr>
                      <a:rPr lang="ru-RU" sz="14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</m:t>
                    </m:r>
                    <m:r>
                      <m:rPr>
                        <m:nor/>
                      </m:rPr>
                      <a:rPr lang="ru-RU" sz="14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12 : </m:t>
                    </m:r>
                    <m:r>
                      <a:rPr lang="ru-RU" sz="14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r>
                      <m:rPr>
                        <m:nor/>
                      </m:rPr>
                      <a:rPr lang="ru-RU" sz="14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</m:t>
                    </m:r>
                    <m:r>
                      <m:rPr>
                        <m:nor/>
                      </m:rPr>
                      <a:rPr lang="ru-RU" sz="14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12 : 4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</m:oMath>
                </a14:m>
                <a:endParaRPr lang="ru-RU" sz="1400" b="1" i="1" dirty="0">
                  <a:solidFill>
                    <a:srgbClr val="C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12 : 6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          12 : 6</a:t>
                </a:r>
                <a14:m>
                  <m:oMath xmlns:m="http://schemas.openxmlformats.org/officeDocument/2006/math">
                    <m:r>
                      <a:rPr lang="ru-RU" sz="14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r>
                      <m:rPr>
                        <m:nor/>
                      </m:rPr>
                      <a:rPr lang="ru-RU" sz="14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</m:t>
                    </m:r>
                    <m:r>
                      <m:rPr>
                        <m:nor/>
                      </m:rPr>
                      <a:rPr lang="ru-RU" sz="14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12 : </m:t>
                    </m:r>
                    <m:r>
                      <a:rPr lang="ru-RU" sz="14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</m:oMath>
                </a14:m>
                <a:endParaRPr lang="ru-RU" sz="1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701EDDE2-8D88-4E43-BC64-8CCFDBE880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2573251"/>
                <a:ext cx="4495799" cy="523220"/>
              </a:xfrm>
              <a:prstGeom prst="rect">
                <a:avLst/>
              </a:prstGeom>
              <a:blipFill>
                <a:blip r:embed="rId7"/>
                <a:stretch>
                  <a:fillRect l="-407" t="-2326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45FDDCA3-DECC-4F39-BB08-00B6E9B0D176}"/>
                  </a:ext>
                </a:extLst>
              </p:cNvPr>
              <p:cNvSpPr/>
              <p:nvPr/>
            </p:nvSpPr>
            <p:spPr>
              <a:xfrm>
                <a:off x="4911644" y="1162184"/>
                <a:ext cx="747320" cy="4910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45FDDCA3-DECC-4F39-BB08-00B6E9B0D1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1644" y="1162184"/>
                <a:ext cx="747320" cy="491096"/>
              </a:xfrm>
              <a:prstGeom prst="rect">
                <a:avLst/>
              </a:prstGeom>
              <a:blipFill>
                <a:blip r:embed="rId8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415778D0-F507-4290-85D8-F4D0ACD58B90}"/>
                  </a:ext>
                </a:extLst>
              </p:cNvPr>
              <p:cNvSpPr/>
              <p:nvPr/>
            </p:nvSpPr>
            <p:spPr>
              <a:xfrm>
                <a:off x="4962138" y="1657261"/>
                <a:ext cx="646331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415778D0-F507-4290-85D8-F4D0ACD58B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2138" y="1657261"/>
                <a:ext cx="646331" cy="492443"/>
              </a:xfrm>
              <a:prstGeom prst="rect">
                <a:avLst/>
              </a:prstGeom>
              <a:blipFill>
                <a:blip r:embed="rId9"/>
                <a:stretch>
                  <a:fillRect b="-49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1B904F01-6308-4E9E-BAD0-DAC6BE22EE2F}"/>
                  </a:ext>
                </a:extLst>
              </p:cNvPr>
              <p:cNvSpPr/>
              <p:nvPr/>
            </p:nvSpPr>
            <p:spPr>
              <a:xfrm>
                <a:off x="4595476" y="2248943"/>
                <a:ext cx="1083951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en-US" dirty="0"/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1B904F01-6308-4E9E-BAD0-DAC6BE22EE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5476" y="2248943"/>
                <a:ext cx="1083951" cy="492443"/>
              </a:xfrm>
              <a:prstGeom prst="rect">
                <a:avLst/>
              </a:prstGeom>
              <a:blipFill>
                <a:blip r:embed="rId10"/>
                <a:stretch>
                  <a:fillRect b="-49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9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4098" name="Picture 2" descr="https://ru-static.z-dn.net/files/dee/0a9ec39b9f5cbeee632c05f26bf026db.png">
            <a:extLst>
              <a:ext uri="{FF2B5EF4-FFF2-40B4-BE49-F238E27FC236}">
                <a16:creationId xmlns:a16="http://schemas.microsoft.com/office/drawing/2014/main" id="{ECEE8B60-B3E8-492A-BF89-9591D00DAA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12" b="13601"/>
          <a:stretch/>
        </p:blipFill>
        <p:spPr bwMode="auto">
          <a:xfrm>
            <a:off x="13748" y="1126483"/>
            <a:ext cx="5768975" cy="879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9BB12A27-4B3F-40E9-A662-78D26A4C8100}"/>
                  </a:ext>
                </a:extLst>
              </p:cNvPr>
              <p:cNvSpPr/>
              <p:nvPr/>
            </p:nvSpPr>
            <p:spPr>
              <a:xfrm>
                <a:off x="13748" y="395321"/>
                <a:ext cx="5735392" cy="7311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42.</a:t>
                </a:r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Приняв отрезок длиною в 18 клеток за единичный, отметьте на числовом луче точки с координатами: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. Определите, какая из них лежит на числовом луче левее всех точек и какая правее. </a:t>
                </a:r>
                <a:endParaRPr lang="ru-RU" sz="1200" b="1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9BB12A27-4B3F-40E9-A662-78D26A4C81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8" y="395321"/>
                <a:ext cx="5735392" cy="731162"/>
              </a:xfrm>
              <a:prstGeom prst="rect">
                <a:avLst/>
              </a:prstGeom>
              <a:blipFill>
                <a:blip r:embed="rId4"/>
                <a:stretch>
                  <a:fillRect t="-1667" r="-106" b="-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B4C8AE5-A353-433A-983A-3B58C70F0797}"/>
                  </a:ext>
                </a:extLst>
              </p:cNvPr>
              <p:cNvSpPr/>
              <p:nvPr/>
            </p:nvSpPr>
            <p:spPr>
              <a:xfrm>
                <a:off x="13748" y="2092705"/>
                <a:ext cx="542322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18 : 2 </a:t>
                </a:r>
                <a14:m>
                  <m:oMath xmlns:m="http://schemas.openxmlformats.org/officeDocument/2006/math"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ru-RU" sz="1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9                 </m:t>
                    </m:r>
                    <m:r>
                      <m:rPr>
                        <m:nor/>
                      </m:rPr>
                      <a:rPr lang="ru-RU" sz="12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ru-RU" sz="1200" b="1" i="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8</m:t>
                    </m:r>
                    <m:r>
                      <m:rPr>
                        <m:nor/>
                      </m:rPr>
                      <a:rPr lang="ru-RU" sz="12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 : </m:t>
                    </m:r>
                    <m:r>
                      <a:rPr lang="ru-RU" sz="12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ru-RU" sz="1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12                          </m:t>
                    </m:r>
                    <m:r>
                      <m:rPr>
                        <m:nor/>
                      </m:rPr>
                      <a:rPr lang="ru-RU" sz="12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ru-RU" sz="1200" b="1" i="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8</m:t>
                    </m:r>
                    <m:r>
                      <m:rPr>
                        <m:nor/>
                      </m:rPr>
                      <a:rPr lang="ru-RU" sz="12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 : </m:t>
                    </m:r>
                    <m:r>
                      <a:rPr lang="ru-RU" sz="12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𝟏𝟓</m:t>
                    </m:r>
                  </m:oMath>
                </a14:m>
                <a:endParaRPr lang="ru-RU" sz="1200" b="1" i="1" dirty="0">
                  <a:solidFill>
                    <a:srgbClr val="C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18 : 9 </a:t>
                </a:r>
                <a14:m>
                  <m:oMath xmlns:m="http://schemas.openxmlformats.org/officeDocument/2006/math"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          18 : 6</a:t>
                </a:r>
                <a14:m>
                  <m:oMath xmlns:m="http://schemas.openxmlformats.org/officeDocument/2006/math">
                    <m:r>
                      <a:rPr lang="ru-RU" sz="1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ru-RU" sz="1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3                             </m:t>
                    </m:r>
                    <m:r>
                      <m:rPr>
                        <m:nor/>
                      </m:rPr>
                      <a:rPr lang="ru-RU" sz="12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ru-RU" sz="1200" b="1" i="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8</m:t>
                    </m:r>
                    <m:r>
                      <m:rPr>
                        <m:nor/>
                      </m:rPr>
                      <a:rPr lang="ru-RU" sz="12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 : </m:t>
                    </m:r>
                    <m:r>
                      <a:rPr lang="ru-RU" sz="12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𝟗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𝟏𝟒</m:t>
                    </m:r>
                  </m:oMath>
                </a14:m>
                <a:endParaRPr lang="ru-RU" sz="1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B4C8AE5-A353-433A-983A-3B58C70F07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8" y="2092705"/>
                <a:ext cx="5423221" cy="461665"/>
              </a:xfrm>
              <a:prstGeom prst="rect">
                <a:avLst/>
              </a:prstGeom>
              <a:blipFill>
                <a:blip r:embed="rId5"/>
                <a:stretch>
                  <a:fillRect t="-1316" b="-78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BCF643E7-CD92-46E7-A249-BF5B7DE9C37C}"/>
                  </a:ext>
                </a:extLst>
              </p:cNvPr>
              <p:cNvSpPr/>
              <p:nvPr/>
            </p:nvSpPr>
            <p:spPr>
              <a:xfrm>
                <a:off x="13748" y="2486494"/>
                <a:ext cx="1143000" cy="4035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BCF643E7-CD92-46E7-A249-BF5B7DE9C3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8" y="2486494"/>
                <a:ext cx="1143000" cy="4035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8100EC3-CA77-4112-A196-957CE71F9B3C}"/>
              </a:ext>
            </a:extLst>
          </p:cNvPr>
          <p:cNvSpPr/>
          <p:nvPr/>
        </p:nvSpPr>
        <p:spPr>
          <a:xfrm>
            <a:off x="5253943" y="1268527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Х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90E7A9A-B525-4F27-875D-F705157D0A6E}"/>
                  </a:ext>
                </a:extLst>
              </p:cNvPr>
              <p:cNvSpPr/>
              <p:nvPr/>
            </p:nvSpPr>
            <p:spPr>
              <a:xfrm>
                <a:off x="234830" y="2506230"/>
                <a:ext cx="5360043" cy="6865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левее всех  и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правее всех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 порядке возрастания: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90E7A9A-B525-4F27-875D-F705157D0A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830" y="2506230"/>
                <a:ext cx="5360043" cy="686598"/>
              </a:xfrm>
              <a:prstGeom prst="rect">
                <a:avLst/>
              </a:prstGeom>
              <a:blipFill>
                <a:blip r:embed="rId7"/>
                <a:stretch>
                  <a:fillRect l="-3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A476AA81-DB03-48B1-8086-CE1B40DCB611}"/>
                  </a:ext>
                </a:extLst>
              </p:cNvPr>
              <p:cNvSpPr/>
              <p:nvPr/>
            </p:nvSpPr>
            <p:spPr>
              <a:xfrm>
                <a:off x="1670113" y="1171662"/>
                <a:ext cx="312906" cy="40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1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1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11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A476AA81-DB03-48B1-8086-CE1B40DCB6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0113" y="1171662"/>
                <a:ext cx="312906" cy="40921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Овал 11">
            <a:extLst>
              <a:ext uri="{FF2B5EF4-FFF2-40B4-BE49-F238E27FC236}">
                <a16:creationId xmlns:a16="http://schemas.microsoft.com/office/drawing/2014/main" id="{955F2199-376F-4382-ADCA-95D18F72D38E}"/>
              </a:ext>
            </a:extLst>
          </p:cNvPr>
          <p:cNvSpPr/>
          <p:nvPr/>
        </p:nvSpPr>
        <p:spPr>
          <a:xfrm>
            <a:off x="1803707" y="1597217"/>
            <a:ext cx="45719" cy="598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BCC2172F-86FB-4693-9252-60F0A9F3721B}"/>
                  </a:ext>
                </a:extLst>
              </p:cNvPr>
              <p:cNvSpPr/>
              <p:nvPr/>
            </p:nvSpPr>
            <p:spPr>
              <a:xfrm>
                <a:off x="3987155" y="2680721"/>
                <a:ext cx="1828800" cy="5606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0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В порядке убывания:</a:t>
                </a:r>
                <a:endParaRPr lang="en-US" sz="1000" b="1" dirty="0">
                  <a:solidFill>
                    <a:srgbClr val="C0000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0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10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BCC2172F-86FB-4693-9252-60F0A9F372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7155" y="2680721"/>
                <a:ext cx="1828800" cy="560603"/>
              </a:xfrm>
              <a:prstGeom prst="rect">
                <a:avLst/>
              </a:prstGeom>
              <a:blipFill>
                <a:blip r:embed="rId9"/>
                <a:stretch>
                  <a:fillRect b="-10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6434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1E5682A8-7C6E-425B-9AF6-F5F96558DE1A}"/>
                  </a:ext>
                </a:extLst>
              </p:cNvPr>
              <p:cNvSpPr/>
              <p:nvPr/>
            </p:nvSpPr>
            <p:spPr>
              <a:xfrm>
                <a:off x="217487" y="403816"/>
                <a:ext cx="5410200" cy="6221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43.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Запишите следующие дроби в порядке: </a:t>
                </a:r>
              </a:p>
              <a:p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а) убывания; б) возрастания: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sz="1600" b="1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1E5682A8-7C6E-425B-9AF6-F5F96558DE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7" y="403816"/>
                <a:ext cx="5410200" cy="622158"/>
              </a:xfrm>
              <a:prstGeom prst="rect">
                <a:avLst/>
              </a:prstGeom>
              <a:blipFill>
                <a:blip r:embed="rId3"/>
                <a:stretch>
                  <a:fillRect l="-338" t="-1961" b="-19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4FED50B-722B-4118-A522-BC1EE6A42011}"/>
                  </a:ext>
                </a:extLst>
              </p:cNvPr>
              <p:cNvSpPr/>
              <p:nvPr/>
            </p:nvSpPr>
            <p:spPr>
              <a:xfrm>
                <a:off x="279533" y="999666"/>
                <a:ext cx="5486399" cy="4515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в порядке убывания: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4FED50B-722B-4118-A522-BC1EE6A420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533" y="999666"/>
                <a:ext cx="5486399" cy="451598"/>
              </a:xfrm>
              <a:prstGeom prst="rect">
                <a:avLst/>
              </a:prstGeom>
              <a:blipFill>
                <a:blip r:embed="rId4"/>
                <a:stretch>
                  <a:fillRect l="-667" b="-40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E101A775-989E-4095-BC39-8FD2A34AD5AB}"/>
                  </a:ext>
                </a:extLst>
              </p:cNvPr>
              <p:cNvSpPr/>
              <p:nvPr/>
            </p:nvSpPr>
            <p:spPr>
              <a:xfrm>
                <a:off x="279533" y="1390788"/>
                <a:ext cx="5263531" cy="4515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б) в порядке возрастания: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sz="1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E101A775-989E-4095-BC39-8FD2A34AD5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533" y="1390788"/>
                <a:ext cx="5263531" cy="451598"/>
              </a:xfrm>
              <a:prstGeom prst="rect">
                <a:avLst/>
              </a:prstGeom>
              <a:blipFill>
                <a:blip r:embed="rId5"/>
                <a:stretch>
                  <a:fillRect l="-695" b="-40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C185C65-8B76-4BE1-9EFA-83426F4DA14C}"/>
              </a:ext>
            </a:extLst>
          </p:cNvPr>
          <p:cNvSpPr/>
          <p:nvPr/>
        </p:nvSpPr>
        <p:spPr>
          <a:xfrm>
            <a:off x="188588" y="1836945"/>
            <a:ext cx="54679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44. Поставьте вместо звездочки соответствующий знак больше (&gt;) или меньше (&lt;): </a:t>
            </a:r>
            <a:endParaRPr lang="ru-RU" sz="14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8B098481-127C-4909-A7BA-D2356DC7C587}"/>
                  </a:ext>
                </a:extLst>
              </p:cNvPr>
              <p:cNvSpPr/>
              <p:nvPr/>
            </p:nvSpPr>
            <p:spPr>
              <a:xfrm>
                <a:off x="598486" y="2456257"/>
                <a:ext cx="4944577" cy="5098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f>
                      <m:f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ru-RU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б</m:t>
                    </m:r>
                    <m:r>
                      <a:rPr lang="ru-RU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ru-RU" b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ru-RU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в</m:t>
                    </m:r>
                    <m:r>
                      <a:rPr lang="ru-RU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b="1" i="1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    г</m:t>
                    </m:r>
                    <m:r>
                      <a:rPr lang="ru-RU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b="1" i="1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8B098481-127C-4909-A7BA-D2356DC7C5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86" y="2456257"/>
                <a:ext cx="4944577" cy="5098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3077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22843</TotalTime>
  <Words>547</Words>
  <Application>Microsoft Office PowerPoint</Application>
  <PresentationFormat>Произвольный</PresentationFormat>
  <Paragraphs>77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ОБОГАЩАЕМ  ЗНАНИЯ</vt:lpstr>
      <vt:lpstr>ОБОГАЩАЕМ  ЗНАНИЯ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1809</cp:revision>
  <cp:lastPrinted>2020-09-30T03:25:16Z</cp:lastPrinted>
  <dcterms:created xsi:type="dcterms:W3CDTF">2020-04-09T07:32:19Z</dcterms:created>
  <dcterms:modified xsi:type="dcterms:W3CDTF">2020-11-13T14:49:13Z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