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5"/>
  </p:notesMasterIdLst>
  <p:handoutMasterIdLst>
    <p:handoutMasterId r:id="rId16"/>
  </p:handoutMasterIdLst>
  <p:sldIdLst>
    <p:sldId id="528" r:id="rId2"/>
    <p:sldId id="906" r:id="rId3"/>
    <p:sldId id="888" r:id="rId4"/>
    <p:sldId id="908" r:id="rId5"/>
    <p:sldId id="910" r:id="rId6"/>
    <p:sldId id="909" r:id="rId7"/>
    <p:sldId id="914" r:id="rId8"/>
    <p:sldId id="911" r:id="rId9"/>
    <p:sldId id="907" r:id="rId10"/>
    <p:sldId id="912" r:id="rId11"/>
    <p:sldId id="913" r:id="rId12"/>
    <p:sldId id="915" r:id="rId13"/>
    <p:sldId id="480" r:id="rId14"/>
  </p:sldIdLst>
  <p:sldSz cx="5768975" cy="3244850"/>
  <p:notesSz cx="9866313" cy="6735763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FFF"/>
    <a:srgbClr val="FFFCFF"/>
    <a:srgbClr val="00A859"/>
    <a:srgbClr val="EFE4F0"/>
    <a:srgbClr val="0066CC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822" y="108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2581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3361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0649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75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452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246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237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3679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1215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020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0539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14.11.2020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11/14/2020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280024"/>
            <a:ext cx="3264310" cy="1627363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РЕШЕНИЕ ЗАДАЧ</a:t>
            </a:r>
            <a:b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НА ДОЛИ И </a:t>
            </a:r>
            <a:b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ОБЫКНОВЕННЫЕ</a:t>
            </a:r>
            <a:b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ДРОБИ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1287" y="1470026"/>
            <a:ext cx="304799" cy="141481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4507963" y="2225511"/>
            <a:ext cx="528451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2100. 4 класс Урок 1.8. Дроби. Нахождение части от числа">
            <a:extLst>
              <a:ext uri="{FF2B5EF4-FFF2-40B4-BE49-F238E27FC236}">
                <a16:creationId xmlns:a16="http://schemas.microsoft.com/office/drawing/2014/main" id="{ED6CCD88-FAD8-4233-8772-FA73D7260E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46" b="40606"/>
          <a:stretch/>
        </p:blipFill>
        <p:spPr bwMode="auto">
          <a:xfrm>
            <a:off x="2884488" y="1083105"/>
            <a:ext cx="2743200" cy="1933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8ACB898-FB21-4560-8942-A1838CEAC54C}"/>
              </a:ext>
            </a:extLst>
          </p:cNvPr>
          <p:cNvSpPr/>
          <p:nvPr/>
        </p:nvSpPr>
        <p:spPr>
          <a:xfrm>
            <a:off x="141288" y="343599"/>
            <a:ext cx="556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35. 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Масса целого торта на рис.16 равна 1260 г. Сколько г  торта осталось? </a:t>
            </a:r>
            <a:endParaRPr lang="ru-RU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C37231D-7C71-42A3-94D4-9BC5B63B085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4584" t="13238"/>
          <a:stretch/>
        </p:blipFill>
        <p:spPr>
          <a:xfrm>
            <a:off x="162195" y="1014653"/>
            <a:ext cx="2620059" cy="108343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621604E4-3C26-4BA6-9E8C-D29EDCAD753E}"/>
                  </a:ext>
                </a:extLst>
              </p:cNvPr>
              <p:cNvSpPr/>
              <p:nvPr/>
            </p:nvSpPr>
            <p:spPr>
              <a:xfrm>
                <a:off x="217487" y="2098083"/>
                <a:ext cx="2962029" cy="11598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Торт – 1260 г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осталось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торта - ? г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осталось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торта- ? г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</a:t>
                </a:r>
                <a:endParaRPr lang="ru-RU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621604E4-3C26-4BA6-9E8C-D29EDCAD75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87" y="2098083"/>
                <a:ext cx="2962029" cy="1159805"/>
              </a:xfrm>
              <a:prstGeom prst="rect">
                <a:avLst/>
              </a:prstGeom>
              <a:blipFill>
                <a:blip r:embed="rId4"/>
                <a:stretch>
                  <a:fillRect l="-1852" t="-2632" b="-2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029C34C6-9BF9-4A39-B109-976B3F457187}"/>
                  </a:ext>
                </a:extLst>
              </p:cNvPr>
              <p:cNvSpPr/>
              <p:nvPr/>
            </p:nvSpPr>
            <p:spPr>
              <a:xfrm>
                <a:off x="2937707" y="948931"/>
                <a:ext cx="2766180" cy="28623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1260 : 6</a:t>
                </a:r>
                <a14:m>
                  <m:oMath xmlns:m="http://schemas.openxmlformats.org/officeDocument/2006/math">
                    <m: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5 = 1050 (г)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1260 : 3</a:t>
                </a:r>
                <a14:m>
                  <m:oMath xmlns:m="http://schemas.openxmlformats.org/officeDocument/2006/math">
                    <m: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2 = 840 (г) </a:t>
                </a:r>
              </a:p>
              <a:p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latin typeface="Arial" panose="020B0604020202020204" pitchFamily="34" charset="0"/>
                  </a:rPr>
                  <a:t>       Ответ: осталось </a:t>
                </a:r>
              </a:p>
              <a:p>
                <a:r>
                  <a:rPr lang="ru-RU" b="1" dirty="0">
                    <a:latin typeface="Arial" panose="020B0604020202020204" pitchFamily="34" charset="0"/>
                  </a:rPr>
                  <a:t>       а) 1050 г торта</a:t>
                </a:r>
              </a:p>
              <a:p>
                <a:r>
                  <a:rPr lang="ru-RU" b="1" dirty="0">
                    <a:latin typeface="Arial" panose="020B0604020202020204" pitchFamily="34" charset="0"/>
                  </a:rPr>
                  <a:t>       б) 840 г торта</a:t>
                </a:r>
              </a:p>
              <a:p>
                <a:endParaRPr lang="ru-RU" dirty="0"/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029C34C6-9BF9-4A39-B109-976B3F4571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7707" y="948931"/>
                <a:ext cx="2766180" cy="2862322"/>
              </a:xfrm>
              <a:prstGeom prst="rect">
                <a:avLst/>
              </a:prstGeom>
              <a:blipFill>
                <a:blip r:embed="rId5"/>
                <a:stretch>
                  <a:fillRect l="-1982" t="-12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054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26472B2-B14E-4AF9-AB34-EDC4134B1BF6}"/>
              </a:ext>
            </a:extLst>
          </p:cNvPr>
          <p:cNvSpPr/>
          <p:nvPr/>
        </p:nvSpPr>
        <p:spPr>
          <a:xfrm>
            <a:off x="140492" y="479206"/>
            <a:ext cx="54863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38.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 Сколько килограммов составляет:</a:t>
            </a:r>
            <a:endParaRPr lang="ru-RU" sz="1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2CE212C-91CE-41E4-8914-9EA3436D825A}"/>
                  </a:ext>
                </a:extLst>
              </p:cNvPr>
              <p:cNvSpPr/>
              <p:nvPr/>
            </p:nvSpPr>
            <p:spPr>
              <a:xfrm>
                <a:off x="4027487" y="395321"/>
                <a:ext cx="1135247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а)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𝟗𝟎𝟏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т</m:t>
                    </m:r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2CE212C-91CE-41E4-8914-9EA3436D82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7487" y="395321"/>
                <a:ext cx="1135247" cy="492443"/>
              </a:xfrm>
              <a:prstGeom prst="rect">
                <a:avLst/>
              </a:prstGeom>
              <a:blipFill>
                <a:blip r:embed="rId3"/>
                <a:stretch>
                  <a:fillRect l="-4839" b="-61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499EC1DD-FD63-4C57-A32D-9FA92E1B020E}"/>
                  </a:ext>
                </a:extLst>
              </p:cNvPr>
              <p:cNvSpPr/>
              <p:nvPr/>
            </p:nvSpPr>
            <p:spPr>
              <a:xfrm>
                <a:off x="343773" y="766603"/>
                <a:ext cx="2435282" cy="7868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б)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т</m:t>
                    </m:r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    в)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т</m:t>
                    </m:r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499EC1DD-FD63-4C57-A32D-9FA92E1B02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773" y="766603"/>
                <a:ext cx="2435282" cy="786882"/>
              </a:xfrm>
              <a:prstGeom prst="rect">
                <a:avLst/>
              </a:prstGeom>
              <a:blipFill>
                <a:blip r:embed="rId4"/>
                <a:stretch>
                  <a:fillRect l="-2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5C1DE62A-BBEF-4843-AA4C-00908AC6E9F7}"/>
                  </a:ext>
                </a:extLst>
              </p:cNvPr>
              <p:cNvSpPr/>
              <p:nvPr/>
            </p:nvSpPr>
            <p:spPr>
              <a:xfrm>
                <a:off x="93945" y="1294684"/>
                <a:ext cx="5673441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а)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𝟗𝟎𝟏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т</m:t>
                    </m:r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= 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901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кг </m:t>
                    </m:r>
                  </m:oMath>
                </a14:m>
                <a:endParaRPr lang="ru-RU" b="1" dirty="0">
                  <a:solidFill>
                    <a:srgbClr val="211D1E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б)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т</m:t>
                    </m:r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= 6 кг              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т = 1000 кг, 1 кг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т</m:t>
                    </m:r>
                  </m:oMath>
                </a14:m>
                <a:endParaRPr lang="ru-RU" b="1" dirty="0">
                  <a:solidFill>
                    <a:srgbClr val="C0000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в)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т</m:t>
                    </m:r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= 66 кг</a:t>
                </a:r>
                <a:endParaRPr lang="ru-RU" b="1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5C1DE62A-BBEF-4843-AA4C-00908AC6E9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45" y="1294684"/>
                <a:ext cx="5673441" cy="1569660"/>
              </a:xfrm>
              <a:prstGeom prst="rect">
                <a:avLst/>
              </a:prstGeom>
              <a:blipFill>
                <a:blip r:embed="rId5"/>
                <a:stretch>
                  <a:fillRect l="-859" t="-1938" b="-11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0050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41DCEC7F-50E7-4039-A037-12695E2603A8}"/>
                  </a:ext>
                </a:extLst>
              </p:cNvPr>
              <p:cNvSpPr/>
              <p:nvPr/>
            </p:nvSpPr>
            <p:spPr>
              <a:xfrm>
                <a:off x="28862" y="395321"/>
                <a:ext cx="573852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Допустим, что длина 20 клеток тетради равны 1 км. </a:t>
                </a:r>
              </a:p>
              <a:p>
                <a:pPr algn="just"/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Изобразите на числовой оси отрезки длиною: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км   </a:t>
                </a:r>
              </a:p>
              <a:p>
                <a:pPr algn="just"/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б)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sz="1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км   </a:t>
                </a:r>
                <a:endParaRPr lang="ru-RU" sz="1600" b="1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41DCEC7F-50E7-4039-A037-12695E2603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62" y="395321"/>
                <a:ext cx="5738524" cy="883703"/>
              </a:xfrm>
              <a:prstGeom prst="rect">
                <a:avLst/>
              </a:prstGeom>
              <a:blipFill>
                <a:blip r:embed="rId3"/>
                <a:stretch>
                  <a:fillRect l="-638" t="-2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ᐈ Листочек в клетку фон, векторные картинки лист в клетку | скачать на  Depositphotos®">
            <a:extLst>
              <a:ext uri="{FF2B5EF4-FFF2-40B4-BE49-F238E27FC236}">
                <a16:creationId xmlns:a16="http://schemas.microsoft.com/office/drawing/2014/main" id="{1E56DC81-4EDF-4ED9-9EE1-D6E9F6E868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320" b="15933"/>
          <a:stretch/>
        </p:blipFill>
        <p:spPr bwMode="auto">
          <a:xfrm>
            <a:off x="522287" y="1690055"/>
            <a:ext cx="3244850" cy="770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D383A1F6-6AD1-47C5-BB91-1E6737D2F271}"/>
              </a:ext>
            </a:extLst>
          </p:cNvPr>
          <p:cNvCxnSpPr>
            <a:cxnSpLocks/>
          </p:cNvCxnSpPr>
          <p:nvPr/>
        </p:nvCxnSpPr>
        <p:spPr>
          <a:xfrm>
            <a:off x="1131887" y="2155825"/>
            <a:ext cx="28956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D3C0D61D-43ED-48BC-9F8D-8DC2731CE47B}"/>
              </a:ext>
            </a:extLst>
          </p:cNvPr>
          <p:cNvSpPr/>
          <p:nvPr/>
        </p:nvSpPr>
        <p:spPr>
          <a:xfrm>
            <a:off x="1083279" y="2128336"/>
            <a:ext cx="45719" cy="598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279B20C5-B337-4817-BDD5-DF9E10052F03}"/>
              </a:ext>
            </a:extLst>
          </p:cNvPr>
          <p:cNvSpPr/>
          <p:nvPr/>
        </p:nvSpPr>
        <p:spPr>
          <a:xfrm>
            <a:off x="3417887" y="2114800"/>
            <a:ext cx="45719" cy="598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338AAEF3-22A6-44BD-ADED-E3CD6127936B}"/>
              </a:ext>
            </a:extLst>
          </p:cNvPr>
          <p:cNvSpPr/>
          <p:nvPr/>
        </p:nvSpPr>
        <p:spPr>
          <a:xfrm>
            <a:off x="970372" y="21148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0</a:t>
            </a:r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51841FAE-86A2-454C-AE41-936A876FCAE7}"/>
              </a:ext>
            </a:extLst>
          </p:cNvPr>
          <p:cNvSpPr/>
          <p:nvPr/>
        </p:nvSpPr>
        <p:spPr>
          <a:xfrm>
            <a:off x="3307153" y="2157233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</a:t>
            </a:r>
            <a:endParaRPr lang="ru-RU" dirty="0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475916B3-6675-48CE-B48E-D2377DD0E9D4}"/>
              </a:ext>
            </a:extLst>
          </p:cNvPr>
          <p:cNvSpPr/>
          <p:nvPr/>
        </p:nvSpPr>
        <p:spPr>
          <a:xfrm>
            <a:off x="970372" y="1706007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О</a:t>
            </a:r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40DAAA37-BCA7-4E9B-A4F7-F4CA2B1DDB3E}"/>
              </a:ext>
            </a:extLst>
          </p:cNvPr>
          <p:cNvSpPr/>
          <p:nvPr/>
        </p:nvSpPr>
        <p:spPr>
          <a:xfrm>
            <a:off x="3881748" y="177538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Х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3525C3B0-8952-4570-A108-E34FB85D6592}"/>
                  </a:ext>
                </a:extLst>
              </p:cNvPr>
              <p:cNvSpPr/>
              <p:nvPr/>
            </p:nvSpPr>
            <p:spPr>
              <a:xfrm>
                <a:off x="1170091" y="990178"/>
                <a:ext cx="401250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а) 20 : 5 </a:t>
                </a:r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𝟏𝟔</m:t>
                    </m:r>
                    <m:d>
                      <m:dPr>
                        <m:ctrlP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клеток</m:t>
                        </m:r>
                      </m:e>
                    </m:d>
                  </m:oMath>
                </a14:m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  <a:ea typeface="Cambria Math" panose="02040503050406030204" pitchFamily="18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20 : 4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(клеток)</m:t>
                    </m:r>
                  </m:oMath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3525C3B0-8952-4570-A108-E34FB85D65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091" y="990178"/>
                <a:ext cx="4012509" cy="646331"/>
              </a:xfrm>
              <a:prstGeom prst="rect">
                <a:avLst/>
              </a:prstGeom>
              <a:blipFill>
                <a:blip r:embed="rId5"/>
                <a:stretch>
                  <a:fillRect l="-1368" t="-4717" b="-141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B83DDBB0-9ADF-4369-A2B4-830A6E0A4B08}"/>
              </a:ext>
            </a:extLst>
          </p:cNvPr>
          <p:cNvCxnSpPr/>
          <p:nvPr/>
        </p:nvCxnSpPr>
        <p:spPr>
          <a:xfrm>
            <a:off x="2960687" y="2062560"/>
            <a:ext cx="0" cy="22412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>
                <a:extLst>
                  <a:ext uri="{FF2B5EF4-FFF2-40B4-BE49-F238E27FC236}">
                    <a16:creationId xmlns:a16="http://schemas.microsoft.com/office/drawing/2014/main" id="{3D14E9A4-5693-420C-8225-BD63D9E81B98}"/>
                  </a:ext>
                </a:extLst>
              </p:cNvPr>
              <p:cNvSpPr/>
              <p:nvPr/>
            </p:nvSpPr>
            <p:spPr>
              <a:xfrm>
                <a:off x="2808616" y="2266943"/>
                <a:ext cx="349776" cy="4917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28" name="Прямоугольник 27">
                <a:extLst>
                  <a:ext uri="{FF2B5EF4-FFF2-40B4-BE49-F238E27FC236}">
                    <a16:creationId xmlns:a16="http://schemas.microsoft.com/office/drawing/2014/main" id="{3D14E9A4-5693-420C-8225-BD63D9E81B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8616" y="2266943"/>
                <a:ext cx="349776" cy="491738"/>
              </a:xfrm>
              <a:prstGeom prst="rect">
                <a:avLst/>
              </a:prstGeom>
              <a:blipFill>
                <a:blip r:embed="rId6"/>
                <a:stretch>
                  <a:fillRect b="-24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55EF4F92-04A9-47F8-8006-42D101C01E98}"/>
              </a:ext>
            </a:extLst>
          </p:cNvPr>
          <p:cNvCxnSpPr/>
          <p:nvPr/>
        </p:nvCxnSpPr>
        <p:spPr>
          <a:xfrm>
            <a:off x="1665287" y="2032648"/>
            <a:ext cx="0" cy="22412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7656F714-439C-49E4-85A4-2A5CE92DDA5E}"/>
                  </a:ext>
                </a:extLst>
              </p:cNvPr>
              <p:cNvSpPr/>
              <p:nvPr/>
            </p:nvSpPr>
            <p:spPr>
              <a:xfrm>
                <a:off x="1492624" y="2278332"/>
                <a:ext cx="346569" cy="4956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1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7656F714-439C-49E4-85A4-2A5CE92DDA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2624" y="2278332"/>
                <a:ext cx="346569" cy="495649"/>
              </a:xfrm>
              <a:prstGeom prst="rect">
                <a:avLst/>
              </a:prstGeom>
              <a:blipFill>
                <a:blip r:embed="rId7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FC92EF54-A367-457B-B495-7B1E33C75DE4}"/>
                  </a:ext>
                </a:extLst>
              </p:cNvPr>
              <p:cNvSpPr/>
              <p:nvPr/>
            </p:nvSpPr>
            <p:spPr>
              <a:xfrm>
                <a:off x="91384" y="426114"/>
                <a:ext cx="5856286" cy="9831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33.</a:t>
                </a:r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Сколько см составляет: а) половина; б) восьмушка; </a:t>
                </a:r>
              </a:p>
              <a:p>
                <a:pPr algn="just"/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в) одна пятая; г) одна сотая; д) восемьдесят две сотых метра? </a:t>
                </a: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34.</a:t>
                </a:r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Допустим, что длина 20 клеток тетради равны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 км. </a:t>
                </a:r>
              </a:p>
              <a:p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Изобразите на числовой оси отрезки длиною: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</a:t>
                </a:r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1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км   б) </a:t>
                </a:r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1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1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ru-RU" sz="11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км   в) </a:t>
                </a:r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1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1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sz="11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км </a:t>
                </a:r>
                <a:endParaRPr lang="ru-RU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FC92EF54-A367-457B-B495-7B1E33C75D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84" y="426114"/>
                <a:ext cx="5856286" cy="983154"/>
              </a:xfrm>
              <a:prstGeom prst="rect">
                <a:avLst/>
              </a:prstGeom>
              <a:blipFill>
                <a:blip r:embed="rId3"/>
                <a:stretch>
                  <a:fillRect l="-312" t="-1242" b="-24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F94A88A-65A1-4DF2-B4D7-7632600A9ADD}"/>
              </a:ext>
            </a:extLst>
          </p:cNvPr>
          <p:cNvSpPr/>
          <p:nvPr/>
        </p:nvSpPr>
        <p:spPr>
          <a:xfrm>
            <a:off x="91384" y="1350550"/>
            <a:ext cx="55166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36.</a:t>
            </a:r>
            <a:r>
              <a:rPr lang="ru-RU" sz="1400" b="1" dirty="0">
                <a:solidFill>
                  <a:srgbClr val="221E1F"/>
                </a:solidFill>
                <a:latin typeface="Arial" panose="020B0604020202020204" pitchFamily="34" charset="0"/>
              </a:rPr>
              <a:t> Какая часть фигур, изображенных на рисунке 17, закрашена, а какая не закрашена? </a:t>
            </a:r>
            <a:endParaRPr lang="ru-RU" sz="1400" b="1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1BD44A8-E0FE-40DB-AF35-DB32F5E9782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19" t="4186"/>
          <a:stretch/>
        </p:blipFill>
        <p:spPr>
          <a:xfrm>
            <a:off x="122634" y="1873770"/>
            <a:ext cx="5583268" cy="920538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E785EB3-7299-4401-B0FF-CD067E997281}"/>
              </a:ext>
            </a:extLst>
          </p:cNvPr>
          <p:cNvSpPr/>
          <p:nvPr/>
        </p:nvSpPr>
        <p:spPr>
          <a:xfrm>
            <a:off x="122634" y="2809896"/>
            <a:ext cx="55832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37. </a:t>
            </a:r>
            <a:r>
              <a:rPr lang="ru-RU" sz="1400" b="1" dirty="0">
                <a:solidFill>
                  <a:srgbClr val="221E1F"/>
                </a:solidFill>
                <a:latin typeface="Arial" panose="020B0604020202020204" pitchFamily="34" charset="0"/>
              </a:rPr>
              <a:t>Сколько метров составляет а) 12 мм; б) 26 см; в) 5 </a:t>
            </a:r>
            <a:r>
              <a:rPr lang="ru-RU" sz="1400" b="1" dirty="0" err="1">
                <a:solidFill>
                  <a:srgbClr val="221E1F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21E1F"/>
                </a:solidFill>
                <a:latin typeface="Arial" panose="020B0604020202020204" pitchFamily="34" charset="0"/>
              </a:rPr>
              <a:t>? 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83B43A1-CC88-4D95-9A2A-E671AFC81D9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56"/>
          <a:stretch/>
        </p:blipFill>
        <p:spPr>
          <a:xfrm>
            <a:off x="53210" y="539277"/>
            <a:ext cx="4050477" cy="2530947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B62AC07-0DFD-4112-8421-81A847595575}"/>
              </a:ext>
            </a:extLst>
          </p:cNvPr>
          <p:cNvSpPr/>
          <p:nvPr/>
        </p:nvSpPr>
        <p:spPr>
          <a:xfrm>
            <a:off x="4089839" y="446550"/>
            <a:ext cx="15783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22.Ответ: 120 стр. 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прочитала и 200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стр. не прочитала</a:t>
            </a:r>
            <a:endParaRPr lang="ru-RU" sz="1200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659E44E-4DF2-418C-9AAE-AF8E67DF4472}"/>
              </a:ext>
            </a:extLst>
          </p:cNvPr>
          <p:cNvSpPr/>
          <p:nvPr/>
        </p:nvSpPr>
        <p:spPr>
          <a:xfrm>
            <a:off x="4089840" y="1160760"/>
            <a:ext cx="1766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23.Ответ: </a:t>
            </a: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блина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осталось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10D474E8-B63F-47ED-A62B-39CE0EAA8DEE}"/>
                  </a:ext>
                </a:extLst>
              </p:cNvPr>
              <p:cNvSpPr/>
              <p:nvPr/>
            </p:nvSpPr>
            <p:spPr>
              <a:xfrm>
                <a:off x="4018996" y="2258954"/>
                <a:ext cx="1766448" cy="7311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25.Ответ: а) 95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б) 845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26. 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𝟓𝟔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б)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𝟐𝟓𝟗</m:t>
                        </m:r>
                      </m:den>
                    </m:f>
                  </m:oMath>
                </a14:m>
                <a:endParaRPr lang="ru-RU" sz="1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10D474E8-B63F-47ED-A62B-39CE0EAA8D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8996" y="2258954"/>
                <a:ext cx="1766448" cy="731162"/>
              </a:xfrm>
              <a:prstGeom prst="rect">
                <a:avLst/>
              </a:prstGeom>
              <a:blipFill>
                <a:blip r:embed="rId4"/>
                <a:stretch>
                  <a:fillRect t="-1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8246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067DC586-D21B-46EC-9EC2-79E2AA687FF6}"/>
                  </a:ext>
                </a:extLst>
              </p:cNvPr>
              <p:cNvSpPr/>
              <p:nvPr/>
            </p:nvSpPr>
            <p:spPr>
              <a:xfrm>
                <a:off x="0" y="452636"/>
                <a:ext cx="5703887" cy="27289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200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        </a:t>
                </a:r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С долями также связано происхождение единиц измерения. </a:t>
                </a:r>
              </a:p>
              <a:p>
                <a:pPr algn="just"/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Если отрезок длиной 1 м разделить на 10 частей, то одна десятая доля составит 1 </a:t>
                </a:r>
                <a:r>
                  <a:rPr lang="ru-RU" sz="1200" b="1" dirty="0" err="1">
                    <a:solidFill>
                      <a:srgbClr val="221E1F"/>
                    </a:solidFill>
                    <a:latin typeface="Arial" panose="020B0604020202020204" pitchFamily="34" charset="0"/>
                  </a:rPr>
                  <a:t>дм</a:t>
                </a:r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. Следовательно,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 </a:t>
                </a:r>
                <a:r>
                  <a:rPr lang="ru-RU" sz="12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дм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м </a:t>
                </a:r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т.е. 1 </a:t>
                </a:r>
                <a:r>
                  <a:rPr lang="ru-RU" sz="1200" b="1" dirty="0" err="1">
                    <a:solidFill>
                      <a:srgbClr val="221E1F"/>
                    </a:solidFill>
                    <a:latin typeface="Arial" panose="020B0604020202020204" pitchFamily="34" charset="0"/>
                  </a:rPr>
                  <a:t>дм</a:t>
                </a:r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составляет одну десятую долю метра. </a:t>
                </a:r>
              </a:p>
              <a:p>
                <a:pPr algn="just"/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Точно так же можно определить, что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 см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м   и  1 мм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м </a:t>
                </a:r>
                <a:endParaRPr lang="ru-RU" sz="1200" b="1" dirty="0">
                  <a:solidFill>
                    <a:srgbClr val="221E1F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        Таким образом, с помощью дробей более </a:t>
                </a:r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малые единицы измерения можно выразить через большие. </a:t>
                </a:r>
              </a:p>
              <a:p>
                <a:pPr algn="just"/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        Так как 1 кг = 1000 г, то,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1г =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кг </a:t>
                </a:r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т.е. 1 грамм составляет одну тысячную долю килограмма. </a:t>
                </a:r>
              </a:p>
              <a:p>
                <a:pPr algn="just"/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        Так как 1 т = 1 000 000 г, то, 1г =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𝟎𝟎𝟎𝟎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т</a:t>
                </a:r>
                <a:r>
                  <a:rPr lang="ru-RU" sz="12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, т.е. 1 грамм составляет одну миллионную долю тонны. </a:t>
                </a:r>
              </a:p>
              <a:p>
                <a:pPr algn="just"/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067DC586-D21B-46EC-9EC2-79E2AA687F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52636"/>
                <a:ext cx="5703887" cy="2728952"/>
              </a:xfrm>
              <a:prstGeom prst="rect">
                <a:avLst/>
              </a:prstGeom>
              <a:blipFill>
                <a:blip r:embed="rId3"/>
                <a:stretch>
                  <a:fillRect t="-2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3618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8B1A1C7-7EBF-46D5-81C2-BDB3C0E0526F}"/>
              </a:ext>
            </a:extLst>
          </p:cNvPr>
          <p:cNvSpPr/>
          <p:nvPr/>
        </p:nvSpPr>
        <p:spPr>
          <a:xfrm>
            <a:off x="21367" y="418006"/>
            <a:ext cx="56276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27.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 Сколько см составляет а) половина; б) четверть; в) одна четвертая часть; г) одна сотая метра? </a:t>
            </a:r>
            <a:endParaRPr lang="ru-RU" sz="1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7339D2C-F880-4CB9-ABA2-BDC144A9FC34}"/>
                  </a:ext>
                </a:extLst>
              </p:cNvPr>
              <p:cNvSpPr/>
              <p:nvPr/>
            </p:nvSpPr>
            <p:spPr>
              <a:xfrm>
                <a:off x="217488" y="974979"/>
                <a:ext cx="5431566" cy="24895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ru-RU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м=</m:t>
                    </m:r>
                    <m:r>
                      <a:rPr lang="ru-RU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𝟏𝟎𝟎</m:t>
                    </m:r>
                    <m:r>
                      <a:rPr lang="ru-RU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см </m:t>
                    </m:r>
                  </m:oMath>
                </a14:m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а) </m:t>
                    </m:r>
                    <m:f>
                      <m:fPr>
                        <m:ctrlPr>
                          <a:rPr lang="ru-RU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 - ? см        100 : 2 </a:t>
                </a:r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50 (см)</a:t>
                </a:r>
              </a:p>
              <a:p>
                <a14:m>
                  <m:oMath xmlns:m="http://schemas.openxmlformats.org/officeDocument/2006/math">
                    <m:r>
                      <a:rPr lang="ru-RU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б</m:t>
                    </m:r>
                    <m:r>
                      <a:rPr lang="ru-RU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 - ? см        100 : 4</a:t>
                </a:r>
                <a:r>
                  <a:rPr lang="ru-RU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25 (см)</a:t>
                </a:r>
              </a:p>
              <a:p>
                <a14:m>
                  <m:oMath xmlns:m="http://schemas.openxmlformats.org/officeDocument/2006/math">
                    <m:r>
                      <a:rPr lang="ru-RU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в</m:t>
                    </m:r>
                    <m:r>
                      <a:rPr lang="ru-RU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 - ? см        100 : 4</a:t>
                </a:r>
                <a:r>
                  <a:rPr lang="ru-RU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25 (см)</a:t>
                </a:r>
              </a:p>
              <a:p>
                <a14:m>
                  <m:oMath xmlns:m="http://schemas.openxmlformats.org/officeDocument/2006/math">
                    <m:r>
                      <a:rPr lang="ru-RU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г</m:t>
                    </m:r>
                    <m:r>
                      <a:rPr lang="ru-RU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 - ? см     100 : 100</a:t>
                </a:r>
                <a:r>
                  <a:rPr lang="ru-RU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 (см)</a:t>
                </a:r>
              </a:p>
              <a:p>
                <a:endParaRPr lang="ru-RU" dirty="0">
                  <a:solidFill>
                    <a:srgbClr val="0070C0"/>
                  </a:solidFill>
                </a:endParaRPr>
              </a:p>
              <a:p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7339D2C-F880-4CB9-ABA2-BDC144A9FC3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88" y="974979"/>
                <a:ext cx="5431566" cy="2489592"/>
              </a:xfrm>
              <a:prstGeom prst="rect">
                <a:avLst/>
              </a:prstGeom>
              <a:blipFill>
                <a:blip r:embed="rId3"/>
                <a:stretch>
                  <a:fillRect l="-1010" t="-14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8648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59FD197-CC5D-4258-B025-86042DB19C98}"/>
              </a:ext>
            </a:extLst>
          </p:cNvPr>
          <p:cNvSpPr/>
          <p:nvPr/>
        </p:nvSpPr>
        <p:spPr>
          <a:xfrm>
            <a:off x="522287" y="387557"/>
            <a:ext cx="457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28.</a:t>
            </a:r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Сколько кг составляет а) половина; </a:t>
            </a:r>
          </a:p>
          <a:p>
            <a:pPr algn="just"/>
            <a:r>
              <a:rPr lang="ru-RU" sz="1600" b="1" dirty="0">
                <a:solidFill>
                  <a:srgbClr val="221E1F"/>
                </a:solidFill>
                <a:latin typeface="Arial" panose="020B0604020202020204" pitchFamily="34" charset="0"/>
              </a:rPr>
              <a:t>б) восьмушка; в) четверть; г) одна сотая; д) шестьдесят четыре сотых тонны?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1C6FEFC-9D55-441F-ABF3-A272DF56390A}"/>
                  </a:ext>
                </a:extLst>
              </p:cNvPr>
              <p:cNvSpPr/>
              <p:nvPr/>
            </p:nvSpPr>
            <p:spPr>
              <a:xfrm>
                <a:off x="243522" y="1165225"/>
                <a:ext cx="5523864" cy="20538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а) </m:t>
                    </m:r>
                    <m:f>
                      <m:fPr>
                        <m:ctrlPr>
                          <a:rPr lang="ru-RU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 - ?кг        1000 : 2</a:t>
                </a:r>
                <a:r>
                  <a:rPr lang="ru-RU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500 (кг)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т=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𝟏𝟎𝟎𝟎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кг </m:t>
                    </m:r>
                  </m:oMath>
                </a14:m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б</m:t>
                    </m:r>
                    <m:r>
                      <a:rPr lang="ru-RU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 - ?кг        1000 : 8</a:t>
                </a:r>
                <a:r>
                  <a:rPr lang="ru-RU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125 (кг)</a:t>
                </a:r>
              </a:p>
              <a:p>
                <a14:m>
                  <m:oMath xmlns:m="http://schemas.openxmlformats.org/officeDocument/2006/math">
                    <m:r>
                      <a:rPr lang="ru-RU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в</m:t>
                    </m:r>
                    <m:r>
                      <a:rPr lang="ru-RU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 - ?кг        1000 : 4</a:t>
                </a:r>
                <a:r>
                  <a:rPr lang="ru-RU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250 (кг)</a:t>
                </a:r>
              </a:p>
              <a:p>
                <a14:m>
                  <m:oMath xmlns:m="http://schemas.openxmlformats.org/officeDocument/2006/math">
                    <m:r>
                      <a:rPr lang="ru-RU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г</m:t>
                    </m:r>
                    <m:r>
                      <a:rPr lang="ru-RU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 - ?кг     1000 : 100</a:t>
                </a:r>
                <a:r>
                  <a:rPr lang="ru-RU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10 (кг)</a:t>
                </a:r>
              </a:p>
              <a:p>
                <a14:m>
                  <m:oMath xmlns:m="http://schemas.openxmlformats.org/officeDocument/2006/math">
                    <m:r>
                      <a:rPr lang="ru-RU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г) </m:t>
                    </m:r>
                    <m:f>
                      <m:f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64</m:t>
                        </m:r>
                      </m:num>
                      <m:den>
                        <m: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 - ?кг     1000 : 100 </a:t>
                </a:r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64 = 640 (кг)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1C6FEFC-9D55-441F-ABF3-A272DF5639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522" y="1165225"/>
                <a:ext cx="5523864" cy="2053896"/>
              </a:xfrm>
              <a:prstGeom prst="rect">
                <a:avLst/>
              </a:prstGeom>
              <a:blipFill>
                <a:blip r:embed="rId3"/>
                <a:stretch>
                  <a:fillRect b="-8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6804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6EF4448-93C2-4707-A4C2-0895829C3756}"/>
              </a:ext>
            </a:extLst>
          </p:cNvPr>
          <p:cNvSpPr/>
          <p:nvPr/>
        </p:nvSpPr>
        <p:spPr>
          <a:xfrm>
            <a:off x="141288" y="395321"/>
            <a:ext cx="54863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29.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 Сколько минут составляет а) половина; б) четверть; в) треть; г) одна шестидесятая часа?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DC96E303-5367-41A5-B7B0-D7321602BB5F}"/>
                  </a:ext>
                </a:extLst>
              </p:cNvPr>
              <p:cNvSpPr/>
              <p:nvPr/>
            </p:nvSpPr>
            <p:spPr>
              <a:xfrm>
                <a:off x="369887" y="1241425"/>
                <a:ext cx="5257800" cy="19370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ru-RU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ч=</m:t>
                    </m:r>
                    <m:r>
                      <a:rPr lang="ru-RU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𝟔𝟎</m:t>
                    </m:r>
                    <m:r>
                      <a:rPr lang="ru-RU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м 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ru-RU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а) </m:t>
                    </m:r>
                    <m:f>
                      <m:fPr>
                        <m:ctrlPr>
                          <a:rPr lang="ru-RU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 - ?м        60 : 2</a:t>
                </a:r>
                <a:r>
                  <a:rPr lang="ru-RU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30 (м)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:endParaRPr lang="ru-RU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ru-RU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б</m:t>
                    </m:r>
                    <m:r>
                      <a:rPr lang="ru-RU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 - ?м        60 : 4</a:t>
                </a:r>
                <a:r>
                  <a:rPr lang="ru-RU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15 (м)</a:t>
                </a:r>
              </a:p>
              <a:p>
                <a14:m>
                  <m:oMath xmlns:m="http://schemas.openxmlformats.org/officeDocument/2006/math">
                    <m:r>
                      <a:rPr lang="ru-RU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в</m:t>
                    </m:r>
                    <m:r>
                      <a:rPr lang="ru-RU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 - ?м        60 : 3</a:t>
                </a:r>
                <a:r>
                  <a:rPr lang="ru-RU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20 (м)</a:t>
                </a:r>
              </a:p>
              <a:p>
                <a14:m>
                  <m:oMath xmlns:m="http://schemas.openxmlformats.org/officeDocument/2006/math">
                    <m:r>
                      <a:rPr lang="ru-RU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г</m:t>
                    </m:r>
                    <m:r>
                      <a:rPr lang="ru-RU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 - ?м       60 : 60</a:t>
                </a:r>
                <a:r>
                  <a:rPr lang="ru-RU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 (м)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DC96E303-5367-41A5-B7B0-D7321602BB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887" y="1241425"/>
                <a:ext cx="5257800" cy="1937005"/>
              </a:xfrm>
              <a:prstGeom prst="rect">
                <a:avLst/>
              </a:prstGeom>
              <a:blipFill>
                <a:blip r:embed="rId3"/>
                <a:stretch>
                  <a:fillRect l="-1044" t="-1893" b="-12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3987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2A4CB9B-4734-479D-8680-09FC94D6B78B}"/>
              </a:ext>
            </a:extLst>
          </p:cNvPr>
          <p:cNvSpPr/>
          <p:nvPr/>
        </p:nvSpPr>
        <p:spPr>
          <a:xfrm>
            <a:off x="102392" y="433256"/>
            <a:ext cx="556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30. 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Сколько тонн составляет а) 345 кг; б) 12 кг; в) 783 г; г) 3 ц ?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613AA3D-20EE-44D8-B2D2-F65B97CA874F}"/>
                  </a:ext>
                </a:extLst>
              </p:cNvPr>
              <p:cNvSpPr/>
              <p:nvPr/>
            </p:nvSpPr>
            <p:spPr>
              <a:xfrm>
                <a:off x="36874" y="1079587"/>
                <a:ext cx="5693634" cy="24908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345 кг - ? т      345 кг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𝟑𝟒𝟓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т    </m:t>
                    </m:r>
                    <m:r>
                      <a:rPr lang="ru-RU" sz="2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ru-RU" sz="2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т=</m:t>
                    </m:r>
                    <m:r>
                      <a:rPr lang="ru-RU" sz="2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𝟏𝟎𝟎𝟎</m:t>
                    </m:r>
                    <m:r>
                      <a:rPr lang="ru-RU" sz="2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кг </m:t>
                    </m:r>
                  </m:oMath>
                </a14:m>
                <a:endParaRPr lang="ru-RU" sz="2000" b="1" dirty="0">
                  <a:solidFill>
                    <a:srgbClr val="221E1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12 кг- ? т         12 кг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т</m:t>
                    </m:r>
                  </m:oMath>
                </a14:m>
                <a:endParaRPr lang="ru-RU" sz="2000" b="1" dirty="0">
                  <a:solidFill>
                    <a:srgbClr val="221E1F"/>
                  </a:solidFill>
                  <a:latin typeface="Arial" panose="020B0604020202020204" pitchFamily="34" charset="0"/>
                </a:endParaRPr>
              </a:p>
              <a:p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783 г- ? т         </a:t>
                </a:r>
                <a:r>
                  <a:rPr lang="ru-RU" sz="2000" b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783 г 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𝟕𝟖𝟑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𝟎𝟎𝟎</m:t>
                        </m:r>
                      </m:den>
                    </m:f>
                    <m:r>
                      <a:rPr lang="ru-RU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т</m:t>
                    </m:r>
                  </m:oMath>
                </a14:m>
                <a:r>
                  <a:rPr lang="ru-RU" sz="20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1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ru-RU" sz="11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т=</m:t>
                    </m:r>
                    <m:r>
                      <a:rPr lang="ru-RU" sz="11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𝟏𝟎𝟎𝟎𝟎𝟎𝟎</m:t>
                    </m:r>
                  </m:oMath>
                </a14:m>
                <a:endParaRPr lang="ru-RU" sz="2000" b="1" dirty="0">
                  <a:solidFill>
                    <a:srgbClr val="221E1F"/>
                  </a:solidFill>
                  <a:latin typeface="Arial" panose="020B0604020202020204" pitchFamily="34" charset="0"/>
                </a:endParaRPr>
              </a:p>
              <a:p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г) 3 ц - ? т            3 ц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ru-RU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т</m:t>
                    </m:r>
                    <m:r>
                      <a:rPr lang="ru-RU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           </m:t>
                    </m:r>
                    <m:r>
                      <a:rPr lang="ru-RU" sz="2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ru-RU" sz="2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т=</m:t>
                    </m:r>
                    <m:r>
                      <a:rPr lang="ru-RU" sz="2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ru-RU" sz="2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ц </m:t>
                    </m:r>
                  </m:oMath>
                </a14:m>
                <a:endParaRPr lang="ru-RU" sz="20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                                                           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613AA3D-20EE-44D8-B2D2-F65B97CA87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4" y="1079587"/>
                <a:ext cx="5693634" cy="2490875"/>
              </a:xfrm>
              <a:prstGeom prst="rect">
                <a:avLst/>
              </a:prstGeom>
              <a:blipFill>
                <a:blip r:embed="rId3"/>
                <a:stretch>
                  <a:fillRect l="-1071" t="-9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445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2A4CB9B-4734-479D-8680-09FC94D6B78B}"/>
              </a:ext>
            </a:extLst>
          </p:cNvPr>
          <p:cNvSpPr/>
          <p:nvPr/>
        </p:nvSpPr>
        <p:spPr>
          <a:xfrm>
            <a:off x="-1" y="365080"/>
            <a:ext cx="5486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31. 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Сколько километров составляет а) 120 м; б) 56 м; в) 45 </a:t>
            </a:r>
            <a:r>
              <a:rPr lang="ru-RU" b="1" dirty="0" err="1">
                <a:solidFill>
                  <a:srgbClr val="221E1F"/>
                </a:solidFill>
                <a:latin typeface="Arial" panose="020B0604020202020204" pitchFamily="34" charset="0"/>
              </a:rPr>
              <a:t>дм</a:t>
            </a:r>
            <a:r>
              <a:rPr lang="ru-RU" b="1" dirty="0">
                <a:solidFill>
                  <a:srgbClr val="221E1F"/>
                </a:solidFill>
                <a:latin typeface="Arial" panose="020B0604020202020204" pitchFamily="34" charset="0"/>
              </a:rPr>
              <a:t>; г) 345 см? 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A8ADB1FA-773D-44DD-B8E5-FC5B8CE20E89}"/>
                  </a:ext>
                </a:extLst>
              </p:cNvPr>
              <p:cNvSpPr/>
              <p:nvPr/>
            </p:nvSpPr>
            <p:spPr>
              <a:xfrm>
                <a:off x="36875" y="999908"/>
                <a:ext cx="5693634" cy="22537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120 м - ? км     120 м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𝟏𝟐𝟎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км</m:t>
                    </m:r>
                  </m:oMath>
                </a14:m>
                <a:endParaRPr lang="ru-RU" sz="2000" b="1" dirty="0">
                  <a:solidFill>
                    <a:srgbClr val="221E1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56 м- ? км        56 м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𝟓𝟔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км</m:t>
                    </m:r>
                  </m:oMath>
                </a14:m>
                <a:endParaRPr lang="ru-RU" sz="2000" b="1" dirty="0">
                  <a:solidFill>
                    <a:srgbClr val="221E1F"/>
                  </a:solidFill>
                  <a:latin typeface="Arial" panose="020B0604020202020204" pitchFamily="34" charset="0"/>
                </a:endParaRPr>
              </a:p>
              <a:p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45 </a:t>
                </a:r>
                <a:r>
                  <a:rPr lang="ru-RU" sz="20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дм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- ? км      45 </a:t>
                </a:r>
                <a:r>
                  <a:rPr lang="ru-RU" sz="20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дм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𝟒𝟓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  <m:r>
                      <a:rPr lang="ru-RU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км</m:t>
                    </m:r>
                  </m:oMath>
                </a14:m>
                <a:endParaRPr lang="ru-RU" b="1" dirty="0">
                  <a:solidFill>
                    <a:srgbClr val="221E1F"/>
                  </a:solidFill>
                  <a:latin typeface="Arial" panose="020B0604020202020204" pitchFamily="34" charset="0"/>
                </a:endParaRPr>
              </a:p>
              <a:p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г) 345 см - ? км   345 см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𝟒𝟓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𝟎𝟎𝟎𝟎</m:t>
                        </m:r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  <m:r>
                      <a:rPr lang="ru-RU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км      </m:t>
                    </m:r>
                  </m:oMath>
                </a14:m>
                <a:endParaRPr lang="ru-RU" sz="1400" b="1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2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ru-RU" sz="2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км</m:t>
                    </m:r>
                    <m:r>
                      <a:rPr lang="ru-RU" sz="2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2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𝟏𝟎𝟎𝟎</m:t>
                    </m:r>
                    <m:r>
                      <a:rPr lang="ru-RU" sz="2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м= </m:t>
                    </m:r>
                    <m:r>
                      <a:rPr lang="ru-RU" sz="2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ru-RU" sz="2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𝟎𝟎𝟎</m:t>
                    </m:r>
                    <m:r>
                      <a:rPr lang="ru-RU" sz="2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дм=</m:t>
                    </m:r>
                    <m:r>
                      <a:rPr lang="ru-RU" sz="20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𝟏𝟎𝟎</m:t>
                    </m:r>
                    <m:r>
                      <a:rPr lang="ru-RU" sz="20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𝟎𝟎𝟎</m:t>
                    </m:r>
                    <m:r>
                      <a:rPr lang="ru-RU" sz="20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см</m:t>
                    </m:r>
                  </m:oMath>
                </a14:m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                              </a:t>
                </a:r>
                <a:endParaRPr lang="ru-RU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A8ADB1FA-773D-44DD-B8E5-FC5B8CE20E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5" y="999908"/>
                <a:ext cx="5693634" cy="2253759"/>
              </a:xfrm>
              <a:prstGeom prst="rect">
                <a:avLst/>
              </a:prstGeom>
              <a:blipFill>
                <a:blip r:embed="rId3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0274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577B2023-9D89-4AEA-91A7-BDD1385000E1}"/>
                  </a:ext>
                </a:extLst>
              </p:cNvPr>
              <p:cNvSpPr/>
              <p:nvPr/>
            </p:nvSpPr>
            <p:spPr>
              <a:xfrm>
                <a:off x="65086" y="403015"/>
                <a:ext cx="5358133" cy="892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32. Сколько метров составляет: а)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км</m:t>
                    </m:r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б)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км</m:t>
                    </m:r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  в)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км</m:t>
                    </m:r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endParaRPr lang="ru-RU" b="1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577B2023-9D89-4AEA-91A7-BDD1385000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6" y="403015"/>
                <a:ext cx="5358133" cy="892552"/>
              </a:xfrm>
              <a:prstGeom prst="rect">
                <a:avLst/>
              </a:prstGeom>
              <a:blipFill>
                <a:blip r:embed="rId3"/>
                <a:stretch>
                  <a:fillRect l="-1024" b="-34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C88ED08-A243-4072-AE04-7DAA24FCC13C}"/>
                  </a:ext>
                </a:extLst>
              </p:cNvPr>
              <p:cNvSpPr/>
              <p:nvPr/>
            </p:nvSpPr>
            <p:spPr>
              <a:xfrm>
                <a:off x="93945" y="1294684"/>
                <a:ext cx="5457542" cy="15737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а)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км</m:t>
                    </m:r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= 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23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4 м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 </m:t>
                    </m:r>
                  </m:oMath>
                </a14:m>
                <a:endParaRPr lang="ru-RU" b="1" dirty="0">
                  <a:solidFill>
                    <a:srgbClr val="211D1E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б)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км</m:t>
                    </m:r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= 94 м    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км = 1000 м, 1 м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км</m:t>
                    </m:r>
                  </m:oMath>
                </a14:m>
                <a:endParaRPr lang="ru-RU" b="1" dirty="0">
                  <a:solidFill>
                    <a:srgbClr val="C0000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в)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𝟓𝟑𝟔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км</m:t>
                    </m:r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= 536 м</a:t>
                </a:r>
                <a:endParaRPr lang="ru-RU" b="1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C88ED08-A243-4072-AE04-7DAA24FCC13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45" y="1294684"/>
                <a:ext cx="5457542" cy="1573764"/>
              </a:xfrm>
              <a:prstGeom prst="rect">
                <a:avLst/>
              </a:prstGeom>
              <a:blipFill>
                <a:blip r:embed="rId4"/>
                <a:stretch>
                  <a:fillRect l="-893" t="-1931" b="-11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21206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22732</TotalTime>
  <Words>1055</Words>
  <Application>Microsoft Office PowerPoint</Application>
  <PresentationFormat>Произвольный</PresentationFormat>
  <Paragraphs>126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  САМОСТОЯТЕЛЬНОЙ  РАБОТЫ</vt:lpstr>
      <vt:lpstr>ОБОГАЩАЕМ  ЗНАНИЯ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1803</cp:revision>
  <cp:lastPrinted>2020-09-30T03:25:16Z</cp:lastPrinted>
  <dcterms:created xsi:type="dcterms:W3CDTF">2020-04-09T07:32:19Z</dcterms:created>
  <dcterms:modified xsi:type="dcterms:W3CDTF">2020-11-14T15:33:09Z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