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4"/>
  </p:notesMasterIdLst>
  <p:handoutMasterIdLst>
    <p:handoutMasterId r:id="rId15"/>
  </p:handoutMasterIdLst>
  <p:sldIdLst>
    <p:sldId id="528" r:id="rId2"/>
    <p:sldId id="847" r:id="rId3"/>
    <p:sldId id="886" r:id="rId4"/>
    <p:sldId id="887" r:id="rId5"/>
    <p:sldId id="892" r:id="rId6"/>
    <p:sldId id="893" r:id="rId7"/>
    <p:sldId id="875" r:id="rId8"/>
    <p:sldId id="895" r:id="rId9"/>
    <p:sldId id="888" r:id="rId10"/>
    <p:sldId id="889" r:id="rId11"/>
    <p:sldId id="890" r:id="rId12"/>
    <p:sldId id="894" r:id="rId13"/>
  </p:sldIdLst>
  <p:sldSz cx="5768975" cy="3244850"/>
  <p:notesSz cx="9866313" cy="6735763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0066CC"/>
    <a:srgbClr val="EFE4F0"/>
    <a:srgbClr val="5FCBEF"/>
    <a:srgbClr val="00C695"/>
    <a:srgbClr val="000000"/>
    <a:srgbClr val="BAD7C3"/>
    <a:srgbClr val="CACAE2"/>
    <a:srgbClr val="E325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72" autoAdjust="0"/>
  </p:normalViewPr>
  <p:slideViewPr>
    <p:cSldViewPr>
      <p:cViewPr varScale="1">
        <p:scale>
          <a:sx n="128" d="100"/>
          <a:sy n="128" d="100"/>
        </p:scale>
        <p:origin x="822" y="120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0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2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9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9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5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5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7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8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5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5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88" y="250825"/>
            <a:ext cx="34827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4577" y="1217904"/>
            <a:ext cx="3264310" cy="1763297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ДОЛИ И 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ОБЫКНОВЕННЫЕ</a:t>
            </a:r>
          </a:p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ДРОБИ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41287" y="1470026"/>
            <a:ext cx="304799" cy="14148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327025"/>
            <a:ext cx="481781" cy="4884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8DB86-9DB8-4413-9E4F-FC4843F0011F}"/>
              </a:ext>
            </a:extLst>
          </p:cNvPr>
          <p:cNvSpPr/>
          <p:nvPr/>
        </p:nvSpPr>
        <p:spPr>
          <a:xfrm>
            <a:off x="5475287" y="1698625"/>
            <a:ext cx="16773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9EBDA7-8C4A-47A6-BA00-7228922EA2DF}"/>
              </a:ext>
            </a:extLst>
          </p:cNvPr>
          <p:cNvSpPr/>
          <p:nvPr/>
        </p:nvSpPr>
        <p:spPr>
          <a:xfrm flipH="1">
            <a:off x="4507963" y="2225511"/>
            <a:ext cx="52845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Доли. Обыкновенные дроби - online presentation">
            <a:extLst>
              <a:ext uri="{FF2B5EF4-FFF2-40B4-BE49-F238E27FC236}">
                <a16:creationId xmlns:a16="http://schemas.microsoft.com/office/drawing/2014/main" id="{07A42B6A-72C1-4C0D-97D9-446D1EA02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2427" r="12508" b="5381"/>
          <a:stretch/>
        </p:blipFill>
        <p:spPr bwMode="auto">
          <a:xfrm>
            <a:off x="3798887" y="1165050"/>
            <a:ext cx="1844136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2078746" y="1401076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3AE94C-E2CF-43DB-AE28-0988BD182558}"/>
              </a:ext>
            </a:extLst>
          </p:cNvPr>
          <p:cNvSpPr/>
          <p:nvPr/>
        </p:nvSpPr>
        <p:spPr>
          <a:xfrm>
            <a:off x="39054" y="304900"/>
            <a:ext cx="5486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 круг с центром в точке О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радиусом 8 см. На его границе отмечена точка А, внутри – точка В, а снаружи – точка С. Что можно сказать о расстоянии OA от центра круга до точки A?</a:t>
            </a:r>
            <a:r>
              <a:rPr lang="ru-RU" sz="11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 длинах отрезков OB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OC?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85C0206-DB4E-4EF8-8762-EA87A3A2FD79}"/>
              </a:ext>
            </a:extLst>
          </p:cNvPr>
          <p:cNvSpPr/>
          <p:nvPr/>
        </p:nvSpPr>
        <p:spPr>
          <a:xfrm flipV="1">
            <a:off x="369887" y="1470025"/>
            <a:ext cx="144779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626CC58-80CD-44DB-82BF-4D3C5F4E8758}"/>
              </a:ext>
            </a:extLst>
          </p:cNvPr>
          <p:cNvSpPr/>
          <p:nvPr/>
        </p:nvSpPr>
        <p:spPr>
          <a:xfrm>
            <a:off x="1055686" y="2135841"/>
            <a:ext cx="76200" cy="54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55A3928-1BD8-4094-9842-98255C6960E1}"/>
              </a:ext>
            </a:extLst>
          </p:cNvPr>
          <p:cNvSpPr/>
          <p:nvPr/>
        </p:nvSpPr>
        <p:spPr>
          <a:xfrm>
            <a:off x="1585153" y="1648653"/>
            <a:ext cx="76200" cy="54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E65B6DC-837E-4EA5-A1D3-E9856BDA297F}"/>
              </a:ext>
            </a:extLst>
          </p:cNvPr>
          <p:cNvSpPr/>
          <p:nvPr/>
        </p:nvSpPr>
        <p:spPr>
          <a:xfrm>
            <a:off x="1512887" y="2308225"/>
            <a:ext cx="76200" cy="54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924C676-9DD3-4079-B9E1-B1BD6EE3BB7C}"/>
              </a:ext>
            </a:extLst>
          </p:cNvPr>
          <p:cNvSpPr/>
          <p:nvPr/>
        </p:nvSpPr>
        <p:spPr>
          <a:xfrm>
            <a:off x="1443063" y="3027212"/>
            <a:ext cx="76200" cy="54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55D0DD-03ED-4466-91C4-1F019628B60B}"/>
              </a:ext>
            </a:extLst>
          </p:cNvPr>
          <p:cNvSpPr/>
          <p:nvPr/>
        </p:nvSpPr>
        <p:spPr>
          <a:xfrm>
            <a:off x="763233" y="192650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CAB308-F82A-4AD7-AD4E-ADFCD458AC1E}"/>
              </a:ext>
            </a:extLst>
          </p:cNvPr>
          <p:cNvCxnSpPr>
            <a:cxnSpLocks/>
          </p:cNvCxnSpPr>
          <p:nvPr/>
        </p:nvCxnSpPr>
        <p:spPr>
          <a:xfrm flipV="1">
            <a:off x="1075677" y="1926501"/>
            <a:ext cx="709489" cy="2349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58BCA32-0BC6-44A2-B169-5672C9A5B740}"/>
              </a:ext>
            </a:extLst>
          </p:cNvPr>
          <p:cNvSpPr/>
          <p:nvPr/>
        </p:nvSpPr>
        <p:spPr>
          <a:xfrm>
            <a:off x="1519263" y="132855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6618BA-1326-445F-8F3D-B04F77F7F29E}"/>
              </a:ext>
            </a:extLst>
          </p:cNvPr>
          <p:cNvSpPr/>
          <p:nvPr/>
        </p:nvSpPr>
        <p:spPr>
          <a:xfrm>
            <a:off x="1280021" y="2248046"/>
            <a:ext cx="36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A184869-66DA-43B5-AC2E-720E2D4AADAF}"/>
              </a:ext>
            </a:extLst>
          </p:cNvPr>
          <p:cNvSpPr/>
          <p:nvPr/>
        </p:nvSpPr>
        <p:spPr>
          <a:xfrm>
            <a:off x="1470468" y="28355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C63FA7-32B0-4BA5-B257-4D89DCA4EC41}"/>
              </a:ext>
            </a:extLst>
          </p:cNvPr>
          <p:cNvSpPr/>
          <p:nvPr/>
        </p:nvSpPr>
        <p:spPr>
          <a:xfrm>
            <a:off x="1280021" y="1731425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E108732-16B7-4348-A305-5BEBED9F82F7}"/>
              </a:ext>
            </a:extLst>
          </p:cNvPr>
          <p:cNvSpPr/>
          <p:nvPr/>
        </p:nvSpPr>
        <p:spPr>
          <a:xfrm>
            <a:off x="2554357" y="2043961"/>
            <a:ext cx="17668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OА 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8 c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 &lt;  8 см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  &gt; 8 см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94DD4A8-7701-42A3-AFA0-90920A116983}"/>
              </a:ext>
            </a:extLst>
          </p:cNvPr>
          <p:cNvSpPr/>
          <p:nvPr/>
        </p:nvSpPr>
        <p:spPr>
          <a:xfrm>
            <a:off x="2747271" y="1437759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8 c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2122487" y="1377833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8F4FB9-3812-4FEC-94E2-A356C7935A16}"/>
              </a:ext>
            </a:extLst>
          </p:cNvPr>
          <p:cNvSpPr/>
          <p:nvPr/>
        </p:nvSpPr>
        <p:spPr>
          <a:xfrm>
            <a:off x="102392" y="325843"/>
            <a:ext cx="5562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Даны точки A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B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расстоянии 10 см друг от друга. Построены окружности с центрами в точках A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B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радиусами, равными : а) 3 см; б) 5 см; в) 7 см. Пересекаются ли эти окружности?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Помогите срочно с рисунком обязательно. Две окружности радиусом 5 см  касаются друг друга - Школьные Знания.com">
            <a:extLst>
              <a:ext uri="{FF2B5EF4-FFF2-40B4-BE49-F238E27FC236}">
                <a16:creationId xmlns:a16="http://schemas.microsoft.com/office/drawing/2014/main" id="{5BA6B93A-8FF5-4554-B54C-BACD0C41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15" y="1212059"/>
            <a:ext cx="2145901" cy="13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E332C84F-8474-4F8D-A5DF-452D6D57986B}"/>
              </a:ext>
            </a:extLst>
          </p:cNvPr>
          <p:cNvSpPr/>
          <p:nvPr/>
        </p:nvSpPr>
        <p:spPr>
          <a:xfrm>
            <a:off x="1320305" y="1403061"/>
            <a:ext cx="685800" cy="7160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E74EE33-0FF0-4A21-B144-C404B7ED1712}"/>
              </a:ext>
            </a:extLst>
          </p:cNvPr>
          <p:cNvSpPr/>
          <p:nvPr/>
        </p:nvSpPr>
        <p:spPr>
          <a:xfrm>
            <a:off x="235700" y="1407797"/>
            <a:ext cx="685800" cy="7160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89DFF8E-B5A9-480D-AD4B-5A5EE2147BD8}"/>
              </a:ext>
            </a:extLst>
          </p:cNvPr>
          <p:cNvCxnSpPr>
            <a:cxnSpLocks/>
          </p:cNvCxnSpPr>
          <p:nvPr/>
        </p:nvCxnSpPr>
        <p:spPr>
          <a:xfrm>
            <a:off x="578600" y="1744614"/>
            <a:ext cx="1084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A7536E85-401C-4F44-B5C8-23EC86F184CB}"/>
              </a:ext>
            </a:extLst>
          </p:cNvPr>
          <p:cNvSpPr/>
          <p:nvPr/>
        </p:nvSpPr>
        <p:spPr>
          <a:xfrm>
            <a:off x="578600" y="171534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13D7533-3DAA-4E96-B904-7FAE12E52F2B}"/>
              </a:ext>
            </a:extLst>
          </p:cNvPr>
          <p:cNvSpPr/>
          <p:nvPr/>
        </p:nvSpPr>
        <p:spPr>
          <a:xfrm>
            <a:off x="1620862" y="172468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5B3E40-8988-4A01-843F-C9DCDFA93D5A}"/>
              </a:ext>
            </a:extLst>
          </p:cNvPr>
          <p:cNvSpPr/>
          <p:nvPr/>
        </p:nvSpPr>
        <p:spPr>
          <a:xfrm>
            <a:off x="296625" y="147509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59497A-6257-4527-A6EB-917382EACDFB}"/>
              </a:ext>
            </a:extLst>
          </p:cNvPr>
          <p:cNvSpPr/>
          <p:nvPr/>
        </p:nvSpPr>
        <p:spPr>
          <a:xfrm>
            <a:off x="4938836" y="156936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EF026F-79EC-4BD7-B078-3677C3D8EBF3}"/>
              </a:ext>
            </a:extLst>
          </p:cNvPr>
          <p:cNvSpPr/>
          <p:nvPr/>
        </p:nvSpPr>
        <p:spPr>
          <a:xfrm>
            <a:off x="3843892" y="159126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FC01A22-ECDB-441D-9F0C-411B4A0643FF}"/>
              </a:ext>
            </a:extLst>
          </p:cNvPr>
          <p:cNvSpPr/>
          <p:nvPr/>
        </p:nvSpPr>
        <p:spPr>
          <a:xfrm>
            <a:off x="1620862" y="147509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D47009-4D2E-43F0-B4E7-B49BBD745787}"/>
              </a:ext>
            </a:extLst>
          </p:cNvPr>
          <p:cNvSpPr/>
          <p:nvPr/>
        </p:nvSpPr>
        <p:spPr>
          <a:xfrm>
            <a:off x="640902" y="147929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BCDE4E0-1AD5-4F9C-BD46-0957D1EA2EE6}"/>
              </a:ext>
            </a:extLst>
          </p:cNvPr>
          <p:cNvSpPr/>
          <p:nvPr/>
        </p:nvSpPr>
        <p:spPr>
          <a:xfrm>
            <a:off x="1352850" y="149981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2ADB484-E7A4-4301-B766-B2E7EC98C619}"/>
              </a:ext>
            </a:extLst>
          </p:cNvPr>
          <p:cNvSpPr/>
          <p:nvPr/>
        </p:nvSpPr>
        <p:spPr>
          <a:xfrm>
            <a:off x="957497" y="14065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B1BDBF1-98D9-4B74-96F9-28FE1C1CD68E}"/>
              </a:ext>
            </a:extLst>
          </p:cNvPr>
          <p:cNvSpPr/>
          <p:nvPr/>
        </p:nvSpPr>
        <p:spPr>
          <a:xfrm>
            <a:off x="2715976" y="2086884"/>
            <a:ext cx="1069326" cy="1109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5813857-31C8-4A17-A086-D5E76BEB8613}"/>
              </a:ext>
            </a:extLst>
          </p:cNvPr>
          <p:cNvSpPr/>
          <p:nvPr/>
        </p:nvSpPr>
        <p:spPr>
          <a:xfrm>
            <a:off x="1972240" y="2104993"/>
            <a:ext cx="1069326" cy="1109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DF1827AC-F37A-427F-961F-FE6FABE275BD}"/>
              </a:ext>
            </a:extLst>
          </p:cNvPr>
          <p:cNvSpPr/>
          <p:nvPr/>
        </p:nvSpPr>
        <p:spPr>
          <a:xfrm rot="13287365">
            <a:off x="2721130" y="2042872"/>
            <a:ext cx="1084369" cy="1153667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CC46AA4-AB90-4DFF-870D-1D724700C6CD}"/>
              </a:ext>
            </a:extLst>
          </p:cNvPr>
          <p:cNvCxnSpPr/>
          <p:nvPr/>
        </p:nvCxnSpPr>
        <p:spPr>
          <a:xfrm>
            <a:off x="2506903" y="2641820"/>
            <a:ext cx="756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FC151328-07BF-430F-863D-F9EFCCB2FD46}"/>
              </a:ext>
            </a:extLst>
          </p:cNvPr>
          <p:cNvSpPr/>
          <p:nvPr/>
        </p:nvSpPr>
        <p:spPr>
          <a:xfrm>
            <a:off x="3211749" y="26076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82A759F-26ED-432A-9FA0-D6ADA618A1CA}"/>
              </a:ext>
            </a:extLst>
          </p:cNvPr>
          <p:cNvSpPr/>
          <p:nvPr/>
        </p:nvSpPr>
        <p:spPr>
          <a:xfrm>
            <a:off x="2458631" y="26167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6EC242-12E8-4FF1-81CB-5946A092BE36}"/>
              </a:ext>
            </a:extLst>
          </p:cNvPr>
          <p:cNvSpPr/>
          <p:nvPr/>
        </p:nvSpPr>
        <p:spPr>
          <a:xfrm>
            <a:off x="2163102" y="23842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456E83B-28AD-4850-A480-ECBBB8284DB2}"/>
              </a:ext>
            </a:extLst>
          </p:cNvPr>
          <p:cNvSpPr/>
          <p:nvPr/>
        </p:nvSpPr>
        <p:spPr>
          <a:xfrm>
            <a:off x="3167712" y="233550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D720CBDA-5722-4B7D-8FA4-B3E130704676}"/>
              </a:ext>
            </a:extLst>
          </p:cNvPr>
          <p:cNvSpPr/>
          <p:nvPr/>
        </p:nvSpPr>
        <p:spPr>
          <a:xfrm rot="16200000">
            <a:off x="2656990" y="2459074"/>
            <a:ext cx="179777" cy="53682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12CE605-DA92-4D76-BB76-69534AC481B9}"/>
              </a:ext>
            </a:extLst>
          </p:cNvPr>
          <p:cNvSpPr/>
          <p:nvPr/>
        </p:nvSpPr>
        <p:spPr>
          <a:xfrm>
            <a:off x="2471005" y="26923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" name="Левая фигурная скобка 32">
            <a:extLst>
              <a:ext uri="{FF2B5EF4-FFF2-40B4-BE49-F238E27FC236}">
                <a16:creationId xmlns:a16="http://schemas.microsoft.com/office/drawing/2014/main" id="{598700A9-B9CA-4890-B649-4A0C071F4A49}"/>
              </a:ext>
            </a:extLst>
          </p:cNvPr>
          <p:cNvSpPr/>
          <p:nvPr/>
        </p:nvSpPr>
        <p:spPr>
          <a:xfrm rot="5400000">
            <a:off x="2886776" y="2247260"/>
            <a:ext cx="179777" cy="53682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A6B1316-4232-4047-97F8-5BB33B624F80}"/>
              </a:ext>
            </a:extLst>
          </p:cNvPr>
          <p:cNvSpPr/>
          <p:nvPr/>
        </p:nvSpPr>
        <p:spPr>
          <a:xfrm>
            <a:off x="2897422" y="217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" name="Левая фигурная скобка 33">
            <a:extLst>
              <a:ext uri="{FF2B5EF4-FFF2-40B4-BE49-F238E27FC236}">
                <a16:creationId xmlns:a16="http://schemas.microsoft.com/office/drawing/2014/main" id="{3F6735A9-9E6D-4C54-8088-A038D8D301AD}"/>
              </a:ext>
            </a:extLst>
          </p:cNvPr>
          <p:cNvSpPr/>
          <p:nvPr/>
        </p:nvSpPr>
        <p:spPr>
          <a:xfrm rot="16200000">
            <a:off x="1033509" y="1407628"/>
            <a:ext cx="197161" cy="99080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998B4B-CA12-4EA1-BE7D-97BB90D546D0}"/>
              </a:ext>
            </a:extLst>
          </p:cNvPr>
          <p:cNvSpPr/>
          <p:nvPr/>
        </p:nvSpPr>
        <p:spPr>
          <a:xfrm>
            <a:off x="914889" y="195479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Левая фигурная скобка 34">
            <a:extLst>
              <a:ext uri="{FF2B5EF4-FFF2-40B4-BE49-F238E27FC236}">
                <a16:creationId xmlns:a16="http://schemas.microsoft.com/office/drawing/2014/main" id="{C8A67ECB-2CB7-4D6F-B3D2-788AF1D9B90B}"/>
              </a:ext>
            </a:extLst>
          </p:cNvPr>
          <p:cNvSpPr/>
          <p:nvPr/>
        </p:nvSpPr>
        <p:spPr>
          <a:xfrm rot="16200000">
            <a:off x="4481072" y="1549156"/>
            <a:ext cx="197161" cy="87687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78FB35-9711-4955-9F59-EA25A09251EA}"/>
              </a:ext>
            </a:extLst>
          </p:cNvPr>
          <p:cNvSpPr/>
          <p:nvPr/>
        </p:nvSpPr>
        <p:spPr>
          <a:xfrm>
            <a:off x="4356892" y="201459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3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 САМОСТОЯТЕЛЬНОЙ 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E1FCFC-34F2-410F-8218-644405297094}"/>
              </a:ext>
            </a:extLst>
          </p:cNvPr>
          <p:cNvSpPr/>
          <p:nvPr/>
        </p:nvSpPr>
        <p:spPr>
          <a:xfrm>
            <a:off x="126147" y="403225"/>
            <a:ext cx="16915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0AB92E-A5F8-4CC1-B078-20CF4F7447BD}"/>
              </a:ext>
            </a:extLst>
          </p:cNvPr>
          <p:cNvSpPr/>
          <p:nvPr/>
        </p:nvSpPr>
        <p:spPr>
          <a:xfrm>
            <a:off x="63073" y="2186682"/>
            <a:ext cx="23061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BE8DCD-89C6-4303-851A-6C492C8531EF}"/>
              </a:ext>
            </a:extLst>
          </p:cNvPr>
          <p:cNvSpPr/>
          <p:nvPr/>
        </p:nvSpPr>
        <p:spPr>
          <a:xfrm>
            <a:off x="121764" y="440569"/>
            <a:ext cx="40012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Отметьте точку O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тетради. С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циркуля начертите окружность диаметра 12 см.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из точек, изображенных на рис. 8, находится на окружности, а какая в круге?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Отметьте точку O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тетради. Нарисуйте 5 отрезков длиной 3 см с одним концом в точке O. Лежат ли вторые концы этих отрезков на одной окружности с центром в точке O? Нарисуйте эту окружность и</a:t>
            </a:r>
            <a:r>
              <a:rPr lang="en-US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диаметр.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6841EB-D73E-4F8B-B60D-18D59F242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79"/>
          <a:stretch/>
        </p:blipFill>
        <p:spPr>
          <a:xfrm>
            <a:off x="4181750" y="820577"/>
            <a:ext cx="1545155" cy="19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0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ОКРУЖНОСТЬ  И  КРУГ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8731AB-CC74-44FE-9F39-30558CA9277D}"/>
              </a:ext>
            </a:extLst>
          </p:cNvPr>
          <p:cNvSpPr/>
          <p:nvPr/>
        </p:nvSpPr>
        <p:spPr>
          <a:xfrm>
            <a:off x="64292" y="361366"/>
            <a:ext cx="563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92258F"/>
                </a:solidFill>
                <a:latin typeface="Arial" panose="020B0604020202020204" pitchFamily="34" charset="0"/>
              </a:rPr>
              <a:t>       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Приложив конец циркуля с иглой в точку </a:t>
            </a:r>
            <a:r>
              <a:rPr lang="ru-RU" sz="1400" b="1" dirty="0">
                <a:solidFill>
                  <a:srgbClr val="211D1E"/>
                </a:solidFill>
                <a:latin typeface="Times New Roman" panose="02020603050405020304" pitchFamily="18" charset="0"/>
              </a:rPr>
              <a:t>О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, вращая второй конец с грифелем карандаша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вокруг</a:t>
            </a:r>
            <a:r>
              <a:rPr lang="ru-RU" sz="1200" b="1" dirty="0">
                <a:solidFill>
                  <a:srgbClr val="92258F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этой точки мы получим окружность.           	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Точка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О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называется центром окружности. 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</a:rPr>
              <a:t>Все точки окружности равноудалены от ее центра. Значит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, множество точек, равноудалённых от данной точки О – это окружность. </a:t>
            </a:r>
          </a:p>
          <a:p>
            <a:pPr algn="just"/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Окружность разбивает плоскость на две части.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Внутренность окружности (вместе с окружностью) называется кругом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(рис.2). </a:t>
            </a:r>
            <a:endParaRPr lang="ru-RU" sz="1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0FA153-5D63-403F-8912-4273EAB97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0"/>
          <a:stretch/>
        </p:blipFill>
        <p:spPr>
          <a:xfrm>
            <a:off x="327980" y="1852529"/>
            <a:ext cx="4908548" cy="1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РАДИУС  И  ДИАМЕТР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366069-0619-4C78-AB30-F736FFDAB083}"/>
              </a:ext>
            </a:extLst>
          </p:cNvPr>
          <p:cNvSpPr/>
          <p:nvPr/>
        </p:nvSpPr>
        <p:spPr>
          <a:xfrm>
            <a:off x="141289" y="327025"/>
            <a:ext cx="54863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11D1E"/>
                </a:solidFill>
                <a:latin typeface="Arial" panose="020B0604020202020204" pitchFamily="34" charset="0"/>
              </a:rPr>
              <a:t>        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На рис.3 изображены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радиус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диаметр</a:t>
            </a:r>
            <a:r>
              <a:rPr lang="ru-RU" sz="1400" b="1" i="1" dirty="0">
                <a:solidFill>
                  <a:srgbClr val="92258F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круга (окружности).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Радиус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66CC"/>
                </a:solidFill>
                <a:latin typeface="Arial" panose="020B0604020202020204" pitchFamily="34" charset="0"/>
              </a:rPr>
              <a:t>r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-это отрезок от центра окружности до  любой точки окружности.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Отрезок с концами на окружности и проходящий через центр окружности, называется диаметром.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  Диаметр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d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круга вдвое длиннее радиуса.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d = 2r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На рис.4 красным цветом отмечена дуга окружности с концами в точках А и В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(дуга-это часть окружности) 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C02B46-DEC7-4DD4-83CA-7B4BD0873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1"/>
          <a:stretch/>
        </p:blipFill>
        <p:spPr>
          <a:xfrm>
            <a:off x="431497" y="2079625"/>
            <a:ext cx="481519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B62742-68A4-42A7-AD7E-3087DB16E531}"/>
              </a:ext>
            </a:extLst>
          </p:cNvPr>
          <p:cNvSpPr/>
          <p:nvPr/>
        </p:nvSpPr>
        <p:spPr>
          <a:xfrm>
            <a:off x="65087" y="381320"/>
            <a:ext cx="55614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   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В повседневной жизни вы, наверняка, слышали такие слова, как полкилограмма, четверть часа, пол первого. И часто, по необходимости, приходится некоторое целое делить на доли. </a:t>
            </a:r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ABA4B-21C6-4126-A033-A85CE5570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" r="1340"/>
          <a:stretch/>
        </p:blipFill>
        <p:spPr>
          <a:xfrm>
            <a:off x="122420" y="1058428"/>
            <a:ext cx="5550368" cy="21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4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F2EAC8-CDBE-4468-B62E-9E070CD1E60F}"/>
              </a:ext>
            </a:extLst>
          </p:cNvPr>
          <p:cNvSpPr/>
          <p:nvPr/>
        </p:nvSpPr>
        <p:spPr>
          <a:xfrm>
            <a:off x="65088" y="108835"/>
            <a:ext cx="57022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 Тетушка 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Озода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поделила лепешку на четыре равные части. Эти равные части называются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долями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.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Доли – это равные части целого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. Она дала одну из долей внучке </a:t>
            </a:r>
            <a:r>
              <a:rPr lang="ru-RU" sz="1400" b="1" dirty="0" err="1">
                <a:solidFill>
                  <a:srgbClr val="211D1E"/>
                </a:solidFill>
                <a:latin typeface="Arial" panose="020B0604020202020204" pitchFamily="34" charset="0"/>
              </a:rPr>
              <a:t>Хадиче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(рис.5). </a:t>
            </a: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В этом случае мы будем говорить, что ей досталась «одна четвертая доля» или «четверть» лепешки. </a:t>
            </a:r>
          </a:p>
          <a:p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AA223-501C-4100-A17B-304CDDCC2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7"/>
          <a:stretch/>
        </p:blipFill>
        <p:spPr>
          <a:xfrm>
            <a:off x="2122487" y="1621270"/>
            <a:ext cx="2136833" cy="14384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6852B09-164A-4542-B3CA-937A4C13056A}"/>
                  </a:ext>
                </a:extLst>
              </p:cNvPr>
              <p:cNvSpPr/>
              <p:nvPr/>
            </p:nvSpPr>
            <p:spPr>
              <a:xfrm>
                <a:off x="4037945" y="2525079"/>
                <a:ext cx="44274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6852B09-164A-4542-B3CA-937A4C130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45" y="2525079"/>
                <a:ext cx="442749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6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FB72A1-E9E8-4CE0-8AE7-F34E4A16D1C4}"/>
              </a:ext>
            </a:extLst>
          </p:cNvPr>
          <p:cNvSpPr/>
          <p:nvPr/>
        </p:nvSpPr>
        <p:spPr>
          <a:xfrm>
            <a:off x="102390" y="444271"/>
            <a:ext cx="55625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Если лепешка разделена на две, три или пять частей, то получается соответственно, одна вторая, одна третья или одна пятая доли (рис.6).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83BD07-65E5-4D07-BE48-62CF24E2D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3"/>
          <a:stretch/>
        </p:blipFill>
        <p:spPr>
          <a:xfrm>
            <a:off x="260345" y="1336823"/>
            <a:ext cx="5246687" cy="1629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9C4664EB-FBC8-444C-BA8D-4F7E2BDD11CE}"/>
                  </a:ext>
                </a:extLst>
              </p:cNvPr>
              <p:cNvSpPr/>
              <p:nvPr/>
            </p:nvSpPr>
            <p:spPr>
              <a:xfrm>
                <a:off x="140168" y="2079625"/>
                <a:ext cx="44274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9C4664EB-FBC8-444C-BA8D-4F7E2BDD1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8" y="2079625"/>
                <a:ext cx="442749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BE13124-E856-4854-9CB1-BDEC9B62095E}"/>
                  </a:ext>
                </a:extLst>
              </p:cNvPr>
              <p:cNvSpPr/>
              <p:nvPr/>
            </p:nvSpPr>
            <p:spPr>
              <a:xfrm>
                <a:off x="2122487" y="2211635"/>
                <a:ext cx="44274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BE13124-E856-4854-9CB1-BDEC9B620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87" y="2211635"/>
                <a:ext cx="442749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516864F-FB18-4801-9593-CF8284CD669F}"/>
                  </a:ext>
                </a:extLst>
              </p:cNvPr>
              <p:cNvSpPr/>
              <p:nvPr/>
            </p:nvSpPr>
            <p:spPr>
              <a:xfrm>
                <a:off x="3798888" y="2174051"/>
                <a:ext cx="442749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516864F-FB18-4801-9593-CF8284CD6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888" y="2174051"/>
                <a:ext cx="442749" cy="612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78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2078746" y="1401076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2EC05-0DE4-4CB8-B1C1-1D35BFE18114}"/>
              </a:ext>
            </a:extLst>
          </p:cNvPr>
          <p:cNvSpPr/>
          <p:nvPr/>
        </p:nvSpPr>
        <p:spPr>
          <a:xfrm>
            <a:off x="141288" y="400400"/>
            <a:ext cx="5703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   Одна восьмая доля также называется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«восьмушкой»,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одна четвертая доля называется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«четвертью»,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одна вторая -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«половиной».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ADB525-30EC-4959-96DD-6377B4A01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3"/>
          <a:stretch/>
        </p:blipFill>
        <p:spPr>
          <a:xfrm>
            <a:off x="260348" y="1401076"/>
            <a:ext cx="5246688" cy="1752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D63727E8-987D-4D1D-A5EE-F108E7AA0B44}"/>
                  </a:ext>
                </a:extLst>
              </p:cNvPr>
              <p:cNvSpPr/>
              <p:nvPr/>
            </p:nvSpPr>
            <p:spPr>
              <a:xfrm>
                <a:off x="140168" y="2079625"/>
                <a:ext cx="442749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D63727E8-987D-4D1D-A5EE-F108E7AA0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8" y="2079625"/>
                <a:ext cx="442749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41D4C1D-A876-4ECB-A9CD-A6639359CC63}"/>
                  </a:ext>
                </a:extLst>
              </p:cNvPr>
              <p:cNvSpPr/>
              <p:nvPr/>
            </p:nvSpPr>
            <p:spPr>
              <a:xfrm>
                <a:off x="1970087" y="2053481"/>
                <a:ext cx="44274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41D4C1D-A876-4ECB-A9CD-A6639359C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87" y="2053481"/>
                <a:ext cx="442749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ACFBB1C-18C0-4951-8AC4-49AD27F95166}"/>
                  </a:ext>
                </a:extLst>
              </p:cNvPr>
              <p:cNvSpPr/>
              <p:nvPr/>
            </p:nvSpPr>
            <p:spPr>
              <a:xfrm>
                <a:off x="3722688" y="2098800"/>
                <a:ext cx="39988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ACFBB1C-18C0-4951-8AC4-49AD27F95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688" y="2098800"/>
                <a:ext cx="399888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31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483B1E-7EEF-467F-BE7C-01053DF2E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"/>
          <a:stretch/>
        </p:blipFill>
        <p:spPr>
          <a:xfrm>
            <a:off x="175145" y="446988"/>
            <a:ext cx="5423219" cy="26465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FF8B1D-0B14-42D5-AD41-C48FD81DA982}"/>
              </a:ext>
            </a:extLst>
          </p:cNvPr>
          <p:cNvSpPr/>
          <p:nvPr/>
        </p:nvSpPr>
        <p:spPr>
          <a:xfrm>
            <a:off x="65087" y="409053"/>
            <a:ext cx="280668" cy="14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2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2078746" y="1401076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5485FE-DCD2-410A-A31B-C1128D7CE306}"/>
              </a:ext>
            </a:extLst>
          </p:cNvPr>
          <p:cNvSpPr/>
          <p:nvPr/>
        </p:nvSpPr>
        <p:spPr>
          <a:xfrm>
            <a:off x="102694" y="295775"/>
            <a:ext cx="5486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1.Отметьте точку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в тетради. Нарисуйте окружность с центром в этой точке, используя циркуль. Измерьте радиус окружность линейкой. Чему равен диаметр этой окружности?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18 doli okruzhnost krug">
            <a:extLst>
              <a:ext uri="{FF2B5EF4-FFF2-40B4-BE49-F238E27FC236}">
                <a16:creationId xmlns:a16="http://schemas.microsoft.com/office/drawing/2014/main" id="{DFB508A1-077F-4518-8F7E-B0C7C69B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6" y="1317625"/>
            <a:ext cx="18669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8103B-FFFC-4B70-963A-24DE9D233330}"/>
              </a:ext>
            </a:extLst>
          </p:cNvPr>
          <p:cNvSpPr txBox="1"/>
          <p:nvPr/>
        </p:nvSpPr>
        <p:spPr>
          <a:xfrm>
            <a:off x="1055687" y="209195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2C07A4-07FC-4EBF-A8E6-45B0EFCC38A1}"/>
              </a:ext>
            </a:extLst>
          </p:cNvPr>
          <p:cNvSpPr/>
          <p:nvPr/>
        </p:nvSpPr>
        <p:spPr>
          <a:xfrm>
            <a:off x="2351087" y="1437759"/>
            <a:ext cx="35666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Если радиус равен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r =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3 см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то диам</a:t>
            </a:r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</a:rPr>
              <a:t>етр в 2 раза больше,</a:t>
            </a:r>
          </a:p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</a:rPr>
              <a:t>значит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d = 6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м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8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22213</TotalTime>
  <Words>564</Words>
  <Application>Microsoft Office PowerPoint</Application>
  <PresentationFormat>Произвольный</PresentationFormat>
  <Paragraphs>83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МАТЕМАТИКА</vt:lpstr>
      <vt:lpstr>ОКРУЖНОСТЬ  И  КРУГ</vt:lpstr>
      <vt:lpstr>РАДИУС  И  ДИАМЕТР</vt:lpstr>
      <vt:lpstr>ОБОГАЩАЕМ  ЗНАНИЯ</vt:lpstr>
      <vt:lpstr>ОБОГАЩАЕМ  ЗНАНИЯ</vt:lpstr>
      <vt:lpstr>ОБОГАЩАЕМ  ЗНАНИЯ</vt:lpstr>
      <vt:lpstr>ОБОГАЩАЕМ  ЗНАНИЯ</vt:lpstr>
      <vt:lpstr>ОБОГАЩАЕМ  ЗНАНИЯ</vt:lpstr>
      <vt:lpstr>РЕШЕНИЕ  ЗАДАЧ</vt:lpstr>
      <vt:lpstr>РЕШЕНИЕ  ЗАДАЧ</vt:lpstr>
      <vt:lpstr>РЕШЕНИЕ  ЗАДАЧ</vt:lpstr>
      <vt:lpstr>ЗАДАНИЯ ДЛЯ  САМОСТОЯТЕЛЬНОЙ 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Пользователь Windows</cp:lastModifiedBy>
  <cp:revision>1771</cp:revision>
  <cp:lastPrinted>2020-09-30T03:25:16Z</cp:lastPrinted>
  <dcterms:created xsi:type="dcterms:W3CDTF">2020-04-09T07:32:19Z</dcterms:created>
  <dcterms:modified xsi:type="dcterms:W3CDTF">2020-11-13T13:08:11Z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