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5"/>
  </p:notesMasterIdLst>
  <p:handoutMasterIdLst>
    <p:handoutMasterId r:id="rId16"/>
  </p:handoutMasterIdLst>
  <p:sldIdLst>
    <p:sldId id="528" r:id="rId2"/>
    <p:sldId id="803" r:id="rId3"/>
    <p:sldId id="791" r:id="rId4"/>
    <p:sldId id="811" r:id="rId5"/>
    <p:sldId id="804" r:id="rId6"/>
    <p:sldId id="812" r:id="rId7"/>
    <p:sldId id="805" r:id="rId8"/>
    <p:sldId id="808" r:id="rId9"/>
    <p:sldId id="809" r:id="rId10"/>
    <p:sldId id="798" r:id="rId11"/>
    <p:sldId id="807" r:id="rId12"/>
    <p:sldId id="810" r:id="rId13"/>
    <p:sldId id="480" r:id="rId14"/>
  </p:sldIdLst>
  <p:sldSz cx="5768975" cy="3244850"/>
  <p:notesSz cx="9866313" cy="6735763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00C695"/>
    <a:srgbClr val="5FCBEF"/>
    <a:srgbClr val="000000"/>
    <a:srgbClr val="BAD7C3"/>
    <a:srgbClr val="CACAE2"/>
    <a:srgbClr val="E3255B"/>
    <a:srgbClr val="FFFFFF"/>
    <a:srgbClr val="AA1695"/>
    <a:srgbClr val="BAB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06" autoAdjust="0"/>
    <p:restoredTop sz="94660"/>
  </p:normalViewPr>
  <p:slideViewPr>
    <p:cSldViewPr>
      <p:cViewPr varScale="1">
        <p:scale>
          <a:sx n="150" d="100"/>
          <a:sy n="150" d="100"/>
        </p:scale>
        <p:origin x="804" y="12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175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219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308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87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668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439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731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45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513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474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189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02.11.2020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emf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jpeg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330295"/>
            <a:ext cx="3521471" cy="157863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ПАРАЛЛЕЛЬНЫЕ И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ПЕРПЕНДИКУЛЯРНЫЕ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ПРЯМЫЕ </a:t>
            </a:r>
            <a:endParaRPr lang="ru-RU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1287" y="1395710"/>
            <a:ext cx="304799" cy="1447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Презентация на тему: &quot;«Параллельные и перпендикулярные прямые» Урок  математики в 6 классе специальной (коррекционной) образовательной школы  VIII вида Турчанинова Г.Ш. учитель.&quot;. Скачать бесплатно и без регистрации.">
            <a:extLst>
              <a:ext uri="{FF2B5EF4-FFF2-40B4-BE49-F238E27FC236}">
                <a16:creationId xmlns:a16="http://schemas.microsoft.com/office/drawing/2014/main" id="{257C5A3A-7F01-429C-A558-00AE99FB0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048" y="1421930"/>
            <a:ext cx="1654564" cy="1471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57BA994-C4A8-46D5-BF9A-51ADE2CCD171}"/>
              </a:ext>
            </a:extLst>
          </p:cNvPr>
          <p:cNvSpPr/>
          <p:nvPr/>
        </p:nvSpPr>
        <p:spPr>
          <a:xfrm>
            <a:off x="5018870" y="2623467"/>
            <a:ext cx="660012" cy="128766"/>
          </a:xfrm>
          <a:prstGeom prst="rect">
            <a:avLst/>
          </a:prstGeom>
          <a:solidFill>
            <a:srgbClr val="00C6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6D6B5BB-1E76-4840-8A00-F842BC6F1F3D}"/>
              </a:ext>
            </a:extLst>
          </p:cNvPr>
          <p:cNvSpPr/>
          <p:nvPr/>
        </p:nvSpPr>
        <p:spPr>
          <a:xfrm>
            <a:off x="45102" y="338364"/>
            <a:ext cx="2514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573.</a:t>
            </a:r>
            <a:r>
              <a:rPr lang="ru-RU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углы </a:t>
            </a:r>
            <a:r>
              <a:rPr lang="en-US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AOB, EOD, </a:t>
            </a:r>
          </a:p>
          <a:p>
            <a:pPr algn="just"/>
            <a:r>
              <a:rPr lang="en-US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FOE, COD, FOC, AOF, AOE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рис.11.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2577E8-B386-47C1-B754-42DFDEC03B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33" r="720"/>
          <a:stretch/>
        </p:blipFill>
        <p:spPr>
          <a:xfrm>
            <a:off x="34560" y="984695"/>
            <a:ext cx="1535045" cy="120583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1E54F86-84F1-4C1A-92DD-2C3E85979F1E}"/>
              </a:ext>
            </a:extLst>
          </p:cNvPr>
          <p:cNvSpPr/>
          <p:nvPr/>
        </p:nvSpPr>
        <p:spPr>
          <a:xfrm>
            <a:off x="2274887" y="1012825"/>
            <a:ext cx="228601" cy="428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0ADCEA6-820D-4BA1-8E67-11D1853CE3CA}"/>
              </a:ext>
            </a:extLst>
          </p:cNvPr>
          <p:cNvSpPr/>
          <p:nvPr/>
        </p:nvSpPr>
        <p:spPr>
          <a:xfrm>
            <a:off x="1563546" y="750602"/>
            <a:ext cx="115899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               </a:t>
            </a: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∠АОС =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3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2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200" dirty="0">
              <a:solidFill>
                <a:srgbClr val="0070C0"/>
              </a:solidFill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ОВ = 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43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  </a:t>
            </a: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∠АОВ - ?</a:t>
            </a: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∠ЕО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- ?        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E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- ?        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- ?     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  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- ?        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∠АО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- ?        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∠АО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E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- ?    </a:t>
            </a:r>
            <a:r>
              <a:rPr lang="ru-RU" sz="14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   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     </a:t>
            </a:r>
          </a:p>
          <a:p>
            <a:endParaRPr lang="ru-RU" sz="1600" b="1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23945F8-FBEF-4C09-A910-52E0DD326B28}"/>
              </a:ext>
            </a:extLst>
          </p:cNvPr>
          <p:cNvSpPr/>
          <p:nvPr/>
        </p:nvSpPr>
        <p:spPr>
          <a:xfrm>
            <a:off x="2722544" y="313403"/>
            <a:ext cx="312457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1)∠АОС =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∠ЕО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 =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3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2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             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(вертикальные углы)</a:t>
            </a:r>
            <a:r>
              <a:rPr lang="en-US" sz="12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ru-RU" sz="1400" dirty="0"/>
          </a:p>
          <a:p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2)∠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ОВ =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E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= 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43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(</a:t>
            </a:r>
            <a:r>
              <a:rPr lang="ru-RU" sz="1200" b="1" spc="71" dirty="0" err="1">
                <a:ln w="11430"/>
                <a:latin typeface="Arial" pitchFamily="34" charset="0"/>
                <a:ea typeface="Cambria Math"/>
                <a:cs typeface="Arial" pitchFamily="34" charset="0"/>
              </a:rPr>
              <a:t>вертик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.)   </a:t>
            </a:r>
          </a:p>
          <a:p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3)∠АОВ = ∠АОС + 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ОВ</a:t>
            </a:r>
          </a:p>
          <a:p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 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∠АОВ = 32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+43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= 75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200" b="1" spc="71" dirty="0">
              <a:ln w="11430"/>
              <a:solidFill>
                <a:srgbClr val="0070C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4)∠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ОВ =180</a:t>
            </a:r>
            <a:r>
              <a:rPr lang="ru-RU" sz="1200" b="1" spc="71" baseline="30000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0 </a:t>
            </a:r>
            <a:r>
              <a:rPr lang="en-US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– </a:t>
            </a:r>
            <a:r>
              <a:rPr lang="ru-RU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развёрнутый угол</a:t>
            </a:r>
            <a:endParaRPr lang="en-US" sz="1200" b="1" spc="71" dirty="0">
              <a:ln w="11430"/>
              <a:latin typeface="Arial" panose="020B0604020202020204" pitchFamily="34" charset="0"/>
              <a:ea typeface="Cambria Math"/>
              <a:cs typeface="Arial" pitchFamily="34" charset="0"/>
            </a:endParaRPr>
          </a:p>
          <a:p>
            <a:r>
              <a:rPr lang="en-US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  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= 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FOB –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OB</a:t>
            </a:r>
            <a:endParaRPr lang="en-US" sz="1200" b="1" spc="71" dirty="0">
              <a:ln w="11430"/>
              <a:solidFill>
                <a:srgbClr val="0070C0"/>
              </a:solidFill>
              <a:latin typeface="Arial" panose="020B0604020202020204" pitchFamily="34" charset="0"/>
              <a:ea typeface="Cambria Math"/>
              <a:cs typeface="Arial" pitchFamily="34" charset="0"/>
            </a:endParaRPr>
          </a:p>
          <a:p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 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∠АО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=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180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– 75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= 105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</a:t>
            </a:r>
            <a:endParaRPr lang="en-US" sz="1200" b="1" spc="71" dirty="0">
              <a:ln w="11430"/>
              <a:solidFill>
                <a:srgbClr val="0070C0"/>
              </a:solidFill>
              <a:latin typeface="Arial" panose="020B0604020202020204" pitchFamily="34" charset="0"/>
              <a:ea typeface="Cambria Math"/>
              <a:cs typeface="Arial" pitchFamily="34" charset="0"/>
            </a:endParaRPr>
          </a:p>
          <a:p>
            <a:r>
              <a:rPr lang="en-US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5)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=</a:t>
            </a:r>
            <a:r>
              <a:rPr lang="en-US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DOB= 105</a:t>
            </a:r>
            <a:r>
              <a:rPr lang="ru-RU" sz="1200" b="1" spc="71" baseline="30000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0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(</a:t>
            </a:r>
            <a:r>
              <a:rPr lang="ru-RU" sz="1200" b="1" spc="71" dirty="0" err="1">
                <a:ln w="11430"/>
                <a:latin typeface="Arial" pitchFamily="34" charset="0"/>
                <a:ea typeface="Cambria Math"/>
                <a:cs typeface="Arial" pitchFamily="34" charset="0"/>
              </a:rPr>
              <a:t>вертик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.) </a:t>
            </a:r>
            <a:endParaRPr lang="en-US" sz="1200" b="1" spc="71" dirty="0">
              <a:ln w="11430"/>
              <a:latin typeface="Arial" panose="020B0604020202020204" pitchFamily="34" charset="0"/>
              <a:ea typeface="Cambria Math"/>
              <a:cs typeface="Arial" pitchFamily="34" charset="0"/>
            </a:endParaRPr>
          </a:p>
          <a:p>
            <a:r>
              <a:rPr lang="en-US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6)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= 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+ 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ОВ</a:t>
            </a:r>
            <a:endParaRPr lang="en-US" sz="1200" b="1" spc="71" dirty="0">
              <a:ln w="11430"/>
              <a:latin typeface="Arial" panose="020B0604020202020204" pitchFamily="34" charset="0"/>
              <a:ea typeface="Cambria Math"/>
              <a:cs typeface="Arial" pitchFamily="34" charset="0"/>
            </a:endParaRPr>
          </a:p>
          <a:p>
            <a:r>
              <a:rPr lang="en-US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  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=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43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 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+105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= 148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</a:t>
            </a:r>
            <a:endParaRPr lang="en-US" sz="1200" b="1" spc="71" dirty="0">
              <a:ln w="11430"/>
              <a:solidFill>
                <a:srgbClr val="0070C0"/>
              </a:solidFill>
              <a:latin typeface="Arial" panose="020B0604020202020204" pitchFamily="34" charset="0"/>
              <a:ea typeface="Cambria Math"/>
              <a:cs typeface="Arial" pitchFamily="34" charset="0"/>
            </a:endParaRPr>
          </a:p>
          <a:p>
            <a:r>
              <a:rPr lang="en-US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7)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=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E=148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(</a:t>
            </a:r>
            <a:r>
              <a:rPr lang="ru-RU" sz="1200" b="1" spc="71" dirty="0" err="1">
                <a:ln w="11430"/>
                <a:latin typeface="Arial" pitchFamily="34" charset="0"/>
                <a:ea typeface="Cambria Math"/>
                <a:cs typeface="Arial" pitchFamily="34" charset="0"/>
              </a:rPr>
              <a:t>вертик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.) </a:t>
            </a:r>
            <a:endParaRPr lang="en-US" sz="1200" b="1" spc="71" dirty="0">
              <a:ln w="11430"/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8)</a:t>
            </a:r>
            <a:r>
              <a:rPr lang="ru-RU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 = 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+ 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C</a:t>
            </a:r>
          </a:p>
          <a:p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 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 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= 105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 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+32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= 137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</a:t>
            </a:r>
            <a:endParaRPr lang="en-US" sz="1200" b="1" spc="71" baseline="30000" dirty="0">
              <a:ln w="11430"/>
              <a:solidFill>
                <a:srgbClr val="0070C0"/>
              </a:solidFill>
              <a:latin typeface="Arial" panose="020B0604020202020204" pitchFamily="34" charset="0"/>
              <a:ea typeface="Cambria Math"/>
              <a:cs typeface="Arial" pitchFamily="34" charset="0"/>
            </a:endParaRPr>
          </a:p>
          <a:p>
            <a:r>
              <a:rPr lang="en-US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9)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=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E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= 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148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(</a:t>
            </a:r>
            <a:r>
              <a:rPr lang="ru-RU" sz="1200" b="1" spc="71" dirty="0" err="1">
                <a:ln w="11430"/>
                <a:latin typeface="Arial" pitchFamily="34" charset="0"/>
                <a:ea typeface="Cambria Math"/>
                <a:cs typeface="Arial" pitchFamily="34" charset="0"/>
              </a:rPr>
              <a:t>вертик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.) </a:t>
            </a:r>
            <a:endParaRPr lang="en-US" sz="1200" b="1" spc="71" dirty="0">
              <a:ln w="11430"/>
              <a:latin typeface="Arial" pitchFamily="34" charset="0"/>
              <a:ea typeface="Cambria Math"/>
              <a:cs typeface="Arial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A14984B-AD69-4FBD-A56C-643A9BA357D2}"/>
              </a:ext>
            </a:extLst>
          </p:cNvPr>
          <p:cNvSpPr/>
          <p:nvPr/>
        </p:nvSpPr>
        <p:spPr>
          <a:xfrm>
            <a:off x="-4078" y="2218659"/>
            <a:ext cx="2317109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00B050"/>
                </a:solidFill>
                <a:latin typeface="Arial" panose="020B0604020202020204" pitchFamily="34" charset="0"/>
              </a:rPr>
              <a:t>Ответ: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 ∠АОВ = 75</a:t>
            </a:r>
            <a:r>
              <a:rPr lang="ru-RU" sz="1200" b="1" spc="71" baseline="30000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</a:p>
          <a:p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∠ЕО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D = 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3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2</a:t>
            </a:r>
            <a:r>
              <a:rPr lang="ru-RU" sz="1200" b="1" spc="71" baseline="30000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200" b="1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E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 = 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43</a:t>
            </a:r>
            <a:r>
              <a:rPr lang="ru-RU" sz="1200" b="1" spc="71" baseline="30000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,∠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= 148</a:t>
            </a:r>
            <a:r>
              <a:rPr lang="ru-RU" sz="1200" b="1" spc="71" baseline="30000" dirty="0">
                <a:ln w="11430"/>
                <a:solidFill>
                  <a:srgbClr val="00B05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</a:t>
            </a:r>
            <a:endParaRPr lang="en-US" sz="1200" b="1" spc="71" dirty="0">
              <a:ln w="11430"/>
              <a:solidFill>
                <a:srgbClr val="00B050"/>
              </a:solidFill>
              <a:latin typeface="Arial" panose="020B0604020202020204" pitchFamily="34" charset="0"/>
              <a:ea typeface="Cambria Math"/>
              <a:cs typeface="Arial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= 148</a:t>
            </a:r>
            <a:r>
              <a:rPr lang="ru-RU" sz="1200" b="1" spc="71" baseline="30000" dirty="0">
                <a:ln w="11430"/>
                <a:solidFill>
                  <a:srgbClr val="00B05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,∠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 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= 137</a:t>
            </a:r>
            <a:r>
              <a:rPr lang="ru-RU" sz="1200" b="1" spc="71" baseline="30000" dirty="0">
                <a:ln w="11430"/>
                <a:solidFill>
                  <a:srgbClr val="00B05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</a:t>
            </a:r>
            <a:endParaRPr lang="en-US" sz="1200" b="1" spc="71" baseline="30000" dirty="0">
              <a:ln w="11430"/>
              <a:solidFill>
                <a:srgbClr val="00B050"/>
              </a:solidFill>
              <a:latin typeface="Arial" panose="020B0604020202020204" pitchFamily="34" charset="0"/>
              <a:ea typeface="Cambria Math"/>
              <a:cs typeface="Arial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∠АО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= 105</a:t>
            </a:r>
            <a:r>
              <a:rPr lang="ru-RU" sz="1200" b="1" spc="71" baseline="30000" dirty="0">
                <a:ln w="11430"/>
                <a:solidFill>
                  <a:srgbClr val="00B05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,∠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E</a:t>
            </a:r>
            <a:r>
              <a:rPr lang="ru-RU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 = 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148</a:t>
            </a:r>
            <a:r>
              <a:rPr lang="ru-RU" sz="1200" b="1" spc="71" baseline="30000" dirty="0">
                <a:ln w="11430"/>
                <a:solidFill>
                  <a:srgbClr val="00B05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en-US" sz="1200" b="1" spc="71" dirty="0">
                <a:ln w="11430"/>
                <a:solidFill>
                  <a:srgbClr val="00B05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 </a:t>
            </a:r>
          </a:p>
          <a:p>
            <a:endParaRPr lang="en-US" sz="1200" b="1" spc="71" dirty="0">
              <a:ln w="11430"/>
              <a:solidFill>
                <a:srgbClr val="00B050"/>
              </a:solidFill>
              <a:latin typeface="Arial" panose="020B0604020202020204" pitchFamily="34" charset="0"/>
              <a:ea typeface="Cambria Math"/>
              <a:cs typeface="Arial" pitchFamily="34" charset="0"/>
            </a:endParaRP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65486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A5765E-ECA7-499B-A9F4-A03681920D70}"/>
              </a:ext>
            </a:extLst>
          </p:cNvPr>
          <p:cNvSpPr/>
          <p:nvPr/>
        </p:nvSpPr>
        <p:spPr>
          <a:xfrm>
            <a:off x="140492" y="460426"/>
            <a:ext cx="5486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574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углы AOD, AOB, BAO, DOC прямоугольника ABCD на рис.12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25F392-807F-435C-9493-F9B10F3D14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30" b="4860"/>
          <a:stretch/>
        </p:blipFill>
        <p:spPr>
          <a:xfrm>
            <a:off x="14708" y="1165225"/>
            <a:ext cx="1586121" cy="97411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00ACB17-8A96-49E9-B829-40A0A89896A2}"/>
              </a:ext>
            </a:extLst>
          </p:cNvPr>
          <p:cNvSpPr/>
          <p:nvPr/>
        </p:nvSpPr>
        <p:spPr>
          <a:xfrm>
            <a:off x="1600829" y="980978"/>
            <a:ext cx="22098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               </a:t>
            </a: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= ∠В = 9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en-US" sz="1200" b="1" spc="71" dirty="0">
              <a:ln w="11430"/>
              <a:solidFill>
                <a:srgbClr val="0070C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∠С = 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=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9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200" dirty="0">
              <a:solidFill>
                <a:srgbClr val="0070C0"/>
              </a:solidFill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ABO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= 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42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  </a:t>
            </a: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= 84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200" b="1" spc="71" dirty="0">
              <a:ln w="11430"/>
              <a:solidFill>
                <a:srgbClr val="0070C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- ?        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- ?</a:t>
            </a:r>
            <a:endParaRPr lang="en-US" sz="1200" b="1" spc="71" dirty="0">
              <a:ln w="11430"/>
              <a:solidFill>
                <a:srgbClr val="0070C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BAO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- ?        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- ?        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       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ED6C45D-A2ED-4D86-AEB7-7D880F5808D1}"/>
              </a:ext>
            </a:extLst>
          </p:cNvPr>
          <p:cNvSpPr/>
          <p:nvPr/>
        </p:nvSpPr>
        <p:spPr>
          <a:xfrm>
            <a:off x="2774598" y="946809"/>
            <a:ext cx="285229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1)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= 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= 84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(</a:t>
            </a:r>
            <a:r>
              <a:rPr lang="ru-RU" sz="1200" b="1" spc="71" dirty="0" err="1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вертик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.)</a:t>
            </a:r>
          </a:p>
          <a:p>
            <a:r>
              <a:rPr lang="ru-RU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2)∠АОС = </a:t>
            </a:r>
            <a:r>
              <a:rPr lang="en-US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180</a:t>
            </a:r>
            <a:r>
              <a:rPr lang="ru-RU" sz="12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dirty="0">
                <a:latin typeface="Arial" panose="020B0604020202020204" pitchFamily="34" charset="0"/>
              </a:rPr>
              <a:t> </a:t>
            </a:r>
          </a:p>
          <a:p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(</a:t>
            </a:r>
            <a:r>
              <a:rPr lang="ru-RU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развёрнутый</a:t>
            </a:r>
            <a:r>
              <a:rPr lang="en-US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)</a:t>
            </a:r>
            <a:endParaRPr lang="ru-RU" sz="1200" b="1" spc="71" dirty="0">
              <a:ln w="11430"/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3)∠АОВ = ∠АОС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–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C</a:t>
            </a:r>
            <a:endParaRPr lang="ru-RU" sz="1200" b="1" spc="71" baseline="30000" dirty="0">
              <a:ln w="11430"/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  ∠АОВ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= 18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– </a:t>
            </a:r>
            <a:r>
              <a:rPr lang="ru-RU" sz="1200" b="1" spc="71" dirty="0">
                <a:ln w="11430"/>
                <a:latin typeface="Arial" panose="020B0604020202020204" pitchFamily="34" charset="0"/>
                <a:ea typeface="Cambria Math"/>
                <a:cs typeface="Arial" pitchFamily="34" charset="0"/>
              </a:rPr>
              <a:t>84</a:t>
            </a:r>
            <a:r>
              <a:rPr lang="ru-RU" sz="12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=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9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6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en-US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200" b="1" dirty="0">
                <a:latin typeface="Arial" panose="020B0604020202020204" pitchFamily="34" charset="0"/>
              </a:rPr>
              <a:t>4)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BAO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= 18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– (∠АОВ + ∠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ABO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) </a:t>
            </a: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 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BAO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= 18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– (9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6</a:t>
            </a:r>
            <a:r>
              <a:rPr lang="ru-RU" sz="12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+</a:t>
            </a:r>
            <a:r>
              <a:rPr lang="en-US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42</a:t>
            </a:r>
            <a:r>
              <a:rPr lang="ru-RU" sz="12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)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= 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42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Сумма всех углов </a:t>
            </a:r>
            <a:r>
              <a:rPr lang="ru-RU" sz="1200" b="1" spc="71" dirty="0" err="1">
                <a:ln w="11430"/>
                <a:latin typeface="Arial" pitchFamily="34" charset="0"/>
                <a:ea typeface="Cambria Math"/>
                <a:cs typeface="Arial" pitchFamily="34" charset="0"/>
              </a:rPr>
              <a:t>треуг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.= 180</a:t>
            </a:r>
            <a:r>
              <a:rPr lang="ru-RU" sz="12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</a:p>
          <a:p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5)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2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= ∠АОВ 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=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9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6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(</a:t>
            </a:r>
            <a:r>
              <a:rPr lang="ru-RU" sz="1200" b="1" spc="71" dirty="0" err="1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вертик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.)</a:t>
            </a:r>
            <a:endParaRPr lang="en-US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08DDDC0-BFBE-429C-91F0-03D4CC7B8610}"/>
              </a:ext>
            </a:extLst>
          </p:cNvPr>
          <p:cNvSpPr/>
          <p:nvPr/>
        </p:nvSpPr>
        <p:spPr>
          <a:xfrm>
            <a:off x="35270" y="2886525"/>
            <a:ext cx="55916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A859"/>
                </a:solidFill>
                <a:latin typeface="Arial" panose="020B0604020202020204" pitchFamily="34" charset="0"/>
              </a:rPr>
              <a:t>Ответ:</a:t>
            </a:r>
            <a:r>
              <a:rPr lang="ru-RU" sz="1400" b="1" spc="71" dirty="0">
                <a:ln w="11430"/>
                <a:solidFill>
                  <a:srgbClr val="00A859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∠</a:t>
            </a:r>
            <a:r>
              <a:rPr lang="en-US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en-US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= 84</a:t>
            </a:r>
            <a:r>
              <a:rPr lang="ru-RU" sz="1400" b="1" spc="71" baseline="30000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,</a:t>
            </a:r>
            <a:r>
              <a:rPr lang="ru-RU" sz="14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∠АОВ </a:t>
            </a:r>
            <a:r>
              <a:rPr lang="en-US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= </a:t>
            </a:r>
            <a:r>
              <a:rPr lang="ru-RU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9</a:t>
            </a:r>
            <a:r>
              <a:rPr lang="en-US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6</a:t>
            </a:r>
            <a:r>
              <a:rPr lang="ru-RU" sz="1400" b="1" spc="71" baseline="30000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,</a:t>
            </a:r>
            <a:r>
              <a:rPr lang="ru-RU" sz="14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BAO</a:t>
            </a:r>
            <a:r>
              <a:rPr lang="ru-RU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 = </a:t>
            </a:r>
            <a:r>
              <a:rPr lang="en-US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42</a:t>
            </a:r>
            <a:r>
              <a:rPr lang="ru-RU" sz="1400" b="1" spc="71" baseline="30000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,</a:t>
            </a:r>
            <a:r>
              <a:rPr lang="ru-RU" sz="14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 = 9</a:t>
            </a:r>
            <a:r>
              <a:rPr lang="en-US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6</a:t>
            </a:r>
            <a:r>
              <a:rPr lang="ru-RU" sz="1400" b="1" spc="71" baseline="30000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400" b="1" spc="71" dirty="0">
                <a:ln w="11430"/>
                <a:solidFill>
                  <a:srgbClr val="00A859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en-US" sz="1400" b="1" dirty="0">
              <a:solidFill>
                <a:srgbClr val="00A85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10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2AE9D56-7227-48C4-AB6E-A2A814660C2E}"/>
              </a:ext>
            </a:extLst>
          </p:cNvPr>
          <p:cNvSpPr/>
          <p:nvPr/>
        </p:nvSpPr>
        <p:spPr>
          <a:xfrm>
            <a:off x="102392" y="327025"/>
            <a:ext cx="5562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571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плоскости отмечены прямая AB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точка O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 ее. Проведите из точки O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прямую, перпендикулярную прямой AB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4C1E399-968E-42E4-BAA4-435F9EBE9E5F}"/>
              </a:ext>
            </a:extLst>
          </p:cNvPr>
          <p:cNvCxnSpPr/>
          <p:nvPr/>
        </p:nvCxnSpPr>
        <p:spPr>
          <a:xfrm>
            <a:off x="1055687" y="1698625"/>
            <a:ext cx="1828800" cy="9906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FCC0A9E-C86A-46CE-933F-89E36DE5F463}"/>
              </a:ext>
            </a:extLst>
          </p:cNvPr>
          <p:cNvSpPr/>
          <p:nvPr/>
        </p:nvSpPr>
        <p:spPr>
          <a:xfrm>
            <a:off x="756322" y="1622425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F00ED9B-B26F-4273-AE76-7958E8A6AE80}"/>
              </a:ext>
            </a:extLst>
          </p:cNvPr>
          <p:cNvSpPr/>
          <p:nvPr/>
        </p:nvSpPr>
        <p:spPr>
          <a:xfrm>
            <a:off x="2532314" y="2613025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720817B-6DC7-465D-B5BF-684B61F784DA}"/>
              </a:ext>
            </a:extLst>
          </p:cNvPr>
          <p:cNvSpPr/>
          <p:nvPr/>
        </p:nvSpPr>
        <p:spPr>
          <a:xfrm>
            <a:off x="2168112" y="1273612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FEE54C97-5ADC-4E95-96FE-FF1064A080B5}"/>
              </a:ext>
            </a:extLst>
          </p:cNvPr>
          <p:cNvSpPr/>
          <p:nvPr/>
        </p:nvSpPr>
        <p:spPr>
          <a:xfrm>
            <a:off x="2532314" y="1510849"/>
            <a:ext cx="45719" cy="4628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>
            <a:extLst>
              <a:ext uri="{FF2B5EF4-FFF2-40B4-BE49-F238E27FC236}">
                <a16:creationId xmlns:a16="http://schemas.microsoft.com/office/drawing/2014/main" id="{E8FD67FD-20DC-4786-9DC0-D56954E886FE}"/>
              </a:ext>
            </a:extLst>
          </p:cNvPr>
          <p:cNvSpPr/>
          <p:nvPr/>
        </p:nvSpPr>
        <p:spPr>
          <a:xfrm rot="1720338">
            <a:off x="2430474" y="1376850"/>
            <a:ext cx="914400" cy="1199885"/>
          </a:xfrm>
          <a:prstGeom prst="rtTriangl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4422B39-51E9-44EE-AB69-949C52C60795}"/>
              </a:ext>
            </a:extLst>
          </p:cNvPr>
          <p:cNvCxnSpPr>
            <a:cxnSpLocks/>
          </p:cNvCxnSpPr>
          <p:nvPr/>
        </p:nvCxnSpPr>
        <p:spPr>
          <a:xfrm flipH="1">
            <a:off x="1893887" y="1231051"/>
            <a:ext cx="838200" cy="15343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130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00735F-A9B9-47CD-95C3-8485653E10C8}"/>
              </a:ext>
            </a:extLst>
          </p:cNvPr>
          <p:cNvSpPr/>
          <p:nvPr/>
        </p:nvSpPr>
        <p:spPr>
          <a:xfrm>
            <a:off x="3646487" y="631825"/>
            <a:ext cx="304800" cy="24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7E8515D-851B-4BF9-845A-AD26E11601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09"/>
          <a:stretch/>
        </p:blipFill>
        <p:spPr>
          <a:xfrm>
            <a:off x="65088" y="663456"/>
            <a:ext cx="2971800" cy="19179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7F03770-6C65-44B4-9DFF-9CAE5AA6DA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85" t="3033"/>
          <a:stretch/>
        </p:blipFill>
        <p:spPr>
          <a:xfrm>
            <a:off x="2960687" y="454583"/>
            <a:ext cx="2743200" cy="261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00735F-A9B9-47CD-95C3-8485653E10C8}"/>
              </a:ext>
            </a:extLst>
          </p:cNvPr>
          <p:cNvSpPr/>
          <p:nvPr/>
        </p:nvSpPr>
        <p:spPr>
          <a:xfrm>
            <a:off x="3646487" y="631825"/>
            <a:ext cx="304800" cy="24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76EB0F1-197E-4187-9CC3-58A5FB0B7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7" y="866674"/>
            <a:ext cx="5699859" cy="23781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456CF9-264F-4440-BCD9-235129B9B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87" y="455750"/>
            <a:ext cx="5703887" cy="4109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AF0072-BA6E-4B36-8F6E-DAAEEFB6CB3B}"/>
              </a:ext>
            </a:extLst>
          </p:cNvPr>
          <p:cNvSpPr txBox="1"/>
          <p:nvPr/>
        </p:nvSpPr>
        <p:spPr>
          <a:xfrm>
            <a:off x="4868843" y="782920"/>
            <a:ext cx="758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45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597097-07C2-4CF6-BB90-7DBF82259B95}"/>
              </a:ext>
            </a:extLst>
          </p:cNvPr>
          <p:cNvSpPr txBox="1"/>
          <p:nvPr/>
        </p:nvSpPr>
        <p:spPr>
          <a:xfrm>
            <a:off x="2945546" y="1067754"/>
            <a:ext cx="758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60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584A76-BFF0-41EE-B813-09F32F46C14E}"/>
              </a:ext>
            </a:extLst>
          </p:cNvPr>
          <p:cNvSpPr txBox="1"/>
          <p:nvPr/>
        </p:nvSpPr>
        <p:spPr>
          <a:xfrm>
            <a:off x="5094287" y="1589808"/>
            <a:ext cx="758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75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356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3688" y="22225"/>
            <a:ext cx="51295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ПАРАЛЛЕЛЬНЫЕ  ПРЯМЫЕ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BDE274C4-9901-4676-BA95-2133F4716A5D}"/>
                  </a:ext>
                </a:extLst>
              </p:cNvPr>
              <p:cNvSpPr/>
              <p:nvPr/>
            </p:nvSpPr>
            <p:spPr>
              <a:xfrm>
                <a:off x="65087" y="464920"/>
                <a:ext cx="5677854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2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две прямые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плоскости не пересекаются, то они называются </a:t>
                </a:r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параллельными прямыми. 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рис.1 изображены параллельные прямые линии. Параллельность прямых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записывается так: </a:t>
                </a:r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a||b </a:t>
                </a:r>
              </a:p>
              <a:p>
                <a:pPr algn="just"/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Отрезки (или лучи), лежащие на параллельных </a:t>
                </a:r>
                <a:r>
                  <a:rPr lang="ru-RU" sz="1200" b="1" dirty="0" smtClean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прямых, 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называются параллельными.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рис.2 показаны параллельные отрезки: АВ </a:t>
                </a:r>
                <a14:m>
                  <m:oMath xmlns:m="http://schemas.openxmlformats.org/officeDocument/2006/math">
                    <m:r>
                      <a:rPr lang="ru-RU" sz="1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CD</a:t>
                </a:r>
                <a:endPara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BDE274C4-9901-4676-BA95-2133F4716A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7" y="464920"/>
                <a:ext cx="5677854" cy="1446550"/>
              </a:xfrm>
              <a:prstGeom prst="rect">
                <a:avLst/>
              </a:prstGeom>
              <a:blipFill>
                <a:blip r:embed="rId3"/>
                <a:stretch>
                  <a:fillRect l="-107" t="-420" r="-322" b="-16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175F28-F48F-47C3-995B-772A6B62ED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27" t="744" b="-1"/>
          <a:stretch/>
        </p:blipFill>
        <p:spPr>
          <a:xfrm>
            <a:off x="251067" y="1911470"/>
            <a:ext cx="5305893" cy="123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74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3688" y="22225"/>
            <a:ext cx="51295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ПАРАЛЛЕЛЬНЫЕ  ПРЯМЫЕ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4A163A-C645-4EB4-990B-49B976BB706A}"/>
              </a:ext>
            </a:extLst>
          </p:cNvPr>
          <p:cNvSpPr/>
          <p:nvPr/>
        </p:nvSpPr>
        <p:spPr>
          <a:xfrm>
            <a:off x="40153" y="395308"/>
            <a:ext cx="57673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       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Железнодорожные рельсы (рис.3), противоположные края прямоугольного стола, горизонтальная или вертикальная линии в тетради в клетку напоминают параллельные прямые или отрезки. </a:t>
            </a:r>
          </a:p>
          <a:p>
            <a:pPr algn="just"/>
            <a:r>
              <a:rPr lang="ru-RU" sz="1200" b="1" dirty="0" smtClean="0">
                <a:solidFill>
                  <a:srgbClr val="211D1E"/>
                </a:solidFill>
                <a:latin typeface="Arial" panose="020B0604020202020204" pitchFamily="34" charset="0"/>
              </a:rPr>
              <a:t>        Параллельные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прямые можно начертить с использованием линейки, как показано на </a:t>
            </a:r>
            <a:r>
              <a:rPr lang="ru-RU" sz="1200" b="1" dirty="0" smtClean="0">
                <a:solidFill>
                  <a:srgbClr val="211D1E"/>
                </a:solidFill>
                <a:latin typeface="Arial" panose="020B0604020202020204" pitchFamily="34" charset="0"/>
              </a:rPr>
              <a:t>рис.4</a:t>
            </a:r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408D51-6642-4167-814B-31E2EBB199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30" t="4564" r="2493" b="1626"/>
          <a:stretch/>
        </p:blipFill>
        <p:spPr>
          <a:xfrm>
            <a:off x="39395" y="1543827"/>
            <a:ext cx="1397292" cy="1369520"/>
          </a:xfrm>
          <a:prstGeom prst="rect">
            <a:avLst/>
          </a:prstGeom>
        </p:spPr>
      </p:pic>
      <p:pic>
        <p:nvPicPr>
          <p:cNvPr id="1026" name="Picture 2" descr="Иллюстрация 1 из 5 для Тетрадь школьная &quot;Путешественник&quot; (24 листа, линия,  в ассортименте) (403011) | Лабиринт -">
            <a:extLst>
              <a:ext uri="{FF2B5EF4-FFF2-40B4-BE49-F238E27FC236}">
                <a16:creationId xmlns:a16="http://schemas.microsoft.com/office/drawing/2014/main" id="{808937EC-4FF7-4632-94BA-2344E77C1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445" y="1780168"/>
            <a:ext cx="590973" cy="93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резентация на тему: &quot;Презентация по теме &quot;Параллельные прямые&quot;&quot;. Скачать  бесплатно и без регистрации.">
            <a:extLst>
              <a:ext uri="{FF2B5EF4-FFF2-40B4-BE49-F238E27FC236}">
                <a16:creationId xmlns:a16="http://schemas.microsoft.com/office/drawing/2014/main" id="{9387F1E8-FA76-4793-AB4E-C0B1A5EE45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" t="21820" r="4183" b="8673"/>
          <a:stretch/>
        </p:blipFill>
        <p:spPr bwMode="auto">
          <a:xfrm>
            <a:off x="1495466" y="1410971"/>
            <a:ext cx="1981200" cy="167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FA0618-525B-4E38-B0B6-46056E5ED5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390"/>
          <a:stretch/>
        </p:blipFill>
        <p:spPr>
          <a:xfrm>
            <a:off x="4126418" y="1260598"/>
            <a:ext cx="1544383" cy="187793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058EDC2-F974-488F-907C-8BE571FDD76B}"/>
              </a:ext>
            </a:extLst>
          </p:cNvPr>
          <p:cNvSpPr/>
          <p:nvPr/>
        </p:nvSpPr>
        <p:spPr>
          <a:xfrm>
            <a:off x="5094287" y="2728681"/>
            <a:ext cx="70676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Рис.4</a:t>
            </a:r>
            <a:endParaRPr lang="ru-RU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889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2225"/>
            <a:ext cx="5423220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ВЕРТИКАЛЬНЫЕ  УГЛЫ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4A163A-C645-4EB4-990B-49B976BB706A}"/>
              </a:ext>
            </a:extLst>
          </p:cNvPr>
          <p:cNvSpPr/>
          <p:nvPr/>
        </p:nvSpPr>
        <p:spPr>
          <a:xfrm>
            <a:off x="-2" y="372230"/>
            <a:ext cx="576738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     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Когда две прямые пересекаются, то образуются 4 угла. Углы напротив друг друга называются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вертикальными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. </a:t>
            </a:r>
            <a:r>
              <a:rPr lang="ru-RU" sz="1400" b="1" dirty="0">
                <a:latin typeface="Arial" panose="020B0604020202020204" pitchFamily="34" charset="0"/>
              </a:rPr>
              <a:t>Вертикальные углы нужно называть только парами.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Вертикальные углы равны.</a:t>
            </a:r>
          </a:p>
          <a:p>
            <a:pPr algn="just"/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endParaRPr lang="en-US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 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954A4B-B614-4773-AF4D-0B5920C52F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88" t="6632"/>
          <a:stretch/>
        </p:blipFill>
        <p:spPr>
          <a:xfrm>
            <a:off x="175952" y="1350728"/>
            <a:ext cx="2286000" cy="163443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75FACD9-D0EC-490B-ABA2-125F74844A73}"/>
              </a:ext>
            </a:extLst>
          </p:cNvPr>
          <p:cNvSpPr/>
          <p:nvPr/>
        </p:nvSpPr>
        <p:spPr>
          <a:xfrm>
            <a:off x="2637906" y="1399343"/>
            <a:ext cx="2930161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∠А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OD =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COB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Другая пара углов - тоже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вертикальные углы:</a:t>
            </a:r>
            <a:endParaRPr lang="en-US" sz="1600" b="1" spc="71" dirty="0">
              <a:ln w="11430"/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∠А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O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С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=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DOB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12111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3688" y="22225"/>
            <a:ext cx="51295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ПЕРПЕНДИКУЛЯРНЫЕ  ПРЯМЫЕ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D84A163A-C645-4EB4-990B-49B976BB706A}"/>
                  </a:ext>
                </a:extLst>
              </p:cNvPr>
              <p:cNvSpPr/>
              <p:nvPr/>
            </p:nvSpPr>
            <p:spPr>
              <a:xfrm>
                <a:off x="65087" y="375176"/>
                <a:ext cx="5638800" cy="16004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    Прямые, которые пересекаются под прямым углом (90°), называются перпендикулярными прямыми. </a:t>
                </a:r>
              </a:p>
              <a:p>
                <a:pPr algn="just"/>
                <a:r>
                  <a:rPr lang="ru-RU" sz="1400" b="1" dirty="0" smtClean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   Зимой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вы могли заметить, что сосульки растут (рис. 6) перпендикулярно земле. На рис.7 </a:t>
                </a:r>
                <a:r>
                  <a:rPr lang="ru-RU" sz="1400" b="1" dirty="0" smtClean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прямые а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и b перпендикулярны друг другу.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Перпендикулярность прямых обозначается так: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а</a:t>
                </a:r>
                <a14:m>
                  <m:oMath xmlns:m="http://schemas.openxmlformats.org/officeDocument/2006/math">
                    <m:r>
                      <a:rPr lang="ru-RU" sz="1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ru-RU" sz="1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 Перпендикулярные прямые при пересечении образуют 4 прямых угла. </a:t>
                </a:r>
                <a:endParaRPr lang="ru-RU" sz="1400" b="1" dirty="0"/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D84A163A-C645-4EB4-990B-49B976BB70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7" y="375176"/>
                <a:ext cx="5638800" cy="1600438"/>
              </a:xfrm>
              <a:prstGeom prst="rect">
                <a:avLst/>
              </a:prstGeom>
              <a:blipFill>
                <a:blip r:embed="rId3"/>
                <a:stretch>
                  <a:fillRect l="-324" t="-763" r="-324" b="-3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AB6193-31F3-4542-904A-FBCA15BDA8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396" t="5441" b="3959"/>
          <a:stretch/>
        </p:blipFill>
        <p:spPr>
          <a:xfrm>
            <a:off x="1893887" y="1928724"/>
            <a:ext cx="3669340" cy="12939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C85457F3-AD6A-4F60-A218-E91134186DE9}"/>
                  </a:ext>
                </a:extLst>
              </p:cNvPr>
              <p:cNvSpPr/>
              <p:nvPr/>
            </p:nvSpPr>
            <p:spPr>
              <a:xfrm>
                <a:off x="4941887" y="2055781"/>
                <a:ext cx="7088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а</a:t>
                </a:r>
                <a14:m>
                  <m:oMath xmlns:m="http://schemas.openxmlformats.org/officeDocument/2006/math">
                    <m:r>
                      <a:rPr lang="ru-RU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ru-RU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b</a:t>
                </a:r>
                <a:endParaRPr lang="ru-RU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C85457F3-AD6A-4F60-A218-E91134186D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887" y="2055781"/>
                <a:ext cx="708848" cy="369332"/>
              </a:xfrm>
              <a:prstGeom prst="rect">
                <a:avLst/>
              </a:prstGeom>
              <a:blipFill>
                <a:blip r:embed="rId5"/>
                <a:stretch>
                  <a:fillRect l="-7759" t="-8197" r="-6034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Презентация по математике на тему &quot;Перпендикулярные прямые&quot;(6 класс)">
            <a:extLst>
              <a:ext uri="{FF2B5EF4-FFF2-40B4-BE49-F238E27FC236}">
                <a16:creationId xmlns:a16="http://schemas.microsoft.com/office/drawing/2014/main" id="{1F0D8C9C-968F-4BC8-BC4F-102BC57758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41" t="52394" r="2422" b="7730"/>
          <a:stretch/>
        </p:blipFill>
        <p:spPr bwMode="auto">
          <a:xfrm>
            <a:off x="118239" y="2000031"/>
            <a:ext cx="1634987" cy="122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62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201" y="22225"/>
            <a:ext cx="5627686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ПОСТРОЕНИЕ ПЕРПЕНДИКУЛЯРНЫХ  ПРЯМЫХ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C0D2E5A-3B9A-4E3D-B0AA-FEDF1F3A9D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 b="969"/>
          <a:stretch/>
        </p:blipFill>
        <p:spPr>
          <a:xfrm>
            <a:off x="141287" y="612256"/>
            <a:ext cx="5627687" cy="222936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8D63CC-7373-4359-BBFC-A2D9F281237E}"/>
              </a:ext>
            </a:extLst>
          </p:cNvPr>
          <p:cNvSpPr/>
          <p:nvPr/>
        </p:nvSpPr>
        <p:spPr>
          <a:xfrm>
            <a:off x="141287" y="2536825"/>
            <a:ext cx="3810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826ED0-DD8D-432D-BC09-33909B3CB5CE}"/>
              </a:ext>
            </a:extLst>
          </p:cNvPr>
          <p:cNvSpPr/>
          <p:nvPr/>
        </p:nvSpPr>
        <p:spPr>
          <a:xfrm>
            <a:off x="435352" y="2632594"/>
            <a:ext cx="12954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4EFB3A3-5D58-4C55-9BF7-5A341009222C}"/>
              </a:ext>
            </a:extLst>
          </p:cNvPr>
          <p:cNvSpPr/>
          <p:nvPr/>
        </p:nvSpPr>
        <p:spPr>
          <a:xfrm>
            <a:off x="4256087" y="2765425"/>
            <a:ext cx="2286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977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CFC352-899C-4E3C-925D-7876B6EE8D16}"/>
              </a:ext>
            </a:extLst>
          </p:cNvPr>
          <p:cNvSpPr/>
          <p:nvPr/>
        </p:nvSpPr>
        <p:spPr>
          <a:xfrm>
            <a:off x="65087" y="313619"/>
            <a:ext cx="548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570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</a:rPr>
              <a:t>Покажите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параллельные</a:t>
            </a:r>
            <a:r>
              <a:rPr lang="ru-RU" b="1" dirty="0">
                <a:latin typeface="Arial" panose="020B0604020202020204" pitchFamily="34" charset="0"/>
              </a:rPr>
              <a:t> и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перпендикулярные</a:t>
            </a:r>
            <a:r>
              <a:rPr lang="ru-RU" b="1" dirty="0">
                <a:latin typeface="Arial" panose="020B0604020202020204" pitchFamily="34" charset="0"/>
              </a:rPr>
              <a:t> отрезки в кубе на рис.9</a:t>
            </a:r>
            <a:r>
              <a:rPr lang="ru-RU" dirty="0"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ECD36E-8B22-4A02-B475-B72DE70B76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775" t="17602"/>
          <a:stretch/>
        </p:blipFill>
        <p:spPr>
          <a:xfrm>
            <a:off x="217487" y="1089025"/>
            <a:ext cx="1665287" cy="16002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13D51AC8-9E53-49B5-B613-B2C66177E985}"/>
                  </a:ext>
                </a:extLst>
              </p:cNvPr>
              <p:cNvSpPr/>
              <p:nvPr/>
            </p:nvSpPr>
            <p:spPr>
              <a:xfrm>
                <a:off x="2198687" y="1035436"/>
                <a:ext cx="2635080" cy="2031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АА</a:t>
                </a:r>
                <a:r>
                  <a:rPr lang="ru-RU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ВВ</a:t>
                </a:r>
                <a:r>
                  <a:rPr lang="ru-RU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СС</a:t>
                </a:r>
                <a:r>
                  <a:rPr lang="ru-RU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DD</a:t>
                </a:r>
                <a:r>
                  <a:rPr lang="ru-RU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en-US" b="1" baseline="-25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ru-RU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</a:t>
                </a:r>
                <a:r>
                  <a:rPr lang="ru-RU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ru-RU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dirty="0"/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RU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ru-RU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DC</a:t>
                </a:r>
                <a:endParaRPr lang="en-US" b="1" baseline="-25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ВВ</a:t>
                </a:r>
                <a:r>
                  <a:rPr lang="ru-RU" b="1" baseline="-25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endParaRPr 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ВВ</a:t>
                </a:r>
                <a:r>
                  <a:rPr lang="ru-RU" b="1" baseline="-25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AB</a:t>
                </a:r>
              </a:p>
              <a:p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ВВ</a:t>
                </a:r>
                <a:r>
                  <a:rPr lang="ru-RU" b="1" baseline="-25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r>
                  <a:rPr lang="ru-RU" b="1" baseline="-25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RU" b="1" baseline="-25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C0000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RU" b="1" baseline="-25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RU" b="1" baseline="-25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b="1" baseline="-25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C0000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13D51AC8-9E53-49B5-B613-B2C66177E9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687" y="1035436"/>
                <a:ext cx="2635080" cy="2031325"/>
              </a:xfrm>
              <a:prstGeom prst="rect">
                <a:avLst/>
              </a:prstGeom>
              <a:blipFill>
                <a:blip r:embed="rId4"/>
                <a:stretch>
                  <a:fillRect l="-2083" t="-1802" b="-39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8295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5E1F6F5-434D-4597-8BA7-8041C87CBB53}"/>
              </a:ext>
            </a:extLst>
          </p:cNvPr>
          <p:cNvSpPr/>
          <p:nvPr/>
        </p:nvSpPr>
        <p:spPr>
          <a:xfrm>
            <a:off x="102392" y="401585"/>
            <a:ext cx="5562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572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углы AOB, AOD, FOD на рис.10.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0FCD3B-042A-4597-B667-948C5EF42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97" t="4504"/>
          <a:stretch/>
        </p:blipFill>
        <p:spPr>
          <a:xfrm>
            <a:off x="102392" y="784225"/>
            <a:ext cx="1855955" cy="149358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2467B6C-98B0-42E0-A580-7F33E6A01149}"/>
              </a:ext>
            </a:extLst>
          </p:cNvPr>
          <p:cNvSpPr/>
          <p:nvPr/>
        </p:nvSpPr>
        <p:spPr>
          <a:xfrm>
            <a:off x="2030289" y="794644"/>
            <a:ext cx="115899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               </a:t>
            </a: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=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3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200" dirty="0">
              <a:solidFill>
                <a:srgbClr val="0070C0"/>
              </a:solidFill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= 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90</a:t>
            </a:r>
            <a:r>
              <a:rPr lang="ru-RU" sz="12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  </a:t>
            </a: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∠АОВ - ?</a:t>
            </a: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- ?        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2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- ?        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E61B103-FD64-43A1-893C-C339DCCEF836}"/>
                  </a:ext>
                </a:extLst>
              </p:cNvPr>
              <p:cNvSpPr/>
              <p:nvPr/>
            </p:nvSpPr>
            <p:spPr>
              <a:xfrm>
                <a:off x="3189287" y="773319"/>
                <a:ext cx="2659254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en-US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1)∠</a:t>
                </a:r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B</a:t>
                </a:r>
                <a:r>
                  <a:rPr lang="ru-RU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ОС = ∠</a:t>
                </a:r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B</a:t>
                </a:r>
                <a:r>
                  <a:rPr lang="ru-RU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F =</a:t>
                </a:r>
                <a:r>
                  <a:rPr lang="ru-RU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 ∠</a:t>
                </a:r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F</a:t>
                </a:r>
                <a:r>
                  <a:rPr lang="ru-RU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E= 90</a:t>
                </a:r>
                <a:r>
                  <a:rPr lang="ru-RU" sz="1200" b="1" spc="71" baseline="30000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0</a:t>
                </a:r>
                <a:endParaRPr lang="ru-RU" sz="1200" b="1" dirty="0">
                  <a:latin typeface="Arial" panose="020B0604020202020204" pitchFamily="34" charset="0"/>
                </a:endParaRPr>
              </a:p>
              <a:p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               BE</a:t>
                </a:r>
                <a:r>
                  <a:rPr lang="ru-RU" sz="1200" b="1" dirty="0">
                    <a:solidFill>
                      <a:srgbClr val="C0000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 FC</a:t>
                </a:r>
                <a:r>
                  <a:rPr lang="en-US" sz="1200" b="1" spc="71" baseline="30000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endParaRPr lang="ru-RU" sz="1400" dirty="0"/>
              </a:p>
              <a:p>
                <a:r>
                  <a:rPr lang="ru-RU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2)∠</a:t>
                </a:r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A</a:t>
                </a:r>
                <a:r>
                  <a:rPr lang="ru-RU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ОВ = ∠</a:t>
                </a:r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F</a:t>
                </a:r>
                <a:r>
                  <a:rPr lang="ru-RU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B -</a:t>
                </a:r>
                <a:r>
                  <a:rPr lang="ru-RU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 ∠</a:t>
                </a:r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A</a:t>
                </a:r>
                <a:r>
                  <a:rPr lang="ru-RU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F </a:t>
                </a:r>
                <a:endParaRPr lang="ru-RU" sz="1200" b="1" spc="71" dirty="0">
                  <a:ln w="11430"/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   </a:t>
                </a:r>
                <a:r>
                  <a:rPr lang="ru-RU" sz="12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∠АОВ = 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90</a:t>
                </a:r>
                <a:r>
                  <a:rPr lang="ru-RU" sz="1200" b="1" spc="71" baseline="30000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0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– </a:t>
                </a:r>
                <a:r>
                  <a:rPr lang="ru-RU" sz="12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3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0</a:t>
                </a:r>
                <a:r>
                  <a:rPr lang="ru-RU" sz="1200" b="1" spc="71" baseline="30000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0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= 60</a:t>
                </a:r>
                <a:r>
                  <a:rPr lang="ru-RU" sz="1200" b="1" spc="71" baseline="30000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0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</a:p>
              <a:p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3)</a:t>
                </a:r>
                <a:r>
                  <a:rPr lang="ru-RU" sz="12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A</a:t>
                </a:r>
                <a:r>
                  <a:rPr lang="ru-RU" sz="12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 = 180</a:t>
                </a:r>
                <a:r>
                  <a:rPr lang="ru-RU" sz="1200" b="1" spc="71" baseline="30000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0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(</a:t>
                </a:r>
                <a:r>
                  <a:rPr lang="ru-RU" sz="12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развёрнутый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)</a:t>
                </a:r>
                <a:endParaRPr lang="ru-RU" sz="1200" b="1" spc="71" dirty="0">
                  <a:ln w="11430"/>
                  <a:solidFill>
                    <a:srgbClr val="0070C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en-US" sz="1200" b="1" spc="71" dirty="0">
                    <a:ln w="11430"/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5</a:t>
                </a:r>
                <a:r>
                  <a:rPr lang="ru-RU" sz="1200" b="1" spc="71" dirty="0">
                    <a:ln w="11430"/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)∠</a:t>
                </a:r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F</a:t>
                </a:r>
                <a:r>
                  <a:rPr lang="ru-RU" sz="1200" b="1" spc="71" dirty="0">
                    <a:ln w="11430"/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en-US" sz="1200" b="1" spc="71" dirty="0">
                    <a:ln w="11430"/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1200" b="1" spc="71" dirty="0">
                    <a:ln w="11430"/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 = ∠</a:t>
                </a:r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A</a:t>
                </a:r>
                <a:r>
                  <a:rPr lang="ru-RU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en-US" sz="1200" b="1" spc="71" dirty="0">
                    <a:ln w="11430"/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D –</a:t>
                </a:r>
                <a:r>
                  <a:rPr lang="ru-RU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 ∠</a:t>
                </a:r>
                <a:r>
                  <a:rPr lang="en-US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A</a:t>
                </a:r>
                <a:r>
                  <a:rPr lang="ru-RU" sz="1200" b="1" spc="71" dirty="0">
                    <a:ln w="11430"/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en-US" sz="1200" b="1" spc="71" dirty="0">
                    <a:ln w="11430"/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F</a:t>
                </a:r>
              </a:p>
              <a:p>
                <a:r>
                  <a:rPr lang="en-US" sz="1200" b="1" spc="71" dirty="0">
                    <a:ln w="11430"/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   </a:t>
                </a:r>
                <a:r>
                  <a:rPr lang="ru-RU" sz="12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F</a:t>
                </a:r>
                <a:r>
                  <a:rPr lang="ru-RU" sz="12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D</a:t>
                </a:r>
                <a:r>
                  <a:rPr lang="ru-RU" sz="12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 = 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180</a:t>
                </a:r>
                <a:r>
                  <a:rPr lang="ru-RU" sz="1200" b="1" spc="71" baseline="30000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0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 – 30</a:t>
                </a:r>
                <a:r>
                  <a:rPr lang="ru-RU" sz="1200" b="1" spc="71" baseline="30000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0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 = 150</a:t>
                </a:r>
                <a:r>
                  <a:rPr lang="ru-RU" sz="1200" b="1" spc="71" baseline="30000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0</a:t>
                </a:r>
                <a:r>
                  <a:rPr lang="en-US" sz="12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12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endParaRPr lang="en-US" sz="1200" b="1" spc="71" dirty="0">
                  <a:ln w="11430"/>
                  <a:solidFill>
                    <a:srgbClr val="0070C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E61B103-FD64-43A1-893C-C339DCCEF8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9287" y="773319"/>
                <a:ext cx="2659254" cy="1631216"/>
              </a:xfrm>
              <a:prstGeom prst="rect">
                <a:avLst/>
              </a:prstGeom>
              <a:blipFill>
                <a:blip r:embed="rId4"/>
                <a:stretch>
                  <a:fillRect l="-688" b="-2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5124309-FFF1-419A-8C58-6A6E6035183E}"/>
              </a:ext>
            </a:extLst>
          </p:cNvPr>
          <p:cNvSpPr/>
          <p:nvPr/>
        </p:nvSpPr>
        <p:spPr>
          <a:xfrm>
            <a:off x="103150" y="2658599"/>
            <a:ext cx="5665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 ∠АОВ 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= 60</a:t>
            </a:r>
            <a:r>
              <a:rPr lang="ru-RU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,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 = 180</a:t>
            </a:r>
            <a:r>
              <a:rPr lang="ru-RU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,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∠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F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О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D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 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= 150</a:t>
            </a:r>
            <a:r>
              <a:rPr lang="ru-RU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21194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20765</TotalTime>
  <Words>1041</Words>
  <Application>Microsoft Office PowerPoint</Application>
  <PresentationFormat>Произвольный</PresentationFormat>
  <Paragraphs>143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ПАРАЛЛЕЛЬНЫЕ  ПРЯМЫЕ </vt:lpstr>
      <vt:lpstr>ПАРАЛЛЕЛЬНЫЕ  ПРЯМЫЕ </vt:lpstr>
      <vt:lpstr>ВЕРТИКАЛЬНЫЕ  УГЛЫ </vt:lpstr>
      <vt:lpstr>ПЕРПЕНДИКУЛЯРНЫЕ  ПРЯМЫЕ </vt:lpstr>
      <vt:lpstr>ПОСТРОЕНИЕ ПЕРПЕНДИКУЛЯРНЫХ  ПРЯМЫХ 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Lenova 330 pro A6</cp:lastModifiedBy>
  <cp:revision>1648</cp:revision>
  <cp:lastPrinted>2020-09-30T03:25:16Z</cp:lastPrinted>
  <dcterms:created xsi:type="dcterms:W3CDTF">2020-04-09T07:32:19Z</dcterms:created>
  <dcterms:modified xsi:type="dcterms:W3CDTF">2020-11-02T04:42:57Z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