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913" r:id="rId1"/>
  </p:sldMasterIdLst>
  <p:notesMasterIdLst>
    <p:notesMasterId r:id="rId15"/>
  </p:notesMasterIdLst>
  <p:handoutMasterIdLst>
    <p:handoutMasterId r:id="rId16"/>
  </p:handoutMasterIdLst>
  <p:sldIdLst>
    <p:sldId id="528" r:id="rId2"/>
    <p:sldId id="803" r:id="rId3"/>
    <p:sldId id="791" r:id="rId4"/>
    <p:sldId id="811" r:id="rId5"/>
    <p:sldId id="804" r:id="rId6"/>
    <p:sldId id="812" r:id="rId7"/>
    <p:sldId id="805" r:id="rId8"/>
    <p:sldId id="808" r:id="rId9"/>
    <p:sldId id="809" r:id="rId10"/>
    <p:sldId id="798" r:id="rId11"/>
    <p:sldId id="807" r:id="rId12"/>
    <p:sldId id="810" r:id="rId13"/>
    <p:sldId id="480" r:id="rId14"/>
  </p:sldIdLst>
  <p:sldSz cx="5768975" cy="3244850"/>
  <p:notesSz cx="9866313" cy="6735763"/>
  <p:custDataLst>
    <p:tags r:id="rId1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1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59"/>
    <a:srgbClr val="00C695"/>
    <a:srgbClr val="5FCBEF"/>
    <a:srgbClr val="000000"/>
    <a:srgbClr val="BAD7C3"/>
    <a:srgbClr val="CACAE2"/>
    <a:srgbClr val="E3255B"/>
    <a:srgbClr val="FFFFFF"/>
    <a:srgbClr val="AA1695"/>
    <a:srgbClr val="BAB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06" autoAdjust="0"/>
    <p:restoredTop sz="94660"/>
  </p:normalViewPr>
  <p:slideViewPr>
    <p:cSldViewPr>
      <p:cViewPr varScale="1">
        <p:scale>
          <a:sx n="150" d="100"/>
          <a:sy n="150" d="100"/>
        </p:scale>
        <p:origin x="804" y="120"/>
      </p:cViewPr>
      <p:guideLst>
        <p:guide orient="horz" pos="2880"/>
        <p:guide pos="2161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1716" y="6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C480B5ED-0184-4641-8B39-8340A9A00A0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9BA05CFF-9AF4-4F9B-BB9A-BB7BC03F59A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588000" y="0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5947B9AB-696C-4DF1-B488-04147F4FAC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397625"/>
            <a:ext cx="4275138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7759E4-E530-4602-B28C-64032CFA93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588000" y="6397625"/>
            <a:ext cx="4276725" cy="338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D7DF31-001B-4685-B3EB-A27169C241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1494270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4275764" cy="336129"/>
          </a:xfrm>
          <a:prstGeom prst="rect">
            <a:avLst/>
          </a:prstGeom>
        </p:spPr>
        <p:txBody>
          <a:bodyPr vert="horz" lIns="168469" tIns="84235" rIns="168469" bIns="84235" rtlCol="0"/>
          <a:lstStyle>
            <a:lvl1pPr algn="l">
              <a:defRPr sz="2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587834" y="1"/>
            <a:ext cx="4275764" cy="336129"/>
          </a:xfrm>
          <a:prstGeom prst="rect">
            <a:avLst/>
          </a:prstGeom>
        </p:spPr>
        <p:txBody>
          <a:bodyPr vert="horz" lIns="168469" tIns="84235" rIns="168469" bIns="84235" rtlCol="0"/>
          <a:lstStyle>
            <a:lvl1pPr algn="r">
              <a:defRPr sz="2200"/>
            </a:lvl1pPr>
          </a:lstStyle>
          <a:p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68469" tIns="84235" rIns="168469" bIns="8423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86090" y="3199818"/>
            <a:ext cx="7894137" cy="3031752"/>
          </a:xfrm>
          <a:prstGeom prst="rect">
            <a:avLst/>
          </a:prstGeom>
        </p:spPr>
        <p:txBody>
          <a:bodyPr vert="horz" lIns="168469" tIns="84235" rIns="168469" bIns="8423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6396340"/>
            <a:ext cx="4275764" cy="339423"/>
          </a:xfrm>
          <a:prstGeom prst="rect">
            <a:avLst/>
          </a:prstGeom>
        </p:spPr>
        <p:txBody>
          <a:bodyPr vert="horz" lIns="168469" tIns="84235" rIns="168469" bIns="84235" rtlCol="0" anchor="b"/>
          <a:lstStyle>
            <a:lvl1pPr algn="l">
              <a:defRPr sz="2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587834" y="6396340"/>
            <a:ext cx="4275764" cy="339423"/>
          </a:xfrm>
          <a:prstGeom prst="rect">
            <a:avLst/>
          </a:prstGeom>
        </p:spPr>
        <p:txBody>
          <a:bodyPr vert="horz" lIns="168469" tIns="84235" rIns="168469" bIns="84235" rtlCol="0" anchor="b"/>
          <a:lstStyle>
            <a:lvl1pPr algn="r">
              <a:defRPr sz="2200"/>
            </a:lvl1pPr>
          </a:lstStyle>
          <a:p>
            <a:fld id="{7A6411C4-7043-4456-B984-BDE449DF6EB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6273937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1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1DAFB0E-27B0-4BB7-8B90-35C3603B5B49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47482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1757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62191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73087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13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4F309F-E797-414C-85D0-3BBF42D3897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512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2</a:t>
            </a:fld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34F309F-E797-414C-85D0-3BBF42D38970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087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668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1439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7319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453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513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474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411C4-7043-4456-B984-BDE449DF6EB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189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4006"/>
            <a:ext cx="5768975" cy="3248856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3110" y="1137701"/>
            <a:ext cx="3675136" cy="778945"/>
          </a:xfrm>
        </p:spPr>
        <p:txBody>
          <a:bodyPr anchor="b">
            <a:noAutofit/>
          </a:bodyPr>
          <a:lstStyle>
            <a:lvl1pPr algn="r">
              <a:defRPr sz="2555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3110" y="1916644"/>
            <a:ext cx="3675136" cy="518996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163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6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9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52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1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7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4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304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8004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500" y="288431"/>
            <a:ext cx="4067746" cy="1610407"/>
          </a:xfrm>
        </p:spPr>
        <p:txBody>
          <a:bodyPr anchor="ctr">
            <a:normAutofit/>
          </a:bodyPr>
          <a:lstStyle>
            <a:lvl1pPr algn="l">
              <a:defRPr sz="208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500" y="2115161"/>
            <a:ext cx="4067746" cy="743298"/>
          </a:xfrm>
        </p:spPr>
        <p:txBody>
          <a:bodyPr anchor="ctr">
            <a:normAutofit/>
          </a:bodyPr>
          <a:lstStyle>
            <a:lvl1pPr marL="0" indent="0" algn="l">
              <a:buNone/>
              <a:defRPr sz="85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16301" indent="0">
              <a:buNone/>
              <a:defRPr sz="852">
                <a:solidFill>
                  <a:schemeClr val="tx1">
                    <a:tint val="75000"/>
                  </a:schemeClr>
                </a:solidFill>
              </a:defRPr>
            </a:lvl2pPr>
            <a:lvl3pPr marL="432603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3pPr>
            <a:lvl4pPr marL="648904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4pPr>
            <a:lvl5pPr marL="865205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5pPr>
            <a:lvl6pPr marL="1081507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6pPr>
            <a:lvl7pPr marL="1297808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7pPr>
            <a:lvl8pPr marL="151410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8pPr>
            <a:lvl9pPr marL="1730411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038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686" y="288431"/>
            <a:ext cx="3829959" cy="1430138"/>
          </a:xfrm>
        </p:spPr>
        <p:txBody>
          <a:bodyPr anchor="ctr">
            <a:normAutofit/>
          </a:bodyPr>
          <a:lstStyle>
            <a:lvl1pPr algn="l">
              <a:defRPr sz="208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46426" y="1718569"/>
            <a:ext cx="3418479" cy="180269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75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16301" indent="0">
              <a:buFontTx/>
              <a:buNone/>
              <a:defRPr/>
            </a:lvl2pPr>
            <a:lvl3pPr marL="432603" indent="0">
              <a:buFontTx/>
              <a:buNone/>
              <a:defRPr/>
            </a:lvl3pPr>
            <a:lvl4pPr marL="648904" indent="0">
              <a:buFontTx/>
              <a:buNone/>
              <a:defRPr/>
            </a:lvl4pPr>
            <a:lvl5pPr marL="865205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500" y="2115161"/>
            <a:ext cx="4067746" cy="743298"/>
          </a:xfrm>
        </p:spPr>
        <p:txBody>
          <a:bodyPr anchor="ctr">
            <a:normAutofit/>
          </a:bodyPr>
          <a:lstStyle>
            <a:lvl1pPr marL="0" indent="0" algn="l">
              <a:buNone/>
              <a:defRPr sz="85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16301" indent="0">
              <a:buNone/>
              <a:defRPr sz="852">
                <a:solidFill>
                  <a:schemeClr val="tx1">
                    <a:tint val="75000"/>
                  </a:schemeClr>
                </a:solidFill>
              </a:defRPr>
            </a:lvl2pPr>
            <a:lvl3pPr marL="432603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3pPr>
            <a:lvl4pPr marL="648904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4pPr>
            <a:lvl5pPr marL="865205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5pPr>
            <a:lvl6pPr marL="1081507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6pPr>
            <a:lvl7pPr marL="1297808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7pPr>
            <a:lvl8pPr marL="151410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8pPr>
            <a:lvl9pPr marL="1730411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56400" y="373966"/>
            <a:ext cx="288449" cy="276686"/>
          </a:xfrm>
          <a:prstGeom prst="rect">
            <a:avLst/>
          </a:prstGeom>
        </p:spPr>
        <p:txBody>
          <a:bodyPr vert="horz" lIns="43265" tIns="21632" rIns="43265" bIns="21632" rtlCol="0" anchor="ctr">
            <a:noAutofit/>
          </a:bodyPr>
          <a:lstStyle/>
          <a:p>
            <a:pPr lvl="0"/>
            <a:r>
              <a:rPr lang="en-US" sz="3785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07969" y="1365768"/>
            <a:ext cx="288449" cy="276686"/>
          </a:xfrm>
          <a:prstGeom prst="rect">
            <a:avLst/>
          </a:prstGeom>
        </p:spPr>
        <p:txBody>
          <a:bodyPr vert="horz" lIns="43265" tIns="21632" rIns="43265" bIns="21632" rtlCol="0" anchor="ctr">
            <a:noAutofit/>
          </a:bodyPr>
          <a:lstStyle/>
          <a:p>
            <a:pPr lvl="0"/>
            <a:r>
              <a:rPr lang="en-US" sz="3785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45604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500" y="914117"/>
            <a:ext cx="4067746" cy="1228037"/>
          </a:xfrm>
        </p:spPr>
        <p:txBody>
          <a:bodyPr anchor="b">
            <a:normAutofit/>
          </a:bodyPr>
          <a:lstStyle>
            <a:lvl1pPr algn="l">
              <a:defRPr sz="208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500" y="2142153"/>
            <a:ext cx="4067746" cy="716306"/>
          </a:xfrm>
        </p:spPr>
        <p:txBody>
          <a:bodyPr anchor="t">
            <a:normAutofit/>
          </a:bodyPr>
          <a:lstStyle>
            <a:lvl1pPr marL="0" indent="0" algn="l">
              <a:buNone/>
              <a:defRPr sz="852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16301" indent="0">
              <a:buNone/>
              <a:defRPr sz="852">
                <a:solidFill>
                  <a:schemeClr val="tx1">
                    <a:tint val="75000"/>
                  </a:schemeClr>
                </a:solidFill>
              </a:defRPr>
            </a:lvl2pPr>
            <a:lvl3pPr marL="432603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3pPr>
            <a:lvl4pPr marL="648904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4pPr>
            <a:lvl5pPr marL="865205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5pPr>
            <a:lvl6pPr marL="1081507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6pPr>
            <a:lvl7pPr marL="1297808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7pPr>
            <a:lvl8pPr marL="151410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8pPr>
            <a:lvl9pPr marL="1730411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2730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0686" y="288431"/>
            <a:ext cx="3829959" cy="1430138"/>
          </a:xfrm>
        </p:spPr>
        <p:txBody>
          <a:bodyPr anchor="ctr">
            <a:normAutofit/>
          </a:bodyPr>
          <a:lstStyle>
            <a:lvl1pPr algn="l">
              <a:defRPr sz="208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0498" y="1898838"/>
            <a:ext cx="4067747" cy="24331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135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16301" indent="0">
              <a:buFontTx/>
              <a:buNone/>
              <a:defRPr/>
            </a:lvl2pPr>
            <a:lvl3pPr marL="432603" indent="0">
              <a:buFontTx/>
              <a:buNone/>
              <a:defRPr/>
            </a:lvl3pPr>
            <a:lvl4pPr marL="648904" indent="0">
              <a:buFontTx/>
              <a:buNone/>
              <a:defRPr/>
            </a:lvl4pPr>
            <a:lvl5pPr marL="865205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500" y="2142153"/>
            <a:ext cx="4067746" cy="716306"/>
          </a:xfrm>
        </p:spPr>
        <p:txBody>
          <a:bodyPr anchor="t">
            <a:normAutofit/>
          </a:bodyPr>
          <a:lstStyle>
            <a:lvl1pPr marL="0" indent="0" algn="l">
              <a:buNone/>
              <a:defRPr sz="85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16301" indent="0">
              <a:buNone/>
              <a:defRPr sz="852">
                <a:solidFill>
                  <a:schemeClr val="tx1">
                    <a:tint val="75000"/>
                  </a:schemeClr>
                </a:solidFill>
              </a:defRPr>
            </a:lvl2pPr>
            <a:lvl3pPr marL="432603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3pPr>
            <a:lvl4pPr marL="648904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4pPr>
            <a:lvl5pPr marL="865205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5pPr>
            <a:lvl6pPr marL="1081507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6pPr>
            <a:lvl7pPr marL="1297808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7pPr>
            <a:lvl8pPr marL="151410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8pPr>
            <a:lvl9pPr marL="1730411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256400" y="373966"/>
            <a:ext cx="288449" cy="276686"/>
          </a:xfrm>
          <a:prstGeom prst="rect">
            <a:avLst/>
          </a:prstGeom>
        </p:spPr>
        <p:txBody>
          <a:bodyPr vert="horz" lIns="43265" tIns="21632" rIns="43265" bIns="21632" rtlCol="0" anchor="ctr">
            <a:noAutofit/>
          </a:bodyPr>
          <a:lstStyle/>
          <a:p>
            <a:pPr lvl="0"/>
            <a:r>
              <a:rPr lang="en-US" sz="3785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4207969" y="1365768"/>
            <a:ext cx="288449" cy="276686"/>
          </a:xfrm>
          <a:prstGeom prst="rect">
            <a:avLst/>
          </a:prstGeom>
        </p:spPr>
        <p:txBody>
          <a:bodyPr vert="horz" lIns="43265" tIns="21632" rIns="43265" bIns="21632" rtlCol="0" anchor="ctr">
            <a:noAutofit/>
          </a:bodyPr>
          <a:lstStyle/>
          <a:p>
            <a:pPr lvl="0"/>
            <a:r>
              <a:rPr lang="en-US" sz="3785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37687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505" y="288431"/>
            <a:ext cx="4063741" cy="1430138"/>
          </a:xfrm>
        </p:spPr>
        <p:txBody>
          <a:bodyPr anchor="ctr">
            <a:normAutofit/>
          </a:bodyPr>
          <a:lstStyle>
            <a:lvl1pPr algn="l">
              <a:defRPr sz="208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0498" y="1898838"/>
            <a:ext cx="4067747" cy="24331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135">
                <a:solidFill>
                  <a:schemeClr val="accent1"/>
                </a:solidFill>
              </a:defRPr>
            </a:lvl1pPr>
            <a:lvl2pPr marL="216301" indent="0">
              <a:buFontTx/>
              <a:buNone/>
              <a:defRPr/>
            </a:lvl2pPr>
            <a:lvl3pPr marL="432603" indent="0">
              <a:buFontTx/>
              <a:buNone/>
              <a:defRPr/>
            </a:lvl3pPr>
            <a:lvl4pPr marL="648904" indent="0">
              <a:buFontTx/>
              <a:buNone/>
              <a:defRPr/>
            </a:lvl4pPr>
            <a:lvl5pPr marL="865205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500" y="2142153"/>
            <a:ext cx="4067746" cy="716306"/>
          </a:xfrm>
        </p:spPr>
        <p:txBody>
          <a:bodyPr anchor="t">
            <a:normAutofit/>
          </a:bodyPr>
          <a:lstStyle>
            <a:lvl1pPr marL="0" indent="0" algn="l">
              <a:buNone/>
              <a:defRPr sz="852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16301" indent="0">
              <a:buNone/>
              <a:defRPr sz="852">
                <a:solidFill>
                  <a:schemeClr val="tx1">
                    <a:tint val="75000"/>
                  </a:schemeClr>
                </a:solidFill>
              </a:defRPr>
            </a:lvl2pPr>
            <a:lvl3pPr marL="432603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3pPr>
            <a:lvl4pPr marL="648904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4pPr>
            <a:lvl5pPr marL="865205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5pPr>
            <a:lvl6pPr marL="1081507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6pPr>
            <a:lvl7pPr marL="1297808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7pPr>
            <a:lvl8pPr marL="151410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8pPr>
            <a:lvl9pPr marL="1730411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0136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7843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70121" y="288431"/>
            <a:ext cx="617374" cy="2484714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0499" y="288431"/>
            <a:ext cx="3340701" cy="248471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94586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676" y="132463"/>
            <a:ext cx="4903630" cy="3868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2673" y="660990"/>
            <a:ext cx="1574931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97022" y="660990"/>
            <a:ext cx="1574931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761371" y="660990"/>
            <a:ext cx="1574931" cy="1612223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662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32673" y="2356548"/>
            <a:ext cx="1574931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097022" y="2356548"/>
            <a:ext cx="1574931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3761371" y="2356548"/>
            <a:ext cx="1574931" cy="453679"/>
          </a:xfrm>
        </p:spPr>
        <p:txBody>
          <a:bodyPr>
            <a:noAutofit/>
          </a:bodyPr>
          <a:lstStyle>
            <a:lvl1pPr marL="0" indent="0">
              <a:buNone/>
              <a:defRPr sz="662"/>
            </a:lvl1pPr>
            <a:lvl2pPr marL="72071" indent="-72071">
              <a:buFont typeface="Arial" panose="020B0604020202020204" pitchFamily="34" charset="0"/>
              <a:buChar char="•"/>
              <a:defRPr sz="662"/>
            </a:lvl2pPr>
            <a:lvl3pPr marL="144142" indent="-72071">
              <a:defRPr sz="662"/>
            </a:lvl3pPr>
            <a:lvl4pPr marL="252249" indent="-108107">
              <a:defRPr sz="662"/>
            </a:lvl4pPr>
            <a:lvl5pPr marL="360356" indent="-108107">
              <a:defRPr sz="662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432676" y="441663"/>
            <a:ext cx="4903630" cy="192287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851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2776434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778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500" y="1277911"/>
            <a:ext cx="4067746" cy="864243"/>
          </a:xfrm>
        </p:spPr>
        <p:txBody>
          <a:bodyPr anchor="b"/>
          <a:lstStyle>
            <a:lvl1pPr algn="l">
              <a:defRPr sz="1892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500" y="2142153"/>
            <a:ext cx="4067746" cy="407097"/>
          </a:xfrm>
        </p:spPr>
        <p:txBody>
          <a:bodyPr anchor="t"/>
          <a:lstStyle>
            <a:lvl1pPr marL="0" indent="0" algn="l">
              <a:buNone/>
              <a:defRPr sz="946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216301" indent="0">
              <a:buNone/>
              <a:defRPr sz="852">
                <a:solidFill>
                  <a:schemeClr val="tx1">
                    <a:tint val="75000"/>
                  </a:schemeClr>
                </a:solidFill>
              </a:defRPr>
            </a:lvl2pPr>
            <a:lvl3pPr marL="432603" indent="0">
              <a:buNone/>
              <a:defRPr sz="757">
                <a:solidFill>
                  <a:schemeClr val="tx1">
                    <a:tint val="75000"/>
                  </a:schemeClr>
                </a:solidFill>
              </a:defRPr>
            </a:lvl3pPr>
            <a:lvl4pPr marL="648904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4pPr>
            <a:lvl5pPr marL="865205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5pPr>
            <a:lvl6pPr marL="1081507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6pPr>
            <a:lvl7pPr marL="1297808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7pPr>
            <a:lvl8pPr marL="1514109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8pPr>
            <a:lvl9pPr marL="1730411" indent="0">
              <a:buNone/>
              <a:defRPr sz="66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298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0499" y="1022279"/>
            <a:ext cx="1979789" cy="183618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08457" y="1022279"/>
            <a:ext cx="1979789" cy="183618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183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9747" y="1022465"/>
            <a:ext cx="1980541" cy="272657"/>
          </a:xfrm>
        </p:spPr>
        <p:txBody>
          <a:bodyPr anchor="b">
            <a:noAutofit/>
          </a:bodyPr>
          <a:lstStyle>
            <a:lvl1pPr marL="0" indent="0">
              <a:buNone/>
              <a:defRPr sz="1135" b="0"/>
            </a:lvl1pPr>
            <a:lvl2pPr marL="216301" indent="0">
              <a:buNone/>
              <a:defRPr sz="946" b="1"/>
            </a:lvl2pPr>
            <a:lvl3pPr marL="432603" indent="0">
              <a:buNone/>
              <a:defRPr sz="852" b="1"/>
            </a:lvl3pPr>
            <a:lvl4pPr marL="648904" indent="0">
              <a:buNone/>
              <a:defRPr sz="757" b="1"/>
            </a:lvl4pPr>
            <a:lvl5pPr marL="865205" indent="0">
              <a:buNone/>
              <a:defRPr sz="757" b="1"/>
            </a:lvl5pPr>
            <a:lvl6pPr marL="1081507" indent="0">
              <a:buNone/>
              <a:defRPr sz="757" b="1"/>
            </a:lvl6pPr>
            <a:lvl7pPr marL="1297808" indent="0">
              <a:buNone/>
              <a:defRPr sz="757" b="1"/>
            </a:lvl7pPr>
            <a:lvl8pPr marL="1514109" indent="0">
              <a:buNone/>
              <a:defRPr sz="757" b="1"/>
            </a:lvl8pPr>
            <a:lvl9pPr marL="1730411" indent="0">
              <a:buNone/>
              <a:defRPr sz="75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9747" y="1295123"/>
            <a:ext cx="1980541" cy="15633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407706" y="1022465"/>
            <a:ext cx="1980539" cy="272657"/>
          </a:xfrm>
        </p:spPr>
        <p:txBody>
          <a:bodyPr anchor="b">
            <a:noAutofit/>
          </a:bodyPr>
          <a:lstStyle>
            <a:lvl1pPr marL="0" indent="0">
              <a:buNone/>
              <a:defRPr sz="1135" b="0"/>
            </a:lvl1pPr>
            <a:lvl2pPr marL="216301" indent="0">
              <a:buNone/>
              <a:defRPr sz="946" b="1"/>
            </a:lvl2pPr>
            <a:lvl3pPr marL="432603" indent="0">
              <a:buNone/>
              <a:defRPr sz="852" b="1"/>
            </a:lvl3pPr>
            <a:lvl4pPr marL="648904" indent="0">
              <a:buNone/>
              <a:defRPr sz="757" b="1"/>
            </a:lvl4pPr>
            <a:lvl5pPr marL="865205" indent="0">
              <a:buNone/>
              <a:defRPr sz="757" b="1"/>
            </a:lvl5pPr>
            <a:lvl6pPr marL="1081507" indent="0">
              <a:buNone/>
              <a:defRPr sz="757" b="1"/>
            </a:lvl6pPr>
            <a:lvl7pPr marL="1297808" indent="0">
              <a:buNone/>
              <a:defRPr sz="757" b="1"/>
            </a:lvl7pPr>
            <a:lvl8pPr marL="1514109" indent="0">
              <a:buNone/>
              <a:defRPr sz="757" b="1"/>
            </a:lvl8pPr>
            <a:lvl9pPr marL="1730411" indent="0">
              <a:buNone/>
              <a:defRPr sz="757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407707" y="1295123"/>
            <a:ext cx="1980538" cy="15633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31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499" y="288431"/>
            <a:ext cx="4067746" cy="6249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4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9B9704-BF7D-4231-A5E8-A5E132FC5C1D}" type="datetime1">
              <a:rPr lang="ru-RU" smtClean="0"/>
              <a:t>02.11.2020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89B37-E9E0-4D16-9404-785B81C05C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4992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499" y="709062"/>
            <a:ext cx="1823874" cy="604904"/>
          </a:xfrm>
        </p:spPr>
        <p:txBody>
          <a:bodyPr anchor="b">
            <a:normAutofit/>
          </a:bodyPr>
          <a:lstStyle>
            <a:lvl1pPr>
              <a:defRPr sz="946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52541" y="243636"/>
            <a:ext cx="2135704" cy="2614823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0499" y="1313965"/>
            <a:ext cx="1823874" cy="1222827"/>
          </a:xfrm>
        </p:spPr>
        <p:txBody>
          <a:bodyPr>
            <a:normAutofit/>
          </a:bodyPr>
          <a:lstStyle>
            <a:lvl1pPr marL="0" indent="0">
              <a:buNone/>
              <a:defRPr sz="662"/>
            </a:lvl1pPr>
            <a:lvl2pPr marL="216237" indent="0">
              <a:buNone/>
              <a:defRPr sz="662"/>
            </a:lvl2pPr>
            <a:lvl3pPr marL="432473" indent="0">
              <a:buNone/>
              <a:defRPr sz="568"/>
            </a:lvl3pPr>
            <a:lvl4pPr marL="648710" indent="0">
              <a:buNone/>
              <a:defRPr sz="473"/>
            </a:lvl4pPr>
            <a:lvl5pPr marL="864946" indent="0">
              <a:buNone/>
              <a:defRPr sz="473"/>
            </a:lvl5pPr>
            <a:lvl6pPr marL="1081182" indent="0">
              <a:buNone/>
              <a:defRPr sz="473"/>
            </a:lvl6pPr>
            <a:lvl7pPr marL="1297419" indent="0">
              <a:buNone/>
              <a:defRPr sz="473"/>
            </a:lvl7pPr>
            <a:lvl8pPr marL="1513655" indent="0">
              <a:buNone/>
              <a:defRPr sz="473"/>
            </a:lvl8pPr>
            <a:lvl9pPr marL="1729892" indent="0">
              <a:buNone/>
              <a:defRPr sz="47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1502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499" y="2271395"/>
            <a:ext cx="4067746" cy="268151"/>
          </a:xfrm>
        </p:spPr>
        <p:txBody>
          <a:bodyPr anchor="b">
            <a:normAutofit/>
          </a:bodyPr>
          <a:lstStyle>
            <a:lvl1pPr algn="l">
              <a:defRPr sz="1135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0499" y="288431"/>
            <a:ext cx="4067746" cy="1819594"/>
          </a:xfrm>
        </p:spPr>
        <p:txBody>
          <a:bodyPr anchor="t">
            <a:normAutofit/>
          </a:bodyPr>
          <a:lstStyle>
            <a:lvl1pPr marL="0" indent="0" algn="ctr">
              <a:buNone/>
              <a:defRPr sz="757"/>
            </a:lvl1pPr>
            <a:lvl2pPr marL="216301" indent="0">
              <a:buNone/>
              <a:defRPr sz="757"/>
            </a:lvl2pPr>
            <a:lvl3pPr marL="432603" indent="0">
              <a:buNone/>
              <a:defRPr sz="757"/>
            </a:lvl3pPr>
            <a:lvl4pPr marL="648904" indent="0">
              <a:buNone/>
              <a:defRPr sz="757"/>
            </a:lvl4pPr>
            <a:lvl5pPr marL="865205" indent="0">
              <a:buNone/>
              <a:defRPr sz="757"/>
            </a:lvl5pPr>
            <a:lvl6pPr marL="1081507" indent="0">
              <a:buNone/>
              <a:defRPr sz="757"/>
            </a:lvl6pPr>
            <a:lvl7pPr marL="1297808" indent="0">
              <a:buNone/>
              <a:defRPr sz="757"/>
            </a:lvl7pPr>
            <a:lvl8pPr marL="1514109" indent="0">
              <a:buNone/>
              <a:defRPr sz="757"/>
            </a:lvl8pPr>
            <a:lvl9pPr marL="1730411" indent="0">
              <a:buNone/>
              <a:defRPr sz="757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20499" y="2539546"/>
            <a:ext cx="4067746" cy="318913"/>
          </a:xfrm>
        </p:spPr>
        <p:txBody>
          <a:bodyPr>
            <a:normAutofit/>
          </a:bodyPr>
          <a:lstStyle>
            <a:lvl1pPr marL="0" indent="0">
              <a:buNone/>
              <a:defRPr sz="568"/>
            </a:lvl1pPr>
            <a:lvl2pPr marL="216301" indent="0">
              <a:buNone/>
              <a:defRPr sz="568"/>
            </a:lvl2pPr>
            <a:lvl3pPr marL="432603" indent="0">
              <a:buNone/>
              <a:defRPr sz="473"/>
            </a:lvl3pPr>
            <a:lvl4pPr marL="648904" indent="0">
              <a:buNone/>
              <a:defRPr sz="426"/>
            </a:lvl4pPr>
            <a:lvl5pPr marL="865205" indent="0">
              <a:buNone/>
              <a:defRPr sz="426"/>
            </a:lvl5pPr>
            <a:lvl6pPr marL="1081507" indent="0">
              <a:buNone/>
              <a:defRPr sz="426"/>
            </a:lvl6pPr>
            <a:lvl7pPr marL="1297808" indent="0">
              <a:buNone/>
              <a:defRPr sz="426"/>
            </a:lvl7pPr>
            <a:lvl8pPr marL="1514109" indent="0">
              <a:buNone/>
              <a:defRPr sz="426"/>
            </a:lvl8pPr>
            <a:lvl9pPr marL="1730411" indent="0">
              <a:buNone/>
              <a:defRPr sz="426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11/2/2020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123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4006"/>
            <a:ext cx="5768975" cy="3248856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0499" y="288431"/>
            <a:ext cx="4067746" cy="6249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0499" y="1022279"/>
            <a:ext cx="4067746" cy="18361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09304" y="2858460"/>
            <a:ext cx="431509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11/2/2020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499" y="2858460"/>
            <a:ext cx="2979886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4905" y="2858460"/>
            <a:ext cx="323340" cy="17275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6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404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  <p:sldLayoutId id="2147483925" r:id="rId12"/>
    <p:sldLayoutId id="2147483926" r:id="rId13"/>
    <p:sldLayoutId id="2147483927" r:id="rId14"/>
    <p:sldLayoutId id="2147483928" r:id="rId15"/>
    <p:sldLayoutId id="2147483929" r:id="rId16"/>
    <p:sldLayoutId id="2147483930" r:id="rId17"/>
  </p:sldLayoutIdLst>
  <p:txStyles>
    <p:titleStyle>
      <a:lvl1pPr algn="l" defTabSz="216301" rtl="0" eaLnBrk="1" latinLnBrk="0" hangingPunct="1">
        <a:spcBef>
          <a:spcPct val="0"/>
        </a:spcBef>
        <a:buNone/>
        <a:defRPr sz="1703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62226" indent="-162226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85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51490" indent="-135188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75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0753" indent="-108151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66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57055" indent="-108151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73356" indent="-108151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89657" indent="-108151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405959" indent="-108151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622260" indent="-108151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838561" indent="-108151" algn="l" defTabSz="216301" rtl="0" eaLnBrk="1" latinLnBrk="0" hangingPunct="1">
        <a:spcBef>
          <a:spcPts val="473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568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1pPr>
      <a:lvl2pPr marL="216301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2pPr>
      <a:lvl3pPr marL="432603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3pPr>
      <a:lvl4pPr marL="648904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4pPr>
      <a:lvl5pPr marL="865205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5pPr>
      <a:lvl6pPr marL="1081507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6pPr>
      <a:lvl7pPr marL="1297808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7pPr>
      <a:lvl8pPr marL="1514109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8pPr>
      <a:lvl9pPr marL="1730411" algn="l" defTabSz="216301" rtl="0" eaLnBrk="1" latinLnBrk="0" hangingPunct="1">
        <a:defRPr sz="85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em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jpeg"/><Relationship Id="rId5" Type="http://schemas.openxmlformats.org/officeDocument/2006/relationships/image" Target="../media/image14.png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0"/>
            <a:ext cx="5768975" cy="1029199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648E54F6-8C15-4BB3-94E3-7B81F0C680D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79488" y="250825"/>
            <a:ext cx="3482756" cy="537833"/>
          </a:xfrm>
          <a:prstGeom prst="rect">
            <a:avLst/>
          </a:prstGeom>
        </p:spPr>
        <p:txBody>
          <a:bodyPr vert="horz" wrap="square" lIns="0" tIns="14599" rIns="0" bIns="0" rtlCol="0" anchor="ctr">
            <a:spAutoFit/>
          </a:bodyPr>
          <a:lstStyle/>
          <a:p>
            <a:pPr marL="12695">
              <a:spcBef>
                <a:spcPts val="114"/>
              </a:spcBef>
            </a:pPr>
            <a:r>
              <a:rPr lang="ru-RU" sz="3399" b="1" spc="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МАТЕМАТИКА</a:t>
            </a:r>
            <a:endParaRPr sz="3399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96789AA7-9596-4F83-89FD-AEC28EE179F1}"/>
              </a:ext>
            </a:extLst>
          </p:cNvPr>
          <p:cNvSpPr txBox="1"/>
          <p:nvPr/>
        </p:nvSpPr>
        <p:spPr>
          <a:xfrm>
            <a:off x="534577" y="1330295"/>
            <a:ext cx="3521471" cy="1578631"/>
          </a:xfrm>
          <a:prstGeom prst="rect">
            <a:avLst/>
          </a:prstGeom>
        </p:spPr>
        <p:txBody>
          <a:bodyPr vert="horz" wrap="square" lIns="0" tIns="13964" rIns="0" bIns="0" rtlCol="0">
            <a:spAutoFit/>
          </a:bodyPr>
          <a:lstStyle/>
          <a:p>
            <a:pPr marL="18407">
              <a:spcBef>
                <a:spcPts val="110"/>
              </a:spcBef>
            </a:pPr>
            <a:r>
              <a:rPr lang="ru-RU" sz="2800" b="1" dirty="0">
                <a:solidFill>
                  <a:srgbClr val="002060"/>
                </a:solidFill>
                <a:latin typeface="Arial"/>
                <a:cs typeface="Arial"/>
              </a:rPr>
              <a:t>Тема:</a:t>
            </a:r>
            <a:br>
              <a:rPr lang="ru-RU" sz="2800" b="1" dirty="0">
                <a:solidFill>
                  <a:srgbClr val="002060"/>
                </a:solidFill>
                <a:latin typeface="Arial"/>
                <a:cs typeface="Arial"/>
              </a:rPr>
            </a:br>
            <a:r>
              <a:rPr lang="ru-RU" sz="2400" b="1" dirty="0">
                <a:solidFill>
                  <a:srgbClr val="002060"/>
                </a:solidFill>
                <a:latin typeface="Arial"/>
                <a:cs typeface="Arial"/>
              </a:rPr>
              <a:t>ПАРАЛЛЕЛЬНЫЕ И</a:t>
            </a:r>
          </a:p>
          <a:p>
            <a:pPr marL="18407">
              <a:spcBef>
                <a:spcPts val="110"/>
              </a:spcBef>
            </a:pPr>
            <a:r>
              <a:rPr lang="ru-RU" sz="2400" b="1" dirty="0">
                <a:solidFill>
                  <a:srgbClr val="002060"/>
                </a:solidFill>
                <a:latin typeface="Arial"/>
                <a:cs typeface="Arial"/>
              </a:rPr>
              <a:t>ПЕРПЕНДИКУЛЯРНЫЕ</a:t>
            </a:r>
          </a:p>
          <a:p>
            <a:pPr marL="18407">
              <a:spcBef>
                <a:spcPts val="110"/>
              </a:spcBef>
            </a:pPr>
            <a:r>
              <a:rPr lang="ru-RU" sz="2400" b="1" dirty="0">
                <a:solidFill>
                  <a:srgbClr val="002060"/>
                </a:solidFill>
                <a:latin typeface="Arial"/>
                <a:cs typeface="Arial"/>
              </a:rPr>
              <a:t>ПРЯМЫЕ </a:t>
            </a:r>
            <a:endParaRPr lang="ru-RU" sz="28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141287" y="1395710"/>
            <a:ext cx="304799" cy="144780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F294EAD7-CAB8-401C-B12D-6064AA1177E0}"/>
              </a:ext>
            </a:extLst>
          </p:cNvPr>
          <p:cNvSpPr/>
          <p:nvPr/>
        </p:nvSpPr>
        <p:spPr>
          <a:xfrm>
            <a:off x="4702916" y="242202"/>
            <a:ext cx="603664" cy="60366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27824596-7DE1-4136-95E4-49A51856B6D3}"/>
              </a:ext>
            </a:extLst>
          </p:cNvPr>
          <p:cNvSpPr/>
          <p:nvPr/>
        </p:nvSpPr>
        <p:spPr>
          <a:xfrm>
            <a:off x="4702916" y="228616"/>
            <a:ext cx="603664" cy="603664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CAFE6579-511C-4CCB-9A5C-300ACC2F553A}"/>
              </a:ext>
            </a:extLst>
          </p:cNvPr>
          <p:cNvSpPr txBox="1"/>
          <p:nvPr/>
        </p:nvSpPr>
        <p:spPr>
          <a:xfrm>
            <a:off x="4710145" y="243294"/>
            <a:ext cx="612743" cy="385356"/>
          </a:xfrm>
          <a:prstGeom prst="rect">
            <a:avLst/>
          </a:prstGeom>
        </p:spPr>
        <p:txBody>
          <a:bodyPr vert="horz" wrap="square" lIns="0" tIns="15869" rIns="0" bIns="0" rtlCol="0">
            <a:spAutoFit/>
          </a:bodyPr>
          <a:lstStyle/>
          <a:p>
            <a:pPr algn="ctr">
              <a:spcBef>
                <a:spcPts val="125"/>
              </a:spcBef>
            </a:pPr>
            <a:r>
              <a:rPr lang="ru-RU" sz="2400" b="1" dirty="0">
                <a:solidFill>
                  <a:schemeClr val="bg1"/>
                </a:solidFill>
                <a:latin typeface="Arial"/>
                <a:cs typeface="Arial"/>
              </a:rPr>
              <a:t>5</a:t>
            </a:r>
            <a:endParaRPr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id="{065B57C3-CBC0-467B-8CE6-9C853CD5BC49}"/>
              </a:ext>
            </a:extLst>
          </p:cNvPr>
          <p:cNvSpPr txBox="1"/>
          <p:nvPr/>
        </p:nvSpPr>
        <p:spPr>
          <a:xfrm>
            <a:off x="4665670" y="576064"/>
            <a:ext cx="671534" cy="166236"/>
          </a:xfrm>
          <a:prstGeom prst="rect">
            <a:avLst/>
          </a:prstGeom>
        </p:spPr>
        <p:txBody>
          <a:bodyPr vert="horz" wrap="square" lIns="0" tIns="12060" rIns="0" bIns="0" rtlCol="0">
            <a:spAutoFit/>
          </a:bodyPr>
          <a:lstStyle/>
          <a:p>
            <a:pPr algn="ctr">
              <a:spcBef>
                <a:spcPts val="95"/>
              </a:spcBef>
            </a:pPr>
            <a:r>
              <a:rPr lang="ru-RU" sz="1001" b="1" spc="-5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1001" b="1" dirty="0">
              <a:latin typeface="Arial"/>
              <a:cs typeface="Arial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687" y="327025"/>
            <a:ext cx="481781" cy="488472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E98DB86-9DB8-4413-9E4F-FC4843F0011F}"/>
              </a:ext>
            </a:extLst>
          </p:cNvPr>
          <p:cNvSpPr/>
          <p:nvPr/>
        </p:nvSpPr>
        <p:spPr>
          <a:xfrm>
            <a:off x="5475287" y="1698625"/>
            <a:ext cx="167736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Презентация на тему: &quot;«Параллельные и перпендикулярные прямые» Урок  математики в 6 классе специальной (коррекционной) образовательной школы  VIII вида Турчанинова Г.Ш. учитель.&quot;. Скачать бесплатно и без регистрации.">
            <a:extLst>
              <a:ext uri="{FF2B5EF4-FFF2-40B4-BE49-F238E27FC236}">
                <a16:creationId xmlns:a16="http://schemas.microsoft.com/office/drawing/2014/main" id="{257C5A3A-7F01-429C-A558-00AE99FB03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6048" y="1421930"/>
            <a:ext cx="1654564" cy="147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957BA994-C4A8-46D5-BF9A-51ADE2CCD171}"/>
              </a:ext>
            </a:extLst>
          </p:cNvPr>
          <p:cNvSpPr/>
          <p:nvPr/>
        </p:nvSpPr>
        <p:spPr>
          <a:xfrm>
            <a:off x="5018870" y="2623467"/>
            <a:ext cx="660012" cy="128766"/>
          </a:xfrm>
          <a:prstGeom prst="rect">
            <a:avLst/>
          </a:prstGeom>
          <a:solidFill>
            <a:srgbClr val="00C6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688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2288" y="22225"/>
            <a:ext cx="4900931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BC746E9-8AB1-471F-9D8A-011815379D9B}"/>
              </a:ext>
            </a:extLst>
          </p:cNvPr>
          <p:cNvSpPr/>
          <p:nvPr/>
        </p:nvSpPr>
        <p:spPr>
          <a:xfrm>
            <a:off x="1480308" y="1510849"/>
            <a:ext cx="478039" cy="489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06D6B5BB-1E76-4840-8A00-F842BC6F1F3D}"/>
              </a:ext>
            </a:extLst>
          </p:cNvPr>
          <p:cNvSpPr/>
          <p:nvPr/>
        </p:nvSpPr>
        <p:spPr>
          <a:xfrm>
            <a:off x="45102" y="338364"/>
            <a:ext cx="2514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573.</a:t>
            </a:r>
            <a:r>
              <a:rPr lang="ru-RU" sz="1050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Найдите углы </a:t>
            </a:r>
            <a:r>
              <a:rPr lang="en-US" sz="1200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AOB, EOD, </a:t>
            </a:r>
          </a:p>
          <a:p>
            <a:pPr algn="just"/>
            <a:r>
              <a:rPr lang="en-US" sz="1200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FOE, COD, FOC, AOF, AOE </a:t>
            </a:r>
          </a:p>
          <a:p>
            <a:pPr algn="just"/>
            <a:r>
              <a:rPr lang="ru-RU" sz="1200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рис.11.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2577E8-B386-47C1-B754-42DFDEC03B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33" r="720"/>
          <a:stretch/>
        </p:blipFill>
        <p:spPr>
          <a:xfrm>
            <a:off x="34560" y="984695"/>
            <a:ext cx="1535045" cy="120583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21E54F86-84F1-4C1A-92DD-2C3E85979F1E}"/>
              </a:ext>
            </a:extLst>
          </p:cNvPr>
          <p:cNvSpPr/>
          <p:nvPr/>
        </p:nvSpPr>
        <p:spPr>
          <a:xfrm>
            <a:off x="2274887" y="1012825"/>
            <a:ext cx="228601" cy="4289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0ADCEA6-820D-4BA1-8E67-11D1853CE3CA}"/>
              </a:ext>
            </a:extLst>
          </p:cNvPr>
          <p:cNvSpPr/>
          <p:nvPr/>
        </p:nvSpPr>
        <p:spPr>
          <a:xfrm>
            <a:off x="1563546" y="750602"/>
            <a:ext cx="1158998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Дано:                </a:t>
            </a:r>
          </a:p>
          <a:p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∠АОС =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3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2</a:t>
            </a:r>
            <a:r>
              <a:rPr lang="ru-RU" sz="1200" b="1" spc="71" baseline="30000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0</a:t>
            </a:r>
            <a:endParaRPr lang="ru-RU" sz="1200" dirty="0">
              <a:solidFill>
                <a:srgbClr val="0070C0"/>
              </a:solidFill>
            </a:endParaRPr>
          </a:p>
          <a:p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C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ОВ = 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43</a:t>
            </a:r>
            <a:r>
              <a:rPr lang="ru-RU" sz="1200" b="1" spc="71" baseline="30000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0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   </a:t>
            </a:r>
          </a:p>
          <a:p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∠АОВ - ?</a:t>
            </a:r>
          </a:p>
          <a:p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∠ЕО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D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 - ?        </a:t>
            </a:r>
            <a:endParaRPr lang="ru-RU" sz="12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F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О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E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 - ?        </a:t>
            </a:r>
            <a:endParaRPr lang="ru-RU" sz="12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C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О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D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 - ?     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   </a:t>
            </a:r>
            <a:endParaRPr lang="ru-RU" sz="12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F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О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C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 - ?        </a:t>
            </a:r>
            <a:endParaRPr lang="ru-RU" sz="12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∠АО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F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 - ?        </a:t>
            </a:r>
            <a:endParaRPr lang="ru-RU" sz="12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∠АО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E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 - ?    </a:t>
            </a:r>
            <a:r>
              <a:rPr lang="ru-RU" sz="14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    </a:t>
            </a:r>
            <a:endParaRPr lang="ru-RU" sz="14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ru-RU" sz="16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      </a:t>
            </a:r>
          </a:p>
          <a:p>
            <a:endParaRPr lang="ru-RU" sz="1600" b="1" dirty="0">
              <a:latin typeface="Arial" panose="020B0604020202020204" pitchFamily="34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723945F8-FBEF-4C09-A910-52E0DD326B28}"/>
              </a:ext>
            </a:extLst>
          </p:cNvPr>
          <p:cNvSpPr/>
          <p:nvPr/>
        </p:nvSpPr>
        <p:spPr>
          <a:xfrm>
            <a:off x="2722544" y="313403"/>
            <a:ext cx="3124574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</a:rPr>
              <a:t>Решение: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ru-RU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1)∠АОС = 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∠ЕО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D = 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3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2</a:t>
            </a:r>
            <a:r>
              <a:rPr lang="ru-RU" sz="1200" b="1" spc="71" baseline="30000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0</a:t>
            </a:r>
            <a:endParaRPr lang="ru-RU" sz="12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en-US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               </a:t>
            </a:r>
            <a:r>
              <a:rPr lang="ru-RU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(вертикальные углы)</a:t>
            </a:r>
            <a:r>
              <a:rPr lang="en-US" sz="1200" b="1" spc="71" baseline="30000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 </a:t>
            </a:r>
            <a:endParaRPr lang="ru-RU" sz="1400" dirty="0"/>
          </a:p>
          <a:p>
            <a:r>
              <a:rPr lang="ru-RU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2)∠</a:t>
            </a:r>
            <a:r>
              <a:rPr lang="en-US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C</a:t>
            </a:r>
            <a:r>
              <a:rPr lang="ru-RU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ОВ = 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F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О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E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 = 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43</a:t>
            </a:r>
            <a:r>
              <a:rPr lang="ru-RU" sz="1200" b="1" spc="71" baseline="30000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0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ru-RU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(</a:t>
            </a:r>
            <a:r>
              <a:rPr lang="ru-RU" sz="1200" b="1" spc="71" dirty="0" err="1">
                <a:ln w="11430"/>
                <a:latin typeface="Arial" pitchFamily="34" charset="0"/>
                <a:ea typeface="Cambria Math"/>
                <a:cs typeface="Arial" pitchFamily="34" charset="0"/>
              </a:rPr>
              <a:t>вертик</a:t>
            </a:r>
            <a:r>
              <a:rPr lang="ru-RU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.)   </a:t>
            </a:r>
          </a:p>
          <a:p>
            <a:r>
              <a:rPr lang="ru-RU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3)∠АОВ = ∠АОС + ∠</a:t>
            </a:r>
            <a:r>
              <a:rPr lang="en-US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C</a:t>
            </a:r>
            <a:r>
              <a:rPr lang="ru-RU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ОВ</a:t>
            </a:r>
          </a:p>
          <a:p>
            <a:r>
              <a:rPr lang="ru-RU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   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∠АОВ = 32</a:t>
            </a:r>
            <a:r>
              <a:rPr lang="ru-RU" sz="1200" b="1" spc="71" baseline="30000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0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+43</a:t>
            </a:r>
            <a:r>
              <a:rPr lang="ru-RU" sz="1200" b="1" spc="71" baseline="30000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0 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= 75</a:t>
            </a:r>
            <a:r>
              <a:rPr lang="ru-RU" sz="1200" b="1" spc="71" baseline="30000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0</a:t>
            </a:r>
            <a:endParaRPr lang="ru-RU" sz="1200" b="1" spc="71" dirty="0">
              <a:ln w="11430"/>
              <a:solidFill>
                <a:srgbClr val="0070C0"/>
              </a:solidFill>
              <a:latin typeface="Arial" pitchFamily="34" charset="0"/>
              <a:ea typeface="Cambria Math"/>
              <a:cs typeface="Arial" pitchFamily="34" charset="0"/>
            </a:endParaRPr>
          </a:p>
          <a:p>
            <a:r>
              <a:rPr lang="ru-RU" sz="1200" b="1" spc="71" dirty="0">
                <a:ln w="11430"/>
                <a:latin typeface="Arial" panose="020B0604020202020204" pitchFamily="34" charset="0"/>
                <a:ea typeface="Cambria Math"/>
                <a:cs typeface="Arial" pitchFamily="34" charset="0"/>
              </a:rPr>
              <a:t>4)∠</a:t>
            </a:r>
            <a:r>
              <a:rPr lang="en-US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F</a:t>
            </a:r>
            <a:r>
              <a:rPr lang="ru-RU" sz="1200" b="1" spc="71" dirty="0">
                <a:ln w="11430"/>
                <a:latin typeface="Arial" panose="020B0604020202020204" pitchFamily="34" charset="0"/>
                <a:ea typeface="Cambria Math"/>
                <a:cs typeface="Arial" pitchFamily="34" charset="0"/>
              </a:rPr>
              <a:t>ОВ =180</a:t>
            </a:r>
            <a:r>
              <a:rPr lang="ru-RU" sz="1200" b="1" spc="71" baseline="30000" dirty="0">
                <a:ln w="11430"/>
                <a:latin typeface="Arial" panose="020B0604020202020204" pitchFamily="34" charset="0"/>
                <a:ea typeface="Cambria Math"/>
                <a:cs typeface="Arial" pitchFamily="34" charset="0"/>
              </a:rPr>
              <a:t>0 </a:t>
            </a:r>
            <a:r>
              <a:rPr lang="en-US" sz="1200" b="1" spc="71" dirty="0">
                <a:ln w="11430"/>
                <a:latin typeface="Arial" panose="020B0604020202020204" pitchFamily="34" charset="0"/>
                <a:ea typeface="Cambria Math"/>
                <a:cs typeface="Arial" pitchFamily="34" charset="0"/>
              </a:rPr>
              <a:t>– </a:t>
            </a:r>
            <a:r>
              <a:rPr lang="ru-RU" sz="1200" b="1" spc="71" dirty="0">
                <a:ln w="11430"/>
                <a:latin typeface="Arial" panose="020B0604020202020204" pitchFamily="34" charset="0"/>
                <a:ea typeface="Cambria Math"/>
                <a:cs typeface="Arial" pitchFamily="34" charset="0"/>
              </a:rPr>
              <a:t>развёрнутый угол</a:t>
            </a:r>
            <a:endParaRPr lang="en-US" sz="1200" b="1" spc="71" dirty="0">
              <a:ln w="11430"/>
              <a:latin typeface="Arial" panose="020B0604020202020204" pitchFamily="34" charset="0"/>
              <a:ea typeface="Cambria Math"/>
              <a:cs typeface="Arial" pitchFamily="34" charset="0"/>
            </a:endParaRPr>
          </a:p>
          <a:p>
            <a:r>
              <a:rPr lang="en-US" sz="1200" b="1" spc="71" dirty="0">
                <a:ln w="11430"/>
                <a:latin typeface="Arial" panose="020B0604020202020204" pitchFamily="34" charset="0"/>
                <a:ea typeface="Cambria Math"/>
                <a:cs typeface="Arial" pitchFamily="34" charset="0"/>
              </a:rPr>
              <a:t>   </a:t>
            </a:r>
            <a:r>
              <a:rPr lang="ru-RU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∠АО</a:t>
            </a:r>
            <a:r>
              <a:rPr lang="en-US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F</a:t>
            </a:r>
            <a:r>
              <a:rPr lang="ru-RU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 = ∠</a:t>
            </a:r>
            <a:r>
              <a:rPr lang="en-US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FOB – </a:t>
            </a:r>
            <a:r>
              <a:rPr lang="ru-RU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∠А</a:t>
            </a:r>
            <a:r>
              <a:rPr lang="en-US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OB</a:t>
            </a:r>
            <a:endParaRPr lang="en-US" sz="1200" b="1" spc="71" dirty="0">
              <a:ln w="11430"/>
              <a:solidFill>
                <a:srgbClr val="0070C0"/>
              </a:solidFill>
              <a:latin typeface="Arial" panose="020B0604020202020204" pitchFamily="34" charset="0"/>
              <a:ea typeface="Cambria Math"/>
              <a:cs typeface="Arial" pitchFamily="34" charset="0"/>
            </a:endParaRPr>
          </a:p>
          <a:p>
            <a:r>
              <a:rPr lang="en-US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   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∠АО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F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 =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 180</a:t>
            </a:r>
            <a:r>
              <a:rPr lang="ru-RU" sz="1200" b="1" spc="71" baseline="30000" dirty="0">
                <a:ln w="11430"/>
                <a:solidFill>
                  <a:srgbClr val="0070C0"/>
                </a:solidFill>
                <a:latin typeface="Arial" panose="020B0604020202020204" pitchFamily="34" charset="0"/>
                <a:ea typeface="Cambria Math"/>
                <a:cs typeface="Arial" pitchFamily="34" charset="0"/>
              </a:rPr>
              <a:t>0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 – 75</a:t>
            </a:r>
            <a:r>
              <a:rPr lang="ru-RU" sz="1200" b="1" spc="71" baseline="30000" dirty="0">
                <a:ln w="11430"/>
                <a:solidFill>
                  <a:srgbClr val="0070C0"/>
                </a:solidFill>
                <a:latin typeface="Arial" panose="020B0604020202020204" pitchFamily="34" charset="0"/>
                <a:ea typeface="Cambria Math"/>
                <a:cs typeface="Arial" pitchFamily="34" charset="0"/>
              </a:rPr>
              <a:t>0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 = 105</a:t>
            </a:r>
            <a:r>
              <a:rPr lang="ru-RU" sz="1200" b="1" spc="71" baseline="30000" dirty="0">
                <a:ln w="11430"/>
                <a:solidFill>
                  <a:srgbClr val="0070C0"/>
                </a:solidFill>
                <a:latin typeface="Arial" panose="020B0604020202020204" pitchFamily="34" charset="0"/>
                <a:ea typeface="Cambria Math"/>
                <a:cs typeface="Arial" pitchFamily="34" charset="0"/>
              </a:rPr>
              <a:t>0</a:t>
            </a:r>
            <a:endParaRPr lang="en-US" sz="1200" b="1" spc="71" dirty="0">
              <a:ln w="11430"/>
              <a:solidFill>
                <a:srgbClr val="0070C0"/>
              </a:solidFill>
              <a:latin typeface="Arial" panose="020B0604020202020204" pitchFamily="34" charset="0"/>
              <a:ea typeface="Cambria Math"/>
              <a:cs typeface="Arial" pitchFamily="34" charset="0"/>
            </a:endParaRPr>
          </a:p>
          <a:p>
            <a:r>
              <a:rPr lang="en-US" sz="1200" b="1" spc="71" dirty="0">
                <a:ln w="11430"/>
                <a:latin typeface="Arial" panose="020B0604020202020204" pitchFamily="34" charset="0"/>
                <a:ea typeface="Cambria Math"/>
                <a:cs typeface="Arial" pitchFamily="34" charset="0"/>
              </a:rPr>
              <a:t>5)</a:t>
            </a:r>
            <a:r>
              <a:rPr lang="ru-RU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∠АО</a:t>
            </a:r>
            <a:r>
              <a:rPr lang="en-US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F</a:t>
            </a:r>
            <a:r>
              <a:rPr lang="ru-RU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 =</a:t>
            </a:r>
            <a:r>
              <a:rPr lang="en-US" sz="1200" b="1" spc="71" dirty="0">
                <a:ln w="11430"/>
                <a:latin typeface="Arial" panose="020B0604020202020204" pitchFamily="34" charset="0"/>
                <a:ea typeface="Cambria Math"/>
                <a:cs typeface="Arial" pitchFamily="34" charset="0"/>
              </a:rPr>
              <a:t> </a:t>
            </a:r>
            <a:r>
              <a:rPr lang="ru-RU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DOB= 105</a:t>
            </a:r>
            <a:r>
              <a:rPr lang="ru-RU" sz="1200" b="1" spc="71" baseline="30000" dirty="0">
                <a:ln w="11430"/>
                <a:latin typeface="Arial" panose="020B0604020202020204" pitchFamily="34" charset="0"/>
                <a:ea typeface="Cambria Math"/>
                <a:cs typeface="Arial" pitchFamily="34" charset="0"/>
              </a:rPr>
              <a:t>0</a:t>
            </a:r>
            <a:r>
              <a:rPr lang="en-US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ru-RU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(</a:t>
            </a:r>
            <a:r>
              <a:rPr lang="ru-RU" sz="1200" b="1" spc="71" dirty="0" err="1">
                <a:ln w="11430"/>
                <a:latin typeface="Arial" pitchFamily="34" charset="0"/>
                <a:ea typeface="Cambria Math"/>
                <a:cs typeface="Arial" pitchFamily="34" charset="0"/>
              </a:rPr>
              <a:t>вертик</a:t>
            </a:r>
            <a:r>
              <a:rPr lang="ru-RU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.) </a:t>
            </a:r>
            <a:endParaRPr lang="en-US" sz="1200" b="1" spc="71" dirty="0">
              <a:ln w="11430"/>
              <a:latin typeface="Arial" panose="020B0604020202020204" pitchFamily="34" charset="0"/>
              <a:ea typeface="Cambria Math"/>
              <a:cs typeface="Arial" pitchFamily="34" charset="0"/>
            </a:endParaRPr>
          </a:p>
          <a:p>
            <a:r>
              <a:rPr lang="en-US" sz="1200" b="1" spc="71" dirty="0">
                <a:ln w="11430"/>
                <a:latin typeface="Arial" panose="020B0604020202020204" pitchFamily="34" charset="0"/>
                <a:ea typeface="Cambria Math"/>
                <a:cs typeface="Arial" pitchFamily="34" charset="0"/>
              </a:rPr>
              <a:t>6)</a:t>
            </a:r>
            <a:r>
              <a:rPr lang="ru-RU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C</a:t>
            </a:r>
            <a:r>
              <a:rPr lang="ru-RU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О</a:t>
            </a:r>
            <a:r>
              <a:rPr lang="en-US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D</a:t>
            </a:r>
            <a:r>
              <a:rPr lang="ru-RU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 = ∠</a:t>
            </a:r>
            <a:r>
              <a:rPr lang="en-US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C</a:t>
            </a:r>
            <a:r>
              <a:rPr lang="ru-RU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О</a:t>
            </a:r>
            <a:r>
              <a:rPr lang="en-US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B</a:t>
            </a:r>
            <a:r>
              <a:rPr lang="ru-RU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 + ∠</a:t>
            </a:r>
            <a:r>
              <a:rPr lang="en-US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D</a:t>
            </a:r>
            <a:r>
              <a:rPr lang="ru-RU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ОВ</a:t>
            </a:r>
            <a:endParaRPr lang="en-US" sz="1200" b="1" spc="71" dirty="0">
              <a:ln w="11430"/>
              <a:latin typeface="Arial" panose="020B0604020202020204" pitchFamily="34" charset="0"/>
              <a:ea typeface="Cambria Math"/>
              <a:cs typeface="Arial" pitchFamily="34" charset="0"/>
            </a:endParaRPr>
          </a:p>
          <a:p>
            <a:r>
              <a:rPr lang="en-US" sz="1200" b="1" spc="71" dirty="0">
                <a:ln w="11430"/>
                <a:latin typeface="Arial" panose="020B0604020202020204" pitchFamily="34" charset="0"/>
                <a:ea typeface="Cambria Math"/>
                <a:cs typeface="Arial" pitchFamily="34" charset="0"/>
              </a:rPr>
              <a:t>   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C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О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D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 =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 43</a:t>
            </a:r>
            <a:r>
              <a:rPr lang="ru-RU" sz="1200" b="1" spc="71" baseline="30000" dirty="0">
                <a:ln w="11430"/>
                <a:solidFill>
                  <a:srgbClr val="0070C0"/>
                </a:solidFill>
                <a:latin typeface="Arial" panose="020B0604020202020204" pitchFamily="34" charset="0"/>
                <a:ea typeface="Cambria Math"/>
                <a:cs typeface="Arial" pitchFamily="34" charset="0"/>
              </a:rPr>
              <a:t>0 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+105</a:t>
            </a:r>
            <a:r>
              <a:rPr lang="ru-RU" sz="1200" b="1" spc="71" baseline="30000" dirty="0">
                <a:ln w="11430"/>
                <a:solidFill>
                  <a:srgbClr val="0070C0"/>
                </a:solidFill>
                <a:latin typeface="Arial" panose="020B0604020202020204" pitchFamily="34" charset="0"/>
                <a:ea typeface="Cambria Math"/>
                <a:cs typeface="Arial" pitchFamily="34" charset="0"/>
              </a:rPr>
              <a:t>0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 = 148</a:t>
            </a:r>
            <a:r>
              <a:rPr lang="ru-RU" sz="1200" b="1" spc="71" baseline="30000" dirty="0">
                <a:ln w="11430"/>
                <a:solidFill>
                  <a:srgbClr val="0070C0"/>
                </a:solidFill>
                <a:latin typeface="Arial" panose="020B0604020202020204" pitchFamily="34" charset="0"/>
                <a:ea typeface="Cambria Math"/>
                <a:cs typeface="Arial" pitchFamily="34" charset="0"/>
              </a:rPr>
              <a:t>0</a:t>
            </a:r>
            <a:endParaRPr lang="en-US" sz="1200" b="1" spc="71" dirty="0">
              <a:ln w="11430"/>
              <a:solidFill>
                <a:srgbClr val="0070C0"/>
              </a:solidFill>
              <a:latin typeface="Arial" panose="020B0604020202020204" pitchFamily="34" charset="0"/>
              <a:ea typeface="Cambria Math"/>
              <a:cs typeface="Arial" pitchFamily="34" charset="0"/>
            </a:endParaRPr>
          </a:p>
          <a:p>
            <a:r>
              <a:rPr lang="en-US" sz="1200" b="1" spc="71" dirty="0">
                <a:ln w="11430"/>
                <a:latin typeface="Arial" panose="020B0604020202020204" pitchFamily="34" charset="0"/>
                <a:ea typeface="Cambria Math"/>
                <a:cs typeface="Arial" pitchFamily="34" charset="0"/>
              </a:rPr>
              <a:t>7)</a:t>
            </a:r>
            <a:r>
              <a:rPr lang="ru-RU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C</a:t>
            </a:r>
            <a:r>
              <a:rPr lang="ru-RU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О</a:t>
            </a:r>
            <a:r>
              <a:rPr lang="en-US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D</a:t>
            </a:r>
            <a:r>
              <a:rPr lang="ru-RU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 =</a:t>
            </a:r>
            <a:r>
              <a:rPr lang="en-US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A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О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anose="020B0604020202020204" pitchFamily="34" charset="0"/>
                <a:ea typeface="Cambria Math"/>
                <a:cs typeface="Arial" pitchFamily="34" charset="0"/>
              </a:rPr>
              <a:t>E=148</a:t>
            </a:r>
            <a:r>
              <a:rPr lang="ru-RU" sz="1200" b="1" spc="71" baseline="30000" dirty="0">
                <a:ln w="11430"/>
                <a:solidFill>
                  <a:srgbClr val="0070C0"/>
                </a:solidFill>
                <a:latin typeface="Arial" panose="020B0604020202020204" pitchFamily="34" charset="0"/>
                <a:ea typeface="Cambria Math"/>
                <a:cs typeface="Arial" pitchFamily="34" charset="0"/>
              </a:rPr>
              <a:t>0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ru-RU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(</a:t>
            </a:r>
            <a:r>
              <a:rPr lang="ru-RU" sz="1200" b="1" spc="71" dirty="0" err="1">
                <a:ln w="11430"/>
                <a:latin typeface="Arial" pitchFamily="34" charset="0"/>
                <a:ea typeface="Cambria Math"/>
                <a:cs typeface="Arial" pitchFamily="34" charset="0"/>
              </a:rPr>
              <a:t>вертик</a:t>
            </a:r>
            <a:r>
              <a:rPr lang="ru-RU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.) </a:t>
            </a:r>
            <a:endParaRPr lang="en-US" sz="1200" b="1" spc="71" dirty="0">
              <a:ln w="11430"/>
              <a:latin typeface="Arial" pitchFamily="34" charset="0"/>
              <a:ea typeface="Cambria Math"/>
              <a:cs typeface="Arial" pitchFamily="34" charset="0"/>
            </a:endParaRPr>
          </a:p>
          <a:p>
            <a:r>
              <a:rPr lang="en-US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8)</a:t>
            </a:r>
            <a:r>
              <a:rPr lang="ru-RU" sz="1200" b="1" spc="71" dirty="0">
                <a:ln w="11430"/>
                <a:latin typeface="Arial" panose="020B0604020202020204" pitchFamily="34" charset="0"/>
                <a:ea typeface="Cambria Math"/>
                <a:cs typeface="Arial" pitchFamily="34" charset="0"/>
              </a:rPr>
              <a:t>∠</a:t>
            </a:r>
            <a:r>
              <a:rPr lang="en-US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F</a:t>
            </a:r>
            <a:r>
              <a:rPr lang="ru-RU" sz="1200" b="1" spc="71" dirty="0">
                <a:ln w="11430"/>
                <a:latin typeface="Arial" panose="020B0604020202020204" pitchFamily="34" charset="0"/>
                <a:ea typeface="Cambria Math"/>
                <a:cs typeface="Arial" pitchFamily="34" charset="0"/>
              </a:rPr>
              <a:t>О</a:t>
            </a:r>
            <a:r>
              <a:rPr lang="en-US" sz="1200" b="1" spc="71" dirty="0">
                <a:ln w="11430"/>
                <a:latin typeface="Arial" panose="020B0604020202020204" pitchFamily="34" charset="0"/>
                <a:ea typeface="Cambria Math"/>
                <a:cs typeface="Arial" pitchFamily="34" charset="0"/>
              </a:rPr>
              <a:t>C</a:t>
            </a:r>
            <a:r>
              <a:rPr lang="ru-RU" sz="1200" b="1" spc="71" dirty="0">
                <a:ln w="11430"/>
                <a:latin typeface="Arial" panose="020B0604020202020204" pitchFamily="34" charset="0"/>
                <a:ea typeface="Cambria Math"/>
                <a:cs typeface="Arial" pitchFamily="34" charset="0"/>
              </a:rPr>
              <a:t> = ∠</a:t>
            </a:r>
            <a:r>
              <a:rPr lang="en-US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A</a:t>
            </a:r>
            <a:r>
              <a:rPr lang="ru-RU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О</a:t>
            </a:r>
            <a:r>
              <a:rPr lang="en-US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F</a:t>
            </a:r>
            <a:r>
              <a:rPr lang="ru-RU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 + ∠</a:t>
            </a:r>
            <a:r>
              <a:rPr lang="en-US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A</a:t>
            </a:r>
            <a:r>
              <a:rPr lang="ru-RU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О</a:t>
            </a:r>
            <a:r>
              <a:rPr lang="en-US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C</a:t>
            </a:r>
          </a:p>
          <a:p>
            <a:r>
              <a:rPr lang="en-US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   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anose="020B0604020202020204" pitchFamily="34" charset="0"/>
                <a:ea typeface="Cambria Math"/>
                <a:cs typeface="Arial" pitchFamily="34" charset="0"/>
              </a:rPr>
              <a:t>∠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F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anose="020B0604020202020204" pitchFamily="34" charset="0"/>
                <a:ea typeface="Cambria Math"/>
                <a:cs typeface="Arial" pitchFamily="34" charset="0"/>
              </a:rPr>
              <a:t>О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anose="020B0604020202020204" pitchFamily="34" charset="0"/>
                <a:ea typeface="Cambria Math"/>
                <a:cs typeface="Arial" pitchFamily="34" charset="0"/>
              </a:rPr>
              <a:t>C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anose="020B0604020202020204" pitchFamily="34" charset="0"/>
                <a:ea typeface="Cambria Math"/>
                <a:cs typeface="Arial" pitchFamily="34" charset="0"/>
              </a:rPr>
              <a:t> 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= 105</a:t>
            </a:r>
            <a:r>
              <a:rPr lang="ru-RU" sz="1200" b="1" spc="71" baseline="30000" dirty="0">
                <a:ln w="11430"/>
                <a:solidFill>
                  <a:srgbClr val="0070C0"/>
                </a:solidFill>
                <a:latin typeface="Arial" panose="020B0604020202020204" pitchFamily="34" charset="0"/>
                <a:ea typeface="Cambria Math"/>
                <a:cs typeface="Arial" pitchFamily="34" charset="0"/>
              </a:rPr>
              <a:t>0 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+32</a:t>
            </a:r>
            <a:r>
              <a:rPr lang="ru-RU" sz="1200" b="1" spc="71" baseline="30000" dirty="0">
                <a:ln w="11430"/>
                <a:solidFill>
                  <a:srgbClr val="0070C0"/>
                </a:solidFill>
                <a:latin typeface="Arial" panose="020B0604020202020204" pitchFamily="34" charset="0"/>
                <a:ea typeface="Cambria Math"/>
                <a:cs typeface="Arial" pitchFamily="34" charset="0"/>
              </a:rPr>
              <a:t>0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 = 137</a:t>
            </a:r>
            <a:r>
              <a:rPr lang="ru-RU" sz="1200" b="1" spc="71" baseline="30000" dirty="0">
                <a:ln w="11430"/>
                <a:solidFill>
                  <a:srgbClr val="0070C0"/>
                </a:solidFill>
                <a:latin typeface="Arial" panose="020B0604020202020204" pitchFamily="34" charset="0"/>
                <a:ea typeface="Cambria Math"/>
                <a:cs typeface="Arial" pitchFamily="34" charset="0"/>
              </a:rPr>
              <a:t>0</a:t>
            </a:r>
            <a:endParaRPr lang="en-US" sz="1200" b="1" spc="71" baseline="30000" dirty="0">
              <a:ln w="11430"/>
              <a:solidFill>
                <a:srgbClr val="0070C0"/>
              </a:solidFill>
              <a:latin typeface="Arial" panose="020B0604020202020204" pitchFamily="34" charset="0"/>
              <a:ea typeface="Cambria Math"/>
              <a:cs typeface="Arial" pitchFamily="34" charset="0"/>
            </a:endParaRPr>
          </a:p>
          <a:p>
            <a:r>
              <a:rPr lang="en-US" sz="1200" b="1" spc="71" dirty="0">
                <a:ln w="11430"/>
                <a:latin typeface="Arial" panose="020B0604020202020204" pitchFamily="34" charset="0"/>
                <a:ea typeface="Cambria Math"/>
                <a:cs typeface="Arial" pitchFamily="34" charset="0"/>
              </a:rPr>
              <a:t>9)</a:t>
            </a:r>
            <a:r>
              <a:rPr lang="ru-RU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 ∠</a:t>
            </a:r>
            <a:r>
              <a:rPr lang="en-US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C</a:t>
            </a:r>
            <a:r>
              <a:rPr lang="ru-RU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О</a:t>
            </a:r>
            <a:r>
              <a:rPr lang="en-US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D</a:t>
            </a:r>
            <a:r>
              <a:rPr lang="ru-RU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 = 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A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О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E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 = 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148</a:t>
            </a:r>
            <a:r>
              <a:rPr lang="ru-RU" sz="1200" b="1" spc="71" baseline="30000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0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ru-RU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(</a:t>
            </a:r>
            <a:r>
              <a:rPr lang="ru-RU" sz="1200" b="1" spc="71" dirty="0" err="1">
                <a:ln w="11430"/>
                <a:latin typeface="Arial" pitchFamily="34" charset="0"/>
                <a:ea typeface="Cambria Math"/>
                <a:cs typeface="Arial" pitchFamily="34" charset="0"/>
              </a:rPr>
              <a:t>вертик</a:t>
            </a:r>
            <a:r>
              <a:rPr lang="ru-RU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.) </a:t>
            </a:r>
            <a:endParaRPr lang="en-US" sz="1200" b="1" spc="71" dirty="0">
              <a:ln w="11430"/>
              <a:latin typeface="Arial" pitchFamily="34" charset="0"/>
              <a:ea typeface="Cambria Math"/>
              <a:cs typeface="Arial" pitchFamily="34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A14984B-AD69-4FBD-A56C-643A9BA357D2}"/>
              </a:ext>
            </a:extLst>
          </p:cNvPr>
          <p:cNvSpPr/>
          <p:nvPr/>
        </p:nvSpPr>
        <p:spPr>
          <a:xfrm>
            <a:off x="-4078" y="2218659"/>
            <a:ext cx="231710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b="1" dirty="0">
                <a:solidFill>
                  <a:srgbClr val="00B050"/>
                </a:solidFill>
                <a:latin typeface="Arial" panose="020B0604020202020204" pitchFamily="34" charset="0"/>
              </a:rPr>
              <a:t>Ответ:</a:t>
            </a:r>
            <a:r>
              <a:rPr lang="ru-RU" sz="1200" b="1" spc="71" dirty="0">
                <a:ln w="11430"/>
                <a:solidFill>
                  <a:srgbClr val="00B050"/>
                </a:solidFill>
                <a:latin typeface="Arial" pitchFamily="34" charset="0"/>
                <a:ea typeface="Cambria Math"/>
                <a:cs typeface="Arial" pitchFamily="34" charset="0"/>
              </a:rPr>
              <a:t> ∠АОВ = 75</a:t>
            </a:r>
            <a:r>
              <a:rPr lang="ru-RU" sz="1200" b="1" spc="71" baseline="30000" dirty="0">
                <a:ln w="11430"/>
                <a:solidFill>
                  <a:srgbClr val="00B050"/>
                </a:solidFill>
                <a:latin typeface="Arial" pitchFamily="34" charset="0"/>
                <a:ea typeface="Cambria Math"/>
                <a:cs typeface="Arial" pitchFamily="34" charset="0"/>
              </a:rPr>
              <a:t>0</a:t>
            </a:r>
          </a:p>
          <a:p>
            <a:r>
              <a:rPr lang="ru-RU" sz="1200" b="1" spc="71" dirty="0">
                <a:ln w="11430"/>
                <a:solidFill>
                  <a:srgbClr val="00B050"/>
                </a:solidFill>
                <a:latin typeface="Arial" pitchFamily="34" charset="0"/>
                <a:ea typeface="Cambria Math"/>
                <a:cs typeface="Arial" pitchFamily="34" charset="0"/>
              </a:rPr>
              <a:t>∠ЕО</a:t>
            </a:r>
            <a:r>
              <a:rPr lang="en-US" sz="1200" b="1" spc="71" dirty="0">
                <a:ln w="11430"/>
                <a:solidFill>
                  <a:srgbClr val="00B050"/>
                </a:solidFill>
                <a:latin typeface="Arial" pitchFamily="34" charset="0"/>
                <a:ea typeface="Cambria Math"/>
                <a:cs typeface="Arial" pitchFamily="34" charset="0"/>
              </a:rPr>
              <a:t>D = </a:t>
            </a:r>
            <a:r>
              <a:rPr lang="ru-RU" sz="1200" b="1" spc="71" dirty="0">
                <a:ln w="11430"/>
                <a:solidFill>
                  <a:srgbClr val="00B050"/>
                </a:solidFill>
                <a:latin typeface="Arial" pitchFamily="34" charset="0"/>
                <a:ea typeface="Cambria Math"/>
                <a:cs typeface="Arial" pitchFamily="34" charset="0"/>
              </a:rPr>
              <a:t>3</a:t>
            </a:r>
            <a:r>
              <a:rPr lang="en-US" sz="1200" b="1" spc="71" dirty="0">
                <a:ln w="11430"/>
                <a:solidFill>
                  <a:srgbClr val="00B050"/>
                </a:solidFill>
                <a:latin typeface="Arial" pitchFamily="34" charset="0"/>
                <a:ea typeface="Cambria Math"/>
                <a:cs typeface="Arial" pitchFamily="34" charset="0"/>
              </a:rPr>
              <a:t>2</a:t>
            </a:r>
            <a:r>
              <a:rPr lang="ru-RU" sz="1200" b="1" spc="71" baseline="30000" dirty="0">
                <a:ln w="11430"/>
                <a:solidFill>
                  <a:srgbClr val="00B050"/>
                </a:solidFill>
                <a:latin typeface="Arial" pitchFamily="34" charset="0"/>
                <a:ea typeface="Cambria Math"/>
                <a:cs typeface="Arial" pitchFamily="34" charset="0"/>
              </a:rPr>
              <a:t>0</a:t>
            </a:r>
            <a:endParaRPr lang="ru-RU" sz="1200" b="1" dirty="0">
              <a:solidFill>
                <a:srgbClr val="00B050"/>
              </a:solidFill>
              <a:latin typeface="Arial" panose="020B0604020202020204" pitchFamily="34" charset="0"/>
            </a:endParaRPr>
          </a:p>
          <a:p>
            <a:r>
              <a:rPr lang="ru-RU" sz="1200" b="1" spc="71" dirty="0">
                <a:ln w="11430"/>
                <a:solidFill>
                  <a:srgbClr val="00B05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1200" b="1" spc="71" dirty="0">
                <a:ln w="11430"/>
                <a:solidFill>
                  <a:srgbClr val="00B050"/>
                </a:solidFill>
                <a:latin typeface="Arial" pitchFamily="34" charset="0"/>
                <a:ea typeface="Cambria Math"/>
                <a:cs typeface="Arial" pitchFamily="34" charset="0"/>
              </a:rPr>
              <a:t>F</a:t>
            </a:r>
            <a:r>
              <a:rPr lang="ru-RU" sz="1200" b="1" spc="71" dirty="0">
                <a:ln w="11430"/>
                <a:solidFill>
                  <a:srgbClr val="00B050"/>
                </a:solidFill>
                <a:latin typeface="Arial" pitchFamily="34" charset="0"/>
                <a:ea typeface="Cambria Math"/>
                <a:cs typeface="Arial" pitchFamily="34" charset="0"/>
              </a:rPr>
              <a:t>О</a:t>
            </a:r>
            <a:r>
              <a:rPr lang="en-US" sz="1200" b="1" spc="71" dirty="0">
                <a:ln w="11430"/>
                <a:solidFill>
                  <a:srgbClr val="00B050"/>
                </a:solidFill>
                <a:latin typeface="Arial" pitchFamily="34" charset="0"/>
                <a:ea typeface="Cambria Math"/>
                <a:cs typeface="Arial" pitchFamily="34" charset="0"/>
              </a:rPr>
              <a:t>E</a:t>
            </a:r>
            <a:r>
              <a:rPr lang="ru-RU" sz="1200" b="1" spc="71" dirty="0">
                <a:ln w="11430"/>
                <a:solidFill>
                  <a:srgbClr val="00B050"/>
                </a:solidFill>
                <a:latin typeface="Arial" pitchFamily="34" charset="0"/>
                <a:ea typeface="Cambria Math"/>
                <a:cs typeface="Arial" pitchFamily="34" charset="0"/>
              </a:rPr>
              <a:t> = </a:t>
            </a:r>
            <a:r>
              <a:rPr lang="en-US" sz="1200" b="1" spc="71" dirty="0">
                <a:ln w="11430"/>
                <a:solidFill>
                  <a:srgbClr val="00B050"/>
                </a:solidFill>
                <a:latin typeface="Arial" pitchFamily="34" charset="0"/>
                <a:ea typeface="Cambria Math"/>
                <a:cs typeface="Arial" pitchFamily="34" charset="0"/>
              </a:rPr>
              <a:t>43</a:t>
            </a:r>
            <a:r>
              <a:rPr lang="ru-RU" sz="1200" b="1" spc="71" baseline="30000" dirty="0">
                <a:ln w="11430"/>
                <a:solidFill>
                  <a:srgbClr val="00B050"/>
                </a:solidFill>
                <a:latin typeface="Arial" pitchFamily="34" charset="0"/>
                <a:ea typeface="Cambria Math"/>
                <a:cs typeface="Arial" pitchFamily="34" charset="0"/>
              </a:rPr>
              <a:t>0</a:t>
            </a:r>
            <a:r>
              <a:rPr lang="ru-RU" sz="1200" b="1" spc="71" dirty="0">
                <a:ln w="11430"/>
                <a:solidFill>
                  <a:srgbClr val="00B050"/>
                </a:solidFill>
                <a:latin typeface="Arial" pitchFamily="34" charset="0"/>
                <a:ea typeface="Cambria Math"/>
                <a:cs typeface="Arial" pitchFamily="34" charset="0"/>
              </a:rPr>
              <a:t>,∠</a:t>
            </a:r>
            <a:r>
              <a:rPr lang="en-US" sz="1200" b="1" spc="71" dirty="0">
                <a:ln w="11430"/>
                <a:solidFill>
                  <a:srgbClr val="00B050"/>
                </a:solidFill>
                <a:latin typeface="Arial" pitchFamily="34" charset="0"/>
                <a:ea typeface="Cambria Math"/>
                <a:cs typeface="Arial" pitchFamily="34" charset="0"/>
              </a:rPr>
              <a:t>C</a:t>
            </a:r>
            <a:r>
              <a:rPr lang="ru-RU" sz="1200" b="1" spc="71" dirty="0">
                <a:ln w="11430"/>
                <a:solidFill>
                  <a:srgbClr val="00B050"/>
                </a:solidFill>
                <a:latin typeface="Arial" pitchFamily="34" charset="0"/>
                <a:ea typeface="Cambria Math"/>
                <a:cs typeface="Arial" pitchFamily="34" charset="0"/>
              </a:rPr>
              <a:t>О</a:t>
            </a:r>
            <a:r>
              <a:rPr lang="en-US" sz="1200" b="1" spc="71" dirty="0">
                <a:ln w="11430"/>
                <a:solidFill>
                  <a:srgbClr val="00B050"/>
                </a:solidFill>
                <a:latin typeface="Arial" pitchFamily="34" charset="0"/>
                <a:ea typeface="Cambria Math"/>
                <a:cs typeface="Arial" pitchFamily="34" charset="0"/>
              </a:rPr>
              <a:t>D</a:t>
            </a:r>
            <a:r>
              <a:rPr lang="ru-RU" sz="1200" b="1" spc="71" dirty="0">
                <a:ln w="11430"/>
                <a:solidFill>
                  <a:srgbClr val="00B050"/>
                </a:solidFill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200" b="1" spc="71" dirty="0">
                <a:ln w="11430"/>
                <a:solidFill>
                  <a:srgbClr val="00B050"/>
                </a:solidFill>
                <a:latin typeface="Arial" pitchFamily="34" charset="0"/>
                <a:ea typeface="Cambria Math"/>
                <a:cs typeface="Arial" pitchFamily="34" charset="0"/>
              </a:rPr>
              <a:t>= 148</a:t>
            </a:r>
            <a:r>
              <a:rPr lang="ru-RU" sz="1200" b="1" spc="71" baseline="30000" dirty="0">
                <a:ln w="11430"/>
                <a:solidFill>
                  <a:srgbClr val="00B050"/>
                </a:solidFill>
                <a:latin typeface="Arial" panose="020B0604020202020204" pitchFamily="34" charset="0"/>
                <a:ea typeface="Cambria Math"/>
                <a:cs typeface="Arial" pitchFamily="34" charset="0"/>
              </a:rPr>
              <a:t>0</a:t>
            </a:r>
            <a:endParaRPr lang="en-US" sz="1200" b="1" spc="71" dirty="0">
              <a:ln w="11430"/>
              <a:solidFill>
                <a:srgbClr val="00B050"/>
              </a:solidFill>
              <a:latin typeface="Arial" panose="020B0604020202020204" pitchFamily="34" charset="0"/>
              <a:ea typeface="Cambria Math"/>
              <a:cs typeface="Arial" pitchFamily="34" charset="0"/>
            </a:endParaRPr>
          </a:p>
          <a:p>
            <a:r>
              <a:rPr lang="ru-RU" sz="1200" b="1" spc="71" dirty="0">
                <a:ln w="11430"/>
                <a:solidFill>
                  <a:srgbClr val="00B05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1200" b="1" spc="71" dirty="0">
                <a:ln w="11430"/>
                <a:solidFill>
                  <a:srgbClr val="00B050"/>
                </a:solidFill>
                <a:latin typeface="Arial" pitchFamily="34" charset="0"/>
                <a:ea typeface="Cambria Math"/>
                <a:cs typeface="Arial" pitchFamily="34" charset="0"/>
              </a:rPr>
              <a:t>C</a:t>
            </a:r>
            <a:r>
              <a:rPr lang="ru-RU" sz="1200" b="1" spc="71" dirty="0">
                <a:ln w="11430"/>
                <a:solidFill>
                  <a:srgbClr val="00B050"/>
                </a:solidFill>
                <a:latin typeface="Arial" pitchFamily="34" charset="0"/>
                <a:ea typeface="Cambria Math"/>
                <a:cs typeface="Arial" pitchFamily="34" charset="0"/>
              </a:rPr>
              <a:t>О</a:t>
            </a:r>
            <a:r>
              <a:rPr lang="en-US" sz="1200" b="1" spc="71" dirty="0">
                <a:ln w="11430"/>
                <a:solidFill>
                  <a:srgbClr val="00B050"/>
                </a:solidFill>
                <a:latin typeface="Arial" pitchFamily="34" charset="0"/>
                <a:ea typeface="Cambria Math"/>
                <a:cs typeface="Arial" pitchFamily="34" charset="0"/>
              </a:rPr>
              <a:t>D</a:t>
            </a:r>
            <a:r>
              <a:rPr lang="ru-RU" sz="1200" b="1" spc="71" dirty="0">
                <a:ln w="11430"/>
                <a:solidFill>
                  <a:srgbClr val="00B050"/>
                </a:solidFill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200" b="1" spc="71" dirty="0">
                <a:ln w="11430"/>
                <a:solidFill>
                  <a:srgbClr val="00B050"/>
                </a:solidFill>
                <a:latin typeface="Arial" pitchFamily="34" charset="0"/>
                <a:ea typeface="Cambria Math"/>
                <a:cs typeface="Arial" pitchFamily="34" charset="0"/>
              </a:rPr>
              <a:t>= 148</a:t>
            </a:r>
            <a:r>
              <a:rPr lang="ru-RU" sz="1200" b="1" spc="71" baseline="30000" dirty="0">
                <a:ln w="11430"/>
                <a:solidFill>
                  <a:srgbClr val="00B050"/>
                </a:solidFill>
                <a:latin typeface="Arial" panose="020B0604020202020204" pitchFamily="34" charset="0"/>
                <a:ea typeface="Cambria Math"/>
                <a:cs typeface="Arial" pitchFamily="34" charset="0"/>
              </a:rPr>
              <a:t>0</a:t>
            </a:r>
            <a:r>
              <a:rPr lang="ru-RU" sz="1200" b="1" spc="71" dirty="0">
                <a:ln w="11430"/>
                <a:solidFill>
                  <a:srgbClr val="00B050"/>
                </a:solidFill>
                <a:latin typeface="Arial" pitchFamily="34" charset="0"/>
                <a:ea typeface="Cambria Math"/>
                <a:cs typeface="Arial" pitchFamily="34" charset="0"/>
              </a:rPr>
              <a:t>,∠</a:t>
            </a:r>
            <a:r>
              <a:rPr lang="en-US" sz="1200" b="1" spc="71" dirty="0">
                <a:ln w="11430"/>
                <a:solidFill>
                  <a:srgbClr val="00B050"/>
                </a:solidFill>
                <a:latin typeface="Arial" pitchFamily="34" charset="0"/>
                <a:ea typeface="Cambria Math"/>
                <a:cs typeface="Arial" pitchFamily="34" charset="0"/>
              </a:rPr>
              <a:t>F</a:t>
            </a:r>
            <a:r>
              <a:rPr lang="ru-RU" sz="1200" b="1" spc="71" dirty="0">
                <a:ln w="11430"/>
                <a:solidFill>
                  <a:srgbClr val="00B050"/>
                </a:solidFill>
                <a:latin typeface="Arial" panose="020B0604020202020204" pitchFamily="34" charset="0"/>
                <a:ea typeface="Cambria Math"/>
                <a:cs typeface="Arial" pitchFamily="34" charset="0"/>
              </a:rPr>
              <a:t>О</a:t>
            </a:r>
            <a:r>
              <a:rPr lang="en-US" sz="1200" b="1" spc="71" dirty="0">
                <a:ln w="11430"/>
                <a:solidFill>
                  <a:srgbClr val="00B050"/>
                </a:solidFill>
                <a:latin typeface="Arial" pitchFamily="34" charset="0"/>
                <a:ea typeface="Cambria Math"/>
                <a:cs typeface="Arial" pitchFamily="34" charset="0"/>
              </a:rPr>
              <a:t>C</a:t>
            </a:r>
            <a:r>
              <a:rPr lang="ru-RU" sz="1200" b="1" spc="71" dirty="0">
                <a:ln w="11430"/>
                <a:solidFill>
                  <a:srgbClr val="00B050"/>
                </a:solidFill>
                <a:latin typeface="Arial" panose="020B0604020202020204" pitchFamily="34" charset="0"/>
                <a:ea typeface="Cambria Math"/>
                <a:cs typeface="Arial" pitchFamily="34" charset="0"/>
              </a:rPr>
              <a:t> </a:t>
            </a:r>
            <a:r>
              <a:rPr lang="en-US" sz="1200" b="1" spc="71" dirty="0">
                <a:ln w="11430"/>
                <a:solidFill>
                  <a:srgbClr val="00B050"/>
                </a:solidFill>
                <a:latin typeface="Arial" pitchFamily="34" charset="0"/>
                <a:ea typeface="Cambria Math"/>
                <a:cs typeface="Arial" pitchFamily="34" charset="0"/>
              </a:rPr>
              <a:t>= 137</a:t>
            </a:r>
            <a:r>
              <a:rPr lang="ru-RU" sz="1200" b="1" spc="71" baseline="30000" dirty="0">
                <a:ln w="11430"/>
                <a:solidFill>
                  <a:srgbClr val="00B050"/>
                </a:solidFill>
                <a:latin typeface="Arial" panose="020B0604020202020204" pitchFamily="34" charset="0"/>
                <a:ea typeface="Cambria Math"/>
                <a:cs typeface="Arial" pitchFamily="34" charset="0"/>
              </a:rPr>
              <a:t>0</a:t>
            </a:r>
            <a:endParaRPr lang="en-US" sz="1200" b="1" spc="71" baseline="30000" dirty="0">
              <a:ln w="11430"/>
              <a:solidFill>
                <a:srgbClr val="00B050"/>
              </a:solidFill>
              <a:latin typeface="Arial" panose="020B0604020202020204" pitchFamily="34" charset="0"/>
              <a:ea typeface="Cambria Math"/>
              <a:cs typeface="Arial" pitchFamily="34" charset="0"/>
            </a:endParaRPr>
          </a:p>
          <a:p>
            <a:r>
              <a:rPr lang="ru-RU" sz="1200" b="1" spc="71" dirty="0">
                <a:ln w="11430"/>
                <a:solidFill>
                  <a:srgbClr val="00B050"/>
                </a:solidFill>
                <a:latin typeface="Arial" pitchFamily="34" charset="0"/>
                <a:ea typeface="Cambria Math"/>
                <a:cs typeface="Arial" pitchFamily="34" charset="0"/>
              </a:rPr>
              <a:t>∠АО</a:t>
            </a:r>
            <a:r>
              <a:rPr lang="en-US" sz="1200" b="1" spc="71" dirty="0">
                <a:ln w="11430"/>
                <a:solidFill>
                  <a:srgbClr val="00B050"/>
                </a:solidFill>
                <a:latin typeface="Arial" pitchFamily="34" charset="0"/>
                <a:ea typeface="Cambria Math"/>
                <a:cs typeface="Arial" pitchFamily="34" charset="0"/>
              </a:rPr>
              <a:t>F</a:t>
            </a:r>
            <a:r>
              <a:rPr lang="ru-RU" sz="1200" b="1" spc="71" dirty="0">
                <a:ln w="11430"/>
                <a:solidFill>
                  <a:srgbClr val="00B050"/>
                </a:solidFill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200" b="1" spc="71" dirty="0">
                <a:ln w="11430"/>
                <a:solidFill>
                  <a:srgbClr val="00B050"/>
                </a:solidFill>
                <a:latin typeface="Arial" pitchFamily="34" charset="0"/>
                <a:ea typeface="Cambria Math"/>
                <a:cs typeface="Arial" pitchFamily="34" charset="0"/>
              </a:rPr>
              <a:t>= 105</a:t>
            </a:r>
            <a:r>
              <a:rPr lang="ru-RU" sz="1200" b="1" spc="71" baseline="30000" dirty="0">
                <a:ln w="11430"/>
                <a:solidFill>
                  <a:srgbClr val="00B050"/>
                </a:solidFill>
                <a:latin typeface="Arial" panose="020B0604020202020204" pitchFamily="34" charset="0"/>
                <a:ea typeface="Cambria Math"/>
                <a:cs typeface="Arial" pitchFamily="34" charset="0"/>
              </a:rPr>
              <a:t>0</a:t>
            </a:r>
            <a:r>
              <a:rPr lang="ru-RU" sz="1200" b="1" spc="71" dirty="0">
                <a:ln w="11430"/>
                <a:solidFill>
                  <a:srgbClr val="00B050"/>
                </a:solidFill>
                <a:latin typeface="Arial" pitchFamily="34" charset="0"/>
                <a:ea typeface="Cambria Math"/>
                <a:cs typeface="Arial" pitchFamily="34" charset="0"/>
              </a:rPr>
              <a:t>,∠</a:t>
            </a:r>
            <a:r>
              <a:rPr lang="en-US" sz="1200" b="1" spc="71" dirty="0">
                <a:ln w="11430"/>
                <a:solidFill>
                  <a:srgbClr val="00B050"/>
                </a:solidFill>
                <a:latin typeface="Arial" pitchFamily="34" charset="0"/>
                <a:ea typeface="Cambria Math"/>
                <a:cs typeface="Arial" pitchFamily="34" charset="0"/>
              </a:rPr>
              <a:t>A</a:t>
            </a:r>
            <a:r>
              <a:rPr lang="ru-RU" sz="1200" b="1" spc="71" dirty="0">
                <a:ln w="11430"/>
                <a:solidFill>
                  <a:srgbClr val="00B050"/>
                </a:solidFill>
                <a:latin typeface="Arial" pitchFamily="34" charset="0"/>
                <a:ea typeface="Cambria Math"/>
                <a:cs typeface="Arial" pitchFamily="34" charset="0"/>
              </a:rPr>
              <a:t>О</a:t>
            </a:r>
            <a:r>
              <a:rPr lang="en-US" sz="1200" b="1" spc="71" dirty="0">
                <a:ln w="11430"/>
                <a:solidFill>
                  <a:srgbClr val="00B050"/>
                </a:solidFill>
                <a:latin typeface="Arial" pitchFamily="34" charset="0"/>
                <a:ea typeface="Cambria Math"/>
                <a:cs typeface="Arial" pitchFamily="34" charset="0"/>
              </a:rPr>
              <a:t>E</a:t>
            </a:r>
            <a:r>
              <a:rPr lang="ru-RU" sz="1200" b="1" spc="71" dirty="0">
                <a:ln w="11430"/>
                <a:solidFill>
                  <a:srgbClr val="00B050"/>
                </a:solidFill>
                <a:latin typeface="Arial" pitchFamily="34" charset="0"/>
                <a:ea typeface="Cambria Math"/>
                <a:cs typeface="Arial" pitchFamily="34" charset="0"/>
              </a:rPr>
              <a:t> = </a:t>
            </a:r>
            <a:r>
              <a:rPr lang="en-US" sz="1200" b="1" spc="71" dirty="0">
                <a:ln w="11430"/>
                <a:solidFill>
                  <a:srgbClr val="00B050"/>
                </a:solidFill>
                <a:latin typeface="Arial" pitchFamily="34" charset="0"/>
                <a:ea typeface="Cambria Math"/>
                <a:cs typeface="Arial" pitchFamily="34" charset="0"/>
              </a:rPr>
              <a:t>148</a:t>
            </a:r>
            <a:r>
              <a:rPr lang="ru-RU" sz="1200" b="1" spc="71" baseline="30000" dirty="0">
                <a:ln w="11430"/>
                <a:solidFill>
                  <a:srgbClr val="00B050"/>
                </a:solidFill>
                <a:latin typeface="Arial" pitchFamily="34" charset="0"/>
                <a:ea typeface="Cambria Math"/>
                <a:cs typeface="Arial" pitchFamily="34" charset="0"/>
              </a:rPr>
              <a:t>0</a:t>
            </a:r>
            <a:r>
              <a:rPr lang="en-US" sz="1200" b="1" spc="71" dirty="0">
                <a:ln w="11430"/>
                <a:solidFill>
                  <a:srgbClr val="00B050"/>
                </a:solidFill>
                <a:latin typeface="Arial" panose="020B0604020202020204" pitchFamily="34" charset="0"/>
                <a:ea typeface="Cambria Math"/>
                <a:cs typeface="Arial" pitchFamily="34" charset="0"/>
              </a:rPr>
              <a:t> </a:t>
            </a:r>
          </a:p>
          <a:p>
            <a:endParaRPr lang="en-US" sz="1200" b="1" spc="71" dirty="0">
              <a:ln w="11430"/>
              <a:solidFill>
                <a:srgbClr val="00B050"/>
              </a:solidFill>
              <a:latin typeface="Arial" panose="020B0604020202020204" pitchFamily="34" charset="0"/>
              <a:ea typeface="Cambria Math"/>
              <a:cs typeface="Arial" pitchFamily="34" charset="0"/>
            </a:endParaRP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654862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2288" y="22225"/>
            <a:ext cx="4900931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BC746E9-8AB1-471F-9D8A-011815379D9B}"/>
              </a:ext>
            </a:extLst>
          </p:cNvPr>
          <p:cNvSpPr/>
          <p:nvPr/>
        </p:nvSpPr>
        <p:spPr>
          <a:xfrm>
            <a:off x="1480308" y="1510849"/>
            <a:ext cx="478039" cy="489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4A5765E-ECA7-499B-A9F4-A03681920D70}"/>
              </a:ext>
            </a:extLst>
          </p:cNvPr>
          <p:cNvSpPr/>
          <p:nvPr/>
        </p:nvSpPr>
        <p:spPr>
          <a:xfrm>
            <a:off x="140492" y="460426"/>
            <a:ext cx="5486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574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Найдите углы AOD, AOB, BAO, DOC прямоугольника ABCD на рис.12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25F392-807F-435C-9493-F9B10F3D14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30" b="4860"/>
          <a:stretch/>
        </p:blipFill>
        <p:spPr>
          <a:xfrm>
            <a:off x="14708" y="1165225"/>
            <a:ext cx="1586121" cy="97411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A00ACB17-8A96-49E9-B829-40A0A89896A2}"/>
              </a:ext>
            </a:extLst>
          </p:cNvPr>
          <p:cNvSpPr/>
          <p:nvPr/>
        </p:nvSpPr>
        <p:spPr>
          <a:xfrm>
            <a:off x="1600829" y="980978"/>
            <a:ext cx="22098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Дано:                </a:t>
            </a:r>
          </a:p>
          <a:p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A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 = ∠В = 9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0</a:t>
            </a:r>
            <a:r>
              <a:rPr lang="ru-RU" sz="1200" b="1" spc="71" baseline="30000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0</a:t>
            </a:r>
            <a:endParaRPr lang="en-US" sz="1200" b="1" spc="71" dirty="0">
              <a:ln w="11430"/>
              <a:solidFill>
                <a:srgbClr val="0070C0"/>
              </a:solidFill>
              <a:latin typeface="Arial" pitchFamily="34" charset="0"/>
              <a:ea typeface="Cambria Math"/>
              <a:cs typeface="Arial" pitchFamily="34" charset="0"/>
            </a:endParaRPr>
          </a:p>
          <a:p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∠С = ∠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D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 =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9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0</a:t>
            </a:r>
            <a:r>
              <a:rPr lang="ru-RU" sz="1200" b="1" spc="71" baseline="30000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0</a:t>
            </a:r>
            <a:endParaRPr lang="ru-RU" sz="1200" dirty="0">
              <a:solidFill>
                <a:srgbClr val="0070C0"/>
              </a:solidFill>
            </a:endParaRPr>
          </a:p>
          <a:p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ABO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 = 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42</a:t>
            </a:r>
            <a:r>
              <a:rPr lang="ru-RU" sz="1200" b="1" spc="71" baseline="30000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0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   </a:t>
            </a:r>
          </a:p>
          <a:p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B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О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C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= 84</a:t>
            </a:r>
            <a:r>
              <a:rPr lang="ru-RU" sz="1200" b="1" spc="71" baseline="30000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0</a:t>
            </a:r>
            <a:endParaRPr lang="ru-RU" sz="1200" b="1" spc="71" dirty="0">
              <a:ln w="11430"/>
              <a:solidFill>
                <a:srgbClr val="0070C0"/>
              </a:solidFill>
              <a:latin typeface="Arial" pitchFamily="34" charset="0"/>
              <a:ea typeface="Cambria Math"/>
              <a:cs typeface="Arial" pitchFamily="34" charset="0"/>
            </a:endParaRPr>
          </a:p>
          <a:p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A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О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D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 - ?        </a:t>
            </a:r>
            <a:endParaRPr lang="ru-RU" sz="12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A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О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B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 - ?</a:t>
            </a:r>
            <a:endParaRPr lang="en-US" sz="1200" b="1" spc="71" dirty="0">
              <a:ln w="11430"/>
              <a:solidFill>
                <a:srgbClr val="0070C0"/>
              </a:solidFill>
              <a:latin typeface="Arial" pitchFamily="34" charset="0"/>
              <a:ea typeface="Cambria Math"/>
              <a:cs typeface="Arial" pitchFamily="34" charset="0"/>
            </a:endParaRPr>
          </a:p>
          <a:p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BAO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 - ?        </a:t>
            </a:r>
            <a:endParaRPr lang="ru-RU" sz="12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D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О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C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 - ?        </a:t>
            </a:r>
            <a:endParaRPr lang="ru-RU" sz="12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        </a:t>
            </a:r>
            <a:endParaRPr lang="ru-RU" sz="12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ED6C45D-A2ED-4D86-AEB7-7D880F5808D1}"/>
              </a:ext>
            </a:extLst>
          </p:cNvPr>
          <p:cNvSpPr/>
          <p:nvPr/>
        </p:nvSpPr>
        <p:spPr>
          <a:xfrm>
            <a:off x="2774598" y="946809"/>
            <a:ext cx="2852294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Решение:</a:t>
            </a:r>
          </a:p>
          <a:p>
            <a:r>
              <a:rPr lang="ru-RU" sz="1200" b="1" spc="71" dirty="0">
                <a:ln w="11430"/>
                <a:latin typeface="Arial" panose="020B0604020202020204" pitchFamily="34" charset="0"/>
                <a:ea typeface="Cambria Math"/>
                <a:cs typeface="Arial" pitchFamily="34" charset="0"/>
              </a:rPr>
              <a:t>1)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anose="020B0604020202020204" pitchFamily="34" charset="0"/>
                <a:ea typeface="Cambria Math"/>
                <a:cs typeface="Arial" pitchFamily="34" charset="0"/>
              </a:rPr>
              <a:t>∠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A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О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D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ru-RU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= ∠</a:t>
            </a:r>
            <a:r>
              <a:rPr lang="en-US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B</a:t>
            </a:r>
            <a:r>
              <a:rPr lang="ru-RU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О</a:t>
            </a:r>
            <a:r>
              <a:rPr lang="en-US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C</a:t>
            </a:r>
            <a:r>
              <a:rPr lang="ru-RU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= 84</a:t>
            </a:r>
            <a:r>
              <a:rPr lang="ru-RU" sz="1200" b="1" spc="71" baseline="30000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0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(</a:t>
            </a:r>
            <a:r>
              <a:rPr lang="ru-RU" sz="1200" b="1" spc="71" dirty="0" err="1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вертик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.)</a:t>
            </a:r>
          </a:p>
          <a:p>
            <a:r>
              <a:rPr lang="ru-RU" sz="1200" b="1" spc="71" dirty="0">
                <a:ln w="11430"/>
                <a:latin typeface="Arial" panose="020B0604020202020204" pitchFamily="34" charset="0"/>
                <a:ea typeface="Cambria Math"/>
                <a:cs typeface="Arial" pitchFamily="34" charset="0"/>
              </a:rPr>
              <a:t>2)∠АОС = </a:t>
            </a:r>
            <a:r>
              <a:rPr lang="en-US" sz="1200" b="1" spc="71" dirty="0">
                <a:ln w="11430"/>
                <a:latin typeface="Arial" panose="020B0604020202020204" pitchFamily="34" charset="0"/>
                <a:ea typeface="Cambria Math"/>
                <a:cs typeface="Arial" pitchFamily="34" charset="0"/>
              </a:rPr>
              <a:t>180</a:t>
            </a:r>
            <a:r>
              <a:rPr lang="ru-RU" sz="1200" b="1" spc="71" baseline="30000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0</a:t>
            </a:r>
            <a:r>
              <a:rPr lang="ru-RU" sz="1200" b="1" dirty="0">
                <a:latin typeface="Arial" panose="020B0604020202020204" pitchFamily="34" charset="0"/>
              </a:rPr>
              <a:t> </a:t>
            </a:r>
          </a:p>
          <a:p>
            <a:r>
              <a:rPr lang="en-US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(</a:t>
            </a:r>
            <a:r>
              <a:rPr lang="ru-RU" sz="1200" b="1" spc="71" dirty="0">
                <a:ln w="11430"/>
                <a:latin typeface="Arial" panose="020B0604020202020204" pitchFamily="34" charset="0"/>
                <a:ea typeface="Cambria Math"/>
                <a:cs typeface="Arial" pitchFamily="34" charset="0"/>
              </a:rPr>
              <a:t>развёрнутый</a:t>
            </a:r>
            <a:r>
              <a:rPr lang="en-US" sz="1200" b="1" spc="71" dirty="0">
                <a:ln w="11430"/>
                <a:latin typeface="Arial" panose="020B0604020202020204" pitchFamily="34" charset="0"/>
                <a:ea typeface="Cambria Math"/>
                <a:cs typeface="Arial" pitchFamily="34" charset="0"/>
              </a:rPr>
              <a:t>)</a:t>
            </a:r>
            <a:endParaRPr lang="ru-RU" sz="1200" b="1" spc="71" dirty="0">
              <a:ln w="11430"/>
              <a:latin typeface="Arial" pitchFamily="34" charset="0"/>
              <a:ea typeface="Cambria Math"/>
              <a:cs typeface="Arial" pitchFamily="34" charset="0"/>
            </a:endParaRPr>
          </a:p>
          <a:p>
            <a:r>
              <a:rPr lang="ru-RU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3)∠АОВ = ∠АОС</a:t>
            </a:r>
            <a:r>
              <a:rPr lang="en-US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 – </a:t>
            </a:r>
            <a:r>
              <a:rPr lang="ru-RU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B</a:t>
            </a:r>
            <a:r>
              <a:rPr lang="ru-RU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О</a:t>
            </a:r>
            <a:r>
              <a:rPr lang="en-US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C</a:t>
            </a:r>
            <a:endParaRPr lang="ru-RU" sz="1200" b="1" spc="71" baseline="30000" dirty="0">
              <a:ln w="11430"/>
              <a:latin typeface="Arial" pitchFamily="34" charset="0"/>
              <a:ea typeface="Cambria Math"/>
              <a:cs typeface="Arial" pitchFamily="34" charset="0"/>
            </a:endParaRPr>
          </a:p>
          <a:p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   ∠АОВ </a:t>
            </a:r>
            <a:r>
              <a:rPr lang="ru-RU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= 18</a:t>
            </a:r>
            <a:r>
              <a:rPr lang="en-US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0</a:t>
            </a:r>
            <a:r>
              <a:rPr lang="ru-RU" sz="1200" b="1" spc="71" baseline="30000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0</a:t>
            </a:r>
            <a:r>
              <a:rPr lang="en-US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 – </a:t>
            </a:r>
            <a:r>
              <a:rPr lang="ru-RU" sz="1200" b="1" spc="71" dirty="0">
                <a:ln w="11430"/>
                <a:latin typeface="Arial" panose="020B0604020202020204" pitchFamily="34" charset="0"/>
                <a:ea typeface="Cambria Math"/>
                <a:cs typeface="Arial" pitchFamily="34" charset="0"/>
              </a:rPr>
              <a:t>84</a:t>
            </a:r>
            <a:r>
              <a:rPr lang="ru-RU" sz="1200" b="1" spc="71" baseline="30000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0</a:t>
            </a:r>
            <a:r>
              <a:rPr lang="en-US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= 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9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6</a:t>
            </a:r>
            <a:r>
              <a:rPr lang="ru-RU" sz="1200" b="1" spc="71" baseline="30000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0</a:t>
            </a:r>
            <a:endParaRPr lang="en-US" sz="12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ru-RU" sz="1200" b="1" dirty="0">
                <a:latin typeface="Arial" panose="020B0604020202020204" pitchFamily="34" charset="0"/>
              </a:rPr>
              <a:t>4)</a:t>
            </a:r>
            <a:r>
              <a:rPr lang="ru-RU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BAO</a:t>
            </a:r>
            <a:r>
              <a:rPr lang="ru-RU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 = 18</a:t>
            </a:r>
            <a:r>
              <a:rPr lang="en-US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0</a:t>
            </a:r>
            <a:r>
              <a:rPr lang="ru-RU" sz="1200" b="1" spc="71" baseline="30000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0 </a:t>
            </a:r>
            <a:r>
              <a:rPr lang="ru-RU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– (∠АОВ + ∠</a:t>
            </a:r>
            <a:r>
              <a:rPr lang="en-US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ABO</a:t>
            </a:r>
            <a:r>
              <a:rPr lang="ru-RU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) </a:t>
            </a:r>
          </a:p>
          <a:p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  ∠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BAO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ru-RU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= 18</a:t>
            </a:r>
            <a:r>
              <a:rPr lang="en-US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0</a:t>
            </a:r>
            <a:r>
              <a:rPr lang="ru-RU" sz="1200" b="1" spc="71" baseline="30000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0 </a:t>
            </a:r>
            <a:r>
              <a:rPr lang="ru-RU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– (9</a:t>
            </a:r>
            <a:r>
              <a:rPr lang="en-US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6</a:t>
            </a:r>
            <a:r>
              <a:rPr lang="ru-RU" sz="1200" b="1" spc="71" baseline="30000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0</a:t>
            </a:r>
            <a:r>
              <a:rPr lang="ru-RU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 +</a:t>
            </a:r>
            <a:r>
              <a:rPr lang="en-US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 42</a:t>
            </a:r>
            <a:r>
              <a:rPr lang="ru-RU" sz="1200" b="1" spc="71" baseline="30000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0</a:t>
            </a:r>
            <a:r>
              <a:rPr lang="ru-RU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) 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= 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42</a:t>
            </a:r>
            <a:r>
              <a:rPr lang="ru-RU" sz="1200" b="1" spc="71" baseline="30000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0</a:t>
            </a:r>
          </a:p>
          <a:p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  </a:t>
            </a:r>
            <a:r>
              <a:rPr lang="ru-RU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Сумма всех углов </a:t>
            </a:r>
            <a:r>
              <a:rPr lang="ru-RU" sz="1200" b="1" spc="71" dirty="0" err="1">
                <a:ln w="11430"/>
                <a:latin typeface="Arial" pitchFamily="34" charset="0"/>
                <a:ea typeface="Cambria Math"/>
                <a:cs typeface="Arial" pitchFamily="34" charset="0"/>
              </a:rPr>
              <a:t>треуг</a:t>
            </a:r>
            <a:r>
              <a:rPr lang="ru-RU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.= 180</a:t>
            </a:r>
            <a:r>
              <a:rPr lang="ru-RU" sz="1200" b="1" spc="71" baseline="30000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0</a:t>
            </a:r>
          </a:p>
          <a:p>
            <a:r>
              <a:rPr lang="ru-RU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5)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D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О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C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ru-RU" sz="12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= ∠АОВ 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= 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9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6</a:t>
            </a:r>
            <a:r>
              <a:rPr lang="ru-RU" sz="1200" b="1" spc="71" baseline="30000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0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(</a:t>
            </a:r>
            <a:r>
              <a:rPr lang="ru-RU" sz="1200" b="1" spc="71" dirty="0" err="1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вертик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.)</a:t>
            </a:r>
            <a:endParaRPr lang="en-US" sz="12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08DDDC0-BFBE-429C-91F0-03D4CC7B8610}"/>
              </a:ext>
            </a:extLst>
          </p:cNvPr>
          <p:cNvSpPr/>
          <p:nvPr/>
        </p:nvSpPr>
        <p:spPr>
          <a:xfrm>
            <a:off x="35270" y="2886525"/>
            <a:ext cx="55916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A859"/>
                </a:solidFill>
                <a:latin typeface="Arial" panose="020B0604020202020204" pitchFamily="34" charset="0"/>
              </a:rPr>
              <a:t>Ответ:</a:t>
            </a:r>
            <a:r>
              <a:rPr lang="ru-RU" sz="1400" b="1" spc="71" dirty="0">
                <a:ln w="11430"/>
                <a:solidFill>
                  <a:srgbClr val="00A859"/>
                </a:solidFill>
                <a:latin typeface="Arial" panose="020B0604020202020204" pitchFamily="34" charset="0"/>
                <a:ea typeface="Cambria Math"/>
                <a:cs typeface="Arial" pitchFamily="34" charset="0"/>
              </a:rPr>
              <a:t>∠</a:t>
            </a:r>
            <a:r>
              <a:rPr lang="en-US" sz="1400" b="1" spc="71" dirty="0">
                <a:ln w="11430"/>
                <a:solidFill>
                  <a:srgbClr val="00A859"/>
                </a:solidFill>
                <a:latin typeface="Arial" pitchFamily="34" charset="0"/>
                <a:ea typeface="Cambria Math"/>
                <a:cs typeface="Arial" pitchFamily="34" charset="0"/>
              </a:rPr>
              <a:t>A</a:t>
            </a:r>
            <a:r>
              <a:rPr lang="ru-RU" sz="1400" b="1" spc="71" dirty="0">
                <a:ln w="11430"/>
                <a:solidFill>
                  <a:srgbClr val="00A859"/>
                </a:solidFill>
                <a:latin typeface="Arial" pitchFamily="34" charset="0"/>
                <a:ea typeface="Cambria Math"/>
                <a:cs typeface="Arial" pitchFamily="34" charset="0"/>
              </a:rPr>
              <a:t>О</a:t>
            </a:r>
            <a:r>
              <a:rPr lang="en-US" sz="1400" b="1" spc="71" dirty="0">
                <a:ln w="11430"/>
                <a:solidFill>
                  <a:srgbClr val="00A859"/>
                </a:solidFill>
                <a:latin typeface="Arial" pitchFamily="34" charset="0"/>
                <a:ea typeface="Cambria Math"/>
                <a:cs typeface="Arial" pitchFamily="34" charset="0"/>
              </a:rPr>
              <a:t>D</a:t>
            </a:r>
            <a:r>
              <a:rPr lang="ru-RU" sz="1400" b="1" spc="71" dirty="0">
                <a:ln w="11430"/>
                <a:solidFill>
                  <a:srgbClr val="00A859"/>
                </a:solidFill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en-US" sz="1400" b="1" spc="71" dirty="0">
                <a:ln w="11430"/>
                <a:solidFill>
                  <a:srgbClr val="00A859"/>
                </a:solidFill>
                <a:latin typeface="Arial" pitchFamily="34" charset="0"/>
                <a:ea typeface="Cambria Math"/>
                <a:cs typeface="Arial" pitchFamily="34" charset="0"/>
              </a:rPr>
              <a:t>= 84</a:t>
            </a:r>
            <a:r>
              <a:rPr lang="ru-RU" sz="1400" b="1" spc="71" baseline="30000" dirty="0">
                <a:ln w="11430"/>
                <a:solidFill>
                  <a:srgbClr val="00A859"/>
                </a:solidFill>
                <a:latin typeface="Arial" pitchFamily="34" charset="0"/>
                <a:ea typeface="Cambria Math"/>
                <a:cs typeface="Arial" pitchFamily="34" charset="0"/>
              </a:rPr>
              <a:t>0</a:t>
            </a:r>
            <a:r>
              <a:rPr lang="ru-RU" sz="1400" b="1" spc="71" dirty="0">
                <a:ln w="11430"/>
                <a:solidFill>
                  <a:srgbClr val="00A859"/>
                </a:solidFill>
                <a:latin typeface="Arial" pitchFamily="34" charset="0"/>
                <a:ea typeface="Cambria Math"/>
                <a:cs typeface="Arial" pitchFamily="34" charset="0"/>
              </a:rPr>
              <a:t>,</a:t>
            </a:r>
            <a:r>
              <a:rPr lang="ru-RU" sz="14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ru-RU" sz="1400" b="1" spc="71" dirty="0">
                <a:ln w="11430"/>
                <a:solidFill>
                  <a:srgbClr val="00A859"/>
                </a:solidFill>
                <a:latin typeface="Arial" pitchFamily="34" charset="0"/>
                <a:ea typeface="Cambria Math"/>
                <a:cs typeface="Arial" pitchFamily="34" charset="0"/>
              </a:rPr>
              <a:t>∠АОВ </a:t>
            </a:r>
            <a:r>
              <a:rPr lang="en-US" sz="1400" b="1" spc="71" dirty="0">
                <a:ln w="11430"/>
                <a:solidFill>
                  <a:srgbClr val="00A859"/>
                </a:solidFill>
                <a:latin typeface="Arial" pitchFamily="34" charset="0"/>
                <a:ea typeface="Cambria Math"/>
                <a:cs typeface="Arial" pitchFamily="34" charset="0"/>
              </a:rPr>
              <a:t>= </a:t>
            </a:r>
            <a:r>
              <a:rPr lang="ru-RU" sz="1400" b="1" spc="71" dirty="0">
                <a:ln w="11430"/>
                <a:solidFill>
                  <a:srgbClr val="00A859"/>
                </a:solidFill>
                <a:latin typeface="Arial" pitchFamily="34" charset="0"/>
                <a:ea typeface="Cambria Math"/>
                <a:cs typeface="Arial" pitchFamily="34" charset="0"/>
              </a:rPr>
              <a:t>9</a:t>
            </a:r>
            <a:r>
              <a:rPr lang="en-US" sz="1400" b="1" spc="71" dirty="0">
                <a:ln w="11430"/>
                <a:solidFill>
                  <a:srgbClr val="00A859"/>
                </a:solidFill>
                <a:latin typeface="Arial" pitchFamily="34" charset="0"/>
                <a:ea typeface="Cambria Math"/>
                <a:cs typeface="Arial" pitchFamily="34" charset="0"/>
              </a:rPr>
              <a:t>6</a:t>
            </a:r>
            <a:r>
              <a:rPr lang="ru-RU" sz="1400" b="1" spc="71" baseline="30000" dirty="0">
                <a:ln w="11430"/>
                <a:solidFill>
                  <a:srgbClr val="00A859"/>
                </a:solidFill>
                <a:latin typeface="Arial" pitchFamily="34" charset="0"/>
                <a:ea typeface="Cambria Math"/>
                <a:cs typeface="Arial" pitchFamily="34" charset="0"/>
              </a:rPr>
              <a:t>0</a:t>
            </a:r>
            <a:r>
              <a:rPr lang="ru-RU" sz="1400" b="1" spc="71" dirty="0">
                <a:ln w="11430"/>
                <a:solidFill>
                  <a:srgbClr val="00A859"/>
                </a:solidFill>
                <a:latin typeface="Arial" pitchFamily="34" charset="0"/>
                <a:ea typeface="Cambria Math"/>
                <a:cs typeface="Arial" pitchFamily="34" charset="0"/>
              </a:rPr>
              <a:t>,</a:t>
            </a:r>
            <a:r>
              <a:rPr lang="ru-RU" sz="14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ru-RU" sz="1400" b="1" spc="71" dirty="0">
                <a:ln w="11430"/>
                <a:solidFill>
                  <a:srgbClr val="00A859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1400" b="1" spc="71" dirty="0">
                <a:ln w="11430"/>
                <a:solidFill>
                  <a:srgbClr val="00A859"/>
                </a:solidFill>
                <a:latin typeface="Arial" pitchFamily="34" charset="0"/>
                <a:ea typeface="Cambria Math"/>
                <a:cs typeface="Arial" pitchFamily="34" charset="0"/>
              </a:rPr>
              <a:t>BAO</a:t>
            </a:r>
            <a:r>
              <a:rPr lang="ru-RU" sz="1400" b="1" spc="71" dirty="0">
                <a:ln w="11430"/>
                <a:solidFill>
                  <a:srgbClr val="00A859"/>
                </a:solidFill>
                <a:latin typeface="Arial" pitchFamily="34" charset="0"/>
                <a:ea typeface="Cambria Math"/>
                <a:cs typeface="Arial" pitchFamily="34" charset="0"/>
              </a:rPr>
              <a:t> = </a:t>
            </a:r>
            <a:r>
              <a:rPr lang="en-US" sz="1400" b="1" spc="71" dirty="0">
                <a:ln w="11430"/>
                <a:solidFill>
                  <a:srgbClr val="00A859"/>
                </a:solidFill>
                <a:latin typeface="Arial" pitchFamily="34" charset="0"/>
                <a:ea typeface="Cambria Math"/>
                <a:cs typeface="Arial" pitchFamily="34" charset="0"/>
              </a:rPr>
              <a:t>42</a:t>
            </a:r>
            <a:r>
              <a:rPr lang="ru-RU" sz="1400" b="1" spc="71" baseline="30000" dirty="0">
                <a:ln w="11430"/>
                <a:solidFill>
                  <a:srgbClr val="00A859"/>
                </a:solidFill>
                <a:latin typeface="Arial" pitchFamily="34" charset="0"/>
                <a:ea typeface="Cambria Math"/>
                <a:cs typeface="Arial" pitchFamily="34" charset="0"/>
              </a:rPr>
              <a:t>0</a:t>
            </a:r>
            <a:r>
              <a:rPr lang="ru-RU" sz="1400" b="1" spc="71" dirty="0">
                <a:ln w="11430"/>
                <a:solidFill>
                  <a:srgbClr val="00A859"/>
                </a:solidFill>
                <a:latin typeface="Arial" pitchFamily="34" charset="0"/>
                <a:ea typeface="Cambria Math"/>
                <a:cs typeface="Arial" pitchFamily="34" charset="0"/>
              </a:rPr>
              <a:t>,</a:t>
            </a:r>
            <a:r>
              <a:rPr lang="ru-RU" sz="14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ru-RU" sz="1400" b="1" spc="71" dirty="0">
                <a:ln w="11430"/>
                <a:solidFill>
                  <a:srgbClr val="00A859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1400" b="1" spc="71" dirty="0">
                <a:ln w="11430"/>
                <a:solidFill>
                  <a:srgbClr val="00A859"/>
                </a:solidFill>
                <a:latin typeface="Arial" pitchFamily="34" charset="0"/>
                <a:ea typeface="Cambria Math"/>
                <a:cs typeface="Arial" pitchFamily="34" charset="0"/>
              </a:rPr>
              <a:t>D</a:t>
            </a:r>
            <a:r>
              <a:rPr lang="ru-RU" sz="1400" b="1" spc="71" dirty="0">
                <a:ln w="11430"/>
                <a:solidFill>
                  <a:srgbClr val="00A859"/>
                </a:solidFill>
                <a:latin typeface="Arial" pitchFamily="34" charset="0"/>
                <a:ea typeface="Cambria Math"/>
                <a:cs typeface="Arial" pitchFamily="34" charset="0"/>
              </a:rPr>
              <a:t>О</a:t>
            </a:r>
            <a:r>
              <a:rPr lang="en-US" sz="1400" b="1" spc="71" dirty="0">
                <a:ln w="11430"/>
                <a:solidFill>
                  <a:srgbClr val="00A859"/>
                </a:solidFill>
                <a:latin typeface="Arial" pitchFamily="34" charset="0"/>
                <a:ea typeface="Cambria Math"/>
                <a:cs typeface="Arial" pitchFamily="34" charset="0"/>
              </a:rPr>
              <a:t>C</a:t>
            </a:r>
            <a:r>
              <a:rPr lang="ru-RU" sz="1400" b="1" spc="71" dirty="0">
                <a:ln w="11430"/>
                <a:solidFill>
                  <a:srgbClr val="00A859"/>
                </a:solidFill>
                <a:latin typeface="Arial" pitchFamily="34" charset="0"/>
                <a:ea typeface="Cambria Math"/>
                <a:cs typeface="Arial" pitchFamily="34" charset="0"/>
              </a:rPr>
              <a:t> = 9</a:t>
            </a:r>
            <a:r>
              <a:rPr lang="en-US" sz="1400" b="1" spc="71" dirty="0">
                <a:ln w="11430"/>
                <a:solidFill>
                  <a:srgbClr val="00A859"/>
                </a:solidFill>
                <a:latin typeface="Arial" pitchFamily="34" charset="0"/>
                <a:ea typeface="Cambria Math"/>
                <a:cs typeface="Arial" pitchFamily="34" charset="0"/>
              </a:rPr>
              <a:t>6</a:t>
            </a:r>
            <a:r>
              <a:rPr lang="ru-RU" sz="1400" b="1" spc="71" baseline="30000" dirty="0">
                <a:ln w="11430"/>
                <a:solidFill>
                  <a:srgbClr val="00A859"/>
                </a:solidFill>
                <a:latin typeface="Arial" pitchFamily="34" charset="0"/>
                <a:ea typeface="Cambria Math"/>
                <a:cs typeface="Arial" pitchFamily="34" charset="0"/>
              </a:rPr>
              <a:t>0</a:t>
            </a:r>
            <a:r>
              <a:rPr lang="ru-RU" sz="1400" b="1" spc="71" dirty="0">
                <a:ln w="11430"/>
                <a:solidFill>
                  <a:srgbClr val="00A859"/>
                </a:solidFill>
                <a:latin typeface="Arial" pitchFamily="34" charset="0"/>
                <a:ea typeface="Cambria Math"/>
                <a:cs typeface="Arial" pitchFamily="34" charset="0"/>
              </a:rPr>
              <a:t> </a:t>
            </a:r>
            <a:endParaRPr lang="en-US" sz="1400" b="1" dirty="0">
              <a:solidFill>
                <a:srgbClr val="00A859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510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2288" y="22225"/>
            <a:ext cx="4900931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BC746E9-8AB1-471F-9D8A-011815379D9B}"/>
              </a:ext>
            </a:extLst>
          </p:cNvPr>
          <p:cNvSpPr/>
          <p:nvPr/>
        </p:nvSpPr>
        <p:spPr>
          <a:xfrm>
            <a:off x="1480308" y="1510849"/>
            <a:ext cx="478039" cy="489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2AE9D56-7227-48C4-AB6E-A2A814660C2E}"/>
              </a:ext>
            </a:extLst>
          </p:cNvPr>
          <p:cNvSpPr/>
          <p:nvPr/>
        </p:nvSpPr>
        <p:spPr>
          <a:xfrm>
            <a:off x="102392" y="327025"/>
            <a:ext cx="5562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571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плоскости отмечены прямая AB</a:t>
            </a:r>
            <a:r>
              <a:rPr lang="ru-RU" sz="2000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точка O</a:t>
            </a:r>
            <a:r>
              <a:rPr lang="ru-RU" sz="2000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вне ее. Проведите из точки O</a:t>
            </a:r>
            <a:r>
              <a:rPr lang="ru-RU" sz="2000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прямую, перпендикулярную прямой AB</a:t>
            </a:r>
            <a:r>
              <a:rPr lang="ru-RU" sz="1200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4C1E399-968E-42E4-BAA4-435F9EBE9E5F}"/>
              </a:ext>
            </a:extLst>
          </p:cNvPr>
          <p:cNvCxnSpPr/>
          <p:nvPr/>
        </p:nvCxnSpPr>
        <p:spPr>
          <a:xfrm>
            <a:off x="1055687" y="1698625"/>
            <a:ext cx="1828800" cy="99060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8FCC0A9E-C86A-46CE-933F-89E36DE5F463}"/>
              </a:ext>
            </a:extLst>
          </p:cNvPr>
          <p:cNvSpPr/>
          <p:nvPr/>
        </p:nvSpPr>
        <p:spPr>
          <a:xfrm>
            <a:off x="756322" y="162242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ru-RU" dirty="0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F00ED9B-B26F-4273-AE76-7958E8A6AE80}"/>
              </a:ext>
            </a:extLst>
          </p:cNvPr>
          <p:cNvSpPr/>
          <p:nvPr/>
        </p:nvSpPr>
        <p:spPr>
          <a:xfrm>
            <a:off x="2532314" y="2613025"/>
            <a:ext cx="3513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720817B-6DC7-465D-B5BF-684B61F784DA}"/>
              </a:ext>
            </a:extLst>
          </p:cNvPr>
          <p:cNvSpPr/>
          <p:nvPr/>
        </p:nvSpPr>
        <p:spPr>
          <a:xfrm>
            <a:off x="2168112" y="1273612"/>
            <a:ext cx="364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  <a:endParaRPr lang="ru-RU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FEE54C97-5ADC-4E95-96FE-FF1064A080B5}"/>
              </a:ext>
            </a:extLst>
          </p:cNvPr>
          <p:cNvSpPr/>
          <p:nvPr/>
        </p:nvSpPr>
        <p:spPr>
          <a:xfrm>
            <a:off x="2532314" y="1510849"/>
            <a:ext cx="45719" cy="46281"/>
          </a:xfrm>
          <a:prstGeom prst="ellipse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ый треугольник 10">
            <a:extLst>
              <a:ext uri="{FF2B5EF4-FFF2-40B4-BE49-F238E27FC236}">
                <a16:creationId xmlns:a16="http://schemas.microsoft.com/office/drawing/2014/main" id="{E8FD67FD-20DC-4786-9DC0-D56954E886FE}"/>
              </a:ext>
            </a:extLst>
          </p:cNvPr>
          <p:cNvSpPr/>
          <p:nvPr/>
        </p:nvSpPr>
        <p:spPr>
          <a:xfrm rot="1720338">
            <a:off x="2430474" y="1376850"/>
            <a:ext cx="914400" cy="1199885"/>
          </a:xfrm>
          <a:prstGeom prst="rtTriangl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C000"/>
              </a:solidFill>
            </a:endParaRPr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44422B39-51E9-44EE-AB69-949C52C60795}"/>
              </a:ext>
            </a:extLst>
          </p:cNvPr>
          <p:cNvCxnSpPr>
            <a:cxnSpLocks/>
          </p:cNvCxnSpPr>
          <p:nvPr/>
        </p:nvCxnSpPr>
        <p:spPr>
          <a:xfrm flipH="1">
            <a:off x="1893887" y="1231051"/>
            <a:ext cx="838200" cy="153437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1301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588" y="0"/>
            <a:ext cx="5767387" cy="40322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6147" y="-51359"/>
            <a:ext cx="5638799" cy="31853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ЗАДАНИЯ ДЛЯ САМОСТОЯТЕЛЬНОЙ РАБОТЫ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4D7BBC5-4808-4428-AE9D-E679B7AD078C}"/>
              </a:ext>
            </a:extLst>
          </p:cNvPr>
          <p:cNvSpPr/>
          <p:nvPr/>
        </p:nvSpPr>
        <p:spPr>
          <a:xfrm>
            <a:off x="1443038" y="1058168"/>
            <a:ext cx="2882900" cy="112851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latin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</a:rPr>
              <a:t> </a:t>
            </a:r>
            <a:endParaRPr lang="ru-RU" baseline="30000" dirty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sz="800" dirty="0">
              <a:latin typeface="Times New Roman" panose="02020603050405020304" pitchFamily="18" charset="0"/>
            </a:endParaRPr>
          </a:p>
          <a:p>
            <a:endParaRPr lang="ru-RU" sz="800" baseline="-25000" dirty="0">
              <a:latin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97C88DD-1C6A-4E39-973C-32C9A6BFCD84}"/>
              </a:ext>
            </a:extLst>
          </p:cNvPr>
          <p:cNvSpPr/>
          <p:nvPr/>
        </p:nvSpPr>
        <p:spPr>
          <a:xfrm>
            <a:off x="2122487" y="555625"/>
            <a:ext cx="1066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400735F-A9B9-47CD-95C3-8485653E10C8}"/>
              </a:ext>
            </a:extLst>
          </p:cNvPr>
          <p:cNvSpPr/>
          <p:nvPr/>
        </p:nvSpPr>
        <p:spPr>
          <a:xfrm>
            <a:off x="3646487" y="631825"/>
            <a:ext cx="304800" cy="240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7E8515D-851B-4BF9-845A-AD26E11601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409"/>
          <a:stretch/>
        </p:blipFill>
        <p:spPr>
          <a:xfrm>
            <a:off x="65088" y="663456"/>
            <a:ext cx="2971800" cy="1917938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7F03770-6C65-44B4-9DFF-9CAE5AA6DA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85" t="3033"/>
          <a:stretch/>
        </p:blipFill>
        <p:spPr>
          <a:xfrm>
            <a:off x="2960687" y="454583"/>
            <a:ext cx="2743200" cy="261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649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1588" y="0"/>
            <a:ext cx="5767387" cy="40322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6147" y="-51359"/>
            <a:ext cx="5638799" cy="31853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</a:pPr>
            <a:r>
              <a:rPr lang="ru-RU" sz="1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ПРОВЕРКА  САМОСТОЯТЕЛЬНОЙ  РАБОТЫ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4D7BBC5-4808-4428-AE9D-E679B7AD078C}"/>
              </a:ext>
            </a:extLst>
          </p:cNvPr>
          <p:cNvSpPr/>
          <p:nvPr/>
        </p:nvSpPr>
        <p:spPr>
          <a:xfrm>
            <a:off x="1443038" y="1058168"/>
            <a:ext cx="2882900" cy="1128514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>
              <a:latin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</a:rPr>
              <a:t> </a:t>
            </a:r>
            <a:endParaRPr lang="ru-RU" baseline="30000" dirty="0">
              <a:latin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</a:endParaRPr>
          </a:p>
          <a:p>
            <a:endParaRPr lang="ru-RU" sz="800" dirty="0">
              <a:latin typeface="Times New Roman" panose="02020603050405020304" pitchFamily="18" charset="0"/>
            </a:endParaRPr>
          </a:p>
          <a:p>
            <a:endParaRPr lang="ru-RU" sz="800" baseline="-25000" dirty="0">
              <a:latin typeface="Times New Roman" panose="02020603050405020304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97C88DD-1C6A-4E39-973C-32C9A6BFCD84}"/>
              </a:ext>
            </a:extLst>
          </p:cNvPr>
          <p:cNvSpPr/>
          <p:nvPr/>
        </p:nvSpPr>
        <p:spPr>
          <a:xfrm>
            <a:off x="2122487" y="555625"/>
            <a:ext cx="1066800" cy="838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400735F-A9B9-47CD-95C3-8485653E10C8}"/>
              </a:ext>
            </a:extLst>
          </p:cNvPr>
          <p:cNvSpPr/>
          <p:nvPr/>
        </p:nvSpPr>
        <p:spPr>
          <a:xfrm>
            <a:off x="3646487" y="631825"/>
            <a:ext cx="304800" cy="2400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C76EB0F1-197E-4187-9CC3-58A5FB0B78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87" y="866674"/>
            <a:ext cx="5699859" cy="237817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456CF9-264F-4440-BCD9-235129B9B1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87" y="455750"/>
            <a:ext cx="5703887" cy="41092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AF0072-BA6E-4B36-8F6E-DAAEEFB6CB3B}"/>
              </a:ext>
            </a:extLst>
          </p:cNvPr>
          <p:cNvSpPr txBox="1"/>
          <p:nvPr/>
        </p:nvSpPr>
        <p:spPr>
          <a:xfrm>
            <a:off x="4868843" y="782920"/>
            <a:ext cx="758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45</a:t>
            </a:r>
            <a:r>
              <a:rPr lang="ru-RU" sz="16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4597097-07C2-4CF6-BB90-7DBF82259B95}"/>
              </a:ext>
            </a:extLst>
          </p:cNvPr>
          <p:cNvSpPr txBox="1"/>
          <p:nvPr/>
        </p:nvSpPr>
        <p:spPr>
          <a:xfrm>
            <a:off x="2945546" y="1067754"/>
            <a:ext cx="758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60</a:t>
            </a:r>
            <a:r>
              <a:rPr lang="ru-RU" sz="16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A584A76-BFF0-41EE-B813-09F32F46C14E}"/>
              </a:ext>
            </a:extLst>
          </p:cNvPr>
          <p:cNvSpPr txBox="1"/>
          <p:nvPr/>
        </p:nvSpPr>
        <p:spPr>
          <a:xfrm>
            <a:off x="5094287" y="1589808"/>
            <a:ext cx="7588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75</a:t>
            </a:r>
            <a:r>
              <a:rPr lang="ru-RU" sz="1600" b="1" baseline="300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endParaRPr lang="ru-RU" sz="1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356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3688" y="22225"/>
            <a:ext cx="5129532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ПАРАЛЛЕЛЬНЫЕ  ПРЯМЫЕ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BC746E9-8AB1-471F-9D8A-011815379D9B}"/>
              </a:ext>
            </a:extLst>
          </p:cNvPr>
          <p:cNvSpPr/>
          <p:nvPr/>
        </p:nvSpPr>
        <p:spPr>
          <a:xfrm>
            <a:off x="1480308" y="1510849"/>
            <a:ext cx="478039" cy="489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BDE274C4-9901-4676-BA95-2133F4716A5D}"/>
                  </a:ext>
                </a:extLst>
              </p:cNvPr>
              <p:cNvSpPr/>
              <p:nvPr/>
            </p:nvSpPr>
            <p:spPr>
              <a:xfrm>
                <a:off x="65087" y="464920"/>
                <a:ext cx="5677854" cy="14465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sz="1200" b="1" dirty="0">
                    <a:solidFill>
                      <a:srgbClr val="211D1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</a:t>
                </a:r>
                <a:r>
                  <a:rPr lang="ru-RU" sz="1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Если две прямые</a:t>
                </a:r>
                <a:r>
                  <a:rPr lang="en-US" sz="1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 плоскости не пересекаются, то они называются </a:t>
                </a:r>
                <a:r>
                  <a:rPr lang="ru-RU" sz="12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параллельными прямыми. </a:t>
                </a:r>
                <a:r>
                  <a:rPr lang="ru-RU" sz="1200" b="1" dirty="0">
                    <a:solidFill>
                      <a:srgbClr val="211D1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 рис.1 изображены параллельные прямые линии. Параллельность прямых </a:t>
                </a:r>
                <a:r>
                  <a:rPr lang="ru-RU" sz="1400" b="1" dirty="0">
                    <a:solidFill>
                      <a:srgbClr val="211D1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 </a:t>
                </a:r>
                <a:r>
                  <a:rPr lang="ru-RU" sz="1200" b="1" dirty="0">
                    <a:solidFill>
                      <a:srgbClr val="211D1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 </a:t>
                </a:r>
                <a:r>
                  <a:rPr lang="ru-RU" sz="1400" b="1" dirty="0">
                    <a:solidFill>
                      <a:srgbClr val="211D1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ru-RU" sz="1600" b="1" dirty="0">
                    <a:solidFill>
                      <a:srgbClr val="211D1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sz="1200" b="1" dirty="0">
                    <a:solidFill>
                      <a:srgbClr val="211D1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записывается так: </a:t>
                </a:r>
                <a:r>
                  <a:rPr lang="ru-RU" sz="12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a||b </a:t>
                </a:r>
              </a:p>
              <a:p>
                <a:pPr algn="just"/>
                <a:r>
                  <a:rPr lang="ru-RU" sz="1200" b="1" dirty="0">
                    <a:solidFill>
                      <a:srgbClr val="211D1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Отрезки (или лучи), лежащие на параллельных </a:t>
                </a:r>
                <a:r>
                  <a:rPr lang="ru-RU" sz="1200" b="1" dirty="0" smtClean="0">
                    <a:solidFill>
                      <a:srgbClr val="211D1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прямых, </a:t>
                </a:r>
                <a:r>
                  <a:rPr lang="ru-RU" sz="1200" b="1" dirty="0">
                    <a:solidFill>
                      <a:srgbClr val="211D1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называются параллельными. </a:t>
                </a:r>
                <a:r>
                  <a:rPr lang="ru-RU" sz="1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 рис.2 показаны параллельные отрезки: АВ </a:t>
                </a:r>
                <a14:m>
                  <m:oMath xmlns:m="http://schemas.openxmlformats.org/officeDocument/2006/math">
                    <m:r>
                      <a:rPr lang="ru-RU" sz="12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∥</m:t>
                    </m:r>
                  </m:oMath>
                </a14:m>
                <a:r>
                  <a:rPr lang="ru-RU" sz="1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1200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CD</a:t>
                </a:r>
                <a:endParaRPr lang="ru-RU" sz="1200" b="1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BDE274C4-9901-4676-BA95-2133F4716A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7" y="464920"/>
                <a:ext cx="5677854" cy="1446550"/>
              </a:xfrm>
              <a:prstGeom prst="rect">
                <a:avLst/>
              </a:prstGeom>
              <a:blipFill>
                <a:blip r:embed="rId3"/>
                <a:stretch>
                  <a:fillRect l="-107" t="-420" r="-322" b="-16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D175F28-F48F-47C3-995B-772A6B62ED5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27" t="744" b="-1"/>
          <a:stretch/>
        </p:blipFill>
        <p:spPr>
          <a:xfrm>
            <a:off x="251067" y="1911470"/>
            <a:ext cx="5305893" cy="1239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574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3688" y="22225"/>
            <a:ext cx="5129532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ПАРАЛЛЕЛЬНЫЕ  ПРЯМЫЕ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BC746E9-8AB1-471F-9D8A-011815379D9B}"/>
              </a:ext>
            </a:extLst>
          </p:cNvPr>
          <p:cNvSpPr/>
          <p:nvPr/>
        </p:nvSpPr>
        <p:spPr>
          <a:xfrm>
            <a:off x="1480308" y="1510849"/>
            <a:ext cx="478039" cy="489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84A163A-C645-4EB4-990B-49B976BB706A}"/>
              </a:ext>
            </a:extLst>
          </p:cNvPr>
          <p:cNvSpPr/>
          <p:nvPr/>
        </p:nvSpPr>
        <p:spPr>
          <a:xfrm>
            <a:off x="40153" y="395308"/>
            <a:ext cx="576738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b="1" dirty="0">
                <a:solidFill>
                  <a:srgbClr val="211D1E"/>
                </a:solidFill>
                <a:latin typeface="Arial" panose="020B0604020202020204" pitchFamily="34" charset="0"/>
              </a:rPr>
              <a:t>         </a:t>
            </a:r>
            <a:r>
              <a:rPr lang="ru-RU" sz="1200" b="1" dirty="0">
                <a:solidFill>
                  <a:srgbClr val="211D1E"/>
                </a:solidFill>
                <a:latin typeface="Arial" panose="020B0604020202020204" pitchFamily="34" charset="0"/>
              </a:rPr>
              <a:t>Железнодорожные рельсы (рис.3), противоположные края прямоугольного стола, горизонтальная или вертикальная линии в тетради в клетку напоминают параллельные прямые или отрезки. </a:t>
            </a:r>
          </a:p>
          <a:p>
            <a:pPr algn="just"/>
            <a:r>
              <a:rPr lang="ru-RU" sz="1200" b="1" dirty="0" smtClean="0">
                <a:solidFill>
                  <a:srgbClr val="211D1E"/>
                </a:solidFill>
                <a:latin typeface="Arial" panose="020B0604020202020204" pitchFamily="34" charset="0"/>
              </a:rPr>
              <a:t>        Параллельные </a:t>
            </a:r>
            <a:r>
              <a:rPr lang="ru-RU" sz="1200" b="1" dirty="0">
                <a:solidFill>
                  <a:srgbClr val="211D1E"/>
                </a:solidFill>
                <a:latin typeface="Arial" panose="020B0604020202020204" pitchFamily="34" charset="0"/>
              </a:rPr>
              <a:t>прямые можно начертить с использованием линейки, как показано на </a:t>
            </a:r>
            <a:r>
              <a:rPr lang="ru-RU" sz="1200" b="1" dirty="0" smtClean="0">
                <a:solidFill>
                  <a:srgbClr val="211D1E"/>
                </a:solidFill>
                <a:latin typeface="Arial" panose="020B0604020202020204" pitchFamily="34" charset="0"/>
              </a:rPr>
              <a:t>рис.4</a:t>
            </a:r>
            <a:endParaRPr lang="ru-RU" sz="1200" b="1" dirty="0">
              <a:solidFill>
                <a:srgbClr val="211D1E"/>
              </a:solidFill>
              <a:latin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408D51-6642-4167-814B-31E2EBB199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1630" t="4564" r="2493" b="1626"/>
          <a:stretch/>
        </p:blipFill>
        <p:spPr>
          <a:xfrm>
            <a:off x="39395" y="1543827"/>
            <a:ext cx="1397292" cy="1369520"/>
          </a:xfrm>
          <a:prstGeom prst="rect">
            <a:avLst/>
          </a:prstGeom>
        </p:spPr>
      </p:pic>
      <p:pic>
        <p:nvPicPr>
          <p:cNvPr id="1026" name="Picture 2" descr="Иллюстрация 1 из 5 для Тетрадь школьная &quot;Путешественник&quot; (24 листа, линия,  в ассортименте) (403011) | Лабиринт -">
            <a:extLst>
              <a:ext uri="{FF2B5EF4-FFF2-40B4-BE49-F238E27FC236}">
                <a16:creationId xmlns:a16="http://schemas.microsoft.com/office/drawing/2014/main" id="{808937EC-4FF7-4632-94BA-2344E77C1D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445" y="1780168"/>
            <a:ext cx="590973" cy="936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Презентация на тему: &quot;Презентация по теме &quot;Параллельные прямые&quot;&quot;. Скачать  бесплатно и без регистрации.">
            <a:extLst>
              <a:ext uri="{FF2B5EF4-FFF2-40B4-BE49-F238E27FC236}">
                <a16:creationId xmlns:a16="http://schemas.microsoft.com/office/drawing/2014/main" id="{9387F1E8-FA76-4793-AB4E-C0B1A5EE45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0" t="21820" r="4183" b="8673"/>
          <a:stretch/>
        </p:blipFill>
        <p:spPr bwMode="auto">
          <a:xfrm>
            <a:off x="1495466" y="1410971"/>
            <a:ext cx="1981200" cy="167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FA0618-525B-4E38-B0B6-46056E5ED5D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6390"/>
          <a:stretch/>
        </p:blipFill>
        <p:spPr>
          <a:xfrm>
            <a:off x="4126418" y="1260598"/>
            <a:ext cx="1544383" cy="1877938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4058EDC2-F974-488F-907C-8BE571FDD76B}"/>
              </a:ext>
            </a:extLst>
          </p:cNvPr>
          <p:cNvSpPr/>
          <p:nvPr/>
        </p:nvSpPr>
        <p:spPr>
          <a:xfrm>
            <a:off x="5094287" y="2728681"/>
            <a:ext cx="7067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rgbClr val="0070C0"/>
                </a:solidFill>
                <a:latin typeface="Arial" panose="020B0604020202020204" pitchFamily="34" charset="0"/>
              </a:rPr>
              <a:t>Рис.4</a:t>
            </a:r>
            <a:endParaRPr lang="ru-RU" sz="1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889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22225"/>
            <a:ext cx="5423220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ВЕРТИКАЛЬНЫЕ  УГЛЫ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BC746E9-8AB1-471F-9D8A-011815379D9B}"/>
              </a:ext>
            </a:extLst>
          </p:cNvPr>
          <p:cNvSpPr/>
          <p:nvPr/>
        </p:nvSpPr>
        <p:spPr>
          <a:xfrm>
            <a:off x="1480308" y="1510849"/>
            <a:ext cx="478039" cy="489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84A163A-C645-4EB4-990B-49B976BB706A}"/>
              </a:ext>
            </a:extLst>
          </p:cNvPr>
          <p:cNvSpPr/>
          <p:nvPr/>
        </p:nvSpPr>
        <p:spPr>
          <a:xfrm>
            <a:off x="-2" y="372230"/>
            <a:ext cx="5767387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solidFill>
                  <a:srgbClr val="211D1E"/>
                </a:solidFill>
                <a:latin typeface="Arial" panose="020B0604020202020204" pitchFamily="34" charset="0"/>
              </a:rPr>
              <a:t>        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Когда две прямые пересекаются, то образуются 4 угла. Углы напротив друг друга называются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</a:rPr>
              <a:t>вертикальными</a:t>
            </a:r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. </a:t>
            </a:r>
            <a:r>
              <a:rPr lang="ru-RU" sz="1400" b="1" dirty="0">
                <a:latin typeface="Arial" panose="020B0604020202020204" pitchFamily="34" charset="0"/>
              </a:rPr>
              <a:t>Вертикальные углы нужно называть только парами. </a:t>
            </a:r>
            <a:r>
              <a:rPr lang="ru-RU" sz="1400" b="1" dirty="0">
                <a:solidFill>
                  <a:srgbClr val="C00000"/>
                </a:solidFill>
                <a:latin typeface="Arial" panose="020B0604020202020204" pitchFamily="34" charset="0"/>
              </a:rPr>
              <a:t>Вертикальные углы равны.</a:t>
            </a:r>
          </a:p>
          <a:p>
            <a:pPr algn="just"/>
            <a:endParaRPr lang="ru-RU" sz="1400" b="1" dirty="0">
              <a:solidFill>
                <a:srgbClr val="211D1E"/>
              </a:solidFill>
              <a:latin typeface="Arial" panose="020B0604020202020204" pitchFamily="34" charset="0"/>
            </a:endParaRPr>
          </a:p>
          <a:p>
            <a:pPr algn="just"/>
            <a:endParaRPr lang="ru-RU" sz="1400" b="1" dirty="0">
              <a:solidFill>
                <a:srgbClr val="211D1E"/>
              </a:solidFill>
              <a:latin typeface="Arial" panose="020B0604020202020204" pitchFamily="34" charset="0"/>
            </a:endParaRPr>
          </a:p>
          <a:p>
            <a:pPr algn="just"/>
            <a:endParaRPr lang="ru-RU" sz="1400" b="1" dirty="0">
              <a:solidFill>
                <a:srgbClr val="211D1E"/>
              </a:solidFill>
              <a:latin typeface="Arial" panose="020B0604020202020204" pitchFamily="34" charset="0"/>
            </a:endParaRPr>
          </a:p>
          <a:p>
            <a:pPr algn="just"/>
            <a:endParaRPr lang="ru-RU" sz="1400" b="1" dirty="0">
              <a:solidFill>
                <a:srgbClr val="211D1E"/>
              </a:solidFill>
              <a:latin typeface="Arial" panose="020B0604020202020204" pitchFamily="34" charset="0"/>
            </a:endParaRPr>
          </a:p>
          <a:p>
            <a:pPr algn="just"/>
            <a:endParaRPr lang="en-US" sz="1400" b="1" dirty="0">
              <a:solidFill>
                <a:srgbClr val="211D1E"/>
              </a:solidFill>
              <a:latin typeface="Arial" panose="020B0604020202020204" pitchFamily="34" charset="0"/>
            </a:endParaRPr>
          </a:p>
          <a:p>
            <a:pPr algn="just"/>
            <a:r>
              <a:rPr lang="en-US" sz="1400" b="1" dirty="0">
                <a:solidFill>
                  <a:srgbClr val="211D1E"/>
                </a:solidFill>
                <a:latin typeface="Arial" panose="020B0604020202020204" pitchFamily="34" charset="0"/>
              </a:rPr>
              <a:t>         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0954A4B-B614-4773-AF4D-0B5920C52F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188" t="6632"/>
          <a:stretch/>
        </p:blipFill>
        <p:spPr>
          <a:xfrm>
            <a:off x="175952" y="1350728"/>
            <a:ext cx="2286000" cy="163443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F75FACD9-D0EC-490B-ABA2-125F74844A73}"/>
              </a:ext>
            </a:extLst>
          </p:cNvPr>
          <p:cNvSpPr/>
          <p:nvPr/>
        </p:nvSpPr>
        <p:spPr>
          <a:xfrm>
            <a:off x="2637906" y="1399343"/>
            <a:ext cx="2930161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∠А</a:t>
            </a:r>
            <a:r>
              <a:rPr lang="en-US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OD =</a:t>
            </a:r>
            <a:r>
              <a:rPr lang="ru-RU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 ∠</a:t>
            </a:r>
            <a:r>
              <a:rPr lang="en-US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COB</a:t>
            </a:r>
          </a:p>
          <a:p>
            <a:r>
              <a:rPr lang="ru-RU" sz="16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Другая пара углов - тоже</a:t>
            </a:r>
          </a:p>
          <a:p>
            <a:r>
              <a:rPr lang="ru-RU" sz="1600" b="1" spc="71" dirty="0">
                <a:ln w="11430"/>
                <a:latin typeface="Arial" pitchFamily="34" charset="0"/>
                <a:ea typeface="Cambria Math"/>
                <a:cs typeface="Arial" pitchFamily="34" charset="0"/>
              </a:rPr>
              <a:t>вертикальные углы:</a:t>
            </a:r>
            <a:endParaRPr lang="en-US" sz="1600" b="1" spc="71" dirty="0">
              <a:ln w="11430"/>
              <a:latin typeface="Arial" pitchFamily="34" charset="0"/>
              <a:ea typeface="Cambria Math"/>
              <a:cs typeface="Arial" pitchFamily="34" charset="0"/>
            </a:endParaRPr>
          </a:p>
          <a:p>
            <a:r>
              <a:rPr lang="ru-RU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∠А</a:t>
            </a:r>
            <a:r>
              <a:rPr lang="en-US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O</a:t>
            </a:r>
            <a:r>
              <a:rPr lang="ru-RU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С</a:t>
            </a:r>
            <a:r>
              <a:rPr lang="en-US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 =</a:t>
            </a:r>
            <a:r>
              <a:rPr lang="ru-RU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 ∠</a:t>
            </a:r>
            <a:r>
              <a:rPr lang="en-US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DOB</a:t>
            </a:r>
          </a:p>
          <a:p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712111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93688" y="22225"/>
            <a:ext cx="5129532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ПЕРПЕНДИКУЛЯРНЫЕ  ПРЯМЫЕ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BC746E9-8AB1-471F-9D8A-011815379D9B}"/>
              </a:ext>
            </a:extLst>
          </p:cNvPr>
          <p:cNvSpPr/>
          <p:nvPr/>
        </p:nvSpPr>
        <p:spPr>
          <a:xfrm>
            <a:off x="1480308" y="1510849"/>
            <a:ext cx="478039" cy="489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D84A163A-C645-4EB4-990B-49B976BB706A}"/>
                  </a:ext>
                </a:extLst>
              </p:cNvPr>
              <p:cNvSpPr/>
              <p:nvPr/>
            </p:nvSpPr>
            <p:spPr>
              <a:xfrm>
                <a:off x="65087" y="375176"/>
                <a:ext cx="5638800" cy="16004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ru-RU" sz="14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      Прямые, которые пересекаются под прямым углом (90°), называются перпендикулярными прямыми. </a:t>
                </a:r>
              </a:p>
              <a:p>
                <a:pPr algn="just"/>
                <a:r>
                  <a:rPr lang="ru-RU" sz="1400" b="1" dirty="0" smtClean="0">
                    <a:solidFill>
                      <a:srgbClr val="211D1E"/>
                    </a:solidFill>
                    <a:latin typeface="Arial" panose="020B0604020202020204" pitchFamily="34" charset="0"/>
                  </a:rPr>
                  <a:t>      Зимой </a:t>
                </a:r>
                <a:r>
                  <a:rPr lang="ru-RU" sz="1400" b="1" dirty="0">
                    <a:solidFill>
                      <a:srgbClr val="211D1E"/>
                    </a:solidFill>
                    <a:latin typeface="Arial" panose="020B0604020202020204" pitchFamily="34" charset="0"/>
                  </a:rPr>
                  <a:t>вы могли заметить, что сосульки растут (рис. 6) перпендикулярно земле. На рис.7 </a:t>
                </a:r>
                <a:r>
                  <a:rPr lang="ru-RU" sz="1400" b="1" dirty="0" smtClean="0">
                    <a:solidFill>
                      <a:srgbClr val="211D1E"/>
                    </a:solidFill>
                    <a:latin typeface="Arial" panose="020B0604020202020204" pitchFamily="34" charset="0"/>
                  </a:rPr>
                  <a:t>прямые а </a:t>
                </a:r>
                <a:r>
                  <a:rPr lang="ru-RU" sz="1400" b="1" dirty="0">
                    <a:solidFill>
                      <a:srgbClr val="211D1E"/>
                    </a:solidFill>
                    <a:latin typeface="Arial" panose="020B0604020202020204" pitchFamily="34" charset="0"/>
                  </a:rPr>
                  <a:t>и b перпендикулярны друг другу. </a:t>
                </a:r>
                <a:r>
                  <a:rPr lang="ru-RU" sz="14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Перпендикулярность прямых обозначается так: </a:t>
                </a:r>
                <a:r>
                  <a:rPr lang="ru-RU" sz="14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а</a:t>
                </a:r>
                <a14:m>
                  <m:oMath xmlns:m="http://schemas.openxmlformats.org/officeDocument/2006/math">
                    <m:r>
                      <a:rPr lang="ru-RU" sz="1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ru-RU" sz="1400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ru-RU" sz="14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1400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b</a:t>
                </a:r>
                <a:r>
                  <a:rPr lang="ru-RU" sz="14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. Перпендикулярные прямые при пересечении образуют 4 прямых угла. </a:t>
                </a:r>
                <a:endParaRPr lang="ru-RU" sz="1400" b="1" dirty="0"/>
              </a:p>
            </p:txBody>
          </p:sp>
        </mc:Choice>
        <mc:Fallback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D84A163A-C645-4EB4-990B-49B976BB70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87" y="375176"/>
                <a:ext cx="5638800" cy="1600438"/>
              </a:xfrm>
              <a:prstGeom prst="rect">
                <a:avLst/>
              </a:prstGeom>
              <a:blipFill>
                <a:blip r:embed="rId3"/>
                <a:stretch>
                  <a:fillRect l="-324" t="-763" r="-324" b="-30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AB6193-31F3-4542-904A-FBCA15BDA80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6396" t="5441" b="3959"/>
          <a:stretch/>
        </p:blipFill>
        <p:spPr>
          <a:xfrm>
            <a:off x="1893887" y="1928724"/>
            <a:ext cx="3669340" cy="12939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C85457F3-AD6A-4F60-A218-E91134186DE9}"/>
                  </a:ext>
                </a:extLst>
              </p:cNvPr>
              <p:cNvSpPr/>
              <p:nvPr/>
            </p:nvSpPr>
            <p:spPr>
              <a:xfrm>
                <a:off x="4941887" y="2055781"/>
                <a:ext cx="708848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а</a:t>
                </a:r>
                <a14:m>
                  <m:oMath xmlns:m="http://schemas.openxmlformats.org/officeDocument/2006/math">
                    <m:r>
                      <a:rPr lang="ru-RU" b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ru-RU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  <m:r>
                      <a:rPr lang="ru-RU" b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b="1" dirty="0">
                    <a:solidFill>
                      <a:srgbClr val="C00000"/>
                    </a:solidFill>
                    <a:latin typeface="Arial" panose="020B0604020202020204" pitchFamily="34" charset="0"/>
                  </a:rPr>
                  <a:t>b</a:t>
                </a:r>
                <a:endParaRPr lang="ru-RU" dirty="0"/>
              </a:p>
            </p:txBody>
          </p:sp>
        </mc:Choice>
        <mc:Fallback xmlns="">
          <p:sp>
            <p:nvSpPr>
              <p:cNvPr id="7" name="Прямоугольник 6">
                <a:extLst>
                  <a:ext uri="{FF2B5EF4-FFF2-40B4-BE49-F238E27FC236}">
                    <a16:creationId xmlns:a16="http://schemas.microsoft.com/office/drawing/2014/main" id="{C85457F3-AD6A-4F60-A218-E91134186DE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41887" y="2055781"/>
                <a:ext cx="708848" cy="369332"/>
              </a:xfrm>
              <a:prstGeom prst="rect">
                <a:avLst/>
              </a:prstGeom>
              <a:blipFill>
                <a:blip r:embed="rId5"/>
                <a:stretch>
                  <a:fillRect l="-7759" t="-8197" r="-6034" b="-24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Презентация по математике на тему &quot;Перпендикулярные прямые&quot;(6 класс)">
            <a:extLst>
              <a:ext uri="{FF2B5EF4-FFF2-40B4-BE49-F238E27FC236}">
                <a16:creationId xmlns:a16="http://schemas.microsoft.com/office/drawing/2014/main" id="{1F0D8C9C-968F-4BC8-BC4F-102BC57758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41" t="52394" r="2422" b="7730"/>
          <a:stretch/>
        </p:blipFill>
        <p:spPr bwMode="auto">
          <a:xfrm>
            <a:off x="118239" y="2000031"/>
            <a:ext cx="1634987" cy="1222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862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6201" y="22225"/>
            <a:ext cx="5627686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ПОСТРОЕНИЕ ПЕРПЕНДИКУЛЯРНЫХ  ПРЯМЫХ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BC746E9-8AB1-471F-9D8A-011815379D9B}"/>
              </a:ext>
            </a:extLst>
          </p:cNvPr>
          <p:cNvSpPr/>
          <p:nvPr/>
        </p:nvSpPr>
        <p:spPr>
          <a:xfrm>
            <a:off x="1480308" y="1510849"/>
            <a:ext cx="478039" cy="489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C0D2E5A-3B9A-4E3D-B0AA-FEDF1F3A9D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70" b="969"/>
          <a:stretch/>
        </p:blipFill>
        <p:spPr>
          <a:xfrm>
            <a:off x="141287" y="612256"/>
            <a:ext cx="5627687" cy="2229369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98D63CC-7373-4359-BBFC-A2D9F281237E}"/>
              </a:ext>
            </a:extLst>
          </p:cNvPr>
          <p:cNvSpPr/>
          <p:nvPr/>
        </p:nvSpPr>
        <p:spPr>
          <a:xfrm>
            <a:off x="141287" y="2536825"/>
            <a:ext cx="381000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80826ED0-DD8D-432D-BC09-33909B3CB5CE}"/>
              </a:ext>
            </a:extLst>
          </p:cNvPr>
          <p:cNvSpPr/>
          <p:nvPr/>
        </p:nvSpPr>
        <p:spPr>
          <a:xfrm>
            <a:off x="435352" y="2632594"/>
            <a:ext cx="12954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94EFB3A3-5D58-4C55-9BF7-5A341009222C}"/>
              </a:ext>
            </a:extLst>
          </p:cNvPr>
          <p:cNvSpPr/>
          <p:nvPr/>
        </p:nvSpPr>
        <p:spPr>
          <a:xfrm>
            <a:off x="4256087" y="2765425"/>
            <a:ext cx="228600" cy="22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9779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2288" y="22225"/>
            <a:ext cx="4900931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BC746E9-8AB1-471F-9D8A-011815379D9B}"/>
              </a:ext>
            </a:extLst>
          </p:cNvPr>
          <p:cNvSpPr/>
          <p:nvPr/>
        </p:nvSpPr>
        <p:spPr>
          <a:xfrm>
            <a:off x="1480308" y="1510849"/>
            <a:ext cx="478039" cy="489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B6CFC352-899C-4E3C-925D-7876B6EE8D16}"/>
              </a:ext>
            </a:extLst>
          </p:cNvPr>
          <p:cNvSpPr/>
          <p:nvPr/>
        </p:nvSpPr>
        <p:spPr>
          <a:xfrm>
            <a:off x="65087" y="313619"/>
            <a:ext cx="5486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</a:rPr>
              <a:t>     570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</a:rPr>
              <a:t>.</a:t>
            </a:r>
            <a:r>
              <a:rPr lang="ru-RU" sz="1400" b="1" dirty="0">
                <a:solidFill>
                  <a:srgbClr val="211D1E"/>
                </a:solidFill>
                <a:latin typeface="Arial" panose="020B0604020202020204" pitchFamily="34" charset="0"/>
              </a:rPr>
              <a:t> </a:t>
            </a:r>
            <a:r>
              <a:rPr lang="ru-RU" b="1" dirty="0">
                <a:latin typeface="Arial" panose="020B0604020202020204" pitchFamily="34" charset="0"/>
              </a:rPr>
              <a:t>Покажите 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параллельные</a:t>
            </a:r>
            <a:r>
              <a:rPr lang="ru-RU" b="1" dirty="0">
                <a:latin typeface="Arial" panose="020B0604020202020204" pitchFamily="34" charset="0"/>
              </a:rPr>
              <a:t> и </a:t>
            </a:r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</a:rPr>
              <a:t>перпендикулярные</a:t>
            </a:r>
            <a:r>
              <a:rPr lang="ru-RU" b="1" dirty="0">
                <a:latin typeface="Arial" panose="020B0604020202020204" pitchFamily="34" charset="0"/>
              </a:rPr>
              <a:t> отрезки в кубе на рис.9</a:t>
            </a:r>
            <a:r>
              <a:rPr lang="ru-RU" dirty="0">
                <a:latin typeface="Arial" panose="020B0604020202020204" pitchFamily="34" charset="0"/>
              </a:rPr>
              <a:t>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1ECD36E-8B22-4A02-B475-B72DE70B761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775" t="17602"/>
          <a:stretch/>
        </p:blipFill>
        <p:spPr>
          <a:xfrm>
            <a:off x="217487" y="1089025"/>
            <a:ext cx="1665287" cy="160020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13D51AC8-9E53-49B5-B613-B2C66177E985}"/>
                  </a:ext>
                </a:extLst>
              </p:cNvPr>
              <p:cNvSpPr/>
              <p:nvPr/>
            </p:nvSpPr>
            <p:spPr>
              <a:xfrm>
                <a:off x="2198687" y="1035436"/>
                <a:ext cx="2635080" cy="203132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ru-RU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АА</a:t>
                </a:r>
                <a:r>
                  <a:rPr lang="ru-RU" b="1" baseline="-25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ru-RU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∥</m:t>
                    </m:r>
                  </m:oMath>
                </a14:m>
                <a:r>
                  <a:rPr lang="ru-RU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ВВ</a:t>
                </a:r>
                <a:r>
                  <a:rPr lang="ru-RU" b="1" baseline="-25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ru-RU" b="1" dirty="0">
                    <a:solidFill>
                      <a:srgbClr val="0070C0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∥</m:t>
                    </m:r>
                  </m:oMath>
                </a14:m>
                <a:r>
                  <a:rPr lang="ru-RU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СС</a:t>
                </a:r>
                <a:r>
                  <a:rPr lang="ru-RU" b="1" baseline="-25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ru-RU" b="1" dirty="0">
                    <a:solidFill>
                      <a:srgbClr val="0070C0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∥</m:t>
                    </m:r>
                  </m:oMath>
                </a14:m>
                <a:r>
                  <a:rPr lang="ru-RU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DD</a:t>
                </a:r>
                <a:r>
                  <a:rPr lang="ru-RU" b="1" baseline="-25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endParaRPr lang="en-US" b="1" baseline="-25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</a:t>
                </a:r>
                <a:r>
                  <a:rPr lang="ru-RU" b="1" baseline="-25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ru-RU" b="1" baseline="-25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ru-RU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∥</m:t>
                    </m:r>
                  </m:oMath>
                </a14:m>
                <a:r>
                  <a:rPr lang="ru-RU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В</a:t>
                </a:r>
                <a:r>
                  <a:rPr lang="ru-RU" b="1" baseline="-25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en-US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ru-RU" b="1" baseline="-25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ru-RU" b="1" dirty="0">
                    <a:solidFill>
                      <a:srgbClr val="0070C0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∥</m:t>
                    </m:r>
                  </m:oMath>
                </a14:m>
                <a:r>
                  <a:rPr lang="ru-RU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ru-RU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</a:t>
                </a:r>
                <a:r>
                  <a:rPr lang="ru-RU" b="1" dirty="0">
                    <a:solidFill>
                      <a:srgbClr val="0070C0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∥</m:t>
                    </m:r>
                  </m:oMath>
                </a14:m>
                <a:r>
                  <a:rPr lang="ru-RU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AD</a:t>
                </a:r>
                <a:r>
                  <a:rPr lang="ru-RU" b="1" dirty="0">
                    <a:solidFill>
                      <a:srgbClr val="0070C0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endParaRPr lang="ru-RU" dirty="0"/>
              </a:p>
              <a:p>
                <a:r>
                  <a:rPr lang="ru-RU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А</a:t>
                </a:r>
                <a:r>
                  <a:rPr lang="en-US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ru-RU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∥</m:t>
                    </m:r>
                  </m:oMath>
                </a14:m>
                <a:r>
                  <a:rPr lang="ru-RU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</a:t>
                </a:r>
                <a:r>
                  <a:rPr lang="ru-RU" b="1" baseline="-25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ru-RU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</a:t>
                </a:r>
                <a:r>
                  <a:rPr lang="ru-RU" b="1" baseline="-25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ru-RU" b="1" dirty="0">
                    <a:solidFill>
                      <a:srgbClr val="0070C0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∥</m:t>
                    </m:r>
                  </m:oMath>
                </a14:m>
                <a:r>
                  <a:rPr lang="ru-RU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</a:t>
                </a:r>
                <a:r>
                  <a:rPr lang="ru-RU" b="1" baseline="-25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ru-RU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</a:t>
                </a:r>
                <a:r>
                  <a:rPr lang="ru-RU" b="1" baseline="-25000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ru-RU" b="1" dirty="0">
                    <a:solidFill>
                      <a:srgbClr val="0070C0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b="1" i="1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∥</m:t>
                    </m:r>
                  </m:oMath>
                </a14:m>
                <a:r>
                  <a:rPr lang="ru-RU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b="1" dirty="0">
                    <a:solidFill>
                      <a:srgbClr val="0070C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DC</a:t>
                </a:r>
                <a:endParaRPr lang="en-US" b="1" baseline="-250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ВВ</a:t>
                </a:r>
                <a:r>
                  <a:rPr lang="ru-RU" b="1" baseline="-25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14:m>
                  <m:oMath xmlns:m="http://schemas.openxmlformats.org/officeDocument/2006/math">
                    <m:r>
                      <a:rPr lang="ru-RU" b="1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⊥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</a:t>
                </a:r>
                <a:r>
                  <a:rPr lang="ru-RU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</a:t>
                </a:r>
                <a:endParaRPr lang="en-US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ВВ</a:t>
                </a:r>
                <a:r>
                  <a:rPr lang="ru-RU" b="1" baseline="-25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14:m>
                  <m:oMath xmlns:m="http://schemas.openxmlformats.org/officeDocument/2006/math">
                    <m:r>
                      <a:rPr lang="ru-RU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⊥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AB</a:t>
                </a:r>
              </a:p>
              <a:p>
                <a:r>
                  <a:rPr lang="ru-RU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ВВ</a:t>
                </a:r>
                <a:r>
                  <a:rPr lang="ru-RU" b="1" baseline="-25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14:m>
                  <m:oMath xmlns:m="http://schemas.openxmlformats.org/officeDocument/2006/math">
                    <m:r>
                      <a:rPr lang="ru-RU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⊥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</a:t>
                </a:r>
                <a:r>
                  <a:rPr lang="ru-RU" b="1" baseline="-25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ru-RU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</a:t>
                </a:r>
                <a:r>
                  <a:rPr lang="ru-RU" b="1" baseline="-25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ru-RU" b="1" dirty="0">
                    <a:solidFill>
                      <a:srgbClr val="C00000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endParaRPr lang="en-US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</a:t>
                </a:r>
                <a:r>
                  <a:rPr lang="ru-RU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</a:t>
                </a:r>
                <a:r>
                  <a:rPr lang="ru-RU" b="1" baseline="-25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14:m>
                  <m:oMath xmlns:m="http://schemas.openxmlformats.org/officeDocument/2006/math">
                    <m:r>
                      <a:rPr lang="ru-RU" b="1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⊥</m:t>
                    </m:r>
                  </m:oMath>
                </a14:m>
                <a:r>
                  <a:rPr lang="en-US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ru-RU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В</a:t>
                </a:r>
                <a:r>
                  <a:rPr lang="ru-RU" b="1" baseline="-25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ru-RU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</a:t>
                </a:r>
                <a:r>
                  <a:rPr lang="ru-RU" b="1" baseline="-250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  <a:r>
                  <a:rPr lang="ru-RU" b="1" dirty="0">
                    <a:solidFill>
                      <a:srgbClr val="C00000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:endParaRPr lang="ru-RU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Прямоугольник 4">
                <a:extLst>
                  <a:ext uri="{FF2B5EF4-FFF2-40B4-BE49-F238E27FC236}">
                    <a16:creationId xmlns:a16="http://schemas.microsoft.com/office/drawing/2014/main" id="{13D51AC8-9E53-49B5-B613-B2C66177E9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8687" y="1035436"/>
                <a:ext cx="2635080" cy="2031325"/>
              </a:xfrm>
              <a:prstGeom prst="rect">
                <a:avLst/>
              </a:prstGeom>
              <a:blipFill>
                <a:blip r:embed="rId4"/>
                <a:stretch>
                  <a:fillRect l="-2083" t="-1802" b="-39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8295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EE80F0AA-4DF1-4DBF-9AA2-5439157D8912}"/>
              </a:ext>
            </a:extLst>
          </p:cNvPr>
          <p:cNvSpPr/>
          <p:nvPr/>
        </p:nvSpPr>
        <p:spPr>
          <a:xfrm>
            <a:off x="-1" y="-15710"/>
            <a:ext cx="5767387" cy="411031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133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22288" y="22225"/>
            <a:ext cx="4900931" cy="3868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BC746E9-8AB1-471F-9D8A-011815379D9B}"/>
              </a:ext>
            </a:extLst>
          </p:cNvPr>
          <p:cNvSpPr/>
          <p:nvPr/>
        </p:nvSpPr>
        <p:spPr>
          <a:xfrm>
            <a:off x="1480308" y="1510849"/>
            <a:ext cx="478039" cy="4891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C5E1F6F5-434D-4597-8BA7-8041C87CBB53}"/>
              </a:ext>
            </a:extLst>
          </p:cNvPr>
          <p:cNvSpPr/>
          <p:nvPr/>
        </p:nvSpPr>
        <p:spPr>
          <a:xfrm>
            <a:off x="102392" y="401585"/>
            <a:ext cx="55626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572</a:t>
            </a:r>
            <a:r>
              <a:rPr lang="ru-RU" sz="16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1200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solidFill>
                  <a:srgbClr val="211D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Найдите углы AOB, AOD, FOD на рис.10. 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D0FCD3B-042A-4597-B667-948C5EF4293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897" t="4504"/>
          <a:stretch/>
        </p:blipFill>
        <p:spPr>
          <a:xfrm>
            <a:off x="102392" y="784225"/>
            <a:ext cx="1855955" cy="1493583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2467B6C-98B0-42E0-A580-7F33E6A01149}"/>
              </a:ext>
            </a:extLst>
          </p:cNvPr>
          <p:cNvSpPr/>
          <p:nvPr/>
        </p:nvSpPr>
        <p:spPr>
          <a:xfrm>
            <a:off x="2030289" y="794644"/>
            <a:ext cx="1158998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70C0"/>
                </a:solidFill>
                <a:latin typeface="Arial" panose="020B0604020202020204" pitchFamily="34" charset="0"/>
              </a:rPr>
              <a:t>Дано:                </a:t>
            </a:r>
          </a:p>
          <a:p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A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О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F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 =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 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3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0</a:t>
            </a:r>
            <a:r>
              <a:rPr lang="ru-RU" sz="1200" b="1" spc="71" baseline="30000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0</a:t>
            </a:r>
            <a:endParaRPr lang="ru-RU" sz="1200" dirty="0">
              <a:solidFill>
                <a:srgbClr val="0070C0"/>
              </a:solidFill>
            </a:endParaRPr>
          </a:p>
          <a:p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B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О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C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 = 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90</a:t>
            </a:r>
            <a:r>
              <a:rPr lang="ru-RU" sz="1200" b="1" spc="71" baseline="30000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0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   </a:t>
            </a:r>
          </a:p>
          <a:p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∠АОВ - ?</a:t>
            </a:r>
          </a:p>
          <a:p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A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О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D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 - ?        </a:t>
            </a:r>
            <a:endParaRPr lang="ru-RU" sz="1200" b="1" dirty="0">
              <a:solidFill>
                <a:srgbClr val="0070C0"/>
              </a:solidFill>
              <a:latin typeface="Arial" panose="020B0604020202020204" pitchFamily="34" charset="0"/>
            </a:endParaRPr>
          </a:p>
          <a:p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F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О</a:t>
            </a:r>
            <a:r>
              <a:rPr lang="en-US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D</a:t>
            </a:r>
            <a:r>
              <a:rPr lang="ru-RU" sz="1200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 - ?        </a:t>
            </a:r>
            <a:endParaRPr lang="ru-RU" sz="1200" b="1" dirty="0">
              <a:solidFill>
                <a:srgbClr val="0070C0"/>
              </a:solidFill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0E61B103-FD64-43A1-893C-C339DCCEF836}"/>
                  </a:ext>
                </a:extLst>
              </p:cNvPr>
              <p:cNvSpPr/>
              <p:nvPr/>
            </p:nvSpPr>
            <p:spPr>
              <a:xfrm>
                <a:off x="3189287" y="773319"/>
                <a:ext cx="2659254" cy="16312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4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Решение:</a:t>
                </a:r>
                <a:r>
                  <a:rPr lang="ru-RU" sz="1600" b="1" dirty="0">
                    <a:solidFill>
                      <a:srgbClr val="0070C0"/>
                    </a:solidFill>
                    <a:latin typeface="Arial" panose="020B0604020202020204" pitchFamily="34" charset="0"/>
                  </a:rPr>
                  <a:t> </a:t>
                </a:r>
                <a:endParaRPr lang="en-US" sz="1600" b="1" dirty="0">
                  <a:solidFill>
                    <a:srgbClr val="0070C0"/>
                  </a:solidFill>
                  <a:latin typeface="Arial" panose="020B0604020202020204" pitchFamily="34" charset="0"/>
                </a:endParaRPr>
              </a:p>
              <a:p>
                <a:r>
                  <a:rPr lang="ru-RU" sz="1200" b="1" spc="71" dirty="0">
                    <a:ln w="11430"/>
                    <a:latin typeface="Arial" pitchFamily="34" charset="0"/>
                    <a:ea typeface="Cambria Math"/>
                    <a:cs typeface="Arial" pitchFamily="34" charset="0"/>
                  </a:rPr>
                  <a:t>1)∠</a:t>
                </a:r>
                <a:r>
                  <a:rPr lang="en-US" sz="1200" b="1" spc="71" dirty="0">
                    <a:ln w="11430"/>
                    <a:latin typeface="Arial" pitchFamily="34" charset="0"/>
                    <a:ea typeface="Cambria Math"/>
                    <a:cs typeface="Arial" pitchFamily="34" charset="0"/>
                  </a:rPr>
                  <a:t>B</a:t>
                </a:r>
                <a:r>
                  <a:rPr lang="ru-RU" sz="1200" b="1" spc="71" dirty="0">
                    <a:ln w="11430"/>
                    <a:latin typeface="Arial" pitchFamily="34" charset="0"/>
                    <a:ea typeface="Cambria Math"/>
                    <a:cs typeface="Arial" pitchFamily="34" charset="0"/>
                  </a:rPr>
                  <a:t>ОС = ∠</a:t>
                </a:r>
                <a:r>
                  <a:rPr lang="en-US" sz="1200" b="1" spc="71" dirty="0">
                    <a:ln w="11430"/>
                    <a:latin typeface="Arial" pitchFamily="34" charset="0"/>
                    <a:ea typeface="Cambria Math"/>
                    <a:cs typeface="Arial" pitchFamily="34" charset="0"/>
                  </a:rPr>
                  <a:t>B</a:t>
                </a:r>
                <a:r>
                  <a:rPr lang="ru-RU" sz="1200" b="1" spc="71" dirty="0">
                    <a:ln w="11430"/>
                    <a:latin typeface="Arial" pitchFamily="34" charset="0"/>
                    <a:ea typeface="Cambria Math"/>
                    <a:cs typeface="Arial" pitchFamily="34" charset="0"/>
                  </a:rPr>
                  <a:t>О</a:t>
                </a:r>
                <a:r>
                  <a:rPr lang="en-US" sz="1200" b="1" spc="71" dirty="0">
                    <a:ln w="11430"/>
                    <a:latin typeface="Arial" pitchFamily="34" charset="0"/>
                    <a:ea typeface="Cambria Math"/>
                    <a:cs typeface="Arial" pitchFamily="34" charset="0"/>
                  </a:rPr>
                  <a:t>F =</a:t>
                </a:r>
                <a:r>
                  <a:rPr lang="ru-RU" sz="1200" b="1" spc="71" dirty="0">
                    <a:ln w="11430"/>
                    <a:latin typeface="Arial" pitchFamily="34" charset="0"/>
                    <a:ea typeface="Cambria Math"/>
                    <a:cs typeface="Arial" pitchFamily="34" charset="0"/>
                  </a:rPr>
                  <a:t> ∠</a:t>
                </a:r>
                <a:r>
                  <a:rPr lang="en-US" sz="1200" b="1" spc="71" dirty="0">
                    <a:ln w="11430"/>
                    <a:latin typeface="Arial" pitchFamily="34" charset="0"/>
                    <a:ea typeface="Cambria Math"/>
                    <a:cs typeface="Arial" pitchFamily="34" charset="0"/>
                  </a:rPr>
                  <a:t>F</a:t>
                </a:r>
                <a:r>
                  <a:rPr lang="ru-RU" sz="1200" b="1" spc="71" dirty="0">
                    <a:ln w="11430"/>
                    <a:latin typeface="Arial" pitchFamily="34" charset="0"/>
                    <a:ea typeface="Cambria Math"/>
                    <a:cs typeface="Arial" pitchFamily="34" charset="0"/>
                  </a:rPr>
                  <a:t>О</a:t>
                </a:r>
                <a:r>
                  <a:rPr lang="en-US" sz="1200" b="1" spc="71" dirty="0">
                    <a:ln w="11430"/>
                    <a:latin typeface="Arial" pitchFamily="34" charset="0"/>
                    <a:ea typeface="Cambria Math"/>
                    <a:cs typeface="Arial" pitchFamily="34" charset="0"/>
                  </a:rPr>
                  <a:t>E= 90</a:t>
                </a:r>
                <a:r>
                  <a:rPr lang="ru-RU" sz="1200" b="1" spc="71" baseline="30000" dirty="0">
                    <a:ln w="11430"/>
                    <a:latin typeface="Arial" pitchFamily="34" charset="0"/>
                    <a:ea typeface="Cambria Math"/>
                    <a:cs typeface="Arial" pitchFamily="34" charset="0"/>
                  </a:rPr>
                  <a:t>0</a:t>
                </a:r>
                <a:endParaRPr lang="ru-RU" sz="1200" b="1" dirty="0">
                  <a:latin typeface="Arial" panose="020B0604020202020204" pitchFamily="34" charset="0"/>
                </a:endParaRPr>
              </a:p>
              <a:p>
                <a:r>
                  <a:rPr lang="en-US" sz="1200" b="1" spc="71" dirty="0">
                    <a:ln w="11430"/>
                    <a:latin typeface="Arial" pitchFamily="34" charset="0"/>
                    <a:ea typeface="Cambria Math"/>
                    <a:cs typeface="Arial" pitchFamily="34" charset="0"/>
                  </a:rPr>
                  <a:t>               BE</a:t>
                </a:r>
                <a:r>
                  <a:rPr lang="ru-RU" sz="1200" b="1" dirty="0">
                    <a:solidFill>
                      <a:srgbClr val="C00000"/>
                    </a:solidFill>
                    <a:ea typeface="Cambria Math" panose="0204050305040603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⊥</m:t>
                    </m:r>
                  </m:oMath>
                </a14:m>
                <a:r>
                  <a:rPr lang="en-US" sz="1200" b="1" spc="71" dirty="0">
                    <a:ln w="11430"/>
                    <a:latin typeface="Arial" pitchFamily="34" charset="0"/>
                    <a:ea typeface="Cambria Math"/>
                    <a:cs typeface="Arial" pitchFamily="34" charset="0"/>
                  </a:rPr>
                  <a:t> FC</a:t>
                </a:r>
                <a:r>
                  <a:rPr lang="en-US" sz="1200" b="1" spc="71" baseline="30000" dirty="0">
                    <a:ln w="11430"/>
                    <a:latin typeface="Arial" pitchFamily="34" charset="0"/>
                    <a:ea typeface="Cambria Math"/>
                    <a:cs typeface="Arial" pitchFamily="34" charset="0"/>
                  </a:rPr>
                  <a:t> </a:t>
                </a:r>
                <a:endParaRPr lang="ru-RU" sz="1400" dirty="0"/>
              </a:p>
              <a:p>
                <a:r>
                  <a:rPr lang="ru-RU" sz="1200" b="1" spc="71" dirty="0">
                    <a:ln w="11430"/>
                    <a:latin typeface="Arial" pitchFamily="34" charset="0"/>
                    <a:ea typeface="Cambria Math"/>
                    <a:cs typeface="Arial" pitchFamily="34" charset="0"/>
                  </a:rPr>
                  <a:t>2)∠</a:t>
                </a:r>
                <a:r>
                  <a:rPr lang="en-US" sz="1200" b="1" spc="71" dirty="0">
                    <a:ln w="11430"/>
                    <a:latin typeface="Arial" pitchFamily="34" charset="0"/>
                    <a:ea typeface="Cambria Math"/>
                    <a:cs typeface="Arial" pitchFamily="34" charset="0"/>
                  </a:rPr>
                  <a:t>A</a:t>
                </a:r>
                <a:r>
                  <a:rPr lang="ru-RU" sz="1200" b="1" spc="71" dirty="0">
                    <a:ln w="11430"/>
                    <a:latin typeface="Arial" pitchFamily="34" charset="0"/>
                    <a:ea typeface="Cambria Math"/>
                    <a:cs typeface="Arial" pitchFamily="34" charset="0"/>
                  </a:rPr>
                  <a:t>ОВ = ∠</a:t>
                </a:r>
                <a:r>
                  <a:rPr lang="en-US" sz="1200" b="1" spc="71" dirty="0">
                    <a:ln w="11430"/>
                    <a:latin typeface="Arial" pitchFamily="34" charset="0"/>
                    <a:ea typeface="Cambria Math"/>
                    <a:cs typeface="Arial" pitchFamily="34" charset="0"/>
                  </a:rPr>
                  <a:t>F</a:t>
                </a:r>
                <a:r>
                  <a:rPr lang="ru-RU" sz="1200" b="1" spc="71" dirty="0">
                    <a:ln w="11430"/>
                    <a:latin typeface="Arial" pitchFamily="34" charset="0"/>
                    <a:ea typeface="Cambria Math"/>
                    <a:cs typeface="Arial" pitchFamily="34" charset="0"/>
                  </a:rPr>
                  <a:t>О</a:t>
                </a:r>
                <a:r>
                  <a:rPr lang="en-US" sz="1200" b="1" spc="71" dirty="0">
                    <a:ln w="11430"/>
                    <a:latin typeface="Arial" pitchFamily="34" charset="0"/>
                    <a:ea typeface="Cambria Math"/>
                    <a:cs typeface="Arial" pitchFamily="34" charset="0"/>
                  </a:rPr>
                  <a:t>B -</a:t>
                </a:r>
                <a:r>
                  <a:rPr lang="ru-RU" sz="1200" b="1" spc="71" dirty="0">
                    <a:ln w="11430"/>
                    <a:latin typeface="Arial" pitchFamily="34" charset="0"/>
                    <a:ea typeface="Cambria Math"/>
                    <a:cs typeface="Arial" pitchFamily="34" charset="0"/>
                  </a:rPr>
                  <a:t> ∠</a:t>
                </a:r>
                <a:r>
                  <a:rPr lang="en-US" sz="1200" b="1" spc="71" dirty="0">
                    <a:ln w="11430"/>
                    <a:latin typeface="Arial" pitchFamily="34" charset="0"/>
                    <a:ea typeface="Cambria Math"/>
                    <a:cs typeface="Arial" pitchFamily="34" charset="0"/>
                  </a:rPr>
                  <a:t>A</a:t>
                </a:r>
                <a:r>
                  <a:rPr lang="ru-RU" sz="1200" b="1" spc="71" dirty="0">
                    <a:ln w="11430"/>
                    <a:latin typeface="Arial" pitchFamily="34" charset="0"/>
                    <a:ea typeface="Cambria Math"/>
                    <a:cs typeface="Arial" pitchFamily="34" charset="0"/>
                  </a:rPr>
                  <a:t>О</a:t>
                </a:r>
                <a:r>
                  <a:rPr lang="en-US" sz="1200" b="1" spc="71" dirty="0">
                    <a:ln w="11430"/>
                    <a:latin typeface="Arial" pitchFamily="34" charset="0"/>
                    <a:ea typeface="Cambria Math"/>
                    <a:cs typeface="Arial" pitchFamily="34" charset="0"/>
                  </a:rPr>
                  <a:t>F </a:t>
                </a:r>
                <a:endParaRPr lang="ru-RU" sz="1200" b="1" spc="71" dirty="0">
                  <a:ln w="11430"/>
                  <a:latin typeface="Arial" pitchFamily="34" charset="0"/>
                  <a:ea typeface="Cambria Math"/>
                  <a:cs typeface="Arial" pitchFamily="34" charset="0"/>
                </a:endParaRPr>
              </a:p>
              <a:p>
                <a:r>
                  <a:rPr lang="en-US" sz="1200" b="1" spc="71" dirty="0">
                    <a:ln w="11430"/>
                    <a:solidFill>
                      <a:srgbClr val="0070C0"/>
                    </a:solidFill>
                    <a:latin typeface="Arial" panose="020B0604020202020204" pitchFamily="34" charset="0"/>
                    <a:ea typeface="Cambria Math"/>
                    <a:cs typeface="Arial" pitchFamily="34" charset="0"/>
                  </a:rPr>
                  <a:t>   </a:t>
                </a:r>
                <a:r>
                  <a:rPr lang="ru-RU" sz="1200" b="1" spc="71" dirty="0">
                    <a:ln w="11430"/>
                    <a:solidFill>
                      <a:srgbClr val="0070C0"/>
                    </a:solidFill>
                    <a:latin typeface="Arial" panose="020B0604020202020204" pitchFamily="34" charset="0"/>
                    <a:ea typeface="Cambria Math"/>
                    <a:cs typeface="Arial" pitchFamily="34" charset="0"/>
                  </a:rPr>
                  <a:t>∠АОВ = </a:t>
                </a:r>
                <a:r>
                  <a:rPr lang="en-US" sz="1200" b="1" spc="71" dirty="0">
                    <a:ln w="11430"/>
                    <a:solidFill>
                      <a:srgbClr val="0070C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90</a:t>
                </a:r>
                <a:r>
                  <a:rPr lang="ru-RU" sz="1200" b="1" spc="71" baseline="30000" dirty="0">
                    <a:ln w="11430"/>
                    <a:solidFill>
                      <a:srgbClr val="0070C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0</a:t>
                </a:r>
                <a:r>
                  <a:rPr lang="en-US" sz="1200" b="1" spc="71" dirty="0">
                    <a:ln w="11430"/>
                    <a:solidFill>
                      <a:srgbClr val="0070C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– </a:t>
                </a:r>
                <a:r>
                  <a:rPr lang="ru-RU" sz="1200" b="1" spc="71" dirty="0">
                    <a:ln w="11430"/>
                    <a:solidFill>
                      <a:srgbClr val="0070C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3</a:t>
                </a:r>
                <a:r>
                  <a:rPr lang="en-US" sz="1200" b="1" spc="71" dirty="0">
                    <a:ln w="11430"/>
                    <a:solidFill>
                      <a:srgbClr val="0070C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0</a:t>
                </a:r>
                <a:r>
                  <a:rPr lang="ru-RU" sz="1200" b="1" spc="71" baseline="30000" dirty="0">
                    <a:ln w="11430"/>
                    <a:solidFill>
                      <a:srgbClr val="0070C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0</a:t>
                </a:r>
                <a:r>
                  <a:rPr lang="en-US" sz="1200" b="1" spc="71" dirty="0">
                    <a:ln w="11430"/>
                    <a:solidFill>
                      <a:srgbClr val="0070C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= 60</a:t>
                </a:r>
                <a:r>
                  <a:rPr lang="ru-RU" sz="1200" b="1" spc="71" baseline="30000" dirty="0">
                    <a:ln w="11430"/>
                    <a:solidFill>
                      <a:srgbClr val="0070C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0</a:t>
                </a:r>
                <a:r>
                  <a:rPr lang="en-US" sz="1200" b="1" spc="71" dirty="0">
                    <a:ln w="11430"/>
                    <a:solidFill>
                      <a:srgbClr val="0070C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</a:t>
                </a:r>
              </a:p>
              <a:p>
                <a:r>
                  <a:rPr lang="en-US" sz="1200" b="1" spc="71" dirty="0">
                    <a:ln w="11430"/>
                    <a:latin typeface="Arial" pitchFamily="34" charset="0"/>
                    <a:ea typeface="Cambria Math"/>
                    <a:cs typeface="Arial" pitchFamily="34" charset="0"/>
                  </a:rPr>
                  <a:t>3)</a:t>
                </a:r>
                <a:r>
                  <a:rPr lang="ru-RU" sz="1200" b="1" spc="71" dirty="0">
                    <a:ln w="11430"/>
                    <a:solidFill>
                      <a:srgbClr val="0070C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∠</a:t>
                </a:r>
                <a:r>
                  <a:rPr lang="en-US" sz="1200" b="1" spc="71" dirty="0">
                    <a:ln w="11430"/>
                    <a:solidFill>
                      <a:srgbClr val="0070C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A</a:t>
                </a:r>
                <a:r>
                  <a:rPr lang="ru-RU" sz="1200" b="1" spc="71" dirty="0">
                    <a:ln w="11430"/>
                    <a:solidFill>
                      <a:srgbClr val="0070C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О</a:t>
                </a:r>
                <a:r>
                  <a:rPr lang="en-US" sz="1200" b="1" spc="71" dirty="0">
                    <a:ln w="11430"/>
                    <a:solidFill>
                      <a:srgbClr val="0070C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D = 180</a:t>
                </a:r>
                <a:r>
                  <a:rPr lang="ru-RU" sz="1200" b="1" spc="71" baseline="30000" dirty="0">
                    <a:ln w="11430"/>
                    <a:solidFill>
                      <a:srgbClr val="0070C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0</a:t>
                </a:r>
                <a:r>
                  <a:rPr lang="en-US" sz="1200" b="1" spc="71" dirty="0">
                    <a:ln w="11430"/>
                    <a:solidFill>
                      <a:srgbClr val="0070C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(</a:t>
                </a:r>
                <a:r>
                  <a:rPr lang="ru-RU" sz="1200" b="1" spc="71" dirty="0">
                    <a:ln w="11430"/>
                    <a:solidFill>
                      <a:srgbClr val="0070C0"/>
                    </a:solidFill>
                    <a:latin typeface="Arial" panose="020B0604020202020204" pitchFamily="34" charset="0"/>
                    <a:ea typeface="Cambria Math"/>
                    <a:cs typeface="Arial" pitchFamily="34" charset="0"/>
                  </a:rPr>
                  <a:t>развёрнутый</a:t>
                </a:r>
                <a:r>
                  <a:rPr lang="en-US" sz="1200" b="1" spc="71" dirty="0">
                    <a:ln w="11430"/>
                    <a:solidFill>
                      <a:srgbClr val="0070C0"/>
                    </a:solidFill>
                    <a:latin typeface="Arial" panose="020B0604020202020204" pitchFamily="34" charset="0"/>
                    <a:ea typeface="Cambria Math"/>
                    <a:cs typeface="Arial" pitchFamily="34" charset="0"/>
                  </a:rPr>
                  <a:t>)</a:t>
                </a:r>
                <a:endParaRPr lang="ru-RU" sz="1200" b="1" spc="71" dirty="0">
                  <a:ln w="11430"/>
                  <a:solidFill>
                    <a:srgbClr val="0070C0"/>
                  </a:solidFill>
                  <a:latin typeface="Arial" pitchFamily="34" charset="0"/>
                  <a:ea typeface="Cambria Math"/>
                  <a:cs typeface="Arial" pitchFamily="34" charset="0"/>
                </a:endParaRPr>
              </a:p>
              <a:p>
                <a:r>
                  <a:rPr lang="en-US" sz="1200" b="1" spc="71" dirty="0">
                    <a:ln w="11430"/>
                    <a:latin typeface="Arial" panose="020B0604020202020204" pitchFamily="34" charset="0"/>
                    <a:ea typeface="Cambria Math"/>
                    <a:cs typeface="Arial" pitchFamily="34" charset="0"/>
                  </a:rPr>
                  <a:t>5</a:t>
                </a:r>
                <a:r>
                  <a:rPr lang="ru-RU" sz="1200" b="1" spc="71" dirty="0">
                    <a:ln w="11430"/>
                    <a:latin typeface="Arial" panose="020B0604020202020204" pitchFamily="34" charset="0"/>
                    <a:ea typeface="Cambria Math"/>
                    <a:cs typeface="Arial" pitchFamily="34" charset="0"/>
                  </a:rPr>
                  <a:t>)∠</a:t>
                </a:r>
                <a:r>
                  <a:rPr lang="en-US" sz="1200" b="1" spc="71" dirty="0">
                    <a:ln w="11430"/>
                    <a:latin typeface="Arial" pitchFamily="34" charset="0"/>
                    <a:ea typeface="Cambria Math"/>
                    <a:cs typeface="Arial" pitchFamily="34" charset="0"/>
                  </a:rPr>
                  <a:t>F</a:t>
                </a:r>
                <a:r>
                  <a:rPr lang="ru-RU" sz="1200" b="1" spc="71" dirty="0">
                    <a:ln w="11430"/>
                    <a:latin typeface="Arial" panose="020B0604020202020204" pitchFamily="34" charset="0"/>
                    <a:ea typeface="Cambria Math"/>
                    <a:cs typeface="Arial" pitchFamily="34" charset="0"/>
                  </a:rPr>
                  <a:t>О</a:t>
                </a:r>
                <a:r>
                  <a:rPr lang="en-US" sz="1200" b="1" spc="71" dirty="0">
                    <a:ln w="11430"/>
                    <a:latin typeface="Arial" panose="020B0604020202020204" pitchFamily="34" charset="0"/>
                    <a:ea typeface="Cambria Math"/>
                    <a:cs typeface="Arial" pitchFamily="34" charset="0"/>
                  </a:rPr>
                  <a:t>D</a:t>
                </a:r>
                <a:r>
                  <a:rPr lang="ru-RU" sz="1200" b="1" spc="71" dirty="0">
                    <a:ln w="11430"/>
                    <a:latin typeface="Arial" panose="020B0604020202020204" pitchFamily="34" charset="0"/>
                    <a:ea typeface="Cambria Math"/>
                    <a:cs typeface="Arial" pitchFamily="34" charset="0"/>
                  </a:rPr>
                  <a:t> = ∠</a:t>
                </a:r>
                <a:r>
                  <a:rPr lang="en-US" sz="1200" b="1" spc="71" dirty="0">
                    <a:ln w="11430"/>
                    <a:latin typeface="Arial" pitchFamily="34" charset="0"/>
                    <a:ea typeface="Cambria Math"/>
                    <a:cs typeface="Arial" pitchFamily="34" charset="0"/>
                  </a:rPr>
                  <a:t>A</a:t>
                </a:r>
                <a:r>
                  <a:rPr lang="ru-RU" sz="1200" b="1" spc="71" dirty="0">
                    <a:ln w="11430"/>
                    <a:latin typeface="Arial" pitchFamily="34" charset="0"/>
                    <a:ea typeface="Cambria Math"/>
                    <a:cs typeface="Arial" pitchFamily="34" charset="0"/>
                  </a:rPr>
                  <a:t>О</a:t>
                </a:r>
                <a:r>
                  <a:rPr lang="en-US" sz="1200" b="1" spc="71" dirty="0">
                    <a:ln w="11430"/>
                    <a:latin typeface="Arial" panose="020B0604020202020204" pitchFamily="34" charset="0"/>
                    <a:ea typeface="Cambria Math"/>
                    <a:cs typeface="Arial" pitchFamily="34" charset="0"/>
                  </a:rPr>
                  <a:t>D –</a:t>
                </a:r>
                <a:r>
                  <a:rPr lang="ru-RU" sz="1200" b="1" spc="71" dirty="0">
                    <a:ln w="11430"/>
                    <a:latin typeface="Arial" pitchFamily="34" charset="0"/>
                    <a:ea typeface="Cambria Math"/>
                    <a:cs typeface="Arial" pitchFamily="34" charset="0"/>
                  </a:rPr>
                  <a:t> ∠</a:t>
                </a:r>
                <a:r>
                  <a:rPr lang="en-US" sz="1200" b="1" spc="71" dirty="0">
                    <a:ln w="11430"/>
                    <a:latin typeface="Arial" pitchFamily="34" charset="0"/>
                    <a:ea typeface="Cambria Math"/>
                    <a:cs typeface="Arial" pitchFamily="34" charset="0"/>
                  </a:rPr>
                  <a:t>A</a:t>
                </a:r>
                <a:r>
                  <a:rPr lang="ru-RU" sz="1200" b="1" spc="71" dirty="0">
                    <a:ln w="11430"/>
                    <a:latin typeface="Arial" pitchFamily="34" charset="0"/>
                    <a:ea typeface="Cambria Math"/>
                    <a:cs typeface="Arial" pitchFamily="34" charset="0"/>
                  </a:rPr>
                  <a:t>О</a:t>
                </a:r>
                <a:r>
                  <a:rPr lang="en-US" sz="1200" b="1" spc="71" dirty="0">
                    <a:ln w="11430"/>
                    <a:latin typeface="Arial" panose="020B0604020202020204" pitchFamily="34" charset="0"/>
                    <a:ea typeface="Cambria Math"/>
                    <a:cs typeface="Arial" pitchFamily="34" charset="0"/>
                  </a:rPr>
                  <a:t>F</a:t>
                </a:r>
              </a:p>
              <a:p>
                <a:r>
                  <a:rPr lang="en-US" sz="1200" b="1" spc="71" dirty="0">
                    <a:ln w="11430"/>
                    <a:latin typeface="Arial" panose="020B0604020202020204" pitchFamily="34" charset="0"/>
                    <a:ea typeface="Cambria Math"/>
                    <a:cs typeface="Arial" pitchFamily="34" charset="0"/>
                  </a:rPr>
                  <a:t>   </a:t>
                </a:r>
                <a:r>
                  <a:rPr lang="ru-RU" sz="1200" b="1" spc="71" dirty="0">
                    <a:ln w="11430"/>
                    <a:solidFill>
                      <a:srgbClr val="0070C0"/>
                    </a:solidFill>
                    <a:latin typeface="Arial" panose="020B0604020202020204" pitchFamily="34" charset="0"/>
                    <a:ea typeface="Cambria Math"/>
                    <a:cs typeface="Arial" pitchFamily="34" charset="0"/>
                  </a:rPr>
                  <a:t>∠</a:t>
                </a:r>
                <a:r>
                  <a:rPr lang="en-US" sz="1200" b="1" spc="71" dirty="0">
                    <a:ln w="11430"/>
                    <a:solidFill>
                      <a:srgbClr val="0070C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F</a:t>
                </a:r>
                <a:r>
                  <a:rPr lang="ru-RU" sz="1200" b="1" spc="71" dirty="0">
                    <a:ln w="11430"/>
                    <a:solidFill>
                      <a:srgbClr val="0070C0"/>
                    </a:solidFill>
                    <a:latin typeface="Arial" panose="020B0604020202020204" pitchFamily="34" charset="0"/>
                    <a:ea typeface="Cambria Math"/>
                    <a:cs typeface="Arial" pitchFamily="34" charset="0"/>
                  </a:rPr>
                  <a:t>О</a:t>
                </a:r>
                <a:r>
                  <a:rPr lang="en-US" sz="1200" b="1" spc="71" dirty="0">
                    <a:ln w="11430"/>
                    <a:solidFill>
                      <a:srgbClr val="0070C0"/>
                    </a:solidFill>
                    <a:latin typeface="Arial" panose="020B0604020202020204" pitchFamily="34" charset="0"/>
                    <a:ea typeface="Cambria Math"/>
                    <a:cs typeface="Arial" pitchFamily="34" charset="0"/>
                  </a:rPr>
                  <a:t>D</a:t>
                </a:r>
                <a:r>
                  <a:rPr lang="ru-RU" sz="1200" b="1" spc="71" dirty="0">
                    <a:ln w="11430"/>
                    <a:solidFill>
                      <a:srgbClr val="0070C0"/>
                    </a:solidFill>
                    <a:latin typeface="Arial" panose="020B0604020202020204" pitchFamily="34" charset="0"/>
                    <a:ea typeface="Cambria Math"/>
                    <a:cs typeface="Arial" pitchFamily="34" charset="0"/>
                  </a:rPr>
                  <a:t> = </a:t>
                </a:r>
                <a:r>
                  <a:rPr lang="en-US" sz="1200" b="1" spc="71" dirty="0">
                    <a:ln w="11430"/>
                    <a:solidFill>
                      <a:srgbClr val="0070C0"/>
                    </a:solidFill>
                    <a:latin typeface="Arial" panose="020B0604020202020204" pitchFamily="34" charset="0"/>
                    <a:ea typeface="Cambria Math"/>
                    <a:cs typeface="Arial" pitchFamily="34" charset="0"/>
                  </a:rPr>
                  <a:t>180</a:t>
                </a:r>
                <a:r>
                  <a:rPr lang="ru-RU" sz="1200" b="1" spc="71" baseline="30000" dirty="0">
                    <a:ln w="11430"/>
                    <a:solidFill>
                      <a:srgbClr val="0070C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0</a:t>
                </a:r>
                <a:r>
                  <a:rPr lang="en-US" sz="1200" b="1" spc="71" dirty="0">
                    <a:ln w="11430"/>
                    <a:solidFill>
                      <a:srgbClr val="0070C0"/>
                    </a:solidFill>
                    <a:latin typeface="Arial" panose="020B0604020202020204" pitchFamily="34" charset="0"/>
                    <a:ea typeface="Cambria Math"/>
                    <a:cs typeface="Arial" pitchFamily="34" charset="0"/>
                  </a:rPr>
                  <a:t> – 30</a:t>
                </a:r>
                <a:r>
                  <a:rPr lang="ru-RU" sz="1200" b="1" spc="71" baseline="30000" dirty="0">
                    <a:ln w="11430"/>
                    <a:solidFill>
                      <a:srgbClr val="0070C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0</a:t>
                </a:r>
                <a:r>
                  <a:rPr lang="en-US" sz="1200" b="1" spc="71" dirty="0">
                    <a:ln w="11430"/>
                    <a:solidFill>
                      <a:srgbClr val="0070C0"/>
                    </a:solidFill>
                    <a:latin typeface="Arial" panose="020B0604020202020204" pitchFamily="34" charset="0"/>
                    <a:ea typeface="Cambria Math"/>
                    <a:cs typeface="Arial" pitchFamily="34" charset="0"/>
                  </a:rPr>
                  <a:t> = 150</a:t>
                </a:r>
                <a:r>
                  <a:rPr lang="ru-RU" sz="1200" b="1" spc="71" baseline="30000" dirty="0">
                    <a:ln w="11430"/>
                    <a:solidFill>
                      <a:srgbClr val="0070C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0</a:t>
                </a:r>
                <a:r>
                  <a:rPr lang="en-US" sz="1200" b="1" spc="71" dirty="0">
                    <a:ln w="11430"/>
                    <a:solidFill>
                      <a:srgbClr val="0070C0"/>
                    </a:solidFill>
                    <a:latin typeface="Arial" panose="020B0604020202020204" pitchFamily="34" charset="0"/>
                    <a:ea typeface="Cambria Math"/>
                    <a:cs typeface="Arial" pitchFamily="34" charset="0"/>
                  </a:rPr>
                  <a:t> </a:t>
                </a:r>
                <a:r>
                  <a:rPr lang="ru-RU" sz="1200" b="1" spc="71" dirty="0">
                    <a:ln w="11430"/>
                    <a:solidFill>
                      <a:srgbClr val="0070C0"/>
                    </a:solidFill>
                    <a:latin typeface="Arial" pitchFamily="34" charset="0"/>
                    <a:ea typeface="Cambria Math"/>
                    <a:cs typeface="Arial" pitchFamily="34" charset="0"/>
                  </a:rPr>
                  <a:t> </a:t>
                </a:r>
                <a:endParaRPr lang="en-US" sz="1200" b="1" spc="71" dirty="0">
                  <a:ln w="11430"/>
                  <a:solidFill>
                    <a:srgbClr val="0070C0"/>
                  </a:solidFill>
                  <a:latin typeface="Arial" pitchFamily="34" charset="0"/>
                  <a:ea typeface="Cambria Math"/>
                  <a:cs typeface="Arial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>
                <a:extLst>
                  <a:ext uri="{FF2B5EF4-FFF2-40B4-BE49-F238E27FC236}">
                    <a16:creationId xmlns:a16="http://schemas.microsoft.com/office/drawing/2014/main" id="{0E61B103-FD64-43A1-893C-C339DCCEF83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9287" y="773319"/>
                <a:ext cx="2659254" cy="1631216"/>
              </a:xfrm>
              <a:prstGeom prst="rect">
                <a:avLst/>
              </a:prstGeom>
              <a:blipFill>
                <a:blip r:embed="rId4"/>
                <a:stretch>
                  <a:fillRect l="-688" b="-22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55124309-FFF1-419A-8C58-6A6E6035183E}"/>
              </a:ext>
            </a:extLst>
          </p:cNvPr>
          <p:cNvSpPr/>
          <p:nvPr/>
        </p:nvSpPr>
        <p:spPr>
          <a:xfrm>
            <a:off x="103150" y="2658599"/>
            <a:ext cx="566582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Ответ:</a:t>
            </a:r>
            <a:r>
              <a:rPr lang="ru-RU" b="1" spc="71" dirty="0">
                <a:ln w="11430"/>
                <a:solidFill>
                  <a:srgbClr val="0070C0"/>
                </a:solidFill>
                <a:latin typeface="Arial" panose="020B0604020202020204" pitchFamily="34" charset="0"/>
                <a:ea typeface="Cambria Math"/>
                <a:cs typeface="Arial" pitchFamily="34" charset="0"/>
              </a:rPr>
              <a:t> ∠АОВ </a:t>
            </a:r>
            <a:r>
              <a:rPr lang="en-US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= 60</a:t>
            </a:r>
            <a:r>
              <a:rPr lang="ru-RU" b="1" spc="71" baseline="30000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0</a:t>
            </a:r>
            <a:r>
              <a:rPr lang="ru-RU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,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ru-RU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∠</a:t>
            </a:r>
            <a:r>
              <a:rPr lang="en-US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A</a:t>
            </a:r>
            <a:r>
              <a:rPr lang="ru-RU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О</a:t>
            </a:r>
            <a:r>
              <a:rPr lang="en-US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D = 180</a:t>
            </a:r>
            <a:r>
              <a:rPr lang="ru-RU" b="1" spc="71" baseline="30000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0</a:t>
            </a:r>
            <a:r>
              <a:rPr lang="ru-RU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,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 </a:t>
            </a:r>
            <a:r>
              <a:rPr lang="ru-RU" b="1" spc="71" dirty="0">
                <a:ln w="11430"/>
                <a:solidFill>
                  <a:srgbClr val="0070C0"/>
                </a:solidFill>
                <a:latin typeface="Arial" panose="020B0604020202020204" pitchFamily="34" charset="0"/>
                <a:ea typeface="Cambria Math"/>
                <a:cs typeface="Arial" pitchFamily="34" charset="0"/>
              </a:rPr>
              <a:t>∠</a:t>
            </a:r>
            <a:r>
              <a:rPr lang="en-US" b="1" spc="71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F</a:t>
            </a:r>
            <a:r>
              <a:rPr lang="ru-RU" b="1" spc="71" dirty="0">
                <a:ln w="11430"/>
                <a:solidFill>
                  <a:srgbClr val="0070C0"/>
                </a:solidFill>
                <a:latin typeface="Arial" panose="020B0604020202020204" pitchFamily="34" charset="0"/>
                <a:ea typeface="Cambria Math"/>
                <a:cs typeface="Arial" pitchFamily="34" charset="0"/>
              </a:rPr>
              <a:t>О</a:t>
            </a:r>
            <a:r>
              <a:rPr lang="en-US" b="1" spc="71" dirty="0">
                <a:ln w="11430"/>
                <a:solidFill>
                  <a:srgbClr val="0070C0"/>
                </a:solidFill>
                <a:latin typeface="Arial" panose="020B0604020202020204" pitchFamily="34" charset="0"/>
                <a:ea typeface="Cambria Math"/>
                <a:cs typeface="Arial" pitchFamily="34" charset="0"/>
              </a:rPr>
              <a:t>D</a:t>
            </a:r>
            <a:r>
              <a:rPr lang="ru-RU" b="1" spc="71" dirty="0">
                <a:ln w="11430"/>
                <a:solidFill>
                  <a:srgbClr val="0070C0"/>
                </a:solidFill>
                <a:latin typeface="Arial" panose="020B0604020202020204" pitchFamily="34" charset="0"/>
                <a:ea typeface="Cambria Math"/>
                <a:cs typeface="Arial" pitchFamily="34" charset="0"/>
              </a:rPr>
              <a:t> </a:t>
            </a:r>
            <a:r>
              <a:rPr lang="en-US" b="1" spc="71" dirty="0">
                <a:ln w="11430"/>
                <a:solidFill>
                  <a:srgbClr val="0070C0"/>
                </a:solidFill>
                <a:latin typeface="Arial" panose="020B0604020202020204" pitchFamily="34" charset="0"/>
                <a:ea typeface="Cambria Math"/>
                <a:cs typeface="Arial" pitchFamily="34" charset="0"/>
              </a:rPr>
              <a:t>= 150</a:t>
            </a:r>
            <a:r>
              <a:rPr lang="ru-RU" b="1" spc="71" baseline="30000" dirty="0">
                <a:ln w="11430"/>
                <a:solidFill>
                  <a:srgbClr val="0070C0"/>
                </a:solidFill>
                <a:latin typeface="Arial" pitchFamily="34" charset="0"/>
                <a:ea typeface="Cambria Math"/>
                <a:cs typeface="Arial" pitchFamily="34" charset="0"/>
              </a:rPr>
              <a:t>0</a:t>
            </a:r>
            <a:r>
              <a:rPr lang="ru-RU" b="1" dirty="0">
                <a:solidFill>
                  <a:srgbClr val="0070C0"/>
                </a:solidFill>
                <a:latin typeface="Arial" panose="020B0604020202020204" pitchFamily="34" charset="0"/>
              </a:rPr>
              <a:t>              </a:t>
            </a:r>
          </a:p>
        </p:txBody>
      </p:sp>
    </p:spTree>
    <p:extLst>
      <p:ext uri="{BB962C8B-B14F-4D97-AF65-F5344CB8AC3E}">
        <p14:creationId xmlns:p14="http://schemas.microsoft.com/office/powerpoint/2010/main" val="3211946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28894fd3cdfd233c3e99ae538a8a45d2b0bf95"/>
</p:tagLst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20765</TotalTime>
  <Words>1041</Words>
  <Application>Microsoft Office PowerPoint</Application>
  <PresentationFormat>Произвольный</PresentationFormat>
  <Paragraphs>143</Paragraphs>
  <Slides>13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Cambria Math</vt:lpstr>
      <vt:lpstr>Times New Roman</vt:lpstr>
      <vt:lpstr>Trebuchet MS</vt:lpstr>
      <vt:lpstr>Wingdings 3</vt:lpstr>
      <vt:lpstr>Грань</vt:lpstr>
      <vt:lpstr>МАТЕМАТИКА</vt:lpstr>
      <vt:lpstr>ПРОВЕРКА  САМОСТОЯТЕЛЬНОЙ  РАБОТЫ</vt:lpstr>
      <vt:lpstr>ПАРАЛЛЕЛЬНЫЕ  ПРЯМЫЕ </vt:lpstr>
      <vt:lpstr>ПАРАЛЛЕЛЬНЫЕ  ПРЯМЫЕ </vt:lpstr>
      <vt:lpstr>ВЕРТИКАЛЬНЫЕ  УГЛЫ </vt:lpstr>
      <vt:lpstr>ПЕРПЕНДИКУЛЯРНЫЕ  ПРЯМЫЕ </vt:lpstr>
      <vt:lpstr>ПОСТРОЕНИЕ ПЕРПЕНДИКУЛЯРНЫХ  ПРЯМЫХ </vt:lpstr>
      <vt:lpstr>РЕШЕНИЕ ЗАДАЧ</vt:lpstr>
      <vt:lpstr>РЕШЕНИЕ ЗАДАЧ</vt:lpstr>
      <vt:lpstr>РЕШЕНИЕ ЗАДАЧ</vt:lpstr>
      <vt:lpstr>РЕШЕНИЕ ЗАДАЧ</vt:lpstr>
      <vt:lpstr>РЕШЕНИЕ ЗАДАЧ</vt:lpstr>
      <vt:lpstr>ЗАДАНИЯ ДЛЯ САМОСТОЯТЕЛЬНОЙ РАБОТЫ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Komilov</dc:creator>
  <cp:lastModifiedBy>Lenova 330 pro A6</cp:lastModifiedBy>
  <cp:revision>1648</cp:revision>
  <cp:lastPrinted>2020-09-30T03:25:16Z</cp:lastPrinted>
  <dcterms:created xsi:type="dcterms:W3CDTF">2020-04-09T07:32:19Z</dcterms:created>
  <dcterms:modified xsi:type="dcterms:W3CDTF">2020-11-02T04:42:57Z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