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20"/>
  </p:notesMasterIdLst>
  <p:handoutMasterIdLst>
    <p:handoutMasterId r:id="rId21"/>
  </p:handoutMasterIdLst>
  <p:sldIdLst>
    <p:sldId id="528" r:id="rId2"/>
    <p:sldId id="281" r:id="rId3"/>
    <p:sldId id="282" r:id="rId4"/>
    <p:sldId id="288" r:id="rId5"/>
    <p:sldId id="871" r:id="rId6"/>
    <p:sldId id="272" r:id="rId7"/>
    <p:sldId id="847" r:id="rId8"/>
    <p:sldId id="872" r:id="rId9"/>
    <p:sldId id="350" r:id="rId10"/>
    <p:sldId id="858" r:id="rId11"/>
    <p:sldId id="875" r:id="rId12"/>
    <p:sldId id="276" r:id="rId13"/>
    <p:sldId id="882" r:id="rId14"/>
    <p:sldId id="354" r:id="rId15"/>
    <p:sldId id="883" r:id="rId16"/>
    <p:sldId id="884" r:id="rId17"/>
    <p:sldId id="885" r:id="rId18"/>
    <p:sldId id="480" r:id="rId19"/>
  </p:sldIdLst>
  <p:sldSz cx="5768975" cy="3244850"/>
  <p:notesSz cx="6888163" cy="100203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5FCBEF"/>
    <a:srgbClr val="00A859"/>
    <a:srgbClr val="00C695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822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686" cy="503023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260" y="1"/>
            <a:ext cx="2985794" cy="503023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7277"/>
            <a:ext cx="2984686" cy="503023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260" y="9517277"/>
            <a:ext cx="2985794" cy="503023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5124" cy="500034"/>
          </a:xfrm>
          <a:prstGeom prst="rect">
            <a:avLst/>
          </a:prstGeom>
        </p:spPr>
        <p:txBody>
          <a:bodyPr vert="horz" lIns="171569" tIns="85785" rIns="171569" bIns="8578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144" y="2"/>
            <a:ext cx="2985124" cy="500034"/>
          </a:xfrm>
          <a:prstGeom prst="rect">
            <a:avLst/>
          </a:prstGeom>
        </p:spPr>
        <p:txBody>
          <a:bodyPr vert="horz" lIns="171569" tIns="85785" rIns="171569" bIns="8578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600" y="750888"/>
            <a:ext cx="6684963" cy="3760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69" tIns="85785" rIns="171569" bIns="8578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439" y="4760134"/>
            <a:ext cx="5511289" cy="4510115"/>
          </a:xfrm>
          <a:prstGeom prst="rect">
            <a:avLst/>
          </a:prstGeom>
        </p:spPr>
        <p:txBody>
          <a:bodyPr vert="horz" lIns="171569" tIns="85785" rIns="171569" bIns="8578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5367"/>
            <a:ext cx="2985124" cy="504935"/>
          </a:xfrm>
          <a:prstGeom prst="rect">
            <a:avLst/>
          </a:prstGeom>
        </p:spPr>
        <p:txBody>
          <a:bodyPr vert="horz" lIns="171569" tIns="85785" rIns="171569" bIns="8578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144" y="9515367"/>
            <a:ext cx="2985124" cy="504935"/>
          </a:xfrm>
          <a:prstGeom prst="rect">
            <a:avLst/>
          </a:prstGeom>
        </p:spPr>
        <p:txBody>
          <a:bodyPr vert="horz" lIns="171569" tIns="85785" rIns="171569" bIns="8578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08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1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15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073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181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767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720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17904"/>
            <a:ext cx="2426109" cy="175047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ЕДИНИЦЫ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ИЗМЕРЕНИЯ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ПЛОЩАДЕЙ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470026"/>
            <a:ext cx="304799" cy="141481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4507963" y="2225511"/>
            <a:ext cx="528451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http://player.myshared.ru/5/422751/slides/slide_3.jpg">
            <a:extLst>
              <a:ext uri="{FF2B5EF4-FFF2-40B4-BE49-F238E27FC236}">
                <a16:creationId xmlns:a16="http://schemas.microsoft.com/office/drawing/2014/main" id="{F029D2AF-37C2-4EF8-A2F5-CE823839B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178" y="1083105"/>
            <a:ext cx="2426110" cy="2085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2122487" y="140107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CA7B3AA-5D2F-4CEE-BDCA-A11954E018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21"/>
          <a:stretch/>
        </p:blipFill>
        <p:spPr>
          <a:xfrm>
            <a:off x="68375" y="987649"/>
            <a:ext cx="5525453" cy="110340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8B46B3F-61A3-44E4-8E8D-1A5DF84AFBA6}"/>
              </a:ext>
            </a:extLst>
          </p:cNvPr>
          <p:cNvSpPr/>
          <p:nvPr/>
        </p:nvSpPr>
        <p:spPr>
          <a:xfrm>
            <a:off x="141288" y="402874"/>
            <a:ext cx="56260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653.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площади фигур на рис.4, если заданы единицы измерения </a:t>
            </a:r>
            <a:r>
              <a:rPr lang="ru-RU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e</a:t>
            </a:r>
            <a:r>
              <a:rPr lang="ru-RU" sz="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1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и </a:t>
            </a:r>
            <a:r>
              <a:rPr lang="ru-RU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e</a:t>
            </a:r>
            <a:r>
              <a:rPr lang="ru-RU" sz="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2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4E69C94-046F-497D-B86E-D4582E8A5042}"/>
              </a:ext>
            </a:extLst>
          </p:cNvPr>
          <p:cNvSpPr/>
          <p:nvPr/>
        </p:nvSpPr>
        <p:spPr>
          <a:xfrm>
            <a:off x="1734531" y="2103283"/>
            <a:ext cx="21098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= 16 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20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= 16 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  <a:r>
              <a:rPr lang="en-US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458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2078746" y="140107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827333F-595D-40E5-98AC-9549BC8073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302304" y="446988"/>
            <a:ext cx="5162775" cy="95408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86C6D66-7E1F-417B-8798-93463B6E7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1" y="1490600"/>
            <a:ext cx="1680335" cy="1566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трелка влево 6">
            <a:extLst>
              <a:ext uri="{FF2B5EF4-FFF2-40B4-BE49-F238E27FC236}">
                <a16:creationId xmlns:a16="http://schemas.microsoft.com/office/drawing/2014/main" id="{5CCA1F63-ECC1-484A-991B-9B3EE22E3A65}"/>
              </a:ext>
            </a:extLst>
          </p:cNvPr>
          <p:cNvSpPr/>
          <p:nvPr/>
        </p:nvSpPr>
        <p:spPr>
          <a:xfrm rot="2927626">
            <a:off x="-38565" y="2368774"/>
            <a:ext cx="1917176" cy="18886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8" name="Стрелка вправо 5">
            <a:extLst>
              <a:ext uri="{FF2B5EF4-FFF2-40B4-BE49-F238E27FC236}">
                <a16:creationId xmlns:a16="http://schemas.microsoft.com/office/drawing/2014/main" id="{6FB122E1-C861-45C3-84B6-282E303A1663}"/>
              </a:ext>
            </a:extLst>
          </p:cNvPr>
          <p:cNvSpPr/>
          <p:nvPr/>
        </p:nvSpPr>
        <p:spPr>
          <a:xfrm rot="2952830">
            <a:off x="390207" y="2150440"/>
            <a:ext cx="1827103" cy="183743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09228A-5A48-4C44-9CB9-F9D87D13E2D9}"/>
              </a:ext>
            </a:extLst>
          </p:cNvPr>
          <p:cNvSpPr/>
          <p:nvPr/>
        </p:nvSpPr>
        <p:spPr>
          <a:xfrm>
            <a:off x="2427287" y="1392659"/>
            <a:ext cx="286168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1см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100 мм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1дм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10 000 мм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1м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100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1ар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1 000 000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1га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100 000 000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1км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10 000 ар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313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1616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 </a:t>
            </a:r>
            <a:r>
              <a:rPr lang="ru-RU" sz="20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0F6CAE-815E-4E28-9252-2229E65645A6}"/>
              </a:ext>
            </a:extLst>
          </p:cNvPr>
          <p:cNvSpPr/>
          <p:nvPr/>
        </p:nvSpPr>
        <p:spPr>
          <a:xfrm>
            <a:off x="154590" y="334594"/>
            <a:ext cx="537156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655.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Найти сторону  квадрата, если его площадь равна: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а) 1 см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   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б) 1 дм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в) 1 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г) 1 ар   д) 1 га </a:t>
            </a:r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7A5B21-8FF2-40FA-BAA6-6CDB27A4A1AD}"/>
              </a:ext>
            </a:extLst>
          </p:cNvPr>
          <p:cNvSpPr/>
          <p:nvPr/>
        </p:nvSpPr>
        <p:spPr>
          <a:xfrm>
            <a:off x="996321" y="935600"/>
            <a:ext cx="1180131" cy="187743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квадрат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 см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 дм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 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 ар</a:t>
            </a: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 га</a:t>
            </a:r>
          </a:p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-?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179442" y="1094962"/>
            <a:ext cx="669468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357723" y="1622425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/>
              <p:nvPr/>
            </p:nvSpPr>
            <p:spPr>
              <a:xfrm>
                <a:off x="2041727" y="784225"/>
                <a:ext cx="3810123" cy="32322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1400" b="1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en-US" sz="14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en-US" sz="1400" b="1" dirty="0">
                    <a:latin typeface="Arial" panose="020B0604020202020204" pitchFamily="34" charset="0"/>
                  </a:rPr>
                  <a:t>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г)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ар = 100 м</a:t>
                </a:r>
                <a:r>
                  <a:rPr lang="ru-RU" sz="1400" b="1" baseline="30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1400" b="1" dirty="0"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10</a:t>
                </a:r>
                <a:endParaRPr lang="ru-RU" sz="14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а = 10 (м)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д)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 га = 10000 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00" b="1" dirty="0"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en-US" sz="1400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</m:rad>
                  </m:oMath>
                </a14:m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100</a:t>
                </a:r>
                <a:endParaRPr lang="ru-RU" sz="1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100 (м)</a:t>
                </a:r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а)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м, б)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в)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м,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г) а = 10 м, д) а = 100 м</a:t>
                </a:r>
              </a:p>
              <a:p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727" y="784225"/>
                <a:ext cx="3810123" cy="3232231"/>
              </a:xfrm>
              <a:prstGeom prst="rect">
                <a:avLst/>
              </a:prstGeom>
              <a:blipFill>
                <a:blip r:embed="rId3"/>
                <a:stretch>
                  <a:fillRect l="-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6C46023-AC7A-4BFF-A2EC-491CE919C8BB}"/>
              </a:ext>
            </a:extLst>
          </p:cNvPr>
          <p:cNvSpPr/>
          <p:nvPr/>
        </p:nvSpPr>
        <p:spPr>
          <a:xfrm>
            <a:off x="810622" y="1165225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2028535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2078746" y="140107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86C6D66-7E1F-417B-8798-93463B6E7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2770"/>
            <a:ext cx="2122487" cy="190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трелка влево 6">
            <a:extLst>
              <a:ext uri="{FF2B5EF4-FFF2-40B4-BE49-F238E27FC236}">
                <a16:creationId xmlns:a16="http://schemas.microsoft.com/office/drawing/2014/main" id="{5CCA1F63-ECC1-484A-991B-9B3EE22E3A65}"/>
              </a:ext>
            </a:extLst>
          </p:cNvPr>
          <p:cNvSpPr/>
          <p:nvPr/>
        </p:nvSpPr>
        <p:spPr>
          <a:xfrm rot="2927626">
            <a:off x="-311452" y="2212797"/>
            <a:ext cx="2089752" cy="18886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8" name="Стрелка вправо 5">
            <a:extLst>
              <a:ext uri="{FF2B5EF4-FFF2-40B4-BE49-F238E27FC236}">
                <a16:creationId xmlns:a16="http://schemas.microsoft.com/office/drawing/2014/main" id="{6FB122E1-C861-45C3-84B6-282E303A1663}"/>
              </a:ext>
            </a:extLst>
          </p:cNvPr>
          <p:cNvSpPr/>
          <p:nvPr/>
        </p:nvSpPr>
        <p:spPr>
          <a:xfrm rot="2952830">
            <a:off x="156962" y="1967210"/>
            <a:ext cx="2235475" cy="183743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09228A-5A48-4C44-9CB9-F9D87D13E2D9}"/>
              </a:ext>
            </a:extLst>
          </p:cNvPr>
          <p:cNvSpPr/>
          <p:nvPr/>
        </p:nvSpPr>
        <p:spPr>
          <a:xfrm>
            <a:off x="1984554" y="1203760"/>
            <a:ext cx="3782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7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700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12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1 200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400 мм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4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= 100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+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135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см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86A1B27-90EF-45CE-AE60-069C7B095F25}"/>
              </a:ext>
            </a:extLst>
          </p:cNvPr>
          <p:cNvSpPr/>
          <p:nvPr/>
        </p:nvSpPr>
        <p:spPr>
          <a:xfrm>
            <a:off x="116104" y="351318"/>
            <a:ext cx="5535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656.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Выразите в квадратных сантиметрах: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7 дм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12 дм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400 мм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1 дм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35 c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5304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-7495"/>
            <a:ext cx="5768974" cy="4458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   </a:t>
            </a:r>
            <a:r>
              <a:rPr lang="ru-RU" sz="20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0F6CAE-815E-4E28-9252-2229E65645A6}"/>
              </a:ext>
            </a:extLst>
          </p:cNvPr>
          <p:cNvSpPr/>
          <p:nvPr/>
        </p:nvSpPr>
        <p:spPr>
          <a:xfrm>
            <a:off x="511" y="408126"/>
            <a:ext cx="56860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657.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Прямоугольный земельный участок имеет размеры 25 м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80 м. Найдите его площадь в арах. </a:t>
            </a:r>
            <a:endParaRPr lang="ru-RU" sz="1400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7A5B21-8FF2-40FA-BAA6-6CDB27A4A1AD}"/>
              </a:ext>
            </a:extLst>
          </p:cNvPr>
          <p:cNvSpPr/>
          <p:nvPr/>
        </p:nvSpPr>
        <p:spPr>
          <a:xfrm>
            <a:off x="1707027" y="975099"/>
            <a:ext cx="10585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 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ар</a:t>
            </a:r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319548" y="1184432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645459" y="1618254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35F4EFE-D30E-4BCC-A0EF-AC510713857E}"/>
              </a:ext>
            </a:extLst>
          </p:cNvPr>
          <p:cNvSpPr/>
          <p:nvPr/>
        </p:nvSpPr>
        <p:spPr>
          <a:xfrm>
            <a:off x="1411976" y="1250756"/>
            <a:ext cx="31290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2DC26D1-1F93-433E-A4FC-7857C77E7AF3}"/>
                  </a:ext>
                </a:extLst>
              </p:cNvPr>
              <p:cNvSpPr/>
              <p:nvPr/>
            </p:nvSpPr>
            <p:spPr>
              <a:xfrm>
                <a:off x="2732088" y="899268"/>
                <a:ext cx="2954468" cy="21852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b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endParaRPr lang="ru-RU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b="1" i="1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</m:oMath>
                </a14:m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2000 (м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        20 (ар)</a:t>
                </a:r>
              </a:p>
              <a:p>
                <a:endParaRPr lang="ru-RU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 ар</a:t>
                </a:r>
              </a:p>
              <a:p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2DC26D1-1F93-433E-A4FC-7857C77E7A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088" y="899268"/>
                <a:ext cx="2954468" cy="2185214"/>
              </a:xfrm>
              <a:prstGeom prst="rect">
                <a:avLst/>
              </a:prstGeom>
              <a:blipFill>
                <a:blip r:embed="rId2"/>
                <a:stretch>
                  <a:fillRect t="-1676" r="-19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164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-7495"/>
            <a:ext cx="5768974" cy="4458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   </a:t>
            </a:r>
            <a:r>
              <a:rPr lang="ru-RU" sz="20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0F6CAE-815E-4E28-9252-2229E65645A6}"/>
              </a:ext>
            </a:extLst>
          </p:cNvPr>
          <p:cNvSpPr/>
          <p:nvPr/>
        </p:nvSpPr>
        <p:spPr>
          <a:xfrm>
            <a:off x="82419" y="396979"/>
            <a:ext cx="562757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658.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Длина и ширина прямоугольного земельного участка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равны 500 м и 380 м соответственно. Вычислите его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площадь в гектарах.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7A5B21-8FF2-40FA-BAA6-6CDB27A4A1AD}"/>
              </a:ext>
            </a:extLst>
          </p:cNvPr>
          <p:cNvSpPr/>
          <p:nvPr/>
        </p:nvSpPr>
        <p:spPr>
          <a:xfrm>
            <a:off x="1457136" y="1210541"/>
            <a:ext cx="10967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500 м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 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га</a:t>
            </a:r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112523" y="1349041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527570" y="1795317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35F4EFE-D30E-4BCC-A0EF-AC510713857E}"/>
              </a:ext>
            </a:extLst>
          </p:cNvPr>
          <p:cNvSpPr/>
          <p:nvPr/>
        </p:nvSpPr>
        <p:spPr>
          <a:xfrm>
            <a:off x="1229420" y="1425985"/>
            <a:ext cx="31290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2DC26D1-1F93-433E-A4FC-7857C77E7AF3}"/>
                  </a:ext>
                </a:extLst>
              </p:cNvPr>
              <p:cNvSpPr/>
              <p:nvPr/>
            </p:nvSpPr>
            <p:spPr>
              <a:xfrm>
                <a:off x="2536664" y="1135643"/>
                <a:ext cx="3319623" cy="1877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600" b="1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endParaRPr lang="ru-RU" sz="16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500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dirty="0" smtClean="0">
                        <a:ln w="0"/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US" sz="1600" b="1" dirty="0" smtClean="0">
                        <a:ln w="0"/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80</m:t>
                    </m:r>
                  </m:oMath>
                </a14:m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190 000 (м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             	            19 (га)</a:t>
                </a:r>
              </a:p>
              <a:p>
                <a:endParaRPr lang="ru-RU" sz="16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2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 га</a:t>
                </a:r>
              </a:p>
              <a:p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2DC26D1-1F93-433E-A4FC-7857C77E7A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664" y="1135643"/>
                <a:ext cx="3319623" cy="1877437"/>
              </a:xfrm>
              <a:prstGeom prst="rect">
                <a:avLst/>
              </a:prstGeom>
              <a:blipFill>
                <a:blip r:embed="rId2"/>
                <a:stretch>
                  <a:fillRect t="-1623" r="-174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776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3461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   </a:t>
            </a:r>
            <a:r>
              <a:rPr lang="ru-RU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7A5B21-8FF2-40FA-BAA6-6CDB27A4A1AD}"/>
              </a:ext>
            </a:extLst>
          </p:cNvPr>
          <p:cNvSpPr/>
          <p:nvPr/>
        </p:nvSpPr>
        <p:spPr>
          <a:xfrm>
            <a:off x="1397097" y="906631"/>
            <a:ext cx="31216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4 см 8 мм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48 мм</a:t>
            </a:r>
          </a:p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-? на 2 см 4мм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24 мм 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больше</a:t>
            </a:r>
          </a:p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- ? мм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100090" y="1012825"/>
            <a:ext cx="822363" cy="8730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387530" y="1795854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35F4EFE-D30E-4BCC-A0EF-AC510713857E}"/>
              </a:ext>
            </a:extLst>
          </p:cNvPr>
          <p:cNvSpPr/>
          <p:nvPr/>
        </p:nvSpPr>
        <p:spPr>
          <a:xfrm>
            <a:off x="901838" y="1253093"/>
            <a:ext cx="31290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: изогнутая вверх 11">
            <a:extLst>
              <a:ext uri="{FF2B5EF4-FFF2-40B4-BE49-F238E27FC236}">
                <a16:creationId xmlns:a16="http://schemas.microsoft.com/office/drawing/2014/main" id="{F01FBA1E-F8BD-4F04-AD49-40755807EB1E}"/>
              </a:ext>
            </a:extLst>
          </p:cNvPr>
          <p:cNvSpPr/>
          <p:nvPr/>
        </p:nvSpPr>
        <p:spPr>
          <a:xfrm rot="15874349">
            <a:off x="4339115" y="1489144"/>
            <a:ext cx="360126" cy="19968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/>
              <p:nvPr/>
            </p:nvSpPr>
            <p:spPr>
              <a:xfrm>
                <a:off x="1397097" y="2009608"/>
                <a:ext cx="3411651" cy="12311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48 + 24 = 72 (мм) –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14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2) S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b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en-US" sz="14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7</a:t>
                </a:r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48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3456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3456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6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97" y="2009608"/>
                <a:ext cx="3411651" cy="1231106"/>
              </a:xfrm>
              <a:prstGeom prst="rect">
                <a:avLst/>
              </a:prstGeom>
              <a:blipFill>
                <a:blip r:embed="rId2"/>
                <a:stretch>
                  <a:fillRect l="-893" t="-1485" b="-54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3C14FE5-B28D-47C0-A036-B9506F084D25}"/>
              </a:ext>
            </a:extLst>
          </p:cNvPr>
          <p:cNvSpPr/>
          <p:nvPr/>
        </p:nvSpPr>
        <p:spPr>
          <a:xfrm>
            <a:off x="1" y="401390"/>
            <a:ext cx="57689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659.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площадь прямоугольника, если его длина равна 4 см 8 мм, а ширина на 2 см 4 мм больше длины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052266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3461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   </a:t>
            </a:r>
            <a:r>
              <a:rPr lang="ru-RU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E7A5B21-8FF2-40FA-BAA6-6CDB27A4A1AD}"/>
              </a:ext>
            </a:extLst>
          </p:cNvPr>
          <p:cNvSpPr/>
          <p:nvPr/>
        </p:nvSpPr>
        <p:spPr>
          <a:xfrm>
            <a:off x="1397097" y="906631"/>
            <a:ext cx="22076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8 см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138 см</a:t>
            </a:r>
          </a:p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-? в 3 раза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больше</a:t>
            </a:r>
          </a:p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- ? см</a:t>
            </a:r>
            <a:r>
              <a:rPr lang="ru-RU" sz="14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100090" y="1276245"/>
            <a:ext cx="11430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387530" y="1795854"/>
            <a:ext cx="31290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35F4EFE-D30E-4BCC-A0EF-AC510713857E}"/>
              </a:ext>
            </a:extLst>
          </p:cNvPr>
          <p:cNvSpPr/>
          <p:nvPr/>
        </p:nvSpPr>
        <p:spPr>
          <a:xfrm>
            <a:off x="1212416" y="1437759"/>
            <a:ext cx="31290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: изогнутая вверх 11">
            <a:extLst>
              <a:ext uri="{FF2B5EF4-FFF2-40B4-BE49-F238E27FC236}">
                <a16:creationId xmlns:a16="http://schemas.microsoft.com/office/drawing/2014/main" id="{F01FBA1E-F8BD-4F04-AD49-40755807EB1E}"/>
              </a:ext>
            </a:extLst>
          </p:cNvPr>
          <p:cNvSpPr/>
          <p:nvPr/>
        </p:nvSpPr>
        <p:spPr>
          <a:xfrm rot="15874349">
            <a:off x="3525108" y="1518550"/>
            <a:ext cx="360126" cy="19968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/>
              <p:nvPr/>
            </p:nvSpPr>
            <p:spPr>
              <a:xfrm>
                <a:off x="1397097" y="2009608"/>
                <a:ext cx="3411651" cy="12311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138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3 =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414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(см) –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ru-RU" sz="14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2) S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b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</m:oMath>
                </a14:m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en-US" sz="14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138</a:t>
                </a:r>
                <a:r>
                  <a:rPr lang="ru-RU" sz="1400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414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57 132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57 132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6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6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32CF47-EED7-45F6-BC30-E789879EBD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97" y="2009608"/>
                <a:ext cx="3411651" cy="1231106"/>
              </a:xfrm>
              <a:prstGeom prst="rect">
                <a:avLst/>
              </a:prstGeom>
              <a:blipFill>
                <a:blip r:embed="rId2"/>
                <a:stretch>
                  <a:fillRect l="-893" t="-1485" b="-54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3C14FE5-B28D-47C0-A036-B9506F084D25}"/>
              </a:ext>
            </a:extLst>
          </p:cNvPr>
          <p:cNvSpPr/>
          <p:nvPr/>
        </p:nvSpPr>
        <p:spPr>
          <a:xfrm>
            <a:off x="1" y="401390"/>
            <a:ext cx="5768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660.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Найдите площадь прямоугольника, если его ширина равна 13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8 см, а длина в 3 раза больше ширины. </a:t>
            </a:r>
            <a:endParaRPr lang="ru-RU" sz="1600" b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C9C0DB-897C-4189-B785-4E033104AB99}"/>
              </a:ext>
            </a:extLst>
          </p:cNvPr>
          <p:cNvSpPr/>
          <p:nvPr/>
        </p:nvSpPr>
        <p:spPr>
          <a:xfrm>
            <a:off x="4103687" y="1050576"/>
            <a:ext cx="11027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138</a:t>
            </a:r>
          </a:p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414</a:t>
            </a:r>
          </a:p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552</a:t>
            </a:r>
          </a:p>
          <a:p>
            <a:r>
              <a:rPr lang="en-US" dirty="0"/>
              <a:t>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138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552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57132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5000B8D-449A-402B-8AA0-C860450770C1}"/>
                  </a:ext>
                </a:extLst>
              </p:cNvPr>
              <p:cNvSpPr txBox="1"/>
              <p:nvPr/>
            </p:nvSpPr>
            <p:spPr>
              <a:xfrm>
                <a:off x="4381822" y="1187500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5000B8D-449A-402B-8AA0-C86045077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822" y="1187500"/>
                <a:ext cx="218008" cy="276999"/>
              </a:xfrm>
              <a:prstGeom prst="rect">
                <a:avLst/>
              </a:prstGeom>
              <a:blipFill>
                <a:blip r:embed="rId3"/>
                <a:stretch>
                  <a:fillRect l="-19444" r="-16667" b="-4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27FD9897-D2C9-4265-A1F8-068D6FD040BC}"/>
              </a:ext>
            </a:extLst>
          </p:cNvPr>
          <p:cNvCxnSpPr>
            <a:cxnSpLocks/>
          </p:cNvCxnSpPr>
          <p:nvPr/>
        </p:nvCxnSpPr>
        <p:spPr>
          <a:xfrm flipH="1">
            <a:off x="4580148" y="1643338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BBDFF2E-E863-4D6F-B92F-14B5B45917BD}"/>
              </a:ext>
            </a:extLst>
          </p:cNvPr>
          <p:cNvCxnSpPr>
            <a:cxnSpLocks/>
          </p:cNvCxnSpPr>
          <p:nvPr/>
        </p:nvCxnSpPr>
        <p:spPr>
          <a:xfrm flipH="1">
            <a:off x="4351548" y="2460625"/>
            <a:ext cx="74273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341D64-0EA3-4EEB-B93E-72246E2497B5}"/>
                  </a:ext>
                </a:extLst>
              </p:cNvPr>
              <p:cNvSpPr txBox="1"/>
              <p:nvPr/>
            </p:nvSpPr>
            <p:spPr>
              <a:xfrm>
                <a:off x="4238536" y="1828452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A341D64-0EA3-4EEB-B93E-72246E249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536" y="1828452"/>
                <a:ext cx="226023" cy="276999"/>
              </a:xfrm>
              <a:prstGeom prst="rect">
                <a:avLst/>
              </a:prstGeom>
              <a:blipFill>
                <a:blip r:embed="rId4"/>
                <a:stretch>
                  <a:fillRect l="-21622" r="-21622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6814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8EBF334-2F0A-4882-BFFD-DCBB67BFE2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4264"/>
          <a:stretch/>
        </p:blipFill>
        <p:spPr>
          <a:xfrm>
            <a:off x="63073" y="555625"/>
            <a:ext cx="5642829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3">
            <a:extLst>
              <a:ext uri="{FF2B5EF4-FFF2-40B4-BE49-F238E27FC236}">
                <a16:creationId xmlns:a16="http://schemas.microsoft.com/office/drawing/2014/main" id="{7F4AD4B4-2636-493C-B11C-51A95A192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635" y="29294"/>
            <a:ext cx="3940390" cy="326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ru-RU" altLang="ru-RU" sz="2082" dirty="0">
                <a:solidFill>
                  <a:srgbClr val="006600"/>
                </a:solidFill>
                <a:latin typeface="Arial Black" panose="020B0A04020102020204" pitchFamily="34" charset="0"/>
              </a:rPr>
              <a:t>Вид урока : урок комбинированный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ru-RU" altLang="ru-RU" sz="1892" dirty="0">
                <a:solidFill>
                  <a:srgbClr val="FF0000"/>
                </a:solidFill>
                <a:latin typeface="Arial Black" panose="020B0A04020102020204" pitchFamily="34" charset="0"/>
              </a:rPr>
              <a:t>Методы обучения : словесный,</a:t>
            </a:r>
            <a:br>
              <a:rPr kumimoji="1" lang="ru-RU" altLang="ru-RU" sz="1892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kumimoji="1" lang="ru-RU" altLang="ru-RU" sz="1892" dirty="0">
                <a:solidFill>
                  <a:srgbClr val="FF0000"/>
                </a:solidFill>
                <a:latin typeface="Arial Black" panose="020B0A04020102020204" pitchFamily="34" charset="0"/>
              </a:rPr>
              <a:t>наглядный , практический</a:t>
            </a:r>
            <a:br>
              <a:rPr kumimoji="1" lang="ru-RU" altLang="ru-RU" sz="1892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kumimoji="1" lang="ru-RU" altLang="ru-RU" sz="1892" dirty="0">
                <a:solidFill>
                  <a:srgbClr val="7030A0"/>
                </a:solidFill>
                <a:latin typeface="Arial Black" panose="020B0A04020102020204" pitchFamily="34" charset="0"/>
              </a:rPr>
              <a:t>Формы работы : индивидуальная, фронтальная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ru-RU" altLang="ru-RU" sz="1703" dirty="0">
                <a:solidFill>
                  <a:srgbClr val="C00000"/>
                </a:solidFill>
                <a:latin typeface="Arial Black" panose="020B0A04020102020204" pitchFamily="34" charset="0"/>
              </a:rPr>
              <a:t>Оборудование: компьютер, раздаточный материал</a:t>
            </a:r>
            <a:br>
              <a:rPr kumimoji="1" lang="ru-RU" altLang="ru-RU" sz="1703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kumimoji="1" lang="ru-RU" altLang="ru-RU" sz="1703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6195BBB5-4349-442B-A07B-686E247C4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7577" y="333499"/>
            <a:ext cx="3893820" cy="3087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271" b="1">
                <a:solidFill>
                  <a:srgbClr val="0000FF"/>
                </a:solidFill>
              </a:rPr>
              <a:t>Цели урока:</a:t>
            </a:r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06A02151-3434-43E1-AD85-0CA38E66B3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8855" y="676011"/>
            <a:ext cx="4157464" cy="23164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altLang="ru-RU" sz="1400" b="1" u="sng" dirty="0">
                <a:solidFill>
                  <a:srgbClr val="0000FF"/>
                </a:solidFill>
              </a:rPr>
              <a:t>Образовательные</a:t>
            </a:r>
            <a:r>
              <a:rPr lang="ru-RU" altLang="ru-RU" sz="1400" dirty="0"/>
              <a:t> : </a:t>
            </a:r>
            <a:r>
              <a:rPr lang="ru-RU" altLang="ru-RU" sz="1400" dirty="0">
                <a:solidFill>
                  <a:srgbClr val="FF0000"/>
                </a:solidFill>
              </a:rPr>
              <a:t>Рассмотреть  единицы измерения площадей, научить находить площадь квадрата и прямоугольника в разных единицах измерения</a:t>
            </a:r>
          </a:p>
          <a:p>
            <a:pPr eaLnBrk="1" hangingPunct="1"/>
            <a:r>
              <a:rPr lang="ru-RU" altLang="ru-RU" sz="1400" b="1" u="sng" dirty="0">
                <a:solidFill>
                  <a:srgbClr val="0000FF"/>
                </a:solidFill>
              </a:rPr>
              <a:t>Развивающие </a:t>
            </a:r>
            <a:r>
              <a:rPr lang="ru-RU" altLang="ru-RU" sz="1400" b="1" u="sng" dirty="0">
                <a:solidFill>
                  <a:srgbClr val="FF0000"/>
                </a:solidFill>
              </a:rPr>
              <a:t>: </a:t>
            </a:r>
            <a:r>
              <a:rPr lang="ru-RU" altLang="ru-RU" sz="1400" dirty="0"/>
              <a:t>развивать грамотную математическую речь; </a:t>
            </a:r>
          </a:p>
          <a:p>
            <a:pPr eaLnBrk="1" hangingPunct="1"/>
            <a:r>
              <a:rPr lang="ru-RU" altLang="ru-RU" sz="1400" b="1" u="sng" dirty="0">
                <a:solidFill>
                  <a:srgbClr val="0000FF"/>
                </a:solidFill>
              </a:rPr>
              <a:t>Воспитательные</a:t>
            </a:r>
            <a:r>
              <a:rPr lang="ru-RU" altLang="ru-RU" sz="1400" dirty="0">
                <a:solidFill>
                  <a:srgbClr val="0000FF"/>
                </a:solidFill>
              </a:rPr>
              <a:t> </a:t>
            </a:r>
            <a:r>
              <a:rPr lang="ru-RU" altLang="ru-RU" sz="1400" dirty="0"/>
              <a:t>: воспитывать самостоятельность,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1400" dirty="0"/>
              <a:t>   активную позицию на уроке.</a:t>
            </a:r>
            <a:endParaRPr lang="en-US" altLang="ru-RU" sz="1400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Формируемые компетенции : КК1,КК2,ПК1</a:t>
            </a:r>
          </a:p>
        </p:txBody>
      </p:sp>
      <p:pic>
        <p:nvPicPr>
          <p:cNvPr id="7172" name="Picture 2" descr="C:\Program Files\Microsoft Office\MEDIA\CAGCAT10\j0301252.wmf">
            <a:extLst>
              <a:ext uri="{FF2B5EF4-FFF2-40B4-BE49-F238E27FC236}">
                <a16:creationId xmlns:a16="http://schemas.microsoft.com/office/drawing/2014/main" id="{343C56C0-7E5C-4BBC-9B17-9CAD0B63A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503" y="2230835"/>
            <a:ext cx="1066594" cy="91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890C3D-F916-4EBA-AB57-9F433C2FF540}"/>
              </a:ext>
            </a:extLst>
          </p:cNvPr>
          <p:cNvSpPr/>
          <p:nvPr/>
        </p:nvSpPr>
        <p:spPr>
          <a:xfrm>
            <a:off x="1286120" y="72108"/>
            <a:ext cx="3121367" cy="3179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082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Ход урока : 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1.Орг.момент-1мин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008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2.Проверка д/з-4мин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3.Устная работа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на повторение:-5мин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4.Объяснение новой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темы:-15 мин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5.Закрепление-19мин .</a:t>
            </a:r>
          </a:p>
          <a:p>
            <a:pPr algn="ctr" eaLnBrk="1" hangingPunct="1">
              <a:defRPr/>
            </a:pPr>
            <a:r>
              <a:rPr lang="ru-RU" sz="1892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6.Задание на дом :-1мин</a:t>
            </a:r>
          </a:p>
          <a:p>
            <a:pPr algn="ctr" eaLnBrk="1" hangingPunct="1">
              <a:defRPr/>
            </a:pPr>
            <a:r>
              <a:rPr lang="ru-RU" sz="2839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8A72358-249C-40B8-B188-3FAD96492C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5"/>
          <a:stretch/>
        </p:blipFill>
        <p:spPr>
          <a:xfrm>
            <a:off x="65087" y="1804541"/>
            <a:ext cx="4419601" cy="14299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AD5FE78-6CDA-4E78-A93C-EE1B79AFBC2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55"/>
          <a:stretch/>
        </p:blipFill>
        <p:spPr>
          <a:xfrm>
            <a:off x="65087" y="399197"/>
            <a:ext cx="4419601" cy="1415676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D0BC1D-4AEB-4973-BBF7-83A6052DC42C}"/>
              </a:ext>
            </a:extLst>
          </p:cNvPr>
          <p:cNvSpPr/>
          <p:nvPr/>
        </p:nvSpPr>
        <p:spPr>
          <a:xfrm>
            <a:off x="3761794" y="436755"/>
            <a:ext cx="19981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4 квадрата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а)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140дм</a:t>
            </a:r>
            <a:r>
              <a:rPr lang="ru-RU" sz="1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б)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150дм</a:t>
            </a:r>
            <a:r>
              <a:rPr lang="ru-RU" sz="1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ru-RU" sz="1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                </a:t>
            </a:r>
            <a:r>
              <a:rPr lang="en-US" sz="1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4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в)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а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-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cd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74FBB18-98BB-4C92-9E45-DF8E82426376}"/>
              </a:ext>
            </a:extLst>
          </p:cNvPr>
          <p:cNvSpPr/>
          <p:nvPr/>
        </p:nvSpPr>
        <p:spPr>
          <a:xfrm>
            <a:off x="4419602" y="2053414"/>
            <a:ext cx="14430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64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en-US" sz="1400" b="1" baseline="30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S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114 c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4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740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F8F8B91-E30A-4410-89E9-D4F072B048E3}"/>
              </a:ext>
            </a:extLst>
          </p:cNvPr>
          <p:cNvSpPr/>
          <p:nvPr/>
        </p:nvSpPr>
        <p:spPr>
          <a:xfrm>
            <a:off x="783446" y="0"/>
            <a:ext cx="4224736" cy="281525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2555" b="1" spc="24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Устная работа:</a:t>
            </a:r>
          </a:p>
          <a:p>
            <a:pPr eaLnBrk="1" hangingPunct="1">
              <a:defRPr/>
            </a:pPr>
            <a:r>
              <a:rPr lang="ru-RU" sz="2271" b="1" spc="2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1.Что такое площадь?</a:t>
            </a:r>
          </a:p>
          <a:p>
            <a:pPr eaLnBrk="1" hangingPunct="1">
              <a:defRPr/>
            </a:pPr>
            <a:r>
              <a:rPr lang="ru-RU" sz="2271" b="1" spc="24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2.Свойства площадей?</a:t>
            </a:r>
          </a:p>
          <a:p>
            <a:pPr eaLnBrk="1" hangingPunct="1">
              <a:defRPr/>
            </a:pPr>
            <a:r>
              <a:rPr lang="ru-RU" sz="2271" b="1" spc="2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3.Как найти площадь прямоугольника?</a:t>
            </a:r>
          </a:p>
          <a:p>
            <a:pPr eaLnBrk="1" hangingPunct="1">
              <a:defRPr/>
            </a:pPr>
            <a:r>
              <a:rPr lang="ru-RU" sz="2271" b="1" spc="24" dirty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4.Как найти площадь квадрата?</a:t>
            </a:r>
          </a:p>
          <a:p>
            <a:pPr eaLnBrk="1" hangingPunct="1">
              <a:defRPr/>
            </a:pPr>
            <a:endParaRPr lang="ru-RU" sz="1514" b="1" spc="2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816D718-3815-4AA8-97C1-F8FB4E57B9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11" t="7083" r="2031"/>
          <a:stretch/>
        </p:blipFill>
        <p:spPr>
          <a:xfrm>
            <a:off x="141288" y="446988"/>
            <a:ext cx="5383371" cy="251457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0D61CC4-98E4-4060-B8C6-3CCF8B22D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29" y="2955257"/>
            <a:ext cx="5551488" cy="20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8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E094EAB-33F0-4DEE-B194-0418B62ED3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31" t="37733" r="5181"/>
          <a:stretch/>
        </p:blipFill>
        <p:spPr>
          <a:xfrm>
            <a:off x="138135" y="1774825"/>
            <a:ext cx="5333999" cy="142794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64F0282-074E-4587-AD65-9D26ADCAFE9D}"/>
              </a:ext>
            </a:extLst>
          </p:cNvPr>
          <p:cNvSpPr/>
          <p:nvPr/>
        </p:nvSpPr>
        <p:spPr>
          <a:xfrm>
            <a:off x="141288" y="361444"/>
            <a:ext cx="54863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Для измерения площадей больших земельных участков используют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ар (сотка)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и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гектар (га).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Слово гектар, взятое от греческого слова «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hektar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», означает «сто ар» и кратко обозначается «га».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 ар – это площадь квадрата со стороной 10 м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1 га – это площадь квадрата со стороной 100 м</a:t>
            </a:r>
          </a:p>
          <a:p>
            <a:pPr algn="just"/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78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688E68A8-7450-4D66-9ABB-573EFE5C0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21078" y="829429"/>
            <a:ext cx="184731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852"/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F3C9AAE9-8119-46C7-BE90-BA7B38182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1" y="708025"/>
            <a:ext cx="2594733" cy="2349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трелка вправо 5">
            <a:extLst>
              <a:ext uri="{FF2B5EF4-FFF2-40B4-BE49-F238E27FC236}">
                <a16:creationId xmlns:a16="http://schemas.microsoft.com/office/drawing/2014/main" id="{2A96772C-407A-4F29-A08B-BAABDA29965A}"/>
              </a:ext>
            </a:extLst>
          </p:cNvPr>
          <p:cNvSpPr/>
          <p:nvPr/>
        </p:nvSpPr>
        <p:spPr>
          <a:xfrm rot="2952830">
            <a:off x="314762" y="1704352"/>
            <a:ext cx="3095334" cy="219234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7" name="Стрелка влево 6">
            <a:extLst>
              <a:ext uri="{FF2B5EF4-FFF2-40B4-BE49-F238E27FC236}">
                <a16:creationId xmlns:a16="http://schemas.microsoft.com/office/drawing/2014/main" id="{72702B1B-C824-4263-B511-90A144F36F08}"/>
              </a:ext>
            </a:extLst>
          </p:cNvPr>
          <p:cNvSpPr/>
          <p:nvPr/>
        </p:nvSpPr>
        <p:spPr>
          <a:xfrm rot="2927626">
            <a:off x="-394907" y="1918444"/>
            <a:ext cx="3009216" cy="23441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52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92846EB-8EB3-4E9D-A03C-525412A09FAA}"/>
              </a:ext>
            </a:extLst>
          </p:cNvPr>
          <p:cNvSpPr/>
          <p:nvPr/>
        </p:nvSpPr>
        <p:spPr>
          <a:xfrm>
            <a:off x="0" y="0"/>
            <a:ext cx="5768975" cy="44072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</a:t>
            </a:r>
            <a:r>
              <a:rPr lang="ru-RU" sz="20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ЕДИНИЦЫ ИЗМЕРЕНИЯ ПЛОЩАДИ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666650-19F3-491A-83CB-CEF0365D564A}"/>
              </a:ext>
            </a:extLst>
          </p:cNvPr>
          <p:cNvSpPr/>
          <p:nvPr/>
        </p:nvSpPr>
        <p:spPr>
          <a:xfrm>
            <a:off x="3883535" y="648770"/>
            <a:ext cx="184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2C7A762-9E47-4DB2-8359-15837BEDE28C}"/>
              </a:ext>
            </a:extLst>
          </p:cNvPr>
          <p:cNvSpPr/>
          <p:nvPr/>
        </p:nvSpPr>
        <p:spPr>
          <a:xfrm>
            <a:off x="2886214" y="517892"/>
            <a:ext cx="2729799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400" b="1" baseline="30000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</a:t>
            </a:r>
            <a:r>
              <a:rPr lang="ru-RU" sz="2400" b="1" dirty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2400" b="1" baseline="30000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га =              м</a:t>
            </a:r>
            <a:r>
              <a:rPr lang="ru-RU" sz="2400" b="1" baseline="30000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</a:t>
            </a:r>
          </a:p>
          <a:p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ар =            м</a:t>
            </a:r>
            <a:r>
              <a:rPr lang="ru-RU" sz="2400" b="1" baseline="30000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580ED37-40DD-4478-BF9D-371BE4E94015}"/>
              </a:ext>
            </a:extLst>
          </p:cNvPr>
          <p:cNvSpPr/>
          <p:nvPr/>
        </p:nvSpPr>
        <p:spPr>
          <a:xfrm>
            <a:off x="3964265" y="528193"/>
            <a:ext cx="699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99EC68C-73B6-4C40-BA8F-6C806690E2DE}"/>
              </a:ext>
            </a:extLst>
          </p:cNvPr>
          <p:cNvSpPr/>
          <p:nvPr/>
        </p:nvSpPr>
        <p:spPr>
          <a:xfrm>
            <a:off x="3856659" y="901695"/>
            <a:ext cx="11272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771E5E2-48F7-48BA-9485-0036417E2C65}"/>
              </a:ext>
            </a:extLst>
          </p:cNvPr>
          <p:cNvSpPr/>
          <p:nvPr/>
        </p:nvSpPr>
        <p:spPr>
          <a:xfrm>
            <a:off x="4051276" y="1256557"/>
            <a:ext cx="8707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AA1FA14-1E3F-4FC8-BFFE-6EA004659D4E}"/>
              </a:ext>
            </a:extLst>
          </p:cNvPr>
          <p:cNvSpPr/>
          <p:nvPr/>
        </p:nvSpPr>
        <p:spPr>
          <a:xfrm>
            <a:off x="3000317" y="1752735"/>
            <a:ext cx="267413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en-US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 м</a:t>
            </a:r>
            <a:r>
              <a:rPr lang="ru-RU" sz="20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</a:t>
            </a:r>
            <a:r>
              <a:rPr lang="ru-RU" sz="2000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</a:t>
            </a:r>
            <a:endParaRPr lang="ru-RU" sz="2000" b="1" baseline="30000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 дм</a:t>
            </a:r>
            <a:r>
              <a:rPr lang="ru-RU" sz="20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   м</a:t>
            </a:r>
            <a:r>
              <a:rPr lang="ru-RU" sz="20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</a:t>
            </a: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 см</a:t>
            </a:r>
            <a:r>
              <a:rPr lang="ru-RU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   ар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3A32885-D805-4B62-AFB9-BA06A865396A}"/>
              </a:ext>
            </a:extLst>
          </p:cNvPr>
          <p:cNvSpPr/>
          <p:nvPr/>
        </p:nvSpPr>
        <p:spPr>
          <a:xfrm>
            <a:off x="4491299" y="1752734"/>
            <a:ext cx="49259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b="1" baseline="300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6A31657-DD7B-4168-9379-E85F72D85E43}"/>
              </a:ext>
            </a:extLst>
          </p:cNvPr>
          <p:cNvSpPr/>
          <p:nvPr/>
        </p:nvSpPr>
        <p:spPr>
          <a:xfrm>
            <a:off x="4471914" y="2085715"/>
            <a:ext cx="49259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b="1" baseline="300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879EFF0-E664-4E6A-B535-8F349CFA1FCE}"/>
              </a:ext>
            </a:extLst>
          </p:cNvPr>
          <p:cNvSpPr/>
          <p:nvPr/>
        </p:nvSpPr>
        <p:spPr>
          <a:xfrm>
            <a:off x="4832313" y="2376265"/>
            <a:ext cx="49259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b="1" baseline="300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22114</TotalTime>
  <Words>1022</Words>
  <Application>Microsoft Office PowerPoint</Application>
  <PresentationFormat>Произвольный</PresentationFormat>
  <Paragraphs>185</Paragraphs>
  <Slides>18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Cambria Math</vt:lpstr>
      <vt:lpstr>Times New Roman</vt:lpstr>
      <vt:lpstr>Trebuchet MS</vt:lpstr>
      <vt:lpstr>Wingdings 2</vt:lpstr>
      <vt:lpstr>Wingdings 3</vt:lpstr>
      <vt:lpstr>Грань</vt:lpstr>
      <vt:lpstr>МАТЕМАТИКА</vt:lpstr>
      <vt:lpstr>Презентация PowerPoint</vt:lpstr>
      <vt:lpstr>Цели урока:</vt:lpstr>
      <vt:lpstr>Презентация PowerPoint</vt:lpstr>
      <vt:lpstr>ПРОВЕРКА  САМОСТОЯТЕЛЬНОЙ  РАБОТЫ</vt:lpstr>
      <vt:lpstr>Презентация PowerPoint</vt:lpstr>
      <vt:lpstr>ВСПОМНИМ</vt:lpstr>
      <vt:lpstr>ВСПОМНИМ</vt:lpstr>
      <vt:lpstr>Презентация PowerPoint</vt:lpstr>
      <vt:lpstr>РЕШЕНИЕ  ЗАДАЧ</vt:lpstr>
      <vt:lpstr>РЕШЕНИЕ  ЗАДАЧ</vt:lpstr>
      <vt:lpstr>Презентация PowerPoint</vt:lpstr>
      <vt:lpstr>РЕШЕНИЕ  ЗАДАЧ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1757</cp:revision>
  <cp:lastPrinted>2020-12-13T16:42:46Z</cp:lastPrinted>
  <dcterms:created xsi:type="dcterms:W3CDTF">2020-04-09T07:32:19Z</dcterms:created>
  <dcterms:modified xsi:type="dcterms:W3CDTF">2020-12-13T16:51:22Z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