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20"/>
  </p:notesMasterIdLst>
  <p:handoutMasterIdLst>
    <p:handoutMasterId r:id="rId21"/>
  </p:handoutMasterIdLst>
  <p:sldIdLst>
    <p:sldId id="528" r:id="rId2"/>
    <p:sldId id="281" r:id="rId3"/>
    <p:sldId id="282" r:id="rId4"/>
    <p:sldId id="288" r:id="rId5"/>
    <p:sldId id="871" r:id="rId6"/>
    <p:sldId id="272" r:id="rId7"/>
    <p:sldId id="847" r:id="rId8"/>
    <p:sldId id="872" r:id="rId9"/>
    <p:sldId id="350" r:id="rId10"/>
    <p:sldId id="858" r:id="rId11"/>
    <p:sldId id="875" r:id="rId12"/>
    <p:sldId id="276" r:id="rId13"/>
    <p:sldId id="882" r:id="rId14"/>
    <p:sldId id="354" r:id="rId15"/>
    <p:sldId id="883" r:id="rId16"/>
    <p:sldId id="884" r:id="rId17"/>
    <p:sldId id="885" r:id="rId18"/>
    <p:sldId id="480" r:id="rId19"/>
  </p:sldIdLst>
  <p:sldSz cx="5768975" cy="3244850"/>
  <p:notesSz cx="6888163" cy="10020300"/>
  <p:custDataLst>
    <p:tags r:id="rId2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5FCBEF"/>
    <a:srgbClr val="00A859"/>
    <a:srgbClr val="00C695"/>
    <a:srgbClr val="000000"/>
    <a:srgbClr val="BAD7C3"/>
    <a:srgbClr val="CACAE2"/>
    <a:srgbClr val="E3255B"/>
    <a:srgbClr val="FFFFFF"/>
    <a:srgbClr val="AA16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72" autoAdjust="0"/>
  </p:normalViewPr>
  <p:slideViewPr>
    <p:cSldViewPr>
      <p:cViewPr varScale="1">
        <p:scale>
          <a:sx n="128" d="100"/>
          <a:sy n="128" d="100"/>
        </p:scale>
        <p:origin x="822" y="120"/>
      </p:cViewPr>
      <p:guideLst>
        <p:guide orient="horz" pos="2880"/>
        <p:guide pos="2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71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686" cy="503023"/>
          </a:xfrm>
          <a:prstGeom prst="rect">
            <a:avLst/>
          </a:prstGeom>
        </p:spPr>
        <p:txBody>
          <a:bodyPr vert="horz" lIns="93122" tIns="46561" rIns="93122" bIns="4656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1260" y="1"/>
            <a:ext cx="2985794" cy="503023"/>
          </a:xfrm>
          <a:prstGeom prst="rect">
            <a:avLst/>
          </a:prstGeom>
        </p:spPr>
        <p:txBody>
          <a:bodyPr vert="horz" lIns="93122" tIns="46561" rIns="93122" bIns="46561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7277"/>
            <a:ext cx="2984686" cy="503023"/>
          </a:xfrm>
          <a:prstGeom prst="rect">
            <a:avLst/>
          </a:prstGeom>
        </p:spPr>
        <p:txBody>
          <a:bodyPr vert="horz" lIns="93122" tIns="46561" rIns="93122" bIns="4656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1260" y="9517277"/>
            <a:ext cx="2985794" cy="503023"/>
          </a:xfrm>
          <a:prstGeom prst="rect">
            <a:avLst/>
          </a:prstGeom>
        </p:spPr>
        <p:txBody>
          <a:bodyPr vert="horz" lIns="93122" tIns="46561" rIns="93122" bIns="46561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85124" cy="500034"/>
          </a:xfrm>
          <a:prstGeom prst="rect">
            <a:avLst/>
          </a:prstGeom>
        </p:spPr>
        <p:txBody>
          <a:bodyPr vert="horz" lIns="171569" tIns="85785" rIns="171569" bIns="8578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144" y="2"/>
            <a:ext cx="2985124" cy="500034"/>
          </a:xfrm>
          <a:prstGeom prst="rect">
            <a:avLst/>
          </a:prstGeom>
        </p:spPr>
        <p:txBody>
          <a:bodyPr vert="horz" lIns="171569" tIns="85785" rIns="171569" bIns="8578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50888"/>
            <a:ext cx="6684963" cy="3760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1569" tIns="85785" rIns="171569" bIns="8578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439" y="4760134"/>
            <a:ext cx="5511289" cy="4510115"/>
          </a:xfrm>
          <a:prstGeom prst="rect">
            <a:avLst/>
          </a:prstGeom>
        </p:spPr>
        <p:txBody>
          <a:bodyPr vert="horz" lIns="171569" tIns="85785" rIns="171569" bIns="8578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5367"/>
            <a:ext cx="2985124" cy="504935"/>
          </a:xfrm>
          <a:prstGeom prst="rect">
            <a:avLst/>
          </a:prstGeom>
        </p:spPr>
        <p:txBody>
          <a:bodyPr vert="horz" lIns="171569" tIns="85785" rIns="171569" bIns="8578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144" y="9515367"/>
            <a:ext cx="2985124" cy="504935"/>
          </a:xfrm>
          <a:prstGeom prst="rect">
            <a:avLst/>
          </a:prstGeom>
        </p:spPr>
        <p:txBody>
          <a:bodyPr vert="horz" lIns="171569" tIns="85785" rIns="171569" bIns="8578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748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5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086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51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154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073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181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7677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7202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18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13.12.2020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12/13/2020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9488" y="250825"/>
            <a:ext cx="3482756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34577" y="1217904"/>
            <a:ext cx="2426109" cy="1750473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  <a:endParaRPr lang="en-US" sz="2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ЕДИНИЦЫ</a:t>
            </a:r>
            <a:b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ИЗМЕРЕНИЯ</a:t>
            </a:r>
            <a:b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ПЛОЩАДЕЙ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41287" y="1470026"/>
            <a:ext cx="304799" cy="141481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576064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87" y="327025"/>
            <a:ext cx="481781" cy="48847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E98DB86-9DB8-4413-9E4F-FC4843F0011F}"/>
              </a:ext>
            </a:extLst>
          </p:cNvPr>
          <p:cNvSpPr/>
          <p:nvPr/>
        </p:nvSpPr>
        <p:spPr>
          <a:xfrm>
            <a:off x="5475287" y="1698625"/>
            <a:ext cx="16773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E9EBDA7-8C4A-47A6-BA00-7228922EA2DF}"/>
              </a:ext>
            </a:extLst>
          </p:cNvPr>
          <p:cNvSpPr/>
          <p:nvPr/>
        </p:nvSpPr>
        <p:spPr>
          <a:xfrm flipH="1">
            <a:off x="4507963" y="2225511"/>
            <a:ext cx="528451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http://player.myshared.ru/5/422751/slides/slide_3.jpg">
            <a:extLst>
              <a:ext uri="{FF2B5EF4-FFF2-40B4-BE49-F238E27FC236}">
                <a16:creationId xmlns:a16="http://schemas.microsoft.com/office/drawing/2014/main" id="{F029D2AF-37C2-4EF8-A2F5-CE823839B1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178" y="1083105"/>
            <a:ext cx="2426110" cy="2085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68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2122487" y="1401076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CA7B3AA-5D2F-4CEE-BDCA-A11954E018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21"/>
          <a:stretch/>
        </p:blipFill>
        <p:spPr>
          <a:xfrm>
            <a:off x="68375" y="987649"/>
            <a:ext cx="5525453" cy="110340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8B46B3F-61A3-44E4-8E8D-1A5DF84AFBA6}"/>
              </a:ext>
            </a:extLst>
          </p:cNvPr>
          <p:cNvSpPr/>
          <p:nvPr/>
        </p:nvSpPr>
        <p:spPr>
          <a:xfrm>
            <a:off x="141288" y="402874"/>
            <a:ext cx="56260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653.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Найдите площади фигур на рис.4, если заданы единицы измерения </a:t>
            </a:r>
            <a:r>
              <a:rPr lang="ru-RU" b="1" i="1" dirty="0">
                <a:solidFill>
                  <a:srgbClr val="211D1E"/>
                </a:solidFill>
                <a:latin typeface="Times New Roman" panose="02020603050405020304" pitchFamily="18" charset="0"/>
              </a:rPr>
              <a:t>e</a:t>
            </a:r>
            <a:r>
              <a:rPr lang="ru-RU" sz="600" b="1" i="1" dirty="0">
                <a:solidFill>
                  <a:srgbClr val="211D1E"/>
                </a:solidFill>
                <a:latin typeface="Times New Roman" panose="02020603050405020304" pitchFamily="18" charset="0"/>
              </a:rPr>
              <a:t>1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и </a:t>
            </a:r>
            <a:r>
              <a:rPr lang="ru-RU" b="1" i="1" dirty="0">
                <a:solidFill>
                  <a:srgbClr val="211D1E"/>
                </a:solidFill>
                <a:latin typeface="Times New Roman" panose="02020603050405020304" pitchFamily="18" charset="0"/>
              </a:rPr>
              <a:t>e</a:t>
            </a:r>
            <a:r>
              <a:rPr lang="ru-RU" sz="600" b="1" i="1" dirty="0">
                <a:solidFill>
                  <a:srgbClr val="211D1E"/>
                </a:solidFill>
                <a:latin typeface="Times New Roman" panose="02020603050405020304" pitchFamily="18" charset="0"/>
              </a:rPr>
              <a:t>2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? </a:t>
            </a:r>
            <a:endParaRPr lang="ru-RU" sz="1400" b="1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4E69C94-046F-497D-B86E-D4582E8A5042}"/>
              </a:ext>
            </a:extLst>
          </p:cNvPr>
          <p:cNvSpPr/>
          <p:nvPr/>
        </p:nvSpPr>
        <p:spPr>
          <a:xfrm>
            <a:off x="1734531" y="2103283"/>
            <a:ext cx="210987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а)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S = 16 e</a:t>
            </a:r>
            <a:r>
              <a:rPr lang="en-US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=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4</a:t>
            </a:r>
            <a:r>
              <a:rPr lang="en-US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e</a:t>
            </a:r>
            <a:r>
              <a:rPr lang="en-US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б)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S =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20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 e</a:t>
            </a:r>
            <a:r>
              <a:rPr lang="en-US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=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5</a:t>
            </a:r>
            <a:r>
              <a:rPr lang="en-US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e</a:t>
            </a:r>
            <a:r>
              <a:rPr lang="en-US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endParaRPr lang="ru-RU" dirty="0"/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с)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S = 16 e</a:t>
            </a:r>
            <a:r>
              <a:rPr lang="en-US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=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4</a:t>
            </a:r>
            <a:r>
              <a:rPr lang="en-US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e</a:t>
            </a:r>
            <a:r>
              <a:rPr lang="en-US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0458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2078746" y="1401076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827333F-595D-40E5-98AC-9549BC80737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56"/>
          <a:stretch/>
        </p:blipFill>
        <p:spPr>
          <a:xfrm>
            <a:off x="302304" y="446988"/>
            <a:ext cx="5162775" cy="954088"/>
          </a:xfrm>
          <a:prstGeom prst="rect">
            <a:avLst/>
          </a:prstGeom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686C6D66-7E1F-417B-8798-93463B6E7C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51" y="1490600"/>
            <a:ext cx="1680335" cy="1566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Стрелка влево 6">
            <a:extLst>
              <a:ext uri="{FF2B5EF4-FFF2-40B4-BE49-F238E27FC236}">
                <a16:creationId xmlns:a16="http://schemas.microsoft.com/office/drawing/2014/main" id="{5CCA1F63-ECC1-484A-991B-9B3EE22E3A65}"/>
              </a:ext>
            </a:extLst>
          </p:cNvPr>
          <p:cNvSpPr/>
          <p:nvPr/>
        </p:nvSpPr>
        <p:spPr>
          <a:xfrm rot="2927626">
            <a:off x="-38565" y="2368774"/>
            <a:ext cx="1917176" cy="188863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852"/>
          </a:p>
        </p:txBody>
      </p:sp>
      <p:sp>
        <p:nvSpPr>
          <p:cNvPr id="8" name="Стрелка вправо 5">
            <a:extLst>
              <a:ext uri="{FF2B5EF4-FFF2-40B4-BE49-F238E27FC236}">
                <a16:creationId xmlns:a16="http://schemas.microsoft.com/office/drawing/2014/main" id="{6FB122E1-C861-45C3-84B6-282E303A1663}"/>
              </a:ext>
            </a:extLst>
          </p:cNvPr>
          <p:cNvSpPr/>
          <p:nvPr/>
        </p:nvSpPr>
        <p:spPr>
          <a:xfrm rot="2952830">
            <a:off x="390207" y="2150440"/>
            <a:ext cx="1827103" cy="183743"/>
          </a:xfrm>
          <a:prstGeom prst="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852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D09228A-5A48-4C44-9CB9-F9D87D13E2D9}"/>
              </a:ext>
            </a:extLst>
          </p:cNvPr>
          <p:cNvSpPr/>
          <p:nvPr/>
        </p:nvSpPr>
        <p:spPr>
          <a:xfrm>
            <a:off x="2427287" y="1392659"/>
            <a:ext cx="2861681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а) 1см</a:t>
            </a:r>
            <a:r>
              <a:rPr lang="ru-RU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2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= 100 мм</a:t>
            </a:r>
            <a:r>
              <a:rPr lang="ru-RU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б) 1дм</a:t>
            </a:r>
            <a:r>
              <a:rPr lang="ru-RU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2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= 10 000 мм</a:t>
            </a:r>
            <a:r>
              <a:rPr lang="ru-RU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в) 1м</a:t>
            </a:r>
            <a:r>
              <a:rPr lang="ru-RU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2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= 100 дм</a:t>
            </a:r>
            <a:r>
              <a:rPr lang="ru-RU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г) 1ар</a:t>
            </a:r>
            <a:r>
              <a:rPr lang="ru-RU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= 1 000 000 см</a:t>
            </a:r>
            <a:r>
              <a:rPr lang="ru-RU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д) 1га</a:t>
            </a:r>
            <a:r>
              <a:rPr lang="ru-RU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= 100 000 000 см</a:t>
            </a:r>
            <a:r>
              <a:rPr lang="ru-RU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е) 1км</a:t>
            </a:r>
            <a:r>
              <a:rPr lang="ru-RU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2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= 10 000 ар 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313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B321D691-03C0-4CF9-9E47-67E6E4EC5C9D}"/>
              </a:ext>
            </a:extLst>
          </p:cNvPr>
          <p:cNvSpPr/>
          <p:nvPr/>
        </p:nvSpPr>
        <p:spPr>
          <a:xfrm>
            <a:off x="1" y="0"/>
            <a:ext cx="5768974" cy="41616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sz="2400" spc="15" dirty="0">
                <a:solidFill>
                  <a:schemeClr val="bg1"/>
                </a:solidFill>
              </a:rPr>
              <a:t>                 </a:t>
            </a:r>
            <a:r>
              <a:rPr lang="ru-RU" sz="200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F0F6CAE-815E-4E28-9252-2229E65645A6}"/>
              </a:ext>
            </a:extLst>
          </p:cNvPr>
          <p:cNvSpPr/>
          <p:nvPr/>
        </p:nvSpPr>
        <p:spPr>
          <a:xfrm>
            <a:off x="154590" y="334594"/>
            <a:ext cx="537156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655. 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Найти сторону  квадрата, если его площадь равна: </a:t>
            </a:r>
          </a:p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а) 1 см</a:t>
            </a:r>
            <a:r>
              <a:rPr lang="ru-RU" sz="1400" b="1" baseline="300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2    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б) 1 дм</a:t>
            </a:r>
            <a:r>
              <a:rPr lang="ru-RU" sz="1400" b="1" baseline="300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  в) 1 м</a:t>
            </a:r>
            <a:r>
              <a:rPr lang="ru-RU" sz="1400" b="1" baseline="300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   г) 1 ар   д) 1 га </a:t>
            </a:r>
            <a:endParaRPr lang="ru-RU" b="1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E7A5B21-8FF2-40FA-BAA6-6CDB27A4A1AD}"/>
              </a:ext>
            </a:extLst>
          </p:cNvPr>
          <p:cNvSpPr/>
          <p:nvPr/>
        </p:nvSpPr>
        <p:spPr>
          <a:xfrm>
            <a:off x="996321" y="935600"/>
            <a:ext cx="1180131" cy="187743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16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Дано:</a:t>
            </a:r>
            <a:r>
              <a:rPr lang="ru-RU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квадрат</a:t>
            </a:r>
          </a:p>
          <a:p>
            <a:r>
              <a:rPr lang="ru-RU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= 1 см</a:t>
            </a:r>
            <a:r>
              <a:rPr lang="ru-RU" sz="1400" b="1" baseline="300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r>
              <a:rPr lang="ru-RU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= 1 дм</a:t>
            </a:r>
            <a:r>
              <a:rPr lang="ru-RU" sz="1400" b="1" baseline="300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1400" b="1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= 1 м</a:t>
            </a:r>
            <a:r>
              <a:rPr lang="ru-RU" sz="1400" b="1" baseline="300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1400" b="1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г)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= 1 ар</a:t>
            </a:r>
          </a:p>
          <a:p>
            <a:r>
              <a:rPr lang="ru-RU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д)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= 1 га</a:t>
            </a:r>
          </a:p>
          <a:p>
            <a:r>
              <a:rPr lang="ru-RU" sz="16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-?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C28F142-2FCB-49DF-9313-88D7C9B336E5}"/>
              </a:ext>
            </a:extLst>
          </p:cNvPr>
          <p:cNvSpPr/>
          <p:nvPr/>
        </p:nvSpPr>
        <p:spPr>
          <a:xfrm>
            <a:off x="179442" y="1094962"/>
            <a:ext cx="669468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8F936D74-4012-4137-83A5-FC573B55639F}"/>
              </a:ext>
            </a:extLst>
          </p:cNvPr>
          <p:cNvSpPr/>
          <p:nvPr/>
        </p:nvSpPr>
        <p:spPr>
          <a:xfrm>
            <a:off x="357723" y="1622425"/>
            <a:ext cx="31290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3C32CF47-EED7-45F6-BC30-E789879EBD4A}"/>
                  </a:ext>
                </a:extLst>
              </p:cNvPr>
              <p:cNvSpPr/>
              <p:nvPr/>
            </p:nvSpPr>
            <p:spPr>
              <a:xfrm>
                <a:off x="2041727" y="784225"/>
                <a:ext cx="3810123" cy="32322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400" b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</a:t>
                </a:r>
                <a:r>
                  <a:rPr lang="en-US" sz="1400" b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Решение:</a:t>
                </a:r>
                <a:r>
                  <a:rPr lang="en-US" sz="1400" b="1" dirty="0">
                    <a:solidFill>
                      <a:srgbClr val="00A859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a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</m:rad>
                  </m:oMath>
                </a14:m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1400" b="1" dirty="0">
                  <a:ln w="0"/>
                  <a:solidFill>
                    <a:srgbClr val="0070C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400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а) </a:t>
                </a:r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a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1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rad>
                  </m:oMath>
                </a14:m>
                <a:r>
                  <a:rPr lang="en-US" sz="1400" b="1" dirty="0">
                    <a:ln w="0"/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a = 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(c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м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ru-RU" sz="1400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б)</a:t>
                </a:r>
                <a:r>
                  <a:rPr lang="en-US" sz="1400" b="1" dirty="0">
                    <a:latin typeface="Arial" panose="020B0604020202020204" pitchFamily="34" charset="0"/>
                  </a:rPr>
                  <a:t> a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14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rad>
                  </m:oMath>
                </a14:m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= 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дм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ru-RU" sz="1400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latin typeface="Arial" panose="020B0604020202020204" pitchFamily="34" charset="0"/>
                  </a:rPr>
                  <a:t>a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14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rad>
                  </m:oMath>
                </a14:m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= 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г) 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ru-RU" sz="1400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ар = 100 м</a:t>
                </a:r>
                <a:r>
                  <a:rPr lang="ru-RU" sz="1400" b="1" baseline="30000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1400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1400" b="1" dirty="0">
                    <a:latin typeface="Arial" panose="020B0604020202020204" pitchFamily="34" charset="0"/>
                  </a:rPr>
                  <a:t>a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14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𝟎𝟎</m:t>
                        </m:r>
                      </m:e>
                    </m:rad>
                  </m:oMath>
                </a14:m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= 10</a:t>
                </a:r>
                <a:endParaRPr lang="ru-RU" sz="1400" b="1" dirty="0">
                  <a:ln w="0"/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400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а = 10 (м)</a:t>
                </a:r>
              </a:p>
              <a:p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д) 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1 га = 10000 м</a:t>
                </a:r>
                <a:r>
                  <a:rPr lang="ru-RU" sz="1400" b="1" baseline="30000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1400" b="1" dirty="0">
                    <a:latin typeface="Arial" panose="020B0604020202020204" pitchFamily="34" charset="0"/>
                  </a:rPr>
                  <a:t>a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14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𝟏𝟎𝟎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𝟎𝟎</m:t>
                        </m:r>
                      </m:e>
                    </m:rad>
                  </m:oMath>
                </a14:m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= 100</a:t>
                </a:r>
                <a:endParaRPr lang="ru-RU" sz="1400" b="1" dirty="0">
                  <a:ln w="0"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 = 100 (м)</a:t>
                </a:r>
                <a:endParaRPr lang="en-US" sz="1400" b="1" dirty="0">
                  <a:ln w="0"/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а) 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= 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м, б) 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= 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 err="1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дм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в)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 = 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м,</a:t>
                </a:r>
              </a:p>
              <a:p>
                <a:r>
                  <a:rPr lang="ru-RU" sz="14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г) а = 10 м, д) а = 100 м</a:t>
                </a:r>
              </a:p>
              <a:p>
                <a:endParaRPr lang="en-US" sz="1400" b="1" dirty="0">
                  <a:ln w="0"/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1400" b="1" dirty="0">
                  <a:ln w="0"/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1400" b="1" dirty="0">
                  <a:ln w="0"/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1400" b="1" dirty="0">
                  <a:ln w="0"/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3C32CF47-EED7-45F6-BC30-E789879EBD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1727" y="784225"/>
                <a:ext cx="3810123" cy="3232231"/>
              </a:xfrm>
              <a:prstGeom prst="rect">
                <a:avLst/>
              </a:prstGeom>
              <a:blipFill>
                <a:blip r:embed="rId3"/>
                <a:stretch>
                  <a:fillRect l="-4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C6C46023-AC7A-4BFF-A2EC-491CE919C8BB}"/>
              </a:ext>
            </a:extLst>
          </p:cNvPr>
          <p:cNvSpPr/>
          <p:nvPr/>
        </p:nvSpPr>
        <p:spPr>
          <a:xfrm>
            <a:off x="810622" y="1165225"/>
            <a:ext cx="31290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</a:p>
        </p:txBody>
      </p:sp>
    </p:spTree>
    <p:extLst>
      <p:ext uri="{BB962C8B-B14F-4D97-AF65-F5344CB8AC3E}">
        <p14:creationId xmlns:p14="http://schemas.microsoft.com/office/powerpoint/2010/main" val="2028535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2078746" y="1401076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686C6D66-7E1F-417B-8798-93463B6E7C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2770"/>
            <a:ext cx="2122487" cy="1904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Стрелка влево 6">
            <a:extLst>
              <a:ext uri="{FF2B5EF4-FFF2-40B4-BE49-F238E27FC236}">
                <a16:creationId xmlns:a16="http://schemas.microsoft.com/office/drawing/2014/main" id="{5CCA1F63-ECC1-484A-991B-9B3EE22E3A65}"/>
              </a:ext>
            </a:extLst>
          </p:cNvPr>
          <p:cNvSpPr/>
          <p:nvPr/>
        </p:nvSpPr>
        <p:spPr>
          <a:xfrm rot="2927626">
            <a:off x="-311452" y="2212797"/>
            <a:ext cx="2089752" cy="188863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852"/>
          </a:p>
        </p:txBody>
      </p:sp>
      <p:sp>
        <p:nvSpPr>
          <p:cNvPr id="8" name="Стрелка вправо 5">
            <a:extLst>
              <a:ext uri="{FF2B5EF4-FFF2-40B4-BE49-F238E27FC236}">
                <a16:creationId xmlns:a16="http://schemas.microsoft.com/office/drawing/2014/main" id="{6FB122E1-C861-45C3-84B6-282E303A1663}"/>
              </a:ext>
            </a:extLst>
          </p:cNvPr>
          <p:cNvSpPr/>
          <p:nvPr/>
        </p:nvSpPr>
        <p:spPr>
          <a:xfrm rot="2952830">
            <a:off x="156962" y="1967210"/>
            <a:ext cx="2235475" cy="183743"/>
          </a:xfrm>
          <a:prstGeom prst="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852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D09228A-5A48-4C44-9CB9-F9D87D13E2D9}"/>
              </a:ext>
            </a:extLst>
          </p:cNvPr>
          <p:cNvSpPr/>
          <p:nvPr/>
        </p:nvSpPr>
        <p:spPr>
          <a:xfrm>
            <a:off x="1984554" y="1203760"/>
            <a:ext cx="37828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7 дм</a:t>
            </a:r>
            <a:r>
              <a:rPr lang="ru-RU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2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= 700 см</a:t>
            </a:r>
            <a:r>
              <a:rPr lang="ru-RU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12 дм</a:t>
            </a:r>
            <a:r>
              <a:rPr lang="ru-RU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2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= 1 200 см</a:t>
            </a:r>
            <a:r>
              <a:rPr lang="ru-RU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400 мм</a:t>
            </a:r>
            <a:r>
              <a:rPr lang="ru-RU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2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= 4 см</a:t>
            </a:r>
            <a:r>
              <a:rPr lang="ru-RU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1 дм</a:t>
            </a:r>
            <a:r>
              <a:rPr lang="ru-RU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2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 c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u-RU" b="1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= 100 см</a:t>
            </a:r>
            <a:r>
              <a:rPr lang="ru-RU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+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35 c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u-RU" b="1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135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см</a:t>
            </a:r>
            <a:r>
              <a:rPr lang="ru-RU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86A1B27-90EF-45CE-AE60-069C7B095F25}"/>
              </a:ext>
            </a:extLst>
          </p:cNvPr>
          <p:cNvSpPr/>
          <p:nvPr/>
        </p:nvSpPr>
        <p:spPr>
          <a:xfrm>
            <a:off x="116104" y="351318"/>
            <a:ext cx="5535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656.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Выразите в квадратных сантиметрах: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7 дм</a:t>
            </a:r>
            <a:r>
              <a:rPr lang="ru-RU" sz="1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12 дм</a:t>
            </a:r>
            <a:r>
              <a:rPr lang="ru-RU" sz="1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, 400 мм</a:t>
            </a:r>
            <a:r>
              <a:rPr lang="ru-RU" sz="1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, 1 дм</a:t>
            </a:r>
            <a:r>
              <a:rPr lang="ru-RU" sz="1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35 c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u-RU" sz="1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5304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B321D691-03C0-4CF9-9E47-67E6E4EC5C9D}"/>
              </a:ext>
            </a:extLst>
          </p:cNvPr>
          <p:cNvSpPr/>
          <p:nvPr/>
        </p:nvSpPr>
        <p:spPr>
          <a:xfrm>
            <a:off x="1" y="-7495"/>
            <a:ext cx="5768974" cy="4458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sz="2400" spc="15" dirty="0">
                <a:solidFill>
                  <a:schemeClr val="bg1"/>
                </a:solidFill>
              </a:rPr>
              <a:t>                   </a:t>
            </a:r>
            <a:r>
              <a:rPr lang="ru-RU" sz="200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F0F6CAE-815E-4E28-9252-2229E65645A6}"/>
              </a:ext>
            </a:extLst>
          </p:cNvPr>
          <p:cNvSpPr/>
          <p:nvPr/>
        </p:nvSpPr>
        <p:spPr>
          <a:xfrm>
            <a:off x="511" y="408126"/>
            <a:ext cx="56860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657.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Прямоугольный земельный участок имеет размеры 25 м</a:t>
            </a:r>
          </a:p>
          <a:p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и 80 м. Найдите его площадь в арах. </a:t>
            </a:r>
            <a:endParaRPr lang="ru-RU" sz="1400" b="1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E7A5B21-8FF2-40FA-BAA6-6CDB27A4A1AD}"/>
              </a:ext>
            </a:extLst>
          </p:cNvPr>
          <p:cNvSpPr/>
          <p:nvPr/>
        </p:nvSpPr>
        <p:spPr>
          <a:xfrm>
            <a:off x="1707027" y="975099"/>
            <a:ext cx="105856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16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Дано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ru-RU" sz="1600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прямоуг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а = </a:t>
            </a:r>
            <a:r>
              <a:rPr lang="en-US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м</a:t>
            </a:r>
          </a:p>
          <a:p>
            <a:r>
              <a:rPr lang="en-US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м</a:t>
            </a:r>
          </a:p>
          <a:p>
            <a:r>
              <a:rPr lang="en-US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S -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? ар</a:t>
            </a:r>
            <a:endParaRPr lang="ru-RU" b="1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C28F142-2FCB-49DF-9313-88D7C9B336E5}"/>
              </a:ext>
            </a:extLst>
          </p:cNvPr>
          <p:cNvSpPr/>
          <p:nvPr/>
        </p:nvSpPr>
        <p:spPr>
          <a:xfrm>
            <a:off x="319548" y="1184432"/>
            <a:ext cx="11430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8F936D74-4012-4137-83A5-FC573B55639F}"/>
              </a:ext>
            </a:extLst>
          </p:cNvPr>
          <p:cNvSpPr/>
          <p:nvPr/>
        </p:nvSpPr>
        <p:spPr>
          <a:xfrm>
            <a:off x="645459" y="1618254"/>
            <a:ext cx="31290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35F4EFE-D30E-4BCC-A0EF-AC510713857E}"/>
              </a:ext>
            </a:extLst>
          </p:cNvPr>
          <p:cNvSpPr/>
          <p:nvPr/>
        </p:nvSpPr>
        <p:spPr>
          <a:xfrm>
            <a:off x="1411976" y="1250756"/>
            <a:ext cx="31290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02DC26D1-1F93-433E-A4FC-7857C77E7AF3}"/>
                  </a:ext>
                </a:extLst>
              </p:cNvPr>
              <p:cNvSpPr/>
              <p:nvPr/>
            </p:nvSpPr>
            <p:spPr>
              <a:xfrm>
                <a:off x="2732088" y="899268"/>
                <a:ext cx="2954468" cy="21852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400" b="1" dirty="0">
                    <a:ln w="0"/>
                    <a:solidFill>
                      <a:srgbClr val="0070C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Решение</a:t>
                </a:r>
                <a:r>
                  <a:rPr lang="ru-RU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ru-RU" sz="1400" b="1" dirty="0">
                  <a:ln w="0"/>
                  <a:solidFill>
                    <a:srgbClr val="0070C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400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1) </a:t>
                </a:r>
                <a:r>
                  <a:rPr lang="en-US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а</a:t>
                </a:r>
                <a:r>
                  <a:rPr lang="en-US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b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𝐛</m:t>
                    </m:r>
                  </m:oMath>
                </a14:m>
                <a:endParaRPr lang="ru-RU" b="1" dirty="0">
                  <a:ln w="0"/>
                  <a:solidFill>
                    <a:srgbClr val="0070C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ru-RU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80 </a:t>
                </a:r>
                <a14:m>
                  <m:oMath xmlns:m="http://schemas.openxmlformats.org/officeDocument/2006/math">
                    <m:r>
                      <a:rPr lang="ru-RU" b="1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b="1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𝟐𝟓</m:t>
                    </m:r>
                  </m:oMath>
                </a14:m>
                <a:r>
                  <a:rPr lang="ru-RU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2000 (м</a:t>
                </a:r>
                <a:r>
                  <a:rPr lang="ru-RU" b="1" baseline="30000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=         20 (ар)</a:t>
                </a:r>
              </a:p>
              <a:p>
                <a:endParaRPr lang="ru-RU" b="1" dirty="0">
                  <a:ln w="0"/>
                  <a:solidFill>
                    <a:srgbClr val="0070C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1400" b="1" dirty="0">
                  <a:ln w="0"/>
                  <a:solidFill>
                    <a:srgbClr val="0070C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400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ru-RU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:r>
                  <a:rPr lang="en-US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ru-RU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20 ар</a:t>
                </a:r>
              </a:p>
              <a:p>
                <a:endParaRPr lang="ru-RU" sz="1400" b="1" dirty="0">
                  <a:ln w="0"/>
                  <a:solidFill>
                    <a:srgbClr val="0070C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02DC26D1-1F93-433E-A4FC-7857C77E7A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2088" y="899268"/>
                <a:ext cx="2954468" cy="2185214"/>
              </a:xfrm>
              <a:prstGeom prst="rect">
                <a:avLst/>
              </a:prstGeom>
              <a:blipFill>
                <a:blip r:embed="rId2"/>
                <a:stretch>
                  <a:fillRect t="-1676" r="-195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164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B321D691-03C0-4CF9-9E47-67E6E4EC5C9D}"/>
              </a:ext>
            </a:extLst>
          </p:cNvPr>
          <p:cNvSpPr/>
          <p:nvPr/>
        </p:nvSpPr>
        <p:spPr>
          <a:xfrm>
            <a:off x="1" y="-7495"/>
            <a:ext cx="5768974" cy="4458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sz="2400" spc="15" dirty="0">
                <a:solidFill>
                  <a:schemeClr val="bg1"/>
                </a:solidFill>
              </a:rPr>
              <a:t>                   </a:t>
            </a:r>
            <a:r>
              <a:rPr lang="ru-RU" sz="200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F0F6CAE-815E-4E28-9252-2229E65645A6}"/>
              </a:ext>
            </a:extLst>
          </p:cNvPr>
          <p:cNvSpPr/>
          <p:nvPr/>
        </p:nvSpPr>
        <p:spPr>
          <a:xfrm>
            <a:off x="82419" y="396979"/>
            <a:ext cx="5627574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658.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Длина и ширина прямоугольного земельного участка </a:t>
            </a:r>
          </a:p>
          <a:p>
            <a:pPr algn="just"/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равны 500 м и 380 м соответственно. Вычислите его </a:t>
            </a:r>
          </a:p>
          <a:p>
            <a:pPr algn="just"/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площадь в гектарах.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E7A5B21-8FF2-40FA-BAA6-6CDB27A4A1AD}"/>
              </a:ext>
            </a:extLst>
          </p:cNvPr>
          <p:cNvSpPr/>
          <p:nvPr/>
        </p:nvSpPr>
        <p:spPr>
          <a:xfrm>
            <a:off x="1457136" y="1210541"/>
            <a:ext cx="109677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16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Дано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ru-RU" sz="1600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прямоуг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а = 500 м</a:t>
            </a:r>
          </a:p>
          <a:p>
            <a:r>
              <a:rPr lang="en-US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= 3</a:t>
            </a:r>
            <a:r>
              <a:rPr lang="en-US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м</a:t>
            </a:r>
          </a:p>
          <a:p>
            <a:r>
              <a:rPr lang="en-US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S -</a:t>
            </a:r>
            <a:r>
              <a:rPr lang="ru-RU" sz="16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? га</a:t>
            </a:r>
            <a:endParaRPr lang="ru-RU" b="1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C28F142-2FCB-49DF-9313-88D7C9B336E5}"/>
              </a:ext>
            </a:extLst>
          </p:cNvPr>
          <p:cNvSpPr/>
          <p:nvPr/>
        </p:nvSpPr>
        <p:spPr>
          <a:xfrm>
            <a:off x="112523" y="1349041"/>
            <a:ext cx="11430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8F936D74-4012-4137-83A5-FC573B55639F}"/>
              </a:ext>
            </a:extLst>
          </p:cNvPr>
          <p:cNvSpPr/>
          <p:nvPr/>
        </p:nvSpPr>
        <p:spPr>
          <a:xfrm>
            <a:off x="527570" y="1795317"/>
            <a:ext cx="31290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35F4EFE-D30E-4BCC-A0EF-AC510713857E}"/>
              </a:ext>
            </a:extLst>
          </p:cNvPr>
          <p:cNvSpPr/>
          <p:nvPr/>
        </p:nvSpPr>
        <p:spPr>
          <a:xfrm>
            <a:off x="1229420" y="1425985"/>
            <a:ext cx="31290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02DC26D1-1F93-433E-A4FC-7857C77E7AF3}"/>
                  </a:ext>
                </a:extLst>
              </p:cNvPr>
              <p:cNvSpPr/>
              <p:nvPr/>
            </p:nvSpPr>
            <p:spPr>
              <a:xfrm>
                <a:off x="2536664" y="1135643"/>
                <a:ext cx="3319623" cy="18774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400" b="1" dirty="0">
                    <a:ln w="0"/>
                    <a:solidFill>
                      <a:srgbClr val="0070C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Решение</a:t>
                </a:r>
                <a:r>
                  <a:rPr lang="ru-RU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ru-RU" sz="1400" b="1" dirty="0">
                  <a:ln w="0"/>
                  <a:solidFill>
                    <a:srgbClr val="0070C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400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1) </a:t>
                </a:r>
                <a:r>
                  <a:rPr lang="en-US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а</a:t>
                </a:r>
                <a:r>
                  <a:rPr lang="en-US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600" b="1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1600" b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𝐛</m:t>
                    </m:r>
                  </m:oMath>
                </a14:m>
                <a:endParaRPr lang="ru-RU" sz="1600" b="1" dirty="0">
                  <a:ln w="0"/>
                  <a:solidFill>
                    <a:srgbClr val="0070C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600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500</a:t>
                </a:r>
                <a:r>
                  <a:rPr lang="en-US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600" b="1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m:rPr>
                        <m:nor/>
                      </m:rPr>
                      <a:rPr lang="ru-RU" sz="1600" b="1" dirty="0" smtClean="0">
                        <a:ln w="0"/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3</m:t>
                    </m:r>
                    <m:r>
                      <m:rPr>
                        <m:nor/>
                      </m:rPr>
                      <a:rPr lang="en-US" sz="1600" b="1" dirty="0" smtClean="0">
                        <a:ln w="0"/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80</m:t>
                    </m:r>
                  </m:oMath>
                </a14:m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190 000 (м</a:t>
                </a:r>
                <a:r>
                  <a:rPr lang="ru-RU" sz="1600" b="1" baseline="30000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=              	            19 (га)</a:t>
                </a:r>
              </a:p>
              <a:p>
                <a:endParaRPr lang="ru-RU" sz="1600" b="1" dirty="0">
                  <a:ln w="0"/>
                  <a:solidFill>
                    <a:srgbClr val="0070C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200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Ответ</a:t>
                </a:r>
                <a:r>
                  <a:rPr lang="en-US" sz="1600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1600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19 га</a:t>
                </a:r>
              </a:p>
              <a:p>
                <a:endParaRPr lang="ru-RU" sz="1400" b="1" dirty="0">
                  <a:ln w="0"/>
                  <a:solidFill>
                    <a:srgbClr val="0070C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02DC26D1-1F93-433E-A4FC-7857C77E7A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6664" y="1135643"/>
                <a:ext cx="3319623" cy="1877437"/>
              </a:xfrm>
              <a:prstGeom prst="rect">
                <a:avLst/>
              </a:prstGeom>
              <a:blipFill>
                <a:blip r:embed="rId2"/>
                <a:stretch>
                  <a:fillRect t="-1623" r="-174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776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B321D691-03C0-4CF9-9E47-67E6E4EC5C9D}"/>
              </a:ext>
            </a:extLst>
          </p:cNvPr>
          <p:cNvSpPr/>
          <p:nvPr/>
        </p:nvSpPr>
        <p:spPr>
          <a:xfrm>
            <a:off x="1" y="0"/>
            <a:ext cx="5768974" cy="434614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sz="2400" spc="15" dirty="0">
                <a:solidFill>
                  <a:schemeClr val="bg1"/>
                </a:solidFill>
              </a:rPr>
              <a:t>                   </a:t>
            </a:r>
            <a:r>
              <a:rPr lang="ru-RU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E7A5B21-8FF2-40FA-BAA6-6CDB27A4A1AD}"/>
              </a:ext>
            </a:extLst>
          </p:cNvPr>
          <p:cNvSpPr/>
          <p:nvPr/>
        </p:nvSpPr>
        <p:spPr>
          <a:xfrm>
            <a:off x="1397097" y="906631"/>
            <a:ext cx="312168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16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Дано:</a:t>
            </a:r>
            <a:r>
              <a:rPr lang="ru-RU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1400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прямоуг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а =</a:t>
            </a:r>
            <a:r>
              <a:rPr lang="en-US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4 см 8 мм </a:t>
            </a:r>
            <a:r>
              <a:rPr lang="ru-RU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48 мм</a:t>
            </a:r>
          </a:p>
          <a:p>
            <a:r>
              <a:rPr lang="en-US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-? на 2 см 4мм </a:t>
            </a:r>
            <a:r>
              <a:rPr lang="ru-RU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24 мм  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больше</a:t>
            </a:r>
          </a:p>
          <a:p>
            <a:r>
              <a:rPr lang="en-US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- ? мм</a:t>
            </a:r>
            <a:r>
              <a:rPr lang="ru-RU" sz="1400" b="1" baseline="300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1400" b="1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C28F142-2FCB-49DF-9313-88D7C9B336E5}"/>
              </a:ext>
            </a:extLst>
          </p:cNvPr>
          <p:cNvSpPr/>
          <p:nvPr/>
        </p:nvSpPr>
        <p:spPr>
          <a:xfrm>
            <a:off x="100090" y="1012825"/>
            <a:ext cx="822363" cy="8730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8F936D74-4012-4137-83A5-FC573B55639F}"/>
              </a:ext>
            </a:extLst>
          </p:cNvPr>
          <p:cNvSpPr/>
          <p:nvPr/>
        </p:nvSpPr>
        <p:spPr>
          <a:xfrm>
            <a:off x="387530" y="1795854"/>
            <a:ext cx="31290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35F4EFE-D30E-4BCC-A0EF-AC510713857E}"/>
              </a:ext>
            </a:extLst>
          </p:cNvPr>
          <p:cNvSpPr/>
          <p:nvPr/>
        </p:nvSpPr>
        <p:spPr>
          <a:xfrm>
            <a:off x="901838" y="1253093"/>
            <a:ext cx="31290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трелка: изогнутая вверх 11">
            <a:extLst>
              <a:ext uri="{FF2B5EF4-FFF2-40B4-BE49-F238E27FC236}">
                <a16:creationId xmlns:a16="http://schemas.microsoft.com/office/drawing/2014/main" id="{F01FBA1E-F8BD-4F04-AD49-40755807EB1E}"/>
              </a:ext>
            </a:extLst>
          </p:cNvPr>
          <p:cNvSpPr/>
          <p:nvPr/>
        </p:nvSpPr>
        <p:spPr>
          <a:xfrm rot="15874349">
            <a:off x="4339115" y="1489144"/>
            <a:ext cx="360126" cy="19968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3C32CF47-EED7-45F6-BC30-E789879EBD4A}"/>
                  </a:ext>
                </a:extLst>
              </p:cNvPr>
              <p:cNvSpPr/>
              <p:nvPr/>
            </p:nvSpPr>
            <p:spPr>
              <a:xfrm>
                <a:off x="1397097" y="2009608"/>
                <a:ext cx="3411651" cy="12311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400" b="1" dirty="0">
                    <a:ln w="0"/>
                    <a:solidFill>
                      <a:srgbClr val="0070C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Решение:</a:t>
                </a:r>
                <a:endParaRPr lang="ru-RU" sz="1400" b="1" dirty="0">
                  <a:ln w="0"/>
                  <a:solidFill>
                    <a:srgbClr val="0070C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400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1) 48 + 24 = 72 (мм) – </a:t>
                </a:r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endParaRPr lang="ru-RU" sz="1400" b="1" dirty="0">
                  <a:ln w="0"/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400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2) S</a:t>
                </a:r>
                <a:r>
                  <a:rPr lang="ru-RU" sz="1400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= а</a:t>
                </a:r>
                <a:r>
                  <a:rPr lang="en-US" sz="1400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b="1" i="1">
                        <a:ln w="0"/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1400" b="1">
                        <a:ln w="0"/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𝐛</m:t>
                    </m:r>
                  </m:oMath>
                </a14:m>
                <a:r>
                  <a:rPr lang="ru-RU" sz="1400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endParaRPr lang="en-US" sz="1400" b="1" dirty="0">
                  <a:ln w="0"/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400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400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= 7</a:t>
                </a:r>
                <a:r>
                  <a:rPr lang="en-US" sz="1400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ln w="0"/>
                    <a:effectLst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b="1" i="1">
                        <a:ln w="0"/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1400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48</a:t>
                </a:r>
                <a:r>
                  <a:rPr lang="ru-RU" sz="1400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3456</a:t>
                </a:r>
                <a:r>
                  <a:rPr lang="ru-RU" sz="1400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м</a:t>
                </a:r>
                <a:r>
                  <a:rPr lang="ru-RU" sz="1400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м</a:t>
                </a:r>
                <a:r>
                  <a:rPr lang="ru-RU" sz="1400" b="1" baseline="30000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ru-RU" sz="1600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:r>
                  <a:rPr lang="en-US" sz="1600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3456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м</a:t>
                </a:r>
                <a:r>
                  <a:rPr lang="ru-RU" sz="1600" b="1" baseline="30000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ru-RU" sz="1600" b="1" dirty="0">
                  <a:ln w="0"/>
                  <a:solidFill>
                    <a:srgbClr val="0070C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3C32CF47-EED7-45F6-BC30-E789879EBD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97" y="2009608"/>
                <a:ext cx="3411651" cy="1231106"/>
              </a:xfrm>
              <a:prstGeom prst="rect">
                <a:avLst/>
              </a:prstGeom>
              <a:blipFill>
                <a:blip r:embed="rId2"/>
                <a:stretch>
                  <a:fillRect l="-893" t="-1485" b="-54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03C14FE5-B28D-47C0-A036-B9506F084D25}"/>
              </a:ext>
            </a:extLst>
          </p:cNvPr>
          <p:cNvSpPr/>
          <p:nvPr/>
        </p:nvSpPr>
        <p:spPr>
          <a:xfrm>
            <a:off x="1" y="401390"/>
            <a:ext cx="576897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659.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Найдите площадь прямоугольника, если его длина равна 4 см 8 мм, а ширина на 2 см 4 мм больше длины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. 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052266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B321D691-03C0-4CF9-9E47-67E6E4EC5C9D}"/>
              </a:ext>
            </a:extLst>
          </p:cNvPr>
          <p:cNvSpPr/>
          <p:nvPr/>
        </p:nvSpPr>
        <p:spPr>
          <a:xfrm>
            <a:off x="1" y="0"/>
            <a:ext cx="5768974" cy="434614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sz="2400" spc="15" dirty="0">
                <a:solidFill>
                  <a:schemeClr val="bg1"/>
                </a:solidFill>
              </a:rPr>
              <a:t>                   </a:t>
            </a:r>
            <a:r>
              <a:rPr lang="ru-RU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E7A5B21-8FF2-40FA-BAA6-6CDB27A4A1AD}"/>
              </a:ext>
            </a:extLst>
          </p:cNvPr>
          <p:cNvSpPr/>
          <p:nvPr/>
        </p:nvSpPr>
        <p:spPr>
          <a:xfrm>
            <a:off x="1397097" y="906631"/>
            <a:ext cx="220765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16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Дано:</a:t>
            </a:r>
            <a:r>
              <a:rPr lang="ru-RU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1400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прямоуг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en-US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13 </a:t>
            </a:r>
            <a:r>
              <a:rPr lang="ru-RU" sz="1400" b="1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8 см </a:t>
            </a:r>
            <a:r>
              <a:rPr lang="ru-RU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138 см</a:t>
            </a:r>
          </a:p>
          <a:p>
            <a:r>
              <a:rPr lang="en-US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-? в 3 раза</a:t>
            </a:r>
            <a:r>
              <a:rPr lang="ru-RU" sz="14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больше</a:t>
            </a:r>
          </a:p>
          <a:p>
            <a:r>
              <a:rPr lang="en-US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sz="1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- ? см</a:t>
            </a:r>
            <a:r>
              <a:rPr lang="ru-RU" sz="1400" b="1" baseline="300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1400" b="1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C28F142-2FCB-49DF-9313-88D7C9B336E5}"/>
              </a:ext>
            </a:extLst>
          </p:cNvPr>
          <p:cNvSpPr/>
          <p:nvPr/>
        </p:nvSpPr>
        <p:spPr>
          <a:xfrm>
            <a:off x="100090" y="1276245"/>
            <a:ext cx="11430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8F936D74-4012-4137-83A5-FC573B55639F}"/>
              </a:ext>
            </a:extLst>
          </p:cNvPr>
          <p:cNvSpPr/>
          <p:nvPr/>
        </p:nvSpPr>
        <p:spPr>
          <a:xfrm>
            <a:off x="387530" y="1795854"/>
            <a:ext cx="31290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35F4EFE-D30E-4BCC-A0EF-AC510713857E}"/>
              </a:ext>
            </a:extLst>
          </p:cNvPr>
          <p:cNvSpPr/>
          <p:nvPr/>
        </p:nvSpPr>
        <p:spPr>
          <a:xfrm>
            <a:off x="1212416" y="1437759"/>
            <a:ext cx="31290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трелка: изогнутая вверх 11">
            <a:extLst>
              <a:ext uri="{FF2B5EF4-FFF2-40B4-BE49-F238E27FC236}">
                <a16:creationId xmlns:a16="http://schemas.microsoft.com/office/drawing/2014/main" id="{F01FBA1E-F8BD-4F04-AD49-40755807EB1E}"/>
              </a:ext>
            </a:extLst>
          </p:cNvPr>
          <p:cNvSpPr/>
          <p:nvPr/>
        </p:nvSpPr>
        <p:spPr>
          <a:xfrm rot="15874349">
            <a:off x="3525108" y="1518550"/>
            <a:ext cx="360126" cy="19968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3C32CF47-EED7-45F6-BC30-E789879EBD4A}"/>
                  </a:ext>
                </a:extLst>
              </p:cNvPr>
              <p:cNvSpPr/>
              <p:nvPr/>
            </p:nvSpPr>
            <p:spPr>
              <a:xfrm>
                <a:off x="1397097" y="2009608"/>
                <a:ext cx="3411651" cy="12311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400" b="1" dirty="0">
                    <a:ln w="0"/>
                    <a:solidFill>
                      <a:srgbClr val="0070C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</a:t>
                </a:r>
                <a:r>
                  <a:rPr lang="en-US" sz="1400" b="1" dirty="0">
                    <a:ln w="0"/>
                    <a:solidFill>
                      <a:srgbClr val="0070C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Решение:</a:t>
                </a:r>
                <a:endParaRPr lang="ru-RU" sz="1400" b="1" dirty="0">
                  <a:ln w="0"/>
                  <a:solidFill>
                    <a:srgbClr val="0070C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400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1) </a:t>
                </a:r>
                <a:r>
                  <a:rPr lang="ru-RU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138 </a:t>
                </a:r>
                <a14:m>
                  <m:oMath xmlns:m="http://schemas.openxmlformats.org/officeDocument/2006/math">
                    <m:r>
                      <a:rPr lang="ru-RU" sz="1400" b="1" i="1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1400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3 = </a:t>
                </a:r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414</a:t>
                </a:r>
                <a:r>
                  <a:rPr lang="ru-RU" sz="1400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(см) – </a:t>
                </a:r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endParaRPr lang="ru-RU" sz="1400" b="1" dirty="0">
                  <a:ln w="0"/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400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2) S</a:t>
                </a:r>
                <a:r>
                  <a:rPr lang="ru-RU" sz="1400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= а</a:t>
                </a:r>
                <a:r>
                  <a:rPr lang="en-US" sz="1400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b="1" i="1">
                        <a:ln w="0"/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1400" b="1">
                        <a:ln w="0"/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𝐛</m:t>
                    </m:r>
                  </m:oMath>
                </a14:m>
                <a:r>
                  <a:rPr lang="ru-RU" sz="1400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endParaRPr lang="en-US" sz="1400" b="1" dirty="0">
                  <a:ln w="0"/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400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400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138</a:t>
                </a:r>
                <a:r>
                  <a:rPr lang="ru-RU" sz="1400" b="1" dirty="0">
                    <a:ln w="0"/>
                    <a:effectLst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b="1" i="1">
                        <a:ln w="0"/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ru-RU" sz="1400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414</a:t>
                </a:r>
                <a:r>
                  <a:rPr lang="ru-RU" sz="1400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57 132</a:t>
                </a:r>
                <a:r>
                  <a:rPr lang="ru-RU" sz="1400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sz="14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ru-RU" sz="1400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м</a:t>
                </a:r>
                <a:r>
                  <a:rPr lang="ru-RU" sz="1400" b="1" baseline="30000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b="1" dirty="0">
                    <a:ln w="0"/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ru-RU" sz="1600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:r>
                  <a:rPr lang="en-US" sz="1600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S 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57 132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ru-RU" sz="1600" b="1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</a:t>
                </a:r>
                <a:r>
                  <a:rPr lang="ru-RU" sz="1600" b="1" baseline="30000" dirty="0">
                    <a:ln w="0"/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ru-RU" sz="1600" b="1" dirty="0">
                  <a:ln w="0"/>
                  <a:solidFill>
                    <a:srgbClr val="0070C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3C32CF47-EED7-45F6-BC30-E789879EBD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97" y="2009608"/>
                <a:ext cx="3411651" cy="1231106"/>
              </a:xfrm>
              <a:prstGeom prst="rect">
                <a:avLst/>
              </a:prstGeom>
              <a:blipFill>
                <a:blip r:embed="rId2"/>
                <a:stretch>
                  <a:fillRect l="-893" t="-1485" b="-54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03C14FE5-B28D-47C0-A036-B9506F084D25}"/>
              </a:ext>
            </a:extLst>
          </p:cNvPr>
          <p:cNvSpPr/>
          <p:nvPr/>
        </p:nvSpPr>
        <p:spPr>
          <a:xfrm>
            <a:off x="1" y="401390"/>
            <a:ext cx="57689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660.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Найдите площадь прямоугольника, если его ширина равна 13 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дм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8 см, а длина в 3 раза больше ширины. </a:t>
            </a:r>
            <a:endParaRPr lang="ru-RU" sz="1600" b="1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4C9C0DB-897C-4189-B785-4E033104AB99}"/>
              </a:ext>
            </a:extLst>
          </p:cNvPr>
          <p:cNvSpPr/>
          <p:nvPr/>
        </p:nvSpPr>
        <p:spPr>
          <a:xfrm>
            <a:off x="4103687" y="1050576"/>
            <a:ext cx="110278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      138</a:t>
            </a:r>
          </a:p>
          <a:p>
            <a:r>
              <a:rPr lang="en-US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      414</a:t>
            </a:r>
          </a:p>
          <a:p>
            <a:r>
              <a:rPr lang="en-US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      552</a:t>
            </a:r>
          </a:p>
          <a:p>
            <a:r>
              <a:rPr lang="en-US" dirty="0"/>
              <a:t>    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138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552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57132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5000B8D-449A-402B-8AA0-C860450770C1}"/>
                  </a:ext>
                </a:extLst>
              </p:cNvPr>
              <p:cNvSpPr txBox="1"/>
              <p:nvPr/>
            </p:nvSpPr>
            <p:spPr>
              <a:xfrm>
                <a:off x="4381822" y="1187500"/>
                <a:ext cx="2180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5000B8D-449A-402B-8AA0-C860450770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1822" y="1187500"/>
                <a:ext cx="218008" cy="276999"/>
              </a:xfrm>
              <a:prstGeom prst="rect">
                <a:avLst/>
              </a:prstGeom>
              <a:blipFill>
                <a:blip r:embed="rId3"/>
                <a:stretch>
                  <a:fillRect l="-19444" r="-16667" b="-44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27FD9897-D2C9-4265-A1F8-068D6FD040BC}"/>
              </a:ext>
            </a:extLst>
          </p:cNvPr>
          <p:cNvCxnSpPr>
            <a:cxnSpLocks/>
          </p:cNvCxnSpPr>
          <p:nvPr/>
        </p:nvCxnSpPr>
        <p:spPr>
          <a:xfrm flipH="1">
            <a:off x="4580148" y="1643338"/>
            <a:ext cx="4572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9BBDFF2E-E863-4D6F-B92F-14B5B45917BD}"/>
              </a:ext>
            </a:extLst>
          </p:cNvPr>
          <p:cNvCxnSpPr>
            <a:cxnSpLocks/>
          </p:cNvCxnSpPr>
          <p:nvPr/>
        </p:nvCxnSpPr>
        <p:spPr>
          <a:xfrm flipH="1">
            <a:off x="4351548" y="2460625"/>
            <a:ext cx="742739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A341D64-0EA3-4EEB-B93E-72246E2497B5}"/>
                  </a:ext>
                </a:extLst>
              </p:cNvPr>
              <p:cNvSpPr txBox="1"/>
              <p:nvPr/>
            </p:nvSpPr>
            <p:spPr>
              <a:xfrm>
                <a:off x="4238536" y="1828452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A341D64-0EA3-4EEB-B93E-72246E2497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8536" y="1828452"/>
                <a:ext cx="226023" cy="276999"/>
              </a:xfrm>
              <a:prstGeom prst="rect">
                <a:avLst/>
              </a:prstGeom>
              <a:blipFill>
                <a:blip r:embed="rId4"/>
                <a:stretch>
                  <a:fillRect l="-21622" r="-21622" b="-8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68146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3E1FCFC-34F2-410F-8218-644405297094}"/>
              </a:ext>
            </a:extLst>
          </p:cNvPr>
          <p:cNvSpPr/>
          <p:nvPr/>
        </p:nvSpPr>
        <p:spPr>
          <a:xfrm>
            <a:off x="126147" y="403225"/>
            <a:ext cx="16915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0AB92E-A5F8-4CC1-B078-20CF4F7447BD}"/>
              </a:ext>
            </a:extLst>
          </p:cNvPr>
          <p:cNvSpPr/>
          <p:nvPr/>
        </p:nvSpPr>
        <p:spPr>
          <a:xfrm>
            <a:off x="63073" y="2186682"/>
            <a:ext cx="230614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8EBF334-2F0A-4882-BFFD-DCBB67BFE20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70" t="4264"/>
          <a:stretch/>
        </p:blipFill>
        <p:spPr>
          <a:xfrm>
            <a:off x="63073" y="555625"/>
            <a:ext cx="5642829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Прямоугольник 3">
            <a:extLst>
              <a:ext uri="{FF2B5EF4-FFF2-40B4-BE49-F238E27FC236}">
                <a16:creationId xmlns:a16="http://schemas.microsoft.com/office/drawing/2014/main" id="{7F4AD4B4-2636-493C-B11C-51A95A192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635" y="29294"/>
            <a:ext cx="3940390" cy="3266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ru-RU" altLang="ru-RU" sz="2082" dirty="0">
                <a:solidFill>
                  <a:srgbClr val="006600"/>
                </a:solidFill>
                <a:latin typeface="Arial Black" panose="020B0A04020102020204" pitchFamily="34" charset="0"/>
              </a:rPr>
              <a:t>Вид урока : урок комбинированный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ru-RU" altLang="ru-RU" sz="1892" dirty="0">
                <a:solidFill>
                  <a:srgbClr val="FF0000"/>
                </a:solidFill>
                <a:latin typeface="Arial Black" panose="020B0A04020102020204" pitchFamily="34" charset="0"/>
              </a:rPr>
              <a:t>Методы обучения : словесный,</a:t>
            </a:r>
            <a:br>
              <a:rPr kumimoji="1" lang="ru-RU" altLang="ru-RU" sz="1892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kumimoji="1" lang="ru-RU" altLang="ru-RU" sz="1892" dirty="0">
                <a:solidFill>
                  <a:srgbClr val="FF0000"/>
                </a:solidFill>
                <a:latin typeface="Arial Black" panose="020B0A04020102020204" pitchFamily="34" charset="0"/>
              </a:rPr>
              <a:t>наглядный , практический</a:t>
            </a:r>
            <a:br>
              <a:rPr kumimoji="1" lang="ru-RU" altLang="ru-RU" sz="1892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kumimoji="1" lang="ru-RU" altLang="ru-RU" sz="1892" dirty="0">
                <a:solidFill>
                  <a:srgbClr val="7030A0"/>
                </a:solidFill>
                <a:latin typeface="Arial Black" panose="020B0A04020102020204" pitchFamily="34" charset="0"/>
              </a:rPr>
              <a:t>Формы работы : индивидуальная, фронтальная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ru-RU" altLang="ru-RU" sz="1703" dirty="0">
                <a:solidFill>
                  <a:srgbClr val="C00000"/>
                </a:solidFill>
                <a:latin typeface="Arial Black" panose="020B0A04020102020204" pitchFamily="34" charset="0"/>
              </a:rPr>
              <a:t>Оборудование: компьютер, раздаточный материал</a:t>
            </a:r>
            <a:br>
              <a:rPr kumimoji="1" lang="ru-RU" altLang="ru-RU" sz="1703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endParaRPr kumimoji="1" lang="ru-RU" altLang="ru-RU" sz="1703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>
            <a:extLst>
              <a:ext uri="{FF2B5EF4-FFF2-40B4-BE49-F238E27FC236}">
                <a16:creationId xmlns:a16="http://schemas.microsoft.com/office/drawing/2014/main" id="{6195BBB5-4349-442B-A07B-686E247C4A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7577" y="333499"/>
            <a:ext cx="3893820" cy="3087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271" b="1">
                <a:solidFill>
                  <a:srgbClr val="0000FF"/>
                </a:solidFill>
              </a:rPr>
              <a:t>Цели урока:</a:t>
            </a:r>
          </a:p>
        </p:txBody>
      </p:sp>
      <p:sp>
        <p:nvSpPr>
          <p:cNvPr id="7171" name="Содержимое 2">
            <a:extLst>
              <a:ext uri="{FF2B5EF4-FFF2-40B4-BE49-F238E27FC236}">
                <a16:creationId xmlns:a16="http://schemas.microsoft.com/office/drawing/2014/main" id="{06A02151-3434-43E1-AD85-0CA38E66B3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88855" y="676011"/>
            <a:ext cx="4157464" cy="231646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altLang="ru-RU" sz="1400" b="1" u="sng" dirty="0">
                <a:solidFill>
                  <a:srgbClr val="0000FF"/>
                </a:solidFill>
              </a:rPr>
              <a:t>Образовательные</a:t>
            </a:r>
            <a:r>
              <a:rPr lang="ru-RU" altLang="ru-RU" sz="1400" dirty="0"/>
              <a:t> : </a:t>
            </a:r>
            <a:r>
              <a:rPr lang="ru-RU" altLang="ru-RU" sz="1400" dirty="0">
                <a:solidFill>
                  <a:srgbClr val="FF0000"/>
                </a:solidFill>
              </a:rPr>
              <a:t>Рассмотреть  единицы измерения площадей, научить находить площадь квадрата и прямоугольника в разных единицах измерения</a:t>
            </a:r>
          </a:p>
          <a:p>
            <a:pPr eaLnBrk="1" hangingPunct="1"/>
            <a:r>
              <a:rPr lang="ru-RU" altLang="ru-RU" sz="1400" b="1" u="sng" dirty="0">
                <a:solidFill>
                  <a:srgbClr val="0000FF"/>
                </a:solidFill>
              </a:rPr>
              <a:t>Развивающие </a:t>
            </a:r>
            <a:r>
              <a:rPr lang="ru-RU" altLang="ru-RU" sz="1400" b="1" u="sng" dirty="0">
                <a:solidFill>
                  <a:srgbClr val="FF0000"/>
                </a:solidFill>
              </a:rPr>
              <a:t>: </a:t>
            </a:r>
            <a:r>
              <a:rPr lang="ru-RU" altLang="ru-RU" sz="1400" dirty="0"/>
              <a:t>развивать грамотную математическую речь; </a:t>
            </a:r>
          </a:p>
          <a:p>
            <a:pPr eaLnBrk="1" hangingPunct="1"/>
            <a:r>
              <a:rPr lang="ru-RU" altLang="ru-RU" sz="1400" b="1" u="sng" dirty="0">
                <a:solidFill>
                  <a:srgbClr val="0000FF"/>
                </a:solidFill>
              </a:rPr>
              <a:t>Воспитательные</a:t>
            </a:r>
            <a:r>
              <a:rPr lang="ru-RU" altLang="ru-RU" sz="1400" dirty="0">
                <a:solidFill>
                  <a:srgbClr val="0000FF"/>
                </a:solidFill>
              </a:rPr>
              <a:t> </a:t>
            </a:r>
            <a:r>
              <a:rPr lang="ru-RU" altLang="ru-RU" sz="1400" dirty="0"/>
              <a:t>: воспитывать самостоятельность,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z="1400" dirty="0"/>
              <a:t>   активную позицию на уроке.</a:t>
            </a:r>
            <a:endParaRPr lang="en-US" altLang="ru-RU" sz="1400" dirty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z="1100" b="1" dirty="0">
                <a:solidFill>
                  <a:srgbClr val="FF0000"/>
                </a:solidFill>
              </a:rPr>
              <a:t>Формируемые компетенции : КК1,КК2,ПК1</a:t>
            </a:r>
          </a:p>
        </p:txBody>
      </p:sp>
      <p:pic>
        <p:nvPicPr>
          <p:cNvPr id="7172" name="Picture 2" descr="C:\Program Files\Microsoft Office\MEDIA\CAGCAT10\j0301252.wmf">
            <a:extLst>
              <a:ext uri="{FF2B5EF4-FFF2-40B4-BE49-F238E27FC236}">
                <a16:creationId xmlns:a16="http://schemas.microsoft.com/office/drawing/2014/main" id="{343C56C0-7E5C-4BBC-9B17-9CAD0B63AB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8503" y="2230835"/>
            <a:ext cx="1066594" cy="912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7890C3D-F916-4EBA-AB57-9F433C2FF540}"/>
              </a:ext>
            </a:extLst>
          </p:cNvPr>
          <p:cNvSpPr/>
          <p:nvPr/>
        </p:nvSpPr>
        <p:spPr>
          <a:xfrm>
            <a:off x="1286120" y="72108"/>
            <a:ext cx="3121367" cy="31790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2082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Ход урока : </a:t>
            </a:r>
          </a:p>
          <a:p>
            <a:pPr algn="ctr" eaLnBrk="1" hangingPunct="1">
              <a:defRPr/>
            </a:pPr>
            <a:r>
              <a:rPr lang="ru-RU" sz="1892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1.Орг.момент-1мин</a:t>
            </a:r>
          </a:p>
          <a:p>
            <a:pPr algn="ctr" eaLnBrk="1" hangingPunct="1">
              <a:defRPr/>
            </a:pPr>
            <a:r>
              <a:rPr lang="ru-RU" sz="1892" b="1" dirty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2.Проверка д/з-4мин</a:t>
            </a:r>
          </a:p>
          <a:p>
            <a:pPr algn="ctr" eaLnBrk="1" hangingPunct="1">
              <a:defRPr/>
            </a:pPr>
            <a:r>
              <a:rPr lang="ru-RU" sz="1892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3.Устная работа</a:t>
            </a:r>
          </a:p>
          <a:p>
            <a:pPr algn="ctr" eaLnBrk="1" hangingPunct="1">
              <a:defRPr/>
            </a:pPr>
            <a:r>
              <a:rPr lang="ru-RU" sz="1892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на повторение:-5мин</a:t>
            </a:r>
          </a:p>
          <a:p>
            <a:pPr algn="ctr" eaLnBrk="1" hangingPunct="1">
              <a:defRPr/>
            </a:pPr>
            <a:r>
              <a:rPr lang="ru-RU" sz="1892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4.Объяснение новой</a:t>
            </a:r>
          </a:p>
          <a:p>
            <a:pPr algn="ctr" eaLnBrk="1" hangingPunct="1">
              <a:defRPr/>
            </a:pPr>
            <a:r>
              <a:rPr lang="ru-RU" sz="1892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темы:-15 мин</a:t>
            </a:r>
          </a:p>
          <a:p>
            <a:pPr algn="ctr" eaLnBrk="1" hangingPunct="1">
              <a:defRPr/>
            </a:pPr>
            <a:r>
              <a:rPr lang="ru-RU" sz="1892" b="1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5.Закрепление-19мин .</a:t>
            </a:r>
          </a:p>
          <a:p>
            <a:pPr algn="ctr" eaLnBrk="1" hangingPunct="1">
              <a:defRPr/>
            </a:pPr>
            <a:r>
              <a:rPr lang="ru-RU" sz="1892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6.Задание на дом :-1мин</a:t>
            </a:r>
          </a:p>
          <a:p>
            <a:pPr algn="ctr" eaLnBrk="1" hangingPunct="1">
              <a:defRPr/>
            </a:pPr>
            <a:r>
              <a:rPr lang="ru-RU" sz="2839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3E1FCFC-34F2-410F-8218-644405297094}"/>
              </a:ext>
            </a:extLst>
          </p:cNvPr>
          <p:cNvSpPr/>
          <p:nvPr/>
        </p:nvSpPr>
        <p:spPr>
          <a:xfrm>
            <a:off x="126147" y="403225"/>
            <a:ext cx="16915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0AB92E-A5F8-4CC1-B078-20CF4F7447BD}"/>
              </a:ext>
            </a:extLst>
          </p:cNvPr>
          <p:cNvSpPr/>
          <p:nvPr/>
        </p:nvSpPr>
        <p:spPr>
          <a:xfrm>
            <a:off x="63073" y="2186682"/>
            <a:ext cx="230614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18A72358-249C-40B8-B188-3FAD96492CD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95"/>
          <a:stretch/>
        </p:blipFill>
        <p:spPr>
          <a:xfrm>
            <a:off x="65087" y="1804541"/>
            <a:ext cx="4419601" cy="1429977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9AD5FE78-6CDA-4E78-A93C-EE1B79AFBC2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55"/>
          <a:stretch/>
        </p:blipFill>
        <p:spPr>
          <a:xfrm>
            <a:off x="65087" y="399197"/>
            <a:ext cx="4419601" cy="1415676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8D0BC1D-4AEB-4973-BBF7-83A6052DC42C}"/>
              </a:ext>
            </a:extLst>
          </p:cNvPr>
          <p:cNvSpPr/>
          <p:nvPr/>
        </p:nvSpPr>
        <p:spPr>
          <a:xfrm>
            <a:off x="3761794" y="436755"/>
            <a:ext cx="19981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4 квадрата</a:t>
            </a:r>
          </a:p>
          <a:p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Ответ: а) </a:t>
            </a:r>
            <a:r>
              <a:rPr lang="en-US" sz="1400" b="1" dirty="0">
                <a:solidFill>
                  <a:srgbClr val="C00000"/>
                </a:solidFill>
                <a:latin typeface="Arial" panose="020B0604020202020204" pitchFamily="34" charset="0"/>
              </a:rPr>
              <a:t>S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=</a:t>
            </a:r>
            <a:r>
              <a:rPr lang="en-US" sz="14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140дм</a:t>
            </a:r>
            <a:r>
              <a:rPr lang="ru-RU" sz="1400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2</a:t>
            </a:r>
          </a:p>
          <a:p>
            <a:r>
              <a:rPr lang="en-US" sz="1400" b="1" dirty="0">
                <a:solidFill>
                  <a:srgbClr val="C00000"/>
                </a:solidFill>
                <a:latin typeface="Arial" panose="020B0604020202020204" pitchFamily="34" charset="0"/>
              </a:rPr>
              <a:t>            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б)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en-US" sz="1400" b="1" dirty="0">
                <a:solidFill>
                  <a:srgbClr val="C00000"/>
                </a:solidFill>
                <a:latin typeface="Arial" panose="020B0604020202020204" pitchFamily="34" charset="0"/>
              </a:rPr>
              <a:t>S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=</a:t>
            </a:r>
            <a:r>
              <a:rPr lang="en-US" sz="14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150дм</a:t>
            </a:r>
            <a:r>
              <a:rPr lang="ru-RU" sz="1400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2</a:t>
            </a:r>
          </a:p>
          <a:p>
            <a:r>
              <a:rPr lang="ru-RU" sz="1400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                </a:t>
            </a:r>
            <a:r>
              <a:rPr lang="en-US" sz="1400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1400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 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в)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en-US" sz="1400" b="1" dirty="0">
                <a:solidFill>
                  <a:srgbClr val="C00000"/>
                </a:solidFill>
                <a:latin typeface="Arial" panose="020B0604020202020204" pitchFamily="34" charset="0"/>
              </a:rPr>
              <a:t>S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=</a:t>
            </a:r>
            <a:r>
              <a:rPr lang="en-US" sz="14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а</a:t>
            </a:r>
            <a:r>
              <a:rPr lang="en-US" sz="1400" b="1" dirty="0">
                <a:solidFill>
                  <a:srgbClr val="C00000"/>
                </a:solidFill>
                <a:latin typeface="Arial" panose="020B0604020202020204" pitchFamily="34" charset="0"/>
              </a:rPr>
              <a:t>b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-</a:t>
            </a:r>
            <a:r>
              <a:rPr lang="en-US" sz="1400" b="1" dirty="0">
                <a:solidFill>
                  <a:srgbClr val="C00000"/>
                </a:solidFill>
                <a:latin typeface="Arial" panose="020B0604020202020204" pitchFamily="34" charset="0"/>
              </a:rPr>
              <a:t>cd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74FBB18-98BB-4C92-9E45-DF8E82426376}"/>
              </a:ext>
            </a:extLst>
          </p:cNvPr>
          <p:cNvSpPr/>
          <p:nvPr/>
        </p:nvSpPr>
        <p:spPr>
          <a:xfrm>
            <a:off x="4419602" y="2053414"/>
            <a:ext cx="144303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</a:t>
            </a:r>
            <a:endParaRPr lang="en-US" sz="14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а) 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S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=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0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4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c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м</a:t>
            </a:r>
            <a:r>
              <a:rPr lang="ru-RU" sz="14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</a:p>
          <a:p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б)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S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=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64 c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м</a:t>
            </a:r>
            <a:r>
              <a:rPr lang="ru-RU" sz="14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  <a:endParaRPr lang="en-US" sz="1400" b="1" baseline="300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sz="14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в)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S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=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114 c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м</a:t>
            </a:r>
            <a:r>
              <a:rPr lang="ru-RU" sz="14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27401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F8F8B91-E30A-4410-89E9-D4F072B048E3}"/>
              </a:ext>
            </a:extLst>
          </p:cNvPr>
          <p:cNvSpPr/>
          <p:nvPr/>
        </p:nvSpPr>
        <p:spPr>
          <a:xfrm>
            <a:off x="783446" y="0"/>
            <a:ext cx="4224736" cy="281525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ru-RU" sz="2555" b="1" spc="24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Устная работа:</a:t>
            </a:r>
          </a:p>
          <a:p>
            <a:pPr eaLnBrk="1" hangingPunct="1">
              <a:defRPr/>
            </a:pPr>
            <a:r>
              <a:rPr lang="ru-RU" sz="2271" b="1" spc="24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1.Что такое площадь?</a:t>
            </a:r>
          </a:p>
          <a:p>
            <a:pPr eaLnBrk="1" hangingPunct="1">
              <a:defRPr/>
            </a:pPr>
            <a:r>
              <a:rPr lang="ru-RU" sz="2271" b="1" spc="24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2.Свойства площадей?</a:t>
            </a:r>
          </a:p>
          <a:p>
            <a:pPr eaLnBrk="1" hangingPunct="1">
              <a:defRPr/>
            </a:pPr>
            <a:r>
              <a:rPr lang="ru-RU" sz="2271" b="1" spc="24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3.Как найти площадь прямоугольника?</a:t>
            </a:r>
          </a:p>
          <a:p>
            <a:pPr eaLnBrk="1" hangingPunct="1">
              <a:defRPr/>
            </a:pPr>
            <a:r>
              <a:rPr lang="ru-RU" sz="2271" b="1" spc="24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4.Как найти площадь квадрата?</a:t>
            </a:r>
          </a:p>
          <a:p>
            <a:pPr eaLnBrk="1" hangingPunct="1">
              <a:defRPr/>
            </a:pPr>
            <a:endParaRPr lang="ru-RU" sz="1514" b="1" spc="24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ВСПОМНИМ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816D718-3815-4AA8-97C1-F8FB4E57B91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411" t="7083" r="2031"/>
          <a:stretch/>
        </p:blipFill>
        <p:spPr>
          <a:xfrm>
            <a:off x="141288" y="446988"/>
            <a:ext cx="5383371" cy="2514576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0D61CC4-98E4-4060-B8C6-3CCF8B22D8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29" y="2955257"/>
            <a:ext cx="5551488" cy="20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83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ВСПОМНИМ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E094EAB-33F0-4DEE-B194-0418B62ED3A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31" t="37733" r="5181"/>
          <a:stretch/>
        </p:blipFill>
        <p:spPr>
          <a:xfrm>
            <a:off x="138135" y="1774825"/>
            <a:ext cx="5333999" cy="1427945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64F0282-074E-4587-AD65-9D26ADCAFE9D}"/>
              </a:ext>
            </a:extLst>
          </p:cNvPr>
          <p:cNvSpPr/>
          <p:nvPr/>
        </p:nvSpPr>
        <p:spPr>
          <a:xfrm>
            <a:off x="141288" y="361444"/>
            <a:ext cx="548639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     Для измерения площадей больших земельных участков используют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ар (сотка)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и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гектар (га).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Слово гектар, взятое от греческого слова «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</a:rPr>
              <a:t>hektar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», означает «сто ар» и кратко обозначается «га». </a:t>
            </a:r>
          </a:p>
          <a:p>
            <a:pPr algn="just"/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     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1 ар – это площадь квадрата со стороной 10 м</a:t>
            </a:r>
          </a:p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      1 га – это площадь квадрата со стороной 100 м</a:t>
            </a:r>
          </a:p>
          <a:p>
            <a:pPr algn="just"/>
            <a:endParaRPr lang="ru-RU" sz="1400" b="1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782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>
            <a:extLst>
              <a:ext uri="{FF2B5EF4-FFF2-40B4-BE49-F238E27FC236}">
                <a16:creationId xmlns:a16="http://schemas.microsoft.com/office/drawing/2014/main" id="{688E68A8-7450-4D66-9ABB-573EFE5C0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1078" y="829429"/>
            <a:ext cx="184731" cy="223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852"/>
          </a:p>
        </p:txBody>
      </p:sp>
      <p:pic>
        <p:nvPicPr>
          <p:cNvPr id="15363" name="Picture 2">
            <a:extLst>
              <a:ext uri="{FF2B5EF4-FFF2-40B4-BE49-F238E27FC236}">
                <a16:creationId xmlns:a16="http://schemas.microsoft.com/office/drawing/2014/main" id="{F3C9AAE9-8119-46C7-BE90-BA7B38182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51" y="708025"/>
            <a:ext cx="2594733" cy="2349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Стрелка вправо 5">
            <a:extLst>
              <a:ext uri="{FF2B5EF4-FFF2-40B4-BE49-F238E27FC236}">
                <a16:creationId xmlns:a16="http://schemas.microsoft.com/office/drawing/2014/main" id="{2A96772C-407A-4F29-A08B-BAABDA29965A}"/>
              </a:ext>
            </a:extLst>
          </p:cNvPr>
          <p:cNvSpPr/>
          <p:nvPr/>
        </p:nvSpPr>
        <p:spPr>
          <a:xfrm rot="2952830">
            <a:off x="314762" y="1704352"/>
            <a:ext cx="3095334" cy="219234"/>
          </a:xfrm>
          <a:prstGeom prst="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852"/>
          </a:p>
        </p:txBody>
      </p:sp>
      <p:sp>
        <p:nvSpPr>
          <p:cNvPr id="7" name="Стрелка влево 6">
            <a:extLst>
              <a:ext uri="{FF2B5EF4-FFF2-40B4-BE49-F238E27FC236}">
                <a16:creationId xmlns:a16="http://schemas.microsoft.com/office/drawing/2014/main" id="{72702B1B-C824-4263-B511-90A144F36F08}"/>
              </a:ext>
            </a:extLst>
          </p:cNvPr>
          <p:cNvSpPr/>
          <p:nvPr/>
        </p:nvSpPr>
        <p:spPr>
          <a:xfrm rot="2927626">
            <a:off x="-394907" y="1918444"/>
            <a:ext cx="3009216" cy="234419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852"/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992846EB-8EB3-4E9D-A03C-525412A09FAA}"/>
              </a:ext>
            </a:extLst>
          </p:cNvPr>
          <p:cNvSpPr/>
          <p:nvPr/>
        </p:nvSpPr>
        <p:spPr>
          <a:xfrm>
            <a:off x="0" y="0"/>
            <a:ext cx="5768975" cy="440726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sz="2400" spc="15" dirty="0">
                <a:solidFill>
                  <a:schemeClr val="bg1"/>
                </a:solidFill>
              </a:rPr>
              <a:t>       </a:t>
            </a:r>
            <a:r>
              <a:rPr lang="ru-RU" sz="200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ЕДИНИЦЫ ИЗМЕРЕНИЯ ПЛОЩАДИ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8666650-19F3-491A-83CB-CEF0365D564A}"/>
              </a:ext>
            </a:extLst>
          </p:cNvPr>
          <p:cNvSpPr/>
          <p:nvPr/>
        </p:nvSpPr>
        <p:spPr>
          <a:xfrm>
            <a:off x="3883535" y="648770"/>
            <a:ext cx="18473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2C7A762-9E47-4DB2-8359-15837BEDE28C}"/>
              </a:ext>
            </a:extLst>
          </p:cNvPr>
          <p:cNvSpPr/>
          <p:nvPr/>
        </p:nvSpPr>
        <p:spPr>
          <a:xfrm>
            <a:off x="2886214" y="517892"/>
            <a:ext cx="2729799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sz="24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2400" b="1" baseline="30000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24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 </a:t>
            </a:r>
            <a:r>
              <a:rPr lang="ru-RU" sz="2400" b="1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ru-RU" sz="24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r>
              <a:rPr lang="ru-RU" sz="2400" b="1" baseline="30000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r>
              <a:rPr lang="ru-RU" sz="24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га =              м</a:t>
            </a:r>
            <a:r>
              <a:rPr lang="ru-RU" sz="2400" b="1" baseline="30000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                      </a:t>
            </a:r>
          </a:p>
          <a:p>
            <a:r>
              <a:rPr lang="ru-RU" sz="24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ар =            м</a:t>
            </a:r>
            <a:r>
              <a:rPr lang="ru-RU" sz="2400" b="1" baseline="30000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b="1" dirty="0">
              <a:ln w="0"/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580ED37-40DD-4478-BF9D-371BE4E94015}"/>
              </a:ext>
            </a:extLst>
          </p:cNvPr>
          <p:cNvSpPr/>
          <p:nvPr/>
        </p:nvSpPr>
        <p:spPr>
          <a:xfrm>
            <a:off x="3964265" y="528193"/>
            <a:ext cx="6992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4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99EC68C-73B6-4C40-BA8F-6C806690E2DE}"/>
              </a:ext>
            </a:extLst>
          </p:cNvPr>
          <p:cNvSpPr/>
          <p:nvPr/>
        </p:nvSpPr>
        <p:spPr>
          <a:xfrm>
            <a:off x="3856659" y="901695"/>
            <a:ext cx="11272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4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8771E5E2-48F7-48BA-9485-0036417E2C65}"/>
              </a:ext>
            </a:extLst>
          </p:cNvPr>
          <p:cNvSpPr/>
          <p:nvPr/>
        </p:nvSpPr>
        <p:spPr>
          <a:xfrm>
            <a:off x="4051276" y="1256557"/>
            <a:ext cx="87075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ru-RU" sz="2400" b="1" dirty="0">
                <a:ln w="0"/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AA1FA14-1E3F-4FC8-BFFE-6EA004659D4E}"/>
              </a:ext>
            </a:extLst>
          </p:cNvPr>
          <p:cNvSpPr/>
          <p:nvPr/>
        </p:nvSpPr>
        <p:spPr>
          <a:xfrm>
            <a:off x="3000317" y="1752735"/>
            <a:ext cx="267413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0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r>
              <a:rPr lang="en-US" sz="20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м</a:t>
            </a:r>
            <a:r>
              <a:rPr lang="ru-RU" sz="2000" b="1" baseline="30000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20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   </a:t>
            </a:r>
            <a:r>
              <a:rPr lang="ru-RU" sz="2000" b="1" dirty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</a:t>
            </a:r>
            <a:endParaRPr lang="ru-RU" sz="2000" b="1" baseline="30000" dirty="0">
              <a:ln w="0"/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0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дм</a:t>
            </a:r>
            <a:r>
              <a:rPr lang="ru-RU" sz="2000" b="1" baseline="30000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       м</a:t>
            </a:r>
            <a:r>
              <a:rPr lang="ru-RU" sz="2000" b="1" baseline="30000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                      </a:t>
            </a:r>
          </a:p>
          <a:p>
            <a:r>
              <a:rPr lang="ru-RU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</a:t>
            </a:r>
            <a:r>
              <a:rPr lang="en-US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см</a:t>
            </a:r>
            <a:r>
              <a:rPr lang="ru-RU" b="1" baseline="30000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ln w="0"/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    ар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3A32885-D805-4B62-AFB9-BA06A865396A}"/>
              </a:ext>
            </a:extLst>
          </p:cNvPr>
          <p:cNvSpPr/>
          <p:nvPr/>
        </p:nvSpPr>
        <p:spPr>
          <a:xfrm>
            <a:off x="4491299" y="1752734"/>
            <a:ext cx="492593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ru-RU" sz="2000" b="1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2000" b="1" baseline="3000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76A31657-DD7B-4168-9379-E85F72D85E43}"/>
              </a:ext>
            </a:extLst>
          </p:cNvPr>
          <p:cNvSpPr/>
          <p:nvPr/>
        </p:nvSpPr>
        <p:spPr>
          <a:xfrm>
            <a:off x="4471914" y="2085715"/>
            <a:ext cx="492593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0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ru-RU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2000" b="1" baseline="3000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879EFF0-E664-4E6A-B535-8F349CFA1FCE}"/>
              </a:ext>
            </a:extLst>
          </p:cNvPr>
          <p:cNvSpPr/>
          <p:nvPr/>
        </p:nvSpPr>
        <p:spPr>
          <a:xfrm>
            <a:off x="4832313" y="2376265"/>
            <a:ext cx="492593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000" b="1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ru-RU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2000" b="1" baseline="3000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3" grpId="0"/>
      <p:bldP spid="15" grpId="0"/>
      <p:bldP spid="16" grpId="0"/>
      <p:bldP spid="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22114</TotalTime>
  <Words>1022</Words>
  <Application>Microsoft Office PowerPoint</Application>
  <PresentationFormat>Произвольный</PresentationFormat>
  <Paragraphs>185</Paragraphs>
  <Slides>18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7" baseType="lpstr">
      <vt:lpstr>Arial</vt:lpstr>
      <vt:lpstr>Arial Black</vt:lpstr>
      <vt:lpstr>Calibri</vt:lpstr>
      <vt:lpstr>Cambria Math</vt:lpstr>
      <vt:lpstr>Times New Roman</vt:lpstr>
      <vt:lpstr>Trebuchet MS</vt:lpstr>
      <vt:lpstr>Wingdings 2</vt:lpstr>
      <vt:lpstr>Wingdings 3</vt:lpstr>
      <vt:lpstr>Грань</vt:lpstr>
      <vt:lpstr>МАТЕМАТИКА</vt:lpstr>
      <vt:lpstr>Презентация PowerPoint</vt:lpstr>
      <vt:lpstr>Цели урока:</vt:lpstr>
      <vt:lpstr>Презентация PowerPoint</vt:lpstr>
      <vt:lpstr>ПРОВЕРКА  САМОСТОЯТЕЛЬНОЙ  РАБОТЫ</vt:lpstr>
      <vt:lpstr>Презентация PowerPoint</vt:lpstr>
      <vt:lpstr>ВСПОМНИМ</vt:lpstr>
      <vt:lpstr>ВСПОМНИМ</vt:lpstr>
      <vt:lpstr>Презентация PowerPoint</vt:lpstr>
      <vt:lpstr>РЕШЕНИЕ  ЗАДАЧ</vt:lpstr>
      <vt:lpstr>РЕШЕНИЕ  ЗАДАЧ</vt:lpstr>
      <vt:lpstr>Презентация PowerPoint</vt:lpstr>
      <vt:lpstr>РЕШЕНИЕ  ЗАДАЧ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ЗАДАНИЯ ДЛЯ  САМОСТОЯТЕЛЬНОЙ 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1757</cp:revision>
  <cp:lastPrinted>2020-12-13T16:42:46Z</cp:lastPrinted>
  <dcterms:created xsi:type="dcterms:W3CDTF">2020-04-09T07:32:19Z</dcterms:created>
  <dcterms:modified xsi:type="dcterms:W3CDTF">2020-12-13T16:51:22Z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