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6"/>
  </p:notesMasterIdLst>
  <p:handoutMasterIdLst>
    <p:handoutMasterId r:id="rId17"/>
  </p:handoutMasterIdLst>
  <p:sldIdLst>
    <p:sldId id="528" r:id="rId2"/>
    <p:sldId id="846" r:id="rId3"/>
    <p:sldId id="847" r:id="rId4"/>
    <p:sldId id="860" r:id="rId5"/>
    <p:sldId id="861" r:id="rId6"/>
    <p:sldId id="858" r:id="rId7"/>
    <p:sldId id="870" r:id="rId8"/>
    <p:sldId id="862" r:id="rId9"/>
    <p:sldId id="867" r:id="rId10"/>
    <p:sldId id="868" r:id="rId11"/>
    <p:sldId id="863" r:id="rId12"/>
    <p:sldId id="864" r:id="rId13"/>
    <p:sldId id="865" r:id="rId14"/>
    <p:sldId id="480" r:id="rId15"/>
  </p:sldIdLst>
  <p:sldSz cx="5768975" cy="3244850"/>
  <p:notesSz cx="9866313" cy="6735763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5FCBEF"/>
    <a:srgbClr val="00A859"/>
    <a:srgbClr val="00C695"/>
    <a:srgbClr val="000000"/>
    <a:srgbClr val="BAD7C3"/>
    <a:srgbClr val="CACAE2"/>
    <a:srgbClr val="E3255B"/>
    <a:srgbClr val="FFFFFF"/>
    <a:srgbClr val="AA1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323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6101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4185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170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771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1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651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342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0732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851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011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773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9.png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217904"/>
            <a:ext cx="3721509" cy="159145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ПЛОЩАДЬ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БОЛЕЕ СЛОЖНОЙ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ФИГУРЫ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30300" y="1470025"/>
            <a:ext cx="304799" cy="125952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4507963" y="2225511"/>
            <a:ext cx="528451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6. Формулы периметра и площади прямоугольника">
            <a:extLst>
              <a:ext uri="{FF2B5EF4-FFF2-40B4-BE49-F238E27FC236}">
                <a16:creationId xmlns:a16="http://schemas.microsoft.com/office/drawing/2014/main" id="{3A1B29D8-F44D-4C6F-81B6-F1F8981AE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687" y="1060896"/>
            <a:ext cx="2362200" cy="1856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0A55FF1-8B37-44B3-B9F2-C596FC5D4B6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68" t="55742" r="55424"/>
          <a:stretch/>
        </p:blipFill>
        <p:spPr>
          <a:xfrm>
            <a:off x="0" y="533400"/>
            <a:ext cx="2345662" cy="108902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D251AC7-20B4-4BD9-BAED-6590D6E92C40}"/>
              </a:ext>
            </a:extLst>
          </p:cNvPr>
          <p:cNvSpPr/>
          <p:nvPr/>
        </p:nvSpPr>
        <p:spPr>
          <a:xfrm>
            <a:off x="2312989" y="439363"/>
            <a:ext cx="34289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 </a:t>
            </a:r>
            <a:r>
              <a:rPr lang="ru-RU" sz="1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используем метод 3</a:t>
            </a:r>
          </a:p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Дополним фигуру с помощью</a:t>
            </a:r>
          </a:p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прям. В и С до большого прям. А Тогда площадь составной фигуры равна разности площадей большего и  двух меньших  прямоугольников. 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612FD78-8862-4742-A583-B77410594A62}"/>
              </a:ext>
            </a:extLst>
          </p:cNvPr>
          <p:cNvCxnSpPr/>
          <p:nvPr/>
        </p:nvCxnSpPr>
        <p:spPr>
          <a:xfrm>
            <a:off x="903287" y="708025"/>
            <a:ext cx="228600" cy="0"/>
          </a:xfrm>
          <a:prstGeom prst="line">
            <a:avLst/>
          </a:prstGeom>
          <a:ln>
            <a:solidFill>
              <a:srgbClr val="5FCB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B56CA0FE-696E-4794-A908-D50024FDE902}"/>
              </a:ext>
            </a:extLst>
          </p:cNvPr>
          <p:cNvCxnSpPr/>
          <p:nvPr/>
        </p:nvCxnSpPr>
        <p:spPr>
          <a:xfrm>
            <a:off x="1512887" y="699543"/>
            <a:ext cx="228600" cy="0"/>
          </a:xfrm>
          <a:prstGeom prst="line">
            <a:avLst/>
          </a:prstGeom>
          <a:ln>
            <a:solidFill>
              <a:srgbClr val="5FCB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A28C3B1-AE43-455B-9BAF-C89AE61E358F}"/>
              </a:ext>
            </a:extLst>
          </p:cNvPr>
          <p:cNvSpPr/>
          <p:nvPr/>
        </p:nvSpPr>
        <p:spPr>
          <a:xfrm>
            <a:off x="551909" y="101396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3F0CB1A-AA2C-411B-883B-FBAF9C2523E3}"/>
              </a:ext>
            </a:extLst>
          </p:cNvPr>
          <p:cNvSpPr/>
          <p:nvPr/>
        </p:nvSpPr>
        <p:spPr>
          <a:xfrm>
            <a:off x="841898" y="773109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3539E26-9F88-4503-A494-9D6CBB88772F}"/>
              </a:ext>
            </a:extLst>
          </p:cNvPr>
          <p:cNvSpPr/>
          <p:nvPr/>
        </p:nvSpPr>
        <p:spPr>
          <a:xfrm>
            <a:off x="1466002" y="773109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386FAE4C-09F6-4B05-8042-75FA971EAF9C}"/>
                  </a:ext>
                </a:extLst>
              </p:cNvPr>
              <p:cNvSpPr/>
              <p:nvPr/>
            </p:nvSpPr>
            <p:spPr>
              <a:xfrm>
                <a:off x="1011023" y="1817013"/>
                <a:ext cx="3944404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прям. А:   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А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 60</a:t>
                </a:r>
                <a:r>
                  <a:rPr lang="ru-RU" sz="14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90 = 5400 (мм</a:t>
                </a:r>
                <a:r>
                  <a:rPr lang="ru-RU" sz="14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прям. В: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S</a:t>
                </a:r>
                <a:r>
                  <a:rPr lang="en-US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40</a:t>
                </a:r>
                <a:r>
                  <a:rPr lang="ru-RU" sz="14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15 = 600 (мм</a:t>
                </a:r>
                <a:r>
                  <a:rPr lang="ru-RU" sz="14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прям. С: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S</a:t>
                </a:r>
                <a:r>
                  <a:rPr lang="ru-RU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40</a:t>
                </a:r>
                <a:r>
                  <a:rPr lang="ru-RU" sz="14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15 = 600 (мм</a:t>
                </a:r>
                <a:r>
                  <a:rPr lang="ru-RU" sz="14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составного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прям. :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S = S</a:t>
                </a:r>
                <a:r>
                  <a:rPr lang="ru-RU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А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–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  </a:t>
                </a:r>
                <a:endParaRPr lang="en-US" sz="14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540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0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(</a:t>
                </a:r>
                <a:r>
                  <a:rPr lang="ru-RU" sz="1400" b="1" dirty="0">
                    <a:ln w="0"/>
                    <a:solidFill>
                      <a:srgbClr val="211D1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60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0 + 600) = 420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(мм</a:t>
                </a:r>
                <a:r>
                  <a:rPr lang="ru-RU" sz="14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420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мм</a:t>
                </a:r>
                <a:r>
                  <a:rPr lang="ru-RU" sz="14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ru-RU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386FAE4C-09F6-4B05-8042-75FA971EAF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023" y="1817013"/>
                <a:ext cx="3944404" cy="1384995"/>
              </a:xfrm>
              <a:prstGeom prst="rect">
                <a:avLst/>
              </a:prstGeom>
              <a:blipFill>
                <a:blip r:embed="rId4"/>
                <a:stretch>
                  <a:fillRect l="-464" t="-881" b="-39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77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6DB20B6-5F90-4FEB-B744-2549F4E8E3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9"/>
          <a:stretch/>
        </p:blipFill>
        <p:spPr>
          <a:xfrm>
            <a:off x="69849" y="409053"/>
            <a:ext cx="5627686" cy="198070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1C8CE50-6812-4ACE-AC7B-A597EA334824}"/>
              </a:ext>
            </a:extLst>
          </p:cNvPr>
          <p:cNvSpPr/>
          <p:nvPr/>
        </p:nvSpPr>
        <p:spPr>
          <a:xfrm>
            <a:off x="293687" y="2455589"/>
            <a:ext cx="1494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S</a:t>
            </a:r>
            <a:r>
              <a:rPr lang="ru-RU" b="1" baseline="-25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–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en-US" b="1" baseline="-25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18B334-69E3-4A56-92DC-1106CD3C07AC}"/>
              </a:ext>
            </a:extLst>
          </p:cNvPr>
          <p:cNvSpPr/>
          <p:nvPr/>
        </p:nvSpPr>
        <p:spPr>
          <a:xfrm>
            <a:off x="1128930" y="1141517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0B979A-9859-4671-9929-1D3D5E50D854}"/>
              </a:ext>
            </a:extLst>
          </p:cNvPr>
          <p:cNvSpPr/>
          <p:nvPr/>
        </p:nvSpPr>
        <p:spPr>
          <a:xfrm>
            <a:off x="1817837" y="86182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54FCFC9-7049-4FBD-A41F-EBC140DDD81A}"/>
              </a:ext>
            </a:extLst>
          </p:cNvPr>
          <p:cNvSpPr/>
          <p:nvPr/>
        </p:nvSpPr>
        <p:spPr>
          <a:xfrm>
            <a:off x="3773869" y="1069737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F15F034-B9ED-4C23-A6BF-2817EE1F9ECF}"/>
              </a:ext>
            </a:extLst>
          </p:cNvPr>
          <p:cNvSpPr/>
          <p:nvPr/>
        </p:nvSpPr>
        <p:spPr>
          <a:xfrm>
            <a:off x="4384324" y="114428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BFBE0677-DE73-4F4D-992A-B3DC0EC4F875}"/>
                  </a:ext>
                </a:extLst>
              </p:cNvPr>
              <p:cNvSpPr/>
              <p:nvPr/>
            </p:nvSpPr>
            <p:spPr>
              <a:xfrm>
                <a:off x="1931312" y="2496447"/>
                <a:ext cx="1986441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а</a:t>
                </a:r>
                <a:r>
                  <a:rPr lang="ru-RU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ru-RU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  <a:p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en-US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а</a:t>
                </a:r>
                <a:r>
                  <a:rPr lang="ru-RU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ru-RU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BFBE0677-DE73-4F4D-992A-B3DC0EC4F8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1312" y="2496447"/>
                <a:ext cx="1986441" cy="923330"/>
              </a:xfrm>
              <a:prstGeom prst="rect">
                <a:avLst/>
              </a:prstGeom>
              <a:blipFill>
                <a:blip r:embed="rId4"/>
                <a:stretch>
                  <a:fillRect l="-2761" t="-3974" r="-21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519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57F8B3F-2A09-4988-9138-1A92C471831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 t="22228"/>
          <a:stretch/>
        </p:blipFill>
        <p:spPr>
          <a:xfrm>
            <a:off x="107947" y="759436"/>
            <a:ext cx="5551487" cy="1024641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FDCB5C3-9F6C-40B6-B376-72BF25F7E4B9}"/>
              </a:ext>
            </a:extLst>
          </p:cNvPr>
          <p:cNvSpPr/>
          <p:nvPr/>
        </p:nvSpPr>
        <p:spPr>
          <a:xfrm>
            <a:off x="107947" y="395321"/>
            <a:ext cx="566102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645.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 Найдите площадь фигур на основании данных на 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рис. 10</a:t>
            </a:r>
            <a:endParaRPr lang="ru-RU" sz="14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940FF1-44AB-4E1F-929A-7EF2A2799DDC}"/>
              </a:ext>
            </a:extLst>
          </p:cNvPr>
          <p:cNvSpPr/>
          <p:nvPr/>
        </p:nvSpPr>
        <p:spPr>
          <a:xfrm>
            <a:off x="495272" y="929463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5B62FA7-F8BE-475B-B15E-A10B39E166F7}"/>
              </a:ext>
            </a:extLst>
          </p:cNvPr>
          <p:cNvSpPr/>
          <p:nvPr/>
        </p:nvSpPr>
        <p:spPr>
          <a:xfrm>
            <a:off x="3810629" y="1229982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8D65864-2A93-4C6B-A93F-15C1AE22F7E0}"/>
              </a:ext>
            </a:extLst>
          </p:cNvPr>
          <p:cNvSpPr/>
          <p:nvPr/>
        </p:nvSpPr>
        <p:spPr>
          <a:xfrm>
            <a:off x="4570948" y="96024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6004FD1-1752-46BD-AD7E-498DA05CA0C3}"/>
              </a:ext>
            </a:extLst>
          </p:cNvPr>
          <p:cNvSpPr/>
          <p:nvPr/>
        </p:nvSpPr>
        <p:spPr>
          <a:xfrm>
            <a:off x="5098014" y="1144906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D881881A-01BC-4ED7-805D-2A44123C30D1}"/>
                  </a:ext>
                </a:extLst>
              </p:cNvPr>
              <p:cNvSpPr/>
              <p:nvPr/>
            </p:nvSpPr>
            <p:spPr>
              <a:xfrm>
                <a:off x="113536" y="1806790"/>
                <a:ext cx="2244525" cy="1292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тр.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пр.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2</a:t>
                </a:r>
              </a:p>
              <a:p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пр.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(6+4)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= 30 (дм</a:t>
                </a:r>
                <a:r>
                  <a:rPr lang="ru-RU" sz="1400" b="1" baseline="30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тр.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 : 2 = 15 (дм</a:t>
                </a:r>
                <a:r>
                  <a:rPr lang="ru-RU" sz="1400" b="1" baseline="30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</a:t>
                </a:r>
                <a:r>
                  <a:rPr lang="ru-RU" sz="16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тр.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15 дм</a:t>
                </a:r>
                <a:r>
                  <a:rPr lang="ru-RU" sz="16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D881881A-01BC-4ED7-805D-2A44123C30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36" y="1806790"/>
                <a:ext cx="2244525" cy="1292662"/>
              </a:xfrm>
              <a:prstGeom prst="rect">
                <a:avLst/>
              </a:prstGeom>
              <a:blipFill>
                <a:blip r:embed="rId4"/>
                <a:stretch>
                  <a:fillRect l="-1630" t="-1415" b="-23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E3B4189-AC69-431D-B53A-21BF70A8E618}"/>
              </a:ext>
            </a:extLst>
          </p:cNvPr>
          <p:cNvSpPr/>
          <p:nvPr/>
        </p:nvSpPr>
        <p:spPr>
          <a:xfrm>
            <a:off x="2530867" y="1675458"/>
            <a:ext cx="11477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endParaRPr lang="ru-RU" sz="1600" b="1" dirty="0">
              <a:solidFill>
                <a:srgbClr val="221E1F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1A373C24-1897-483D-A363-85EFB177D134}"/>
                  </a:ext>
                </a:extLst>
              </p:cNvPr>
              <p:cNvSpPr/>
              <p:nvPr/>
            </p:nvSpPr>
            <p:spPr>
              <a:xfrm>
                <a:off x="2516467" y="1886799"/>
                <a:ext cx="3250919" cy="14465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2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тр. А:    </a:t>
                </a:r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2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А 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 (4</a:t>
                </a:r>
                <a:r>
                  <a:rPr lang="ru-RU" sz="12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2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3) : 2 = 6 (дм</a:t>
                </a:r>
                <a:r>
                  <a:rPr lang="ru-RU" sz="12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квадрата В: </a:t>
                </a:r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S</a:t>
                </a:r>
                <a:r>
                  <a:rPr lang="en-US" sz="12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3</a:t>
                </a:r>
                <a:r>
                  <a:rPr lang="ru-RU" sz="12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2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3 = 9 (дм</a:t>
                </a:r>
                <a:r>
                  <a:rPr lang="ru-RU" sz="12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тр. С: </a:t>
                </a:r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S</a:t>
                </a:r>
                <a:r>
                  <a:rPr lang="ru-RU" sz="12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(2</a:t>
                </a:r>
                <a:r>
                  <a:rPr lang="ru-RU" sz="12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2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3) : 2 = 3 (дм</a:t>
                </a:r>
                <a:r>
                  <a:rPr lang="ru-RU" sz="12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составной</a:t>
                </a:r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фигуры :</a:t>
                </a:r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S = S</a:t>
                </a:r>
                <a:r>
                  <a:rPr lang="ru-RU" sz="12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А 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+ </a:t>
                </a:r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12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2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12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6 + 9 + 3 = 18 (дм</a:t>
                </a:r>
                <a:r>
                  <a:rPr lang="ru-RU" sz="12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2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18 дм</a:t>
                </a:r>
                <a:r>
                  <a:rPr lang="ru-RU" sz="16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ru-RU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2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1A373C24-1897-483D-A363-85EFB177D1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467" y="1886799"/>
                <a:ext cx="3250919" cy="1446550"/>
              </a:xfrm>
              <a:prstGeom prst="rect">
                <a:avLst/>
              </a:prstGeom>
              <a:blipFill>
                <a:blip r:embed="rId5"/>
                <a:stretch>
                  <a:fillRect l="-1126" t="-8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7418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CDC7E64-BCE9-40F6-B0AC-9EB11E75F477}"/>
              </a:ext>
            </a:extLst>
          </p:cNvPr>
          <p:cNvSpPr/>
          <p:nvPr/>
        </p:nvSpPr>
        <p:spPr>
          <a:xfrm>
            <a:off x="141288" y="435094"/>
            <a:ext cx="55625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646. 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Бумажный квадрат со стороной 8 </a:t>
            </a:r>
            <a:r>
              <a:rPr lang="ru-RU" sz="1400" b="1" dirty="0" err="1">
                <a:solidFill>
                  <a:srgbClr val="221E1F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 разрезан на квадратики со стороной 1 см. Сколько квадратиков в итоге получилось?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23B1367-5B54-4775-9BE3-988B6395192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499" t="25696"/>
          <a:stretch/>
        </p:blipFill>
        <p:spPr>
          <a:xfrm>
            <a:off x="4937" y="1241425"/>
            <a:ext cx="1591458" cy="129738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EA52264-B210-4FC4-9BE4-02E65D5A59FA}"/>
              </a:ext>
            </a:extLst>
          </p:cNvPr>
          <p:cNvSpPr/>
          <p:nvPr/>
        </p:nvSpPr>
        <p:spPr>
          <a:xfrm>
            <a:off x="421396" y="2454688"/>
            <a:ext cx="6303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8 </a:t>
            </a:r>
            <a:r>
              <a:rPr lang="ru-RU" sz="1400" b="1" dirty="0" err="1">
                <a:solidFill>
                  <a:srgbClr val="221E1F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endParaRPr lang="ru-RU" sz="14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703A6BC-8C86-4214-81F0-2636D1E0E752}"/>
              </a:ext>
            </a:extLst>
          </p:cNvPr>
          <p:cNvSpPr/>
          <p:nvPr/>
        </p:nvSpPr>
        <p:spPr>
          <a:xfrm>
            <a:off x="1412566" y="1684184"/>
            <a:ext cx="567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8 </a:t>
            </a:r>
            <a:r>
              <a:rPr lang="ru-RU" sz="1200" b="1" dirty="0" err="1">
                <a:solidFill>
                  <a:srgbClr val="221E1F"/>
                </a:solidFill>
                <a:latin typeface="Arial" panose="020B0604020202020204" pitchFamily="34" charset="0"/>
              </a:rPr>
              <a:t>дм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endParaRPr lang="ru-RU" sz="12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3115490-3970-4C61-B564-25C9B9310F63}"/>
              </a:ext>
            </a:extLst>
          </p:cNvPr>
          <p:cNvSpPr/>
          <p:nvPr/>
        </p:nvSpPr>
        <p:spPr>
          <a:xfrm>
            <a:off x="1084932" y="1041482"/>
            <a:ext cx="48442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b="1" dirty="0">
                <a:solidFill>
                  <a:srgbClr val="0066CC"/>
                </a:solidFill>
                <a:latin typeface="Arial" panose="020B0604020202020204" pitchFamily="34" charset="0"/>
              </a:rPr>
              <a:t>1 см</a:t>
            </a:r>
            <a:endParaRPr lang="ru-RU" sz="1100" dirty="0">
              <a:solidFill>
                <a:srgbClr val="0066CC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F446897-80A0-421C-B20E-CD526948BE9E}"/>
              </a:ext>
            </a:extLst>
          </p:cNvPr>
          <p:cNvSpPr/>
          <p:nvPr/>
        </p:nvSpPr>
        <p:spPr>
          <a:xfrm>
            <a:off x="1812082" y="1028340"/>
            <a:ext cx="214322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Квадрат большой</a:t>
            </a:r>
          </a:p>
          <a:p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разрезали на мал. квадраты</a:t>
            </a:r>
          </a:p>
          <a:p>
            <a:r>
              <a:rPr lang="ru-RU" sz="12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2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б.кв</a:t>
            </a:r>
            <a:r>
              <a:rPr lang="ru-RU" sz="12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 8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80 см</a:t>
            </a:r>
          </a:p>
          <a:p>
            <a:r>
              <a:rPr lang="ru-RU" sz="12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2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м.кв</a:t>
            </a:r>
            <a:r>
              <a:rPr lang="ru-RU" sz="12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 1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см</a:t>
            </a:r>
            <a:endParaRPr lang="ru-RU" sz="1400" b="1" baseline="300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Сколько маленьких  квадратов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5D20FF19-87D6-480E-8387-CB7A6D315BF3}"/>
                  </a:ext>
                </a:extLst>
              </p:cNvPr>
              <p:cNvSpPr/>
              <p:nvPr/>
            </p:nvSpPr>
            <p:spPr>
              <a:xfrm>
                <a:off x="3483116" y="1008138"/>
                <a:ext cx="2288513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 err="1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б.кв</a:t>
                </a:r>
                <a:r>
                  <a:rPr lang="ru-RU" sz="14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80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80 = 6400(c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 err="1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м.кв</a:t>
                </a:r>
                <a:r>
                  <a:rPr lang="ru-RU" sz="14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(c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6400 : 1 = 6400 (кв.)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 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6400 квадратиков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получится </a:t>
                </a:r>
                <a:endParaRPr lang="en-US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:endParaRPr lang="ru-RU" sz="14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5D20FF19-87D6-480E-8387-CB7A6D315B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3116" y="1008138"/>
                <a:ext cx="2288513" cy="1815882"/>
              </a:xfrm>
              <a:prstGeom prst="rect">
                <a:avLst/>
              </a:prstGeom>
              <a:blipFill>
                <a:blip r:embed="rId4"/>
                <a:stretch>
                  <a:fillRect l="-798" t="-336" r="-2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8470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18A72358-249C-40B8-B188-3FAD96492CD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95"/>
          <a:stretch/>
        </p:blipFill>
        <p:spPr>
          <a:xfrm>
            <a:off x="598487" y="1818900"/>
            <a:ext cx="4419601" cy="142997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9AD5FE78-6CDA-4E78-A93C-EE1B79AFBC2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55"/>
          <a:stretch/>
        </p:blipFill>
        <p:spPr>
          <a:xfrm>
            <a:off x="598487" y="403224"/>
            <a:ext cx="4419601" cy="1415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635211C-EDC9-4EE5-B315-F0D57BF1CC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9"/>
          <a:stretch/>
        </p:blipFill>
        <p:spPr>
          <a:xfrm>
            <a:off x="598487" y="446987"/>
            <a:ext cx="4495800" cy="133322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2676E8B-FDA2-45A5-91A5-68C4C3320FC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49"/>
          <a:stretch/>
        </p:blipFill>
        <p:spPr>
          <a:xfrm>
            <a:off x="598487" y="1793947"/>
            <a:ext cx="4572000" cy="1428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328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ИССЛЕДУЕМ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A133CCD-4496-4FD0-A3FB-7F25CD29A8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9"/>
          <a:stretch/>
        </p:blipFill>
        <p:spPr>
          <a:xfrm>
            <a:off x="369887" y="429324"/>
            <a:ext cx="5053333" cy="1790222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E9A78EE-63DA-4D3B-B768-8ABA264ECF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288" y="2233278"/>
            <a:ext cx="5525069" cy="97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583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ИССЛЕДУЕМ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DBD61F0-F4BA-48CB-BFB6-60A5471851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0309" y="416737"/>
            <a:ext cx="2470978" cy="152802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45B5A0C-A45B-44EF-917A-34047D9C1E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288" y="1958489"/>
            <a:ext cx="5475287" cy="1135655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6793461-BD22-4583-B903-8EE3CA2C8D75}"/>
              </a:ext>
            </a:extLst>
          </p:cNvPr>
          <p:cNvSpPr/>
          <p:nvPr/>
        </p:nvSpPr>
        <p:spPr>
          <a:xfrm>
            <a:off x="3722687" y="1089025"/>
            <a:ext cx="304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989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ИССЛЕДУЕМ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AA8669A-8988-4F0B-9248-8BA9FFACF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170" y="409053"/>
            <a:ext cx="2966168" cy="13716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FA551FE-B880-45D7-AF5E-D29BD9440E97}"/>
              </a:ext>
            </a:extLst>
          </p:cNvPr>
          <p:cNvSpPr/>
          <p:nvPr/>
        </p:nvSpPr>
        <p:spPr>
          <a:xfrm>
            <a:off x="1131887" y="1393825"/>
            <a:ext cx="478039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A19F60-CADD-4AD8-A9F2-3EC3C8C877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733" y="1780653"/>
            <a:ext cx="5170487" cy="137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890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2122487" y="1401076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B0DE504-2768-4628-8F2D-F2E6BEB78900}"/>
              </a:ext>
            </a:extLst>
          </p:cNvPr>
          <p:cNvSpPr/>
          <p:nvPr/>
        </p:nvSpPr>
        <p:spPr>
          <a:xfrm>
            <a:off x="3406197" y="676084"/>
            <a:ext cx="1176925" cy="123110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600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sz="16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b="1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а) а = 18 см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12 см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тр.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endParaRPr lang="ru-RU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04CB0083-7F64-4089-A739-B77175C916C8}"/>
                  </a:ext>
                </a:extLst>
              </p:cNvPr>
              <p:cNvSpPr/>
              <p:nvPr/>
            </p:nvSpPr>
            <p:spPr>
              <a:xfrm>
                <a:off x="118803" y="1800282"/>
                <a:ext cx="2730235" cy="1261884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</a:t>
                </a:r>
                <a:r>
                  <a:rPr lang="ru-RU" sz="1600" b="1" cap="none" spc="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ru-RU" sz="1600" b="1" cap="none" spc="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тр.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пр.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2</a:t>
                </a:r>
              </a:p>
              <a:p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 err="1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</a:t>
                </a:r>
                <a:r>
                  <a:rPr lang="ru-RU" sz="14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а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= 18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12 = 216 (см</a:t>
                </a:r>
                <a:r>
                  <a:rPr lang="ru-RU" sz="14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тр.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216 : 2 = 108 (см</a:t>
                </a:r>
                <a:r>
                  <a:rPr lang="ru-RU" sz="14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</a:t>
                </a:r>
                <a:r>
                  <a:rPr lang="ru-RU" sz="16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тр.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108 см</a:t>
                </a:r>
                <a:r>
                  <a:rPr lang="ru-RU" sz="14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ru-RU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04CB0083-7F64-4089-A739-B77175C916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3" y="1800282"/>
                <a:ext cx="2730235" cy="1261884"/>
              </a:xfrm>
              <a:prstGeom prst="rect">
                <a:avLst/>
              </a:prstGeom>
              <a:blipFill>
                <a:blip r:embed="rId3"/>
                <a:stretch>
                  <a:fillRect l="-1116" t="-1449" b="-53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FC1D045-8230-4DAA-BBB4-12CD76DA360C}"/>
              </a:ext>
            </a:extLst>
          </p:cNvPr>
          <p:cNvSpPr/>
          <p:nvPr/>
        </p:nvSpPr>
        <p:spPr>
          <a:xfrm>
            <a:off x="109182" y="395321"/>
            <a:ext cx="55558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640. 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Найдите площади закрашенных на рис.7а и 7б треугольников. </a:t>
            </a:r>
            <a:endParaRPr lang="ru-RU" sz="1400" b="1" dirty="0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FA558C8E-1136-43C0-BB52-341AD4BFEB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277" t="8526" r="37707" b="34111"/>
          <a:stretch/>
        </p:blipFill>
        <p:spPr>
          <a:xfrm>
            <a:off x="189752" y="877856"/>
            <a:ext cx="3097165" cy="993889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467D96AC-B270-4DA8-BEBD-442536C79ADE}"/>
              </a:ext>
            </a:extLst>
          </p:cNvPr>
          <p:cNvSpPr/>
          <p:nvPr/>
        </p:nvSpPr>
        <p:spPr>
          <a:xfrm>
            <a:off x="4579677" y="676084"/>
            <a:ext cx="1088760" cy="12618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600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sz="16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квадрат</a:t>
            </a:r>
            <a:endParaRPr lang="ru-RU" sz="12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б) а = 8 см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8 см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тр.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endParaRPr lang="ru-RU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14AD0DD5-CED1-4C13-9A1E-C587F82F9ADA}"/>
                  </a:ext>
                </a:extLst>
              </p:cNvPr>
              <p:cNvSpPr/>
              <p:nvPr/>
            </p:nvSpPr>
            <p:spPr>
              <a:xfrm>
                <a:off x="2931571" y="1890259"/>
                <a:ext cx="2441694" cy="1261884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</a:t>
                </a:r>
                <a:r>
                  <a:rPr lang="ru-RU" sz="1600" b="1" cap="none" spc="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ru-RU" sz="1600" b="1" cap="none" spc="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тр.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кв.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2</a:t>
                </a:r>
              </a:p>
              <a:p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кв.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а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 =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64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(см</a:t>
                </a:r>
                <a:r>
                  <a:rPr lang="ru-RU" sz="14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тр.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64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2 = 32 (см</a:t>
                </a:r>
                <a:r>
                  <a:rPr lang="ru-RU" sz="14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</a:t>
                </a:r>
                <a:r>
                  <a:rPr lang="ru-RU" sz="1600" b="1" baseline="-25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тр.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32 см</a:t>
                </a:r>
                <a:r>
                  <a:rPr lang="ru-RU" sz="14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ru-RU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14AD0DD5-CED1-4C13-9A1E-C587F82F9A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1571" y="1890259"/>
                <a:ext cx="2441694" cy="1261884"/>
              </a:xfrm>
              <a:prstGeom prst="rect">
                <a:avLst/>
              </a:prstGeom>
              <a:blipFill>
                <a:blip r:embed="rId5"/>
                <a:stretch>
                  <a:fillRect l="-1500" t="-1449" b="-53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0458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2122487" y="1401076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B0DE504-2768-4628-8F2D-F2E6BEB78900}"/>
              </a:ext>
            </a:extLst>
          </p:cNvPr>
          <p:cNvSpPr/>
          <p:nvPr/>
        </p:nvSpPr>
        <p:spPr>
          <a:xfrm>
            <a:off x="1520916" y="1091669"/>
            <a:ext cx="1487908" cy="123110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b="1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пр.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 90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см</a:t>
            </a:r>
            <a:r>
              <a:rPr lang="ru-RU" b="1" baseline="30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тр.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2FFE53F-6B25-459B-A499-DECCA9CAC37E}"/>
              </a:ext>
            </a:extLst>
          </p:cNvPr>
          <p:cNvSpPr/>
          <p:nvPr/>
        </p:nvSpPr>
        <p:spPr>
          <a:xfrm>
            <a:off x="3722687" y="555625"/>
            <a:ext cx="1295400" cy="914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2A38E20-5141-4889-8374-A34CDB5C97A0}"/>
              </a:ext>
            </a:extLst>
          </p:cNvPr>
          <p:cNvSpPr/>
          <p:nvPr/>
        </p:nvSpPr>
        <p:spPr>
          <a:xfrm>
            <a:off x="0" y="409053"/>
            <a:ext cx="5767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641.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 Площадь прямоугольника на рис.7в равна 90 см². Найдите площадь закрашенного треугольника. </a:t>
            </a:r>
            <a:endParaRPr lang="ru-RU" sz="1600" b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4DECC7F-2BE3-4EFB-AAF6-39F3480E475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546" t="23356"/>
          <a:stretch/>
        </p:blipFill>
        <p:spPr>
          <a:xfrm>
            <a:off x="108079" y="1165225"/>
            <a:ext cx="1295400" cy="1315196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08C5934-D928-4F76-AF0E-2B73DD4C6D13}"/>
              </a:ext>
            </a:extLst>
          </p:cNvPr>
          <p:cNvSpPr/>
          <p:nvPr/>
        </p:nvSpPr>
        <p:spPr>
          <a:xfrm>
            <a:off x="3104912" y="1091669"/>
            <a:ext cx="2319866" cy="116955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r>
              <a:rPr lang="ru-RU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600" b="1" baseline="-25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тр.</a:t>
            </a:r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600" b="1" baseline="-25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пр.</a:t>
            </a:r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</a:t>
            </a:r>
          </a:p>
          <a:p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b="1" baseline="-25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тр.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90 : 2 = 45 (см</a:t>
            </a:r>
            <a:r>
              <a:rPr lang="ru-RU" sz="16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u-RU" b="1" baseline="-25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тр.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45 см</a:t>
            </a:r>
            <a:r>
              <a:rPr lang="ru-RU" sz="16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600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31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0A55FF1-8B37-44B3-B9F2-C596FC5D4B6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9466" r="50956" b="43905"/>
          <a:stretch/>
        </p:blipFill>
        <p:spPr>
          <a:xfrm>
            <a:off x="0" y="928424"/>
            <a:ext cx="2268967" cy="1366573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356D680-1C44-409C-A305-6C4070CDAA1A}"/>
              </a:ext>
            </a:extLst>
          </p:cNvPr>
          <p:cNvSpPr/>
          <p:nvPr/>
        </p:nvSpPr>
        <p:spPr>
          <a:xfrm>
            <a:off x="65087" y="409053"/>
            <a:ext cx="556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643.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 Найдите площадь фигуры на рисунке 8, которая состоит из квадрата и прямоугольника (все углы прямые).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F426E4C-0C69-427B-815F-B11E45320F03}"/>
              </a:ext>
            </a:extLst>
          </p:cNvPr>
          <p:cNvSpPr/>
          <p:nvPr/>
        </p:nvSpPr>
        <p:spPr>
          <a:xfrm>
            <a:off x="2122487" y="928424"/>
            <a:ext cx="146480" cy="1606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53BA970B-12DC-4E39-B728-BF45973CADF7}"/>
              </a:ext>
            </a:extLst>
          </p:cNvPr>
          <p:cNvCxnSpPr>
            <a:cxnSpLocks/>
          </p:cNvCxnSpPr>
          <p:nvPr/>
        </p:nvCxnSpPr>
        <p:spPr>
          <a:xfrm>
            <a:off x="1893887" y="1470025"/>
            <a:ext cx="0" cy="2667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4B3C9B8-F5F7-44C1-877E-6C86BD5142F4}"/>
              </a:ext>
            </a:extLst>
          </p:cNvPr>
          <p:cNvSpPr txBox="1"/>
          <p:nvPr/>
        </p:nvSpPr>
        <p:spPr>
          <a:xfrm>
            <a:off x="522287" y="1165225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D90FE2-7071-43DB-B44E-803C18D4A2B7}"/>
              </a:ext>
            </a:extLst>
          </p:cNvPr>
          <p:cNvSpPr txBox="1"/>
          <p:nvPr/>
        </p:nvSpPr>
        <p:spPr>
          <a:xfrm>
            <a:off x="1465783" y="1372558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7D644001-C8BD-4FF6-B126-91310B8919EF}"/>
                  </a:ext>
                </a:extLst>
              </p:cNvPr>
              <p:cNvSpPr/>
              <p:nvPr/>
            </p:nvSpPr>
            <p:spPr>
              <a:xfrm>
                <a:off x="2409279" y="864083"/>
                <a:ext cx="3283495" cy="2246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 </a:t>
                </a:r>
                <a:r>
                  <a:rPr lang="ru-RU" sz="1400" b="1" dirty="0">
                    <a:ln w="0"/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используем метод 3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Дополним фигуру с помощью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прям. В до большого прям. А Тогда площадь составной фигуры равна разности площадей большего и меньшего </a:t>
                </a:r>
                <a:r>
                  <a:rPr lang="ru-RU" sz="1400" b="1" dirty="0" err="1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прямоуг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прям. А:    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 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45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30 = 1350 (см</a:t>
                </a:r>
                <a:r>
                  <a:rPr lang="ru-RU" sz="1400" b="1" baseline="30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прям. В: 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35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10 = 350 (см</a:t>
                </a:r>
                <a:r>
                  <a:rPr lang="ru-RU" sz="1400" b="1" baseline="30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составной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фигуры :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S =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А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–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endParaRPr lang="en-US" sz="1400" b="1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 = 1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(см</a:t>
                </a:r>
                <a:r>
                  <a:rPr lang="ru-RU" sz="1400" b="1" baseline="30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7D644001-C8BD-4FF6-B126-91310B8919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9279" y="864083"/>
                <a:ext cx="3283495" cy="2246769"/>
              </a:xfrm>
              <a:prstGeom prst="rect">
                <a:avLst/>
              </a:prstGeom>
              <a:blipFill>
                <a:blip r:embed="rId4"/>
                <a:stretch>
                  <a:fillRect l="-557" t="-543" r="-371" b="-19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E57705B-4076-4B79-8384-A35297F31875}"/>
              </a:ext>
            </a:extLst>
          </p:cNvPr>
          <p:cNvSpPr/>
          <p:nvPr/>
        </p:nvSpPr>
        <p:spPr>
          <a:xfrm>
            <a:off x="65087" y="2772298"/>
            <a:ext cx="21349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en-US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</a:t>
            </a:r>
            <a:r>
              <a:rPr lang="en-US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см</a:t>
            </a:r>
            <a:r>
              <a:rPr lang="ru-RU" sz="16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600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60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0A55FF1-8B37-44B3-B9F2-C596FC5D4B6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932" t="9291" r="3151" b="46990"/>
          <a:stretch/>
        </p:blipFill>
        <p:spPr>
          <a:xfrm>
            <a:off x="56723" y="446987"/>
            <a:ext cx="2514600" cy="1362833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7C4653B-A372-43B8-B076-8B6C0B3DD024}"/>
              </a:ext>
            </a:extLst>
          </p:cNvPr>
          <p:cNvSpPr/>
          <p:nvPr/>
        </p:nvSpPr>
        <p:spPr>
          <a:xfrm>
            <a:off x="0" y="446988"/>
            <a:ext cx="217487" cy="2610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0EBE507-7996-49E1-B499-75143B77C5EA}"/>
              </a:ext>
            </a:extLst>
          </p:cNvPr>
          <p:cNvSpPr/>
          <p:nvPr/>
        </p:nvSpPr>
        <p:spPr>
          <a:xfrm>
            <a:off x="0" y="1343558"/>
            <a:ext cx="236204" cy="2610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CE49128-700A-41C6-A879-F878584E046F}"/>
              </a:ext>
            </a:extLst>
          </p:cNvPr>
          <p:cNvSpPr/>
          <p:nvPr/>
        </p:nvSpPr>
        <p:spPr>
          <a:xfrm>
            <a:off x="2571323" y="446986"/>
            <a:ext cx="298016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 </a:t>
            </a:r>
            <a:r>
              <a:rPr lang="ru-RU" sz="12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используем метод 2</a:t>
            </a:r>
          </a:p>
          <a:p>
            <a:r>
              <a:rPr lang="ru-RU" sz="12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Разобьём фигуру на квадраты А, В</a:t>
            </a:r>
          </a:p>
          <a:p>
            <a:r>
              <a:rPr lang="ru-RU" sz="12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прямоугольник  С. Тогда площадь составной фигуры равна сумме площадей этих фигур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B96DEDE-0B77-4419-AE0B-8E6EB36EA592}"/>
              </a:ext>
            </a:extLst>
          </p:cNvPr>
          <p:cNvCxnSpPr>
            <a:cxnSpLocks/>
          </p:cNvCxnSpPr>
          <p:nvPr/>
        </p:nvCxnSpPr>
        <p:spPr>
          <a:xfrm>
            <a:off x="1494523" y="657327"/>
            <a:ext cx="0" cy="3554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9A82056B-5E76-45BA-BE88-918CB7E79C91}"/>
              </a:ext>
            </a:extLst>
          </p:cNvPr>
          <p:cNvCxnSpPr>
            <a:cxnSpLocks/>
          </p:cNvCxnSpPr>
          <p:nvPr/>
        </p:nvCxnSpPr>
        <p:spPr>
          <a:xfrm>
            <a:off x="1494523" y="1311292"/>
            <a:ext cx="0" cy="3370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CC29376-6CD7-4CC1-B655-92BF5DAFB811}"/>
              </a:ext>
            </a:extLst>
          </p:cNvPr>
          <p:cNvSpPr txBox="1"/>
          <p:nvPr/>
        </p:nvSpPr>
        <p:spPr>
          <a:xfrm>
            <a:off x="767106" y="941960"/>
            <a:ext cx="228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303056-8601-4639-AF40-526EEA937EE4}"/>
              </a:ext>
            </a:extLst>
          </p:cNvPr>
          <p:cNvSpPr txBox="1"/>
          <p:nvPr/>
        </p:nvSpPr>
        <p:spPr>
          <a:xfrm>
            <a:off x="1634971" y="1311292"/>
            <a:ext cx="228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0642A4F-2534-4CE9-9B42-92DEA275EA41}"/>
              </a:ext>
            </a:extLst>
          </p:cNvPr>
          <p:cNvSpPr txBox="1"/>
          <p:nvPr/>
        </p:nvSpPr>
        <p:spPr>
          <a:xfrm>
            <a:off x="1508124" y="592795"/>
            <a:ext cx="415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56A77B24-8C6E-43D7-8274-F34D2AEE66C3}"/>
                  </a:ext>
                </a:extLst>
              </p:cNvPr>
              <p:cNvSpPr/>
              <p:nvPr/>
            </p:nvSpPr>
            <p:spPr>
              <a:xfrm>
                <a:off x="2130591" y="1635919"/>
                <a:ext cx="3638383" cy="14157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квадрата А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60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60 =3600 (мм</a:t>
                </a:r>
                <a:r>
                  <a:rPr lang="ru-RU" sz="1400" b="1" baseline="30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квадрата В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S</a:t>
                </a:r>
                <a:r>
                  <a:rPr lang="ru-RU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В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20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 =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 (мм</a:t>
                </a:r>
                <a:r>
                  <a:rPr lang="ru-RU" sz="1400" b="1" baseline="30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прям. С:    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С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ru-RU" sz="14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0 =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60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0 (мм</a:t>
                </a:r>
                <a:r>
                  <a:rPr lang="ru-RU" sz="14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1400" b="1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составной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фигуры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S =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S</a:t>
                </a:r>
                <a:r>
                  <a:rPr lang="ru-RU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+ S</a:t>
                </a:r>
                <a:r>
                  <a:rPr lang="ru-RU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В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+ S</a:t>
                </a:r>
                <a:r>
                  <a:rPr lang="ru-RU" sz="1400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С </a:t>
                </a:r>
                <a:endParaRPr lang="en-US" sz="1400" b="1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3600 + 400 + 600 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46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(мм</a:t>
                </a:r>
                <a:r>
                  <a:rPr lang="ru-RU" sz="1400" b="1" baseline="3000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460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мм</a:t>
                </a:r>
                <a:r>
                  <a:rPr lang="ru-RU" sz="16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ru-RU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56A77B24-8C6E-43D7-8274-F34D2AEE66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0591" y="1635919"/>
                <a:ext cx="3638383" cy="1415772"/>
              </a:xfrm>
              <a:prstGeom prst="rect">
                <a:avLst/>
              </a:prstGeom>
              <a:blipFill>
                <a:blip r:embed="rId4"/>
                <a:stretch>
                  <a:fillRect l="-1007" t="-429" b="-42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A4B3F4E-0F5A-412D-A2D8-DD58FA8C331A}"/>
              </a:ext>
            </a:extLst>
          </p:cNvPr>
          <p:cNvSpPr txBox="1"/>
          <p:nvPr/>
        </p:nvSpPr>
        <p:spPr>
          <a:xfrm>
            <a:off x="1589086" y="1012825"/>
            <a:ext cx="498821" cy="200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700" b="1" dirty="0">
                <a:latin typeface="Arial" panose="020B0604020202020204" pitchFamily="34" charset="0"/>
                <a:cs typeface="Arial" panose="020B0604020202020204" pitchFamily="34" charset="0"/>
              </a:rPr>
              <a:t>30 мм</a:t>
            </a:r>
          </a:p>
        </p:txBody>
      </p:sp>
    </p:spTree>
    <p:extLst>
      <p:ext uri="{BB962C8B-B14F-4D97-AF65-F5344CB8AC3E}">
        <p14:creationId xmlns:p14="http://schemas.microsoft.com/office/powerpoint/2010/main" val="162636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21950</TotalTime>
  <Words>899</Words>
  <Application>Microsoft Office PowerPoint</Application>
  <PresentationFormat>Произвольный</PresentationFormat>
  <Paragraphs>145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ОБОГАЩАЕМ  ЗНАНИЯ</vt:lpstr>
      <vt:lpstr>ИССЛЕДУЕМ</vt:lpstr>
      <vt:lpstr>ИССЛЕДУЕМ</vt:lpstr>
      <vt:lpstr>ИССЛЕДУЕМ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1744</cp:revision>
  <cp:lastPrinted>2020-09-30T03:25:16Z</cp:lastPrinted>
  <dcterms:created xsi:type="dcterms:W3CDTF">2020-04-09T07:32:19Z</dcterms:created>
  <dcterms:modified xsi:type="dcterms:W3CDTF">2020-11-06T09:24:24Z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