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913" r:id="rId1"/>
  </p:sldMasterIdLst>
  <p:notesMasterIdLst>
    <p:notesMasterId r:id="rId16"/>
  </p:notesMasterIdLst>
  <p:handoutMasterIdLst>
    <p:handoutMasterId r:id="rId17"/>
  </p:handoutMasterIdLst>
  <p:sldIdLst>
    <p:sldId id="528" r:id="rId2"/>
    <p:sldId id="845" r:id="rId3"/>
    <p:sldId id="808" r:id="rId4"/>
    <p:sldId id="853" r:id="rId5"/>
    <p:sldId id="854" r:id="rId6"/>
    <p:sldId id="846" r:id="rId7"/>
    <p:sldId id="847" r:id="rId8"/>
    <p:sldId id="840" r:id="rId9"/>
    <p:sldId id="851" r:id="rId10"/>
    <p:sldId id="852" r:id="rId11"/>
    <p:sldId id="858" r:id="rId12"/>
    <p:sldId id="859" r:id="rId13"/>
    <p:sldId id="355" r:id="rId14"/>
    <p:sldId id="480" r:id="rId15"/>
  </p:sldIdLst>
  <p:sldSz cx="5768975" cy="3244850"/>
  <p:notesSz cx="9866313" cy="6735763"/>
  <p:custDataLst>
    <p:tags r:id="rId1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  <a:srgbClr val="0066CC"/>
    <a:srgbClr val="00C695"/>
    <a:srgbClr val="5FCBEF"/>
    <a:srgbClr val="000000"/>
    <a:srgbClr val="BAD7C3"/>
    <a:srgbClr val="CACAE2"/>
    <a:srgbClr val="E3255B"/>
    <a:srgbClr val="FFFFFF"/>
    <a:srgbClr val="AA16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206" autoAdjust="0"/>
    <p:restoredTop sz="94660"/>
  </p:normalViewPr>
  <p:slideViewPr>
    <p:cSldViewPr>
      <p:cViewPr varScale="1">
        <p:scale>
          <a:sx n="140" d="100"/>
          <a:sy n="140" d="100"/>
        </p:scale>
        <p:origin x="996" y="114"/>
      </p:cViewPr>
      <p:guideLst>
        <p:guide orient="horz" pos="2880"/>
        <p:guide pos="2161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5" d="100"/>
          <a:sy n="75" d="100"/>
        </p:scale>
        <p:origin x="1716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480B5ED-0184-4641-8B39-8340A9A00A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BA05CFF-9AF4-4F9B-BB9A-BB7BC03F59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88000" y="0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947B9AB-696C-4DF1-B488-04147F4FAC5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397625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37759E4-E530-4602-B28C-64032CFA93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88000" y="6397625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7DF31-001B-4685-B3EB-A27169C241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49427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87834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r">
              <a:defRPr sz="2200"/>
            </a:lvl1pPr>
          </a:lstStyle>
          <a:p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87638" y="504825"/>
            <a:ext cx="4491037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68469" tIns="84235" rIns="168469" bIns="8423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090" y="3199818"/>
            <a:ext cx="7894137" cy="3031752"/>
          </a:xfrm>
          <a:prstGeom prst="rect">
            <a:avLst/>
          </a:prstGeom>
        </p:spPr>
        <p:txBody>
          <a:bodyPr vert="horz" lIns="168469" tIns="84235" rIns="168469" bIns="8423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87834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r">
              <a:defRPr sz="2200"/>
            </a:lvl1pPr>
          </a:lstStyle>
          <a:p>
            <a:fld id="{7A6411C4-7043-4456-B984-BDE449DF6E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27393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1DAFB0E-27B0-4BB7-8B90-35C3603B5B4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7482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51580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20732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20278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47EC1-593B-465A-8A6F-C577629A7959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5944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14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512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2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12428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14744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1855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24797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97712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6513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25231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97159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3110" y="1137701"/>
            <a:ext cx="3675136" cy="778945"/>
          </a:xfrm>
        </p:spPr>
        <p:txBody>
          <a:bodyPr anchor="b">
            <a:noAutofit/>
          </a:bodyPr>
          <a:lstStyle>
            <a:lvl1pPr algn="r">
              <a:defRPr sz="2555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3110" y="1916644"/>
            <a:ext cx="3675136" cy="518996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5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7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4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30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004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288431"/>
            <a:ext cx="4067746" cy="1610407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03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46426" y="1718569"/>
            <a:ext cx="3418479" cy="18026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75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4560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914117"/>
            <a:ext cx="4067746" cy="1228037"/>
          </a:xfrm>
        </p:spPr>
        <p:txBody>
          <a:bodyPr anchor="b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730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7687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505" y="288431"/>
            <a:ext cx="4063741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accent1"/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0136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7843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70121" y="288431"/>
            <a:ext cx="617374" cy="248471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0499" y="288431"/>
            <a:ext cx="3340701" cy="248471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4586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3"/>
            <a:ext cx="4903630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2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2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7643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778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1277911"/>
            <a:ext cx="4067746" cy="864243"/>
          </a:xfrm>
        </p:spPr>
        <p:txBody>
          <a:bodyPr anchor="b"/>
          <a:lstStyle>
            <a:lvl1pPr algn="l">
              <a:defRPr sz="189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407097"/>
          </a:xfrm>
        </p:spPr>
        <p:txBody>
          <a:bodyPr anchor="t"/>
          <a:lstStyle>
            <a:lvl1pPr marL="0" indent="0" algn="l">
              <a:buNone/>
              <a:defRPr sz="946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298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0499" y="1022279"/>
            <a:ext cx="1979789" cy="18361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08457" y="1022279"/>
            <a:ext cx="1979789" cy="18361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18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9747" y="1022465"/>
            <a:ext cx="1980541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9747" y="1295123"/>
            <a:ext cx="1980541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407706" y="1022465"/>
            <a:ext cx="1980539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407707" y="1295123"/>
            <a:ext cx="1980538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315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4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B9704-BF7D-4231-A5E8-A5E132FC5C1D}" type="datetime1">
              <a:rPr lang="ru-RU" smtClean="0"/>
              <a:t>07.11.2020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89B37-E9E0-4D16-9404-785B81C05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499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709062"/>
            <a:ext cx="1823874" cy="604904"/>
          </a:xfrm>
        </p:spPr>
        <p:txBody>
          <a:bodyPr anchor="b">
            <a:normAutofit/>
          </a:bodyPr>
          <a:lstStyle>
            <a:lvl1pPr>
              <a:defRPr sz="94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2541" y="243636"/>
            <a:ext cx="2135704" cy="261482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1313965"/>
            <a:ext cx="1823874" cy="122282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216237" indent="0">
              <a:buNone/>
              <a:defRPr sz="662"/>
            </a:lvl2pPr>
            <a:lvl3pPr marL="432473" indent="0">
              <a:buNone/>
              <a:defRPr sz="568"/>
            </a:lvl3pPr>
            <a:lvl4pPr marL="648710" indent="0">
              <a:buNone/>
              <a:defRPr sz="473"/>
            </a:lvl4pPr>
            <a:lvl5pPr marL="864946" indent="0">
              <a:buNone/>
              <a:defRPr sz="473"/>
            </a:lvl5pPr>
            <a:lvl6pPr marL="1081182" indent="0">
              <a:buNone/>
              <a:defRPr sz="473"/>
            </a:lvl6pPr>
            <a:lvl7pPr marL="1297419" indent="0">
              <a:buNone/>
              <a:defRPr sz="473"/>
            </a:lvl7pPr>
            <a:lvl8pPr marL="1513655" indent="0">
              <a:buNone/>
              <a:defRPr sz="473"/>
            </a:lvl8pPr>
            <a:lvl9pPr marL="1729892" indent="0">
              <a:buNone/>
              <a:defRPr sz="47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150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271395"/>
            <a:ext cx="4067746" cy="268151"/>
          </a:xfrm>
        </p:spPr>
        <p:txBody>
          <a:bodyPr anchor="b">
            <a:normAutofit/>
          </a:bodyPr>
          <a:lstStyle>
            <a:lvl1pPr algn="l">
              <a:defRPr sz="1135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0499" y="288431"/>
            <a:ext cx="4067746" cy="1819594"/>
          </a:xfrm>
        </p:spPr>
        <p:txBody>
          <a:bodyPr anchor="t">
            <a:normAutofit/>
          </a:bodyPr>
          <a:lstStyle>
            <a:lvl1pPr marL="0" indent="0" algn="ctr">
              <a:buNone/>
              <a:defRPr sz="757"/>
            </a:lvl1pPr>
            <a:lvl2pPr marL="216301" indent="0">
              <a:buNone/>
              <a:defRPr sz="757"/>
            </a:lvl2pPr>
            <a:lvl3pPr marL="432603" indent="0">
              <a:buNone/>
              <a:defRPr sz="757"/>
            </a:lvl3pPr>
            <a:lvl4pPr marL="648904" indent="0">
              <a:buNone/>
              <a:defRPr sz="757"/>
            </a:lvl4pPr>
            <a:lvl5pPr marL="865205" indent="0">
              <a:buNone/>
              <a:defRPr sz="757"/>
            </a:lvl5pPr>
            <a:lvl6pPr marL="1081507" indent="0">
              <a:buNone/>
              <a:defRPr sz="757"/>
            </a:lvl6pPr>
            <a:lvl7pPr marL="1297808" indent="0">
              <a:buNone/>
              <a:defRPr sz="757"/>
            </a:lvl7pPr>
            <a:lvl8pPr marL="1514109" indent="0">
              <a:buNone/>
              <a:defRPr sz="757"/>
            </a:lvl8pPr>
            <a:lvl9pPr marL="1730411" indent="0">
              <a:buNone/>
              <a:defRPr sz="757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2539546"/>
            <a:ext cx="4067746" cy="318913"/>
          </a:xfrm>
        </p:spPr>
        <p:txBody>
          <a:bodyPr>
            <a:normAutofit/>
          </a:bodyPr>
          <a:lstStyle>
            <a:lvl1pPr marL="0" indent="0">
              <a:buNone/>
              <a:defRPr sz="568"/>
            </a:lvl1pPr>
            <a:lvl2pPr marL="216301" indent="0">
              <a:buNone/>
              <a:defRPr sz="568"/>
            </a:lvl2pPr>
            <a:lvl3pPr marL="432603" indent="0">
              <a:buNone/>
              <a:defRPr sz="473"/>
            </a:lvl3pPr>
            <a:lvl4pPr marL="648904" indent="0">
              <a:buNone/>
              <a:defRPr sz="426"/>
            </a:lvl4pPr>
            <a:lvl5pPr marL="865205" indent="0">
              <a:buNone/>
              <a:defRPr sz="426"/>
            </a:lvl5pPr>
            <a:lvl6pPr marL="1081507" indent="0">
              <a:buNone/>
              <a:defRPr sz="426"/>
            </a:lvl6pPr>
            <a:lvl7pPr marL="1297808" indent="0">
              <a:buNone/>
              <a:defRPr sz="426"/>
            </a:lvl7pPr>
            <a:lvl8pPr marL="1514109" indent="0">
              <a:buNone/>
              <a:defRPr sz="426"/>
            </a:lvl8pPr>
            <a:lvl9pPr marL="1730411" indent="0">
              <a:buNone/>
              <a:defRPr sz="42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11/7/2020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23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499" y="1022279"/>
            <a:ext cx="4067746" cy="183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09304" y="2858460"/>
            <a:ext cx="431509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99" y="2858460"/>
            <a:ext cx="2979886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4905" y="2858460"/>
            <a:ext cx="323340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404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  <p:sldLayoutId id="2147483925" r:id="rId12"/>
    <p:sldLayoutId id="2147483926" r:id="rId13"/>
    <p:sldLayoutId id="2147483927" r:id="rId14"/>
    <p:sldLayoutId id="2147483928" r:id="rId15"/>
    <p:sldLayoutId id="2147483929" r:id="rId16"/>
    <p:sldLayoutId id="2147483930" r:id="rId17"/>
  </p:sldLayoutIdLst>
  <p:txStyles>
    <p:titleStyle>
      <a:lvl1pPr algn="l" defTabSz="216301" rtl="0" eaLnBrk="1" latinLnBrk="0" hangingPunct="1">
        <a:spcBef>
          <a:spcPct val="0"/>
        </a:spcBef>
        <a:buNone/>
        <a:defRPr sz="1703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62226" indent="-162226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8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51490" indent="-135188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75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40753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57055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73356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89657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05959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22260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838561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1pPr>
      <a:lvl2pPr marL="21630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2pPr>
      <a:lvl3pPr marL="432603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3pPr>
      <a:lvl4pPr marL="648904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4pPr>
      <a:lvl5pPr marL="865205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5pPr>
      <a:lvl6pPr marL="1081507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6pPr>
      <a:lvl7pPr marL="1297808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7pPr>
      <a:lvl8pPr marL="1514109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8pPr>
      <a:lvl9pPr marL="173041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5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9.emf"/><Relationship Id="rId5" Type="http://schemas.openxmlformats.org/officeDocument/2006/relationships/image" Target="../media/image16.png"/><Relationship Id="rId4" Type="http://schemas.openxmlformats.org/officeDocument/2006/relationships/image" Target="../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8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0"/>
            <a:ext cx="5768975" cy="10291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79488" y="250825"/>
            <a:ext cx="3482756" cy="537833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>
              <a:spcBef>
                <a:spcPts val="114"/>
              </a:spcBef>
            </a:pPr>
            <a:r>
              <a:rPr lang="ru-RU" sz="3399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339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34577" y="1470025"/>
            <a:ext cx="3721509" cy="1332410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Bef>
                <a:spcPts val="110"/>
              </a:spcBef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18407">
              <a:spcBef>
                <a:spcPts val="110"/>
              </a:spcBef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ПЛОЩАДЬ</a:t>
            </a:r>
          </a:p>
          <a:p>
            <a:pPr marL="18407">
              <a:spcBef>
                <a:spcPts val="110"/>
              </a:spcBef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ПРЯМОУГОЛЬНИКА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41287" y="1658298"/>
            <a:ext cx="304799" cy="102919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2916" y="242202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2916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10145" y="243294"/>
            <a:ext cx="612743" cy="385356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665670" y="576064"/>
            <a:ext cx="671534" cy="166236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001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001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687" y="327025"/>
            <a:ext cx="481781" cy="48847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E98DB86-9DB8-4413-9E4F-FC4843F0011F}"/>
              </a:ext>
            </a:extLst>
          </p:cNvPr>
          <p:cNvSpPr/>
          <p:nvPr/>
        </p:nvSpPr>
        <p:spPr>
          <a:xfrm>
            <a:off x="5475287" y="1698625"/>
            <a:ext cx="167736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E9EBDA7-8C4A-47A6-BA00-7228922EA2DF}"/>
              </a:ext>
            </a:extLst>
          </p:cNvPr>
          <p:cNvSpPr/>
          <p:nvPr/>
        </p:nvSpPr>
        <p:spPr>
          <a:xfrm flipH="1">
            <a:off x="4507963" y="2225511"/>
            <a:ext cx="528451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Какая формула нахождения площади прямоугольника. Как посчитать площадь  комнаты">
            <a:extLst>
              <a:ext uri="{FF2B5EF4-FFF2-40B4-BE49-F238E27FC236}">
                <a16:creationId xmlns:a16="http://schemas.microsoft.com/office/drawing/2014/main" id="{9113F1FB-B073-4886-9084-985A96F346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0" t="10056" r="47358" b="44350"/>
          <a:stretch/>
        </p:blipFill>
        <p:spPr bwMode="auto">
          <a:xfrm>
            <a:off x="2741378" y="1195213"/>
            <a:ext cx="2705736" cy="1125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6688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3DD84B4-2ED1-459A-8FB4-9C09686697A5}"/>
              </a:ext>
            </a:extLst>
          </p:cNvPr>
          <p:cNvSpPr/>
          <p:nvPr/>
        </p:nvSpPr>
        <p:spPr>
          <a:xfrm>
            <a:off x="93997" y="371000"/>
            <a:ext cx="55336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630.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Найдите сторону квадрата площади a) 49 м</a:t>
            </a:r>
            <a:r>
              <a:rPr lang="ru-RU" sz="1050" b="1" baseline="62000" dirty="0">
                <a:solidFill>
                  <a:srgbClr val="211D1E"/>
                </a:solidFill>
                <a:latin typeface="Arial" panose="020B0604020202020204" pitchFamily="34" charset="0"/>
              </a:rPr>
              <a:t>2</a:t>
            </a:r>
            <a:r>
              <a:rPr lang="ru-RU" sz="1400" b="1" baseline="62000" dirty="0">
                <a:solidFill>
                  <a:srgbClr val="211D1E"/>
                </a:solidFill>
                <a:latin typeface="Arial" panose="020B0604020202020204" pitchFamily="34" charset="0"/>
              </a:rPr>
              <a:t> 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б) 9 cм</a:t>
            </a:r>
            <a:r>
              <a:rPr lang="ru-RU" sz="1050" b="1" baseline="62000" dirty="0">
                <a:solidFill>
                  <a:srgbClr val="211D1E"/>
                </a:solidFill>
                <a:latin typeface="Arial" panose="020B0604020202020204" pitchFamily="34" charset="0"/>
              </a:rPr>
              <a:t>2</a:t>
            </a:r>
            <a:r>
              <a:rPr lang="ru-RU" sz="1400" b="1" baseline="62000" dirty="0">
                <a:solidFill>
                  <a:srgbClr val="211D1E"/>
                </a:solidFill>
                <a:latin typeface="Arial" panose="020B0604020202020204" pitchFamily="34" charset="0"/>
              </a:rPr>
              <a:t>  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</a:p>
          <a:p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в) 121 дм</a:t>
            </a:r>
            <a:r>
              <a:rPr lang="ru-RU" sz="1100" b="1" baseline="62000" dirty="0">
                <a:solidFill>
                  <a:srgbClr val="211D1E"/>
                </a:solidFill>
                <a:latin typeface="Arial" panose="020B0604020202020204" pitchFamily="34" charset="0"/>
              </a:rPr>
              <a:t>2</a:t>
            </a:r>
            <a:r>
              <a:rPr lang="ru-RU" sz="1400" b="1" baseline="62000" dirty="0">
                <a:solidFill>
                  <a:srgbClr val="211D1E"/>
                </a:solidFill>
                <a:latin typeface="Arial" panose="020B0604020202020204" pitchFamily="34" charset="0"/>
              </a:rPr>
              <a:t>   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г) 289 м</a:t>
            </a:r>
            <a:r>
              <a:rPr lang="ru-RU" sz="1050" b="1" baseline="62000" dirty="0">
                <a:solidFill>
                  <a:srgbClr val="211D1E"/>
                </a:solidFill>
                <a:latin typeface="Arial" panose="020B0604020202020204" pitchFamily="34" charset="0"/>
              </a:rPr>
              <a:t>2</a:t>
            </a:r>
            <a:endParaRPr lang="ru-RU" sz="1400" b="1" baseline="6200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A22A420-6919-44E2-96D1-4C1C6C5EA0AD}"/>
              </a:ext>
            </a:extLst>
          </p:cNvPr>
          <p:cNvSpPr/>
          <p:nvPr/>
        </p:nvSpPr>
        <p:spPr>
          <a:xfrm>
            <a:off x="212062" y="1100062"/>
            <a:ext cx="767425" cy="750963"/>
          </a:xfrm>
          <a:prstGeom prst="rect">
            <a:avLst/>
          </a:prstGeom>
          <a:solidFill>
            <a:srgbClr val="00A85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4AA4F542-6CF7-4D55-82EF-FCF76A1D7A2A}"/>
                  </a:ext>
                </a:extLst>
              </p:cNvPr>
              <p:cNvSpPr/>
              <p:nvPr/>
            </p:nvSpPr>
            <p:spPr>
              <a:xfrm>
                <a:off x="1307552" y="860392"/>
                <a:ext cx="4459834" cy="22097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Дано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: квадрат     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Решение: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а) </a:t>
                </a:r>
                <a:r>
                  <a:rPr lang="en-US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S 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49 м</a:t>
                </a:r>
                <a:r>
                  <a:rPr lang="ru-RU" sz="1100" b="1" baseline="62000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2</a:t>
                </a:r>
                <a:r>
                  <a:rPr lang="ru-RU" sz="1600" b="1" baseline="62000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 </a:t>
                </a:r>
                <a:r>
                  <a:rPr lang="ru-RU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en-US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         </a:t>
                </a:r>
                <a:r>
                  <a:rPr lang="ru-RU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600" b="1" dirty="0">
                    <a:ln w="0"/>
                    <a:solidFill>
                      <a:srgbClr val="00A85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1600" b="1" i="1" smtClean="0">
                            <a:ln w="0"/>
                            <a:solidFill>
                              <a:srgbClr val="00A859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1600" b="1" i="1" smtClean="0">
                            <a:ln w="0"/>
                            <a:solidFill>
                              <a:srgbClr val="00A859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𝑺</m:t>
                        </m:r>
                      </m:e>
                    </m:rad>
                  </m:oMath>
                </a14:m>
                <a:endParaRPr lang="ru-RU" sz="1600" b="1" dirty="0">
                  <a:ln w="0"/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б)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S 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9 см</a:t>
                </a:r>
                <a:r>
                  <a:rPr lang="ru-RU" sz="1100" b="1" baseline="62000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2</a:t>
                </a:r>
                <a:r>
                  <a:rPr lang="ru-RU" sz="1600" b="1" baseline="62000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en-US" sz="1600" b="1" baseline="62000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        </a:t>
                </a:r>
                <a:r>
                  <a:rPr lang="ru-RU" sz="1600" b="1" baseline="62000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       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а)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1600" b="1" i="1">
                            <a:ln w="0"/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1600" b="1" i="1" smtClean="0">
                            <a:ln w="0"/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𝟒𝟗</m:t>
                        </m:r>
                      </m:e>
                    </m:rad>
                  </m:oMath>
                </a14:m>
                <a:r>
                  <a:rPr lang="en-US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= 7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м</a:t>
                </a:r>
                <a:r>
                  <a:rPr lang="en-US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в)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S 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121 дм</a:t>
                </a:r>
                <a:r>
                  <a:rPr lang="ru-RU" sz="1100" b="1" baseline="62000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2</a:t>
                </a:r>
                <a:r>
                  <a:rPr lang="ru-RU" sz="1600" b="1" baseline="62000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en-US" sz="1600" b="1" baseline="62000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        </a:t>
                </a:r>
                <a:r>
                  <a:rPr lang="ru-RU" sz="1600" b="1" baseline="62000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б)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1600" b="1" i="1">
                            <a:ln w="0"/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1600" b="1" i="1">
                            <a:ln w="0"/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𝟗</m:t>
                        </m:r>
                      </m:e>
                    </m:rad>
                  </m:oMath>
                </a14:m>
                <a:r>
                  <a:rPr lang="en-US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3 </a:t>
                </a:r>
                <a:r>
                  <a:rPr lang="en-US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см</a:t>
                </a:r>
                <a:r>
                  <a:rPr lang="en-US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г</a:t>
                </a:r>
                <a:r>
                  <a:rPr lang="en-US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en-US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S 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ln w="0"/>
                    <a:solidFill>
                      <a:srgbClr val="211D1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28</a:t>
                </a:r>
                <a:r>
                  <a:rPr lang="ru-RU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9 м</a:t>
                </a:r>
                <a:r>
                  <a:rPr lang="ru-RU" sz="1100" b="1" baseline="62000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2                       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в)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а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1600" b="1" i="1">
                            <a:ln w="0"/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ru-RU" sz="1600" b="1" i="1" smtClean="0">
                            <a:ln w="0"/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𝟏𝟐𝟏</m:t>
                        </m:r>
                      </m:e>
                    </m:rad>
                  </m:oMath>
                </a14:m>
                <a:r>
                  <a:rPr lang="en-US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11 </a:t>
                </a:r>
                <a:r>
                  <a:rPr lang="en-US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ru-RU" sz="1600" b="1" dirty="0" err="1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дм</a:t>
                </a:r>
                <a:r>
                  <a:rPr lang="en-US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en-US" sz="1600" b="1" dirty="0">
                  <a:ln w="0"/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 - ? 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                     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г) а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1600" b="1" i="1">
                            <a:ln w="0"/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ru-RU" sz="1600" b="1" i="1" smtClean="0">
                            <a:ln w="0"/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𝟐𝟖𝟗</m:t>
                        </m:r>
                      </m:e>
                    </m:rad>
                  </m:oMath>
                </a14:m>
                <a:r>
                  <a:rPr lang="en-US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17 </a:t>
                </a:r>
                <a:r>
                  <a:rPr lang="en-US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м</a:t>
                </a:r>
                <a:r>
                  <a:rPr lang="en-US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endParaRPr lang="ru-RU" sz="1600" b="1" dirty="0">
                  <a:ln w="0"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а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7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м, 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3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см, 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11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600" b="1" dirty="0" err="1">
                    <a:solidFill>
                      <a:srgbClr val="0070C0"/>
                    </a:solidFill>
                    <a:latin typeface="Arial" panose="020B0604020202020204" pitchFamily="34" charset="0"/>
                  </a:rPr>
                  <a:t>дм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, 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17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м </a:t>
                </a:r>
                <a:endParaRPr lang="ru-RU" b="1" dirty="0">
                  <a:ln w="0"/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4AA4F542-6CF7-4D55-82EF-FCF76A1D7A2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7552" y="860392"/>
                <a:ext cx="4459834" cy="2209772"/>
              </a:xfrm>
              <a:prstGeom prst="rect">
                <a:avLst/>
              </a:prstGeom>
              <a:blipFill>
                <a:blip r:embed="rId3"/>
                <a:stretch>
                  <a:fillRect l="-683" t="-826" b="-11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55D5528-6131-46E8-B4C0-AAF9345409B5}"/>
              </a:ext>
            </a:extLst>
          </p:cNvPr>
          <p:cNvSpPr/>
          <p:nvPr/>
        </p:nvSpPr>
        <p:spPr>
          <a:xfrm>
            <a:off x="369887" y="1815366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27B04B5-9D52-4FEB-AEA2-5C5071F4E787}"/>
              </a:ext>
            </a:extLst>
          </p:cNvPr>
          <p:cNvSpPr/>
          <p:nvPr/>
        </p:nvSpPr>
        <p:spPr>
          <a:xfrm>
            <a:off x="925732" y="1242995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54421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4D02E7A-4A4D-4D02-A7F0-03D4B751695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733" t="32160" r="3770"/>
          <a:stretch/>
        </p:blipFill>
        <p:spPr>
          <a:xfrm>
            <a:off x="229561" y="802792"/>
            <a:ext cx="5486399" cy="833389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B3D0114-3067-4FA3-A9AC-DA3FA99EFAE5}"/>
              </a:ext>
            </a:extLst>
          </p:cNvPr>
          <p:cNvSpPr/>
          <p:nvPr/>
        </p:nvSpPr>
        <p:spPr>
          <a:xfrm>
            <a:off x="141289" y="327199"/>
            <a:ext cx="55625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632.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Используя формулу площади квадрата , заполните таблицу: </a:t>
            </a:r>
            <a:endParaRPr lang="ru-RU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879C3929-0753-49D4-ADD7-87C57F80F9A2}"/>
                  </a:ext>
                </a:extLst>
              </p:cNvPr>
              <p:cNvSpPr/>
              <p:nvPr/>
            </p:nvSpPr>
            <p:spPr>
              <a:xfrm>
                <a:off x="2656801" y="1649229"/>
                <a:ext cx="858825" cy="3954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b="1" dirty="0">
                    <a:ln w="0"/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b="1" i="1">
                            <a:ln w="0"/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b="1" i="1">
                            <a:ln w="0"/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𝑺</m:t>
                        </m:r>
                      </m:e>
                    </m:rad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879C3929-0753-49D4-ADD7-87C57F80F9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6801" y="1649229"/>
                <a:ext cx="858825" cy="395429"/>
              </a:xfrm>
              <a:prstGeom prst="rect">
                <a:avLst/>
              </a:prstGeom>
              <a:blipFill>
                <a:blip r:embed="rId4"/>
                <a:stretch>
                  <a:fillRect l="-6383" t="-1563" b="-265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FD3C18CD-34F0-49A2-AEA2-3AFC3EB4A742}"/>
                  </a:ext>
                </a:extLst>
              </p:cNvPr>
              <p:cNvSpPr/>
              <p:nvPr/>
            </p:nvSpPr>
            <p:spPr>
              <a:xfrm>
                <a:off x="207824" y="1675325"/>
                <a:ext cx="3601928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 = </a:t>
                </a:r>
                <a:r>
                  <a:rPr lang="ru-RU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</a:t>
                </a:r>
                <a:r>
                  <a:rPr lang="en-US" altLang="ru-RU" b="1" dirty="0">
                    <a:solidFill>
                      <a:srgbClr val="0070C0"/>
                    </a:solidFill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b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∙</m:t>
                    </m:r>
                  </m:oMath>
                </a14:m>
                <a:r>
                  <a:rPr lang="en-US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</a:t>
                </a:r>
                <a:r>
                  <a:rPr lang="ru-RU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а</a:t>
                </a:r>
                <a:r>
                  <a:rPr lang="ru-RU" b="1" baseline="30000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endParaRPr lang="en-US" b="1" dirty="0">
                  <a:ln w="0"/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1)</a:t>
                </a:r>
                <a:r>
                  <a:rPr lang="ru-RU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 = 22</a:t>
                </a:r>
                <a:r>
                  <a:rPr lang="en-US" altLang="ru-RU" b="1" dirty="0">
                    <a:solidFill>
                      <a:srgbClr val="0070C0"/>
                    </a:solidFill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b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∙</m:t>
                    </m:r>
                  </m:oMath>
                </a14:m>
                <a:r>
                  <a:rPr lang="en-US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22 = 484 (c</a:t>
                </a:r>
                <a:r>
                  <a:rPr lang="ru-RU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м</a:t>
                </a:r>
                <a:r>
                  <a:rPr lang="ru-RU" b="1" baseline="30000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en-US" b="1" dirty="0">
                  <a:ln w="0"/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2)</a:t>
                </a:r>
                <a:r>
                  <a:rPr lang="ru-RU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 = 37</a:t>
                </a:r>
                <a:r>
                  <a:rPr lang="en-US" altLang="ru-RU" b="1" dirty="0">
                    <a:solidFill>
                      <a:srgbClr val="0070C0"/>
                    </a:solidFill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b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∙</m:t>
                    </m:r>
                  </m:oMath>
                </a14:m>
                <a:r>
                  <a:rPr lang="en-US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37 =</a:t>
                </a:r>
                <a:r>
                  <a:rPr lang="ru-RU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1369 (мм</a:t>
                </a:r>
                <a:r>
                  <a:rPr lang="ru-RU" b="1" baseline="30000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en-US" b="1" dirty="0">
                  <a:ln w="0"/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5)</a:t>
                </a:r>
                <a:r>
                  <a:rPr lang="ru-RU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 = 421</a:t>
                </a:r>
                <a:r>
                  <a:rPr lang="en-US" altLang="ru-RU" b="1" dirty="0">
                    <a:solidFill>
                      <a:srgbClr val="0070C0"/>
                    </a:solidFill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b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∙</m:t>
                    </m:r>
                  </m:oMath>
                </a14:m>
                <a:r>
                  <a:rPr lang="en-US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421 =</a:t>
                </a:r>
                <a:r>
                  <a:rPr lang="ru-RU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177 241 (м</a:t>
                </a:r>
                <a:r>
                  <a:rPr lang="ru-RU" b="1" baseline="30000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en-US" b="1" dirty="0">
                  <a:ln w="0"/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FD3C18CD-34F0-49A2-AEA2-3AFC3EB4A74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824" y="1675325"/>
                <a:ext cx="3601928" cy="1200329"/>
              </a:xfrm>
              <a:prstGeom prst="rect">
                <a:avLst/>
              </a:prstGeom>
              <a:blipFill>
                <a:blip r:embed="rId5"/>
                <a:stretch>
                  <a:fillRect l="-1354" t="-3046" b="-71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A78FF8F-B8FE-4F64-83E1-75552EA323A7}"/>
              </a:ext>
            </a:extLst>
          </p:cNvPr>
          <p:cNvSpPr/>
          <p:nvPr/>
        </p:nvSpPr>
        <p:spPr>
          <a:xfrm>
            <a:off x="903287" y="1272997"/>
            <a:ext cx="95610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484 c</a:t>
            </a:r>
            <a:r>
              <a:rPr lang="ru-RU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sz="1600" b="1" baseline="3000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1600" b="1" dirty="0">
              <a:ln w="0"/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FCC6C98-E730-4AEB-BA72-7047F6706E54}"/>
              </a:ext>
            </a:extLst>
          </p:cNvPr>
          <p:cNvSpPr/>
          <p:nvPr/>
        </p:nvSpPr>
        <p:spPr>
          <a:xfrm>
            <a:off x="1800081" y="1272997"/>
            <a:ext cx="107753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1369 мм</a:t>
            </a:r>
            <a:r>
              <a:rPr lang="ru-RU" sz="1600" b="1" baseline="3000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1600" b="1" dirty="0">
              <a:ln w="0"/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CE88C23-0429-4684-A67D-487DE3407A1D}"/>
              </a:ext>
            </a:extLst>
          </p:cNvPr>
          <p:cNvSpPr/>
          <p:nvPr/>
        </p:nvSpPr>
        <p:spPr>
          <a:xfrm>
            <a:off x="4723487" y="1288385"/>
            <a:ext cx="108074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177 241 м</a:t>
            </a:r>
            <a:r>
              <a:rPr lang="ru-RU" sz="1400" b="1" baseline="3000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1400" b="1" dirty="0">
              <a:ln w="0"/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0458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4D02E7A-4A4D-4D02-A7F0-03D4B751695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733" t="32160" r="3770"/>
          <a:stretch/>
        </p:blipFill>
        <p:spPr>
          <a:xfrm>
            <a:off x="229561" y="802792"/>
            <a:ext cx="5486399" cy="833389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B3D0114-3067-4FA3-A9AC-DA3FA99EFAE5}"/>
              </a:ext>
            </a:extLst>
          </p:cNvPr>
          <p:cNvSpPr/>
          <p:nvPr/>
        </p:nvSpPr>
        <p:spPr>
          <a:xfrm>
            <a:off x="141289" y="327199"/>
            <a:ext cx="55625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632.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Используя формулу площади квадрата , заполните таблицу: </a:t>
            </a:r>
            <a:endParaRPr lang="ru-RU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879C3929-0753-49D4-ADD7-87C57F80F9A2}"/>
                  </a:ext>
                </a:extLst>
              </p:cNvPr>
              <p:cNvSpPr/>
              <p:nvPr/>
            </p:nvSpPr>
            <p:spPr>
              <a:xfrm>
                <a:off x="2656801" y="1649229"/>
                <a:ext cx="858825" cy="3954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b="1" dirty="0">
                    <a:ln w="0"/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b="1" i="1">
                            <a:ln w="0"/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b="1" i="1">
                            <a:ln w="0"/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𝑺</m:t>
                        </m:r>
                      </m:e>
                    </m:rad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879C3929-0753-49D4-ADD7-87C57F80F9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6801" y="1649229"/>
                <a:ext cx="858825" cy="395429"/>
              </a:xfrm>
              <a:prstGeom prst="rect">
                <a:avLst/>
              </a:prstGeom>
              <a:blipFill>
                <a:blip r:embed="rId4"/>
                <a:stretch>
                  <a:fillRect l="-6383" t="-1563" b="-265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FD3C18CD-34F0-49A2-AEA2-3AFC3EB4A742}"/>
                  </a:ext>
                </a:extLst>
              </p:cNvPr>
              <p:cNvSpPr/>
              <p:nvPr/>
            </p:nvSpPr>
            <p:spPr>
              <a:xfrm>
                <a:off x="207824" y="1675325"/>
                <a:ext cx="3601928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 = </a:t>
                </a:r>
                <a:r>
                  <a:rPr lang="ru-RU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</a:t>
                </a:r>
                <a:r>
                  <a:rPr lang="en-US" altLang="ru-RU" b="1" dirty="0">
                    <a:solidFill>
                      <a:srgbClr val="0070C0"/>
                    </a:solidFill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b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∙</m:t>
                    </m:r>
                  </m:oMath>
                </a14:m>
                <a:r>
                  <a:rPr lang="en-US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</a:t>
                </a:r>
                <a:r>
                  <a:rPr lang="ru-RU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а</a:t>
                </a:r>
                <a:r>
                  <a:rPr lang="ru-RU" b="1" baseline="30000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endParaRPr lang="en-US" b="1" dirty="0">
                  <a:ln w="0"/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FD3C18CD-34F0-49A2-AEA2-3AFC3EB4A74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824" y="1675325"/>
                <a:ext cx="3601928" cy="369332"/>
              </a:xfrm>
              <a:prstGeom prst="rect">
                <a:avLst/>
              </a:prstGeom>
              <a:blipFill>
                <a:blip r:embed="rId5"/>
                <a:stretch>
                  <a:fillRect l="-1354" t="-10000" b="-2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A78FF8F-B8FE-4F64-83E1-75552EA323A7}"/>
              </a:ext>
            </a:extLst>
          </p:cNvPr>
          <p:cNvSpPr/>
          <p:nvPr/>
        </p:nvSpPr>
        <p:spPr>
          <a:xfrm>
            <a:off x="903287" y="1272997"/>
            <a:ext cx="95610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484 c</a:t>
            </a:r>
            <a:r>
              <a:rPr lang="ru-RU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sz="1600" b="1" baseline="3000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1600" b="1" dirty="0">
              <a:ln w="0"/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FCC6C98-E730-4AEB-BA72-7047F6706E54}"/>
              </a:ext>
            </a:extLst>
          </p:cNvPr>
          <p:cNvSpPr/>
          <p:nvPr/>
        </p:nvSpPr>
        <p:spPr>
          <a:xfrm>
            <a:off x="1800081" y="1272997"/>
            <a:ext cx="107753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1369 мм</a:t>
            </a:r>
            <a:r>
              <a:rPr lang="ru-RU" sz="1600" b="1" baseline="3000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1600" b="1" dirty="0">
              <a:ln w="0"/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CE88C23-0429-4684-A67D-487DE3407A1D}"/>
              </a:ext>
            </a:extLst>
          </p:cNvPr>
          <p:cNvSpPr/>
          <p:nvPr/>
        </p:nvSpPr>
        <p:spPr>
          <a:xfrm>
            <a:off x="4723487" y="1288385"/>
            <a:ext cx="108074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177 241 м</a:t>
            </a:r>
            <a:r>
              <a:rPr lang="ru-RU" sz="1400" b="1" baseline="3000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1400" b="1" dirty="0">
              <a:ln w="0"/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FD67CB8-A462-4058-8561-53E92EBAC57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770" t="54423"/>
          <a:stretch/>
        </p:blipFill>
        <p:spPr>
          <a:xfrm>
            <a:off x="101876" y="2081755"/>
            <a:ext cx="5551487" cy="937700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BD8DBD8-C4D5-4405-A3CE-089CB40B55E1}"/>
              </a:ext>
            </a:extLst>
          </p:cNvPr>
          <p:cNvSpPr/>
          <p:nvPr/>
        </p:nvSpPr>
        <p:spPr>
          <a:xfrm>
            <a:off x="2782254" y="850154"/>
            <a:ext cx="8226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  <a:r>
              <a:rPr lang="en-US" b="1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дм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067B0D8-58E9-4631-98B7-DC671E75B14E}"/>
              </a:ext>
            </a:extLst>
          </p:cNvPr>
          <p:cNvSpPr/>
          <p:nvPr/>
        </p:nvSpPr>
        <p:spPr>
          <a:xfrm>
            <a:off x="3795809" y="862340"/>
            <a:ext cx="6767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r>
              <a:rPr lang="en-US" b="1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024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B321D691-03C0-4CF9-9E47-67E6E4EC5C9D}"/>
              </a:ext>
            </a:extLst>
          </p:cNvPr>
          <p:cNvSpPr/>
          <p:nvPr/>
        </p:nvSpPr>
        <p:spPr>
          <a:xfrm>
            <a:off x="1" y="0"/>
            <a:ext cx="5768974" cy="4611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sz="2400" spc="15" dirty="0">
                <a:solidFill>
                  <a:schemeClr val="bg1"/>
                </a:solidFill>
              </a:rPr>
              <a:t>                </a:t>
            </a:r>
            <a:r>
              <a:rPr lang="ru-RU" sz="2400" b="1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 </a:t>
            </a:r>
            <a:r>
              <a:rPr lang="en-US" sz="2400" b="1" spc="15" dirty="0">
                <a:solidFill>
                  <a:schemeClr val="bg1"/>
                </a:solidFill>
              </a:rPr>
              <a:t> </a:t>
            </a:r>
            <a:endParaRPr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80A0EAF-B195-4223-B53B-FE0755120661}"/>
              </a:ext>
            </a:extLst>
          </p:cNvPr>
          <p:cNvSpPr/>
          <p:nvPr/>
        </p:nvSpPr>
        <p:spPr>
          <a:xfrm>
            <a:off x="-1009" y="1678574"/>
            <a:ext cx="2935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sz="140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51074EE-7C0D-4684-97C8-493D5FEAEAF1}"/>
              </a:ext>
            </a:extLst>
          </p:cNvPr>
          <p:cNvSpPr/>
          <p:nvPr/>
        </p:nvSpPr>
        <p:spPr>
          <a:xfrm>
            <a:off x="-1745" y="776039"/>
            <a:ext cx="31451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endParaRPr lang="ru-RU" sz="140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7AC83CF-D6CC-4236-8383-862CB19AA7D9}"/>
              </a:ext>
            </a:extLst>
          </p:cNvPr>
          <p:cNvSpPr/>
          <p:nvPr/>
        </p:nvSpPr>
        <p:spPr>
          <a:xfrm>
            <a:off x="1286349" y="780224"/>
            <a:ext cx="31451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endParaRPr lang="ru-RU" sz="140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79509BE-82B8-437C-B3EE-65B9D5FA29C8}"/>
              </a:ext>
            </a:extLst>
          </p:cNvPr>
          <p:cNvSpPr/>
          <p:nvPr/>
        </p:nvSpPr>
        <p:spPr>
          <a:xfrm>
            <a:off x="1273455" y="1707639"/>
            <a:ext cx="229800" cy="3077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1400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F936D74-4012-4137-83A5-FC573B55639F}"/>
              </a:ext>
            </a:extLst>
          </p:cNvPr>
          <p:cNvSpPr/>
          <p:nvPr/>
        </p:nvSpPr>
        <p:spPr>
          <a:xfrm>
            <a:off x="567421" y="1692251"/>
            <a:ext cx="298479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C6C46023-AC7A-4BFF-A2EC-491CE919C8BB}"/>
              </a:ext>
            </a:extLst>
          </p:cNvPr>
          <p:cNvSpPr/>
          <p:nvPr/>
        </p:nvSpPr>
        <p:spPr>
          <a:xfrm>
            <a:off x="1391129" y="1192928"/>
            <a:ext cx="298223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1600" b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A13E5761-C388-40AD-81E2-48F408020904}"/>
              </a:ext>
            </a:extLst>
          </p:cNvPr>
          <p:cNvSpPr/>
          <p:nvPr/>
        </p:nvSpPr>
        <p:spPr>
          <a:xfrm>
            <a:off x="1909915" y="1594699"/>
            <a:ext cx="6697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400" b="1" baseline="-250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кв.пл</a:t>
            </a:r>
            <a:endParaRPr lang="ru-RU" sz="1400" b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F4A93BB3-D22C-4979-99A3-3234DCF651A4}"/>
              </a:ext>
            </a:extLst>
          </p:cNvPr>
          <p:cNvSpPr/>
          <p:nvPr/>
        </p:nvSpPr>
        <p:spPr>
          <a:xfrm>
            <a:off x="2133732" y="1331695"/>
            <a:ext cx="70014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400" b="1" baseline="-250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кв.пл</a:t>
            </a:r>
            <a:r>
              <a:rPr lang="ru-RU" sz="1400" b="1" baseline="-250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b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E939AA74-FDEA-499D-B07A-CA9418CD9199}"/>
              </a:ext>
            </a:extLst>
          </p:cNvPr>
          <p:cNvSpPr/>
          <p:nvPr/>
        </p:nvSpPr>
        <p:spPr>
          <a:xfrm>
            <a:off x="3433826" y="840646"/>
            <a:ext cx="1803214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Дано: </a:t>
            </a:r>
          </a:p>
          <a:p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АВС</a:t>
            </a:r>
            <a:r>
              <a:rPr lang="en-US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прямоуг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а = 300 см </a:t>
            </a:r>
          </a:p>
          <a:p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= 200 см</a:t>
            </a:r>
          </a:p>
          <a:p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квадрат. плитка</a:t>
            </a:r>
          </a:p>
          <a:p>
            <a:r>
              <a:rPr lang="ru-RU" sz="1400" b="1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400" b="1" baseline="-250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кв.пл</a:t>
            </a:r>
            <a:r>
              <a:rPr lang="ru-RU" sz="1400" b="1" baseline="-250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= 30 см</a:t>
            </a:r>
            <a:endParaRPr lang="ru-RU" sz="1400" b="1" baseline="-25000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Сколько плиток ?</a:t>
            </a:r>
          </a:p>
          <a:p>
            <a:endParaRPr lang="ru-RU" sz="1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164925E-9290-4A3F-9364-EB3BC368677F}"/>
              </a:ext>
            </a:extLst>
          </p:cNvPr>
          <p:cNvSpPr/>
          <p:nvPr/>
        </p:nvSpPr>
        <p:spPr>
          <a:xfrm>
            <a:off x="132185" y="433884"/>
            <a:ext cx="56211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635.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 Плитка имеет форму квадрата со стороной 30 см . Сколько плиток потребуется для покрытия стены шириной 200 см и длиной 300 см? </a:t>
            </a:r>
            <a:endParaRPr lang="ru-RU" sz="1200" b="1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4ECC835-81AD-4F43-9414-04BB19CE9F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8985" t="19825" r="2136"/>
          <a:stretch/>
        </p:blipFill>
        <p:spPr>
          <a:xfrm>
            <a:off x="132185" y="994158"/>
            <a:ext cx="1356991" cy="79895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B36F9E68-821B-42AF-BE47-D62EFC302715}"/>
                  </a:ext>
                </a:extLst>
              </p:cNvPr>
              <p:cNvSpPr/>
              <p:nvPr/>
            </p:nvSpPr>
            <p:spPr>
              <a:xfrm>
                <a:off x="84111" y="1981887"/>
                <a:ext cx="3409975" cy="116955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Решение: </a:t>
                </a:r>
              </a:p>
              <a:p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:r>
                  <a:rPr lang="en-US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 = </a:t>
                </a:r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</a:t>
                </a:r>
                <a:r>
                  <a:rPr lang="en-US" altLang="ru-RU" sz="1400" b="1" dirty="0">
                    <a:solidFill>
                      <a:srgbClr val="0070C0"/>
                    </a:solidFill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1400" b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∙</m:t>
                    </m:r>
                  </m:oMath>
                </a14:m>
                <a:r>
                  <a:rPr lang="en-US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b = 300</a:t>
                </a:r>
                <a:r>
                  <a:rPr lang="en-US" altLang="ru-RU" sz="1400" b="1" dirty="0">
                    <a:solidFill>
                      <a:srgbClr val="0070C0"/>
                    </a:solidFill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1400" b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∙</m:t>
                    </m:r>
                  </m:oMath>
                </a14:m>
                <a:r>
                  <a:rPr lang="en-US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200 = 60</a:t>
                </a:r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000</a:t>
                </a:r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(c</a:t>
                </a:r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м</a:t>
                </a:r>
                <a:r>
                  <a:rPr lang="ru-RU" sz="1400" b="1" baseline="30000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en-US" sz="1400" b="1" dirty="0">
                  <a:ln w="0"/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:r>
                  <a:rPr lang="en-US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 = </a:t>
                </a:r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</a:t>
                </a:r>
                <a:r>
                  <a:rPr lang="en-US" altLang="ru-RU" sz="1400" b="1" dirty="0">
                    <a:solidFill>
                      <a:srgbClr val="0070C0"/>
                    </a:solidFill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1400" b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∙</m:t>
                    </m:r>
                  </m:oMath>
                </a14:m>
                <a:r>
                  <a:rPr lang="en-US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</a:t>
                </a:r>
                <a:r>
                  <a:rPr lang="en-US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30</a:t>
                </a:r>
                <a:r>
                  <a:rPr lang="en-US" altLang="ru-RU" sz="1400" b="1" dirty="0">
                    <a:solidFill>
                      <a:srgbClr val="0070C0"/>
                    </a:solidFill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1400" b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∙</m:t>
                    </m:r>
                  </m:oMath>
                </a14:m>
                <a:r>
                  <a:rPr lang="en-US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US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 = </a:t>
                </a:r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9</a:t>
                </a:r>
                <a:r>
                  <a:rPr lang="en-US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00</a:t>
                </a:r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(c</a:t>
                </a:r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м</a:t>
                </a:r>
                <a:r>
                  <a:rPr lang="ru-RU" sz="1400" b="1" baseline="30000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en-US" sz="1400" b="1" dirty="0">
                  <a:ln w="0"/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3) 60 000 : 900 = </a:t>
                </a:r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66 (600 ост.)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понадобится </a:t>
                </a:r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67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плиток</a:t>
                </a:r>
              </a:p>
            </p:txBody>
          </p:sp>
        </mc:Choice>
        <mc:Fallback xmlns="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B36F9E68-821B-42AF-BE47-D62EFC3027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11" y="1981887"/>
                <a:ext cx="3409975" cy="1169551"/>
              </a:xfrm>
              <a:prstGeom prst="rect">
                <a:avLst/>
              </a:prstGeom>
              <a:blipFill>
                <a:blip r:embed="rId4"/>
                <a:stretch>
                  <a:fillRect l="-537" t="-1042" b="-46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FADA3F7B-C719-46C0-B01C-8EB79B996C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9873" t="68911" r="2136"/>
          <a:stretch/>
        </p:blipFill>
        <p:spPr>
          <a:xfrm>
            <a:off x="1960396" y="1418054"/>
            <a:ext cx="278898" cy="309813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F6987FD-8777-4330-94E7-201CE7079192}"/>
              </a:ext>
            </a:extLst>
          </p:cNvPr>
          <p:cNvSpPr/>
          <p:nvPr/>
        </p:nvSpPr>
        <p:spPr>
          <a:xfrm>
            <a:off x="1843785" y="1262963"/>
            <a:ext cx="439426" cy="1862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24330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 САМОСТОЯТЕЛЬНОЙ 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159F72D-C38D-4186-84D8-E5D4C43BC66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87" b="32564"/>
          <a:stretch/>
        </p:blipFill>
        <p:spPr>
          <a:xfrm>
            <a:off x="293687" y="519762"/>
            <a:ext cx="5412213" cy="117886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9037ABC-9DD7-47DF-B1D5-80209D713BA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56"/>
          <a:stretch/>
        </p:blipFill>
        <p:spPr>
          <a:xfrm>
            <a:off x="77242" y="2237031"/>
            <a:ext cx="5638799" cy="965367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3E1FCFC-34F2-410F-8218-644405297094}"/>
              </a:ext>
            </a:extLst>
          </p:cNvPr>
          <p:cNvSpPr/>
          <p:nvPr/>
        </p:nvSpPr>
        <p:spPr>
          <a:xfrm>
            <a:off x="126147" y="403225"/>
            <a:ext cx="169154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60AB92E-A5F8-4CC1-B078-20CF4F7447BD}"/>
              </a:ext>
            </a:extLst>
          </p:cNvPr>
          <p:cNvSpPr/>
          <p:nvPr/>
        </p:nvSpPr>
        <p:spPr>
          <a:xfrm>
            <a:off x="63073" y="2186682"/>
            <a:ext cx="230614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E955407-4F72-4F59-B95F-2A653022E7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53" y="1784903"/>
            <a:ext cx="5768975" cy="433936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6A99DC34-9FE3-4E70-AFE6-8112CC32871C}"/>
              </a:ext>
            </a:extLst>
          </p:cNvPr>
          <p:cNvSpPr/>
          <p:nvPr/>
        </p:nvSpPr>
        <p:spPr>
          <a:xfrm>
            <a:off x="47930" y="1784903"/>
            <a:ext cx="433934" cy="247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631.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F044CBDA-4173-4456-AC8A-8DA8ACF7A07F}"/>
              </a:ext>
            </a:extLst>
          </p:cNvPr>
          <p:cNvSpPr/>
          <p:nvPr/>
        </p:nvSpPr>
        <p:spPr>
          <a:xfrm>
            <a:off x="126147" y="466607"/>
            <a:ext cx="529988" cy="2982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628.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D5A12813-30EF-4B22-AF79-838780C1F0D0}"/>
              </a:ext>
            </a:extLst>
          </p:cNvPr>
          <p:cNvSpPr/>
          <p:nvPr/>
        </p:nvSpPr>
        <p:spPr>
          <a:xfrm>
            <a:off x="47930" y="2305117"/>
            <a:ext cx="433934" cy="247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637</a:t>
            </a:r>
            <a:r>
              <a:rPr lang="ru-RU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76649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 САМОСТОЯТЕЛЬНОЙ 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2F8CD6E-A8F9-4BE0-AE82-C5268C039E2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56"/>
          <a:stretch/>
        </p:blipFill>
        <p:spPr>
          <a:xfrm>
            <a:off x="65087" y="454585"/>
            <a:ext cx="5638799" cy="234898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F8660BC-2FF7-47F6-92A1-60DF99BB0681}"/>
              </a:ext>
            </a:extLst>
          </p:cNvPr>
          <p:cNvSpPr txBox="1"/>
          <p:nvPr/>
        </p:nvSpPr>
        <p:spPr>
          <a:xfrm>
            <a:off x="4155602" y="487045"/>
            <a:ext cx="16883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Р=192 см</a:t>
            </a:r>
            <a:r>
              <a:rPr lang="ru-RU" dirty="0"/>
              <a:t>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DFA3E84-5A74-4791-A7E6-CCD15575E33E}"/>
              </a:ext>
            </a:extLst>
          </p:cNvPr>
          <p:cNvSpPr/>
          <p:nvPr/>
        </p:nvSpPr>
        <p:spPr>
          <a:xfrm>
            <a:off x="30968" y="2803573"/>
            <a:ext cx="58202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Ответ:1) Р = 22 см</a:t>
            </a:r>
            <a:r>
              <a:rPr lang="ru-RU" sz="1600" dirty="0"/>
              <a:t>   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Р = 22 см    3) Р = 29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мм = 29 см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82655EA-4310-4543-98EE-67921394E9A0}"/>
              </a:ext>
            </a:extLst>
          </p:cNvPr>
          <p:cNvSpPr txBox="1"/>
          <p:nvPr/>
        </p:nvSpPr>
        <p:spPr>
          <a:xfrm>
            <a:off x="3570287" y="1774825"/>
            <a:ext cx="459729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2см</a:t>
            </a:r>
          </a:p>
        </p:txBody>
      </p:sp>
    </p:spTree>
    <p:extLst>
      <p:ext uri="{BB962C8B-B14F-4D97-AF65-F5344CB8AC3E}">
        <p14:creationId xmlns:p14="http://schemas.microsoft.com/office/powerpoint/2010/main" val="19617189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ВСПОМНИМ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44F3297-950D-47EC-98FB-CFA434B1E6E2}"/>
              </a:ext>
            </a:extLst>
          </p:cNvPr>
          <p:cNvSpPr/>
          <p:nvPr/>
        </p:nvSpPr>
        <p:spPr>
          <a:xfrm>
            <a:off x="1131887" y="1774825"/>
            <a:ext cx="304800" cy="76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94422AB-5277-4C20-A40D-5FA3962E28C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9335"/>
          <a:stretch/>
        </p:blipFill>
        <p:spPr>
          <a:xfrm>
            <a:off x="446087" y="433257"/>
            <a:ext cx="4267200" cy="2789368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37D4B63-3CAF-4AE0-BF66-C6192A5B8C7F}"/>
              </a:ext>
            </a:extLst>
          </p:cNvPr>
          <p:cNvSpPr/>
          <p:nvPr/>
        </p:nvSpPr>
        <p:spPr>
          <a:xfrm>
            <a:off x="941387" y="1614793"/>
            <a:ext cx="266699" cy="1358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82957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ВСПОМНИМ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44F3297-950D-47EC-98FB-CFA434B1E6E2}"/>
              </a:ext>
            </a:extLst>
          </p:cNvPr>
          <p:cNvSpPr/>
          <p:nvPr/>
        </p:nvSpPr>
        <p:spPr>
          <a:xfrm>
            <a:off x="1131887" y="1774825"/>
            <a:ext cx="304800" cy="76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37D4B63-3CAF-4AE0-BF66-C6192A5B8C7F}"/>
              </a:ext>
            </a:extLst>
          </p:cNvPr>
          <p:cNvSpPr/>
          <p:nvPr/>
        </p:nvSpPr>
        <p:spPr>
          <a:xfrm>
            <a:off x="941387" y="1614793"/>
            <a:ext cx="266699" cy="1358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D3898EA-E2FC-41B6-865F-A439AC9A049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45" t="21057" r="6641" b="8965"/>
          <a:stretch/>
        </p:blipFill>
        <p:spPr>
          <a:xfrm>
            <a:off x="369886" y="1089025"/>
            <a:ext cx="4953001" cy="21336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83DDC6E-CD57-4A5A-8532-3F83E053E7A2}"/>
              </a:ext>
            </a:extLst>
          </p:cNvPr>
          <p:cNvSpPr/>
          <p:nvPr/>
        </p:nvSpPr>
        <p:spPr>
          <a:xfrm>
            <a:off x="65087" y="468263"/>
            <a:ext cx="54102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b="1" dirty="0">
                <a:solidFill>
                  <a:srgbClr val="0070C0"/>
                </a:solidFill>
                <a:latin typeface="Arial" panose="020B0604020202020204" pitchFamily="34" charset="0"/>
              </a:rPr>
              <a:t>      На рис.4 первая фигура состоит из 6 квадратов с площадью 1 см</a:t>
            </a:r>
            <a:r>
              <a:rPr lang="ru-RU" sz="1100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2</a:t>
            </a:r>
            <a:r>
              <a:rPr lang="ru-RU" sz="1100" b="1" dirty="0">
                <a:solidFill>
                  <a:srgbClr val="0070C0"/>
                </a:solidFill>
                <a:latin typeface="Arial" panose="020B0604020202020204" pitchFamily="34" charset="0"/>
              </a:rPr>
              <a:t>, а вторая – из 8 </a:t>
            </a:r>
          </a:p>
          <a:p>
            <a:pPr algn="just"/>
            <a:r>
              <a:rPr lang="ru-RU" sz="1100" b="1" dirty="0">
                <a:solidFill>
                  <a:srgbClr val="0070C0"/>
                </a:solidFill>
                <a:latin typeface="Arial" panose="020B0604020202020204" pitchFamily="34" charset="0"/>
              </a:rPr>
              <a:t>Это означает, что их площадь  равна 6 см</a:t>
            </a:r>
            <a:r>
              <a:rPr lang="ru-RU" sz="1100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2</a:t>
            </a:r>
            <a:r>
              <a:rPr lang="ru-RU" sz="1100" b="1" dirty="0">
                <a:solidFill>
                  <a:srgbClr val="0070C0"/>
                </a:solidFill>
                <a:latin typeface="Arial" panose="020B0604020202020204" pitchFamily="34" charset="0"/>
              </a:rPr>
              <a:t> и 8 см</a:t>
            </a:r>
            <a:r>
              <a:rPr lang="ru-RU" sz="1100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2</a:t>
            </a:r>
            <a:r>
              <a:rPr lang="ru-RU" sz="1100" b="1" dirty="0">
                <a:solidFill>
                  <a:srgbClr val="0070C0"/>
                </a:solidFill>
                <a:latin typeface="Arial" panose="020B0604020202020204" pitchFamily="34" charset="0"/>
              </a:rPr>
              <a:t> соответственно</a:t>
            </a:r>
            <a:endParaRPr lang="ru-RU" sz="11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8755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ВСПОМНИМ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44F3297-950D-47EC-98FB-CFA434B1E6E2}"/>
              </a:ext>
            </a:extLst>
          </p:cNvPr>
          <p:cNvSpPr/>
          <p:nvPr/>
        </p:nvSpPr>
        <p:spPr>
          <a:xfrm>
            <a:off x="1131887" y="1774825"/>
            <a:ext cx="304800" cy="76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37D4B63-3CAF-4AE0-BF66-C6192A5B8C7F}"/>
              </a:ext>
            </a:extLst>
          </p:cNvPr>
          <p:cNvSpPr/>
          <p:nvPr/>
        </p:nvSpPr>
        <p:spPr>
          <a:xfrm>
            <a:off x="941387" y="1614793"/>
            <a:ext cx="266699" cy="1358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E6CAA4A-FE8A-4C16-AAF4-E4701E995FF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49" r="1128"/>
          <a:stretch/>
        </p:blipFill>
        <p:spPr>
          <a:xfrm>
            <a:off x="102392" y="527633"/>
            <a:ext cx="5562599" cy="213359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0639135-84EE-4715-802B-C6A01DEC8A81}"/>
              </a:ext>
            </a:extLst>
          </p:cNvPr>
          <p:cNvSpPr txBox="1"/>
          <p:nvPr/>
        </p:nvSpPr>
        <p:spPr>
          <a:xfrm>
            <a:off x="217487" y="2595146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= 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или 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621BD73-33A4-4C2E-B9BA-F83034820B73}"/>
              </a:ext>
            </a:extLst>
          </p:cNvPr>
          <p:cNvSpPr txBox="1"/>
          <p:nvPr/>
        </p:nvSpPr>
        <p:spPr>
          <a:xfrm>
            <a:off x="293687" y="1422890"/>
            <a:ext cx="26669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88AF324-7D92-4FA6-8416-4DE2B8125500}"/>
              </a:ext>
            </a:extLst>
          </p:cNvPr>
          <p:cNvSpPr txBox="1"/>
          <p:nvPr/>
        </p:nvSpPr>
        <p:spPr>
          <a:xfrm>
            <a:off x="1281395" y="1962393"/>
            <a:ext cx="26669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</p:txBody>
      </p:sp>
    </p:spTree>
    <p:extLst>
      <p:ext uri="{BB962C8B-B14F-4D97-AF65-F5344CB8AC3E}">
        <p14:creationId xmlns:p14="http://schemas.microsoft.com/office/powerpoint/2010/main" val="22456972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 ЗНАНИЯ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3CCE4844-A41A-4C5C-B9AD-91F551197A55}"/>
                  </a:ext>
                </a:extLst>
              </p:cNvPr>
              <p:cNvSpPr/>
              <p:nvPr/>
            </p:nvSpPr>
            <p:spPr>
              <a:xfrm>
                <a:off x="102392" y="438692"/>
                <a:ext cx="5562599" cy="27419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11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       </a:t>
                </a:r>
                <a:r>
                  <a:rPr lang="ru-RU" sz="12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Площадь квадрата равна 25. Найдите его сторону</a:t>
                </a:r>
                <a:endParaRPr lang="en-US" sz="1200" b="1" dirty="0">
                  <a:solidFill>
                    <a:srgbClr val="211D1E"/>
                  </a:solidFill>
                  <a:latin typeface="Arial" panose="020B0604020202020204" pitchFamily="34" charset="0"/>
                </a:endParaRPr>
              </a:p>
              <a:p>
                <a:pPr algn="just"/>
                <a:r>
                  <a:rPr lang="ru-RU" sz="12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(рис. 9) Нам нужно найти такое число, чтобы при </a:t>
                </a:r>
              </a:p>
              <a:p>
                <a:pPr algn="just"/>
                <a:r>
                  <a:rPr lang="ru-RU" sz="12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возведении его в квадрат, то есть умножении его на себя, </a:t>
                </a:r>
                <a:endParaRPr lang="en-US" sz="1200" b="1" dirty="0">
                  <a:solidFill>
                    <a:srgbClr val="211D1E"/>
                  </a:solidFill>
                  <a:latin typeface="Arial" panose="020B0604020202020204" pitchFamily="34" charset="0"/>
                </a:endParaRPr>
              </a:p>
              <a:p>
                <a:pPr algn="just"/>
                <a:r>
                  <a:rPr lang="ru-RU" sz="12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мы получим 25.</a:t>
                </a:r>
                <a:endParaRPr lang="ru-RU" sz="1200" b="1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  <a:p>
                <a:r>
                  <a:rPr lang="ru-RU" sz="12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Конечно, это число будет 5, потому что </a:t>
                </a:r>
                <a:r>
                  <a:rPr lang="ru-RU" sz="12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5 </a:t>
                </a:r>
                <a14:m>
                  <m:oMath xmlns:m="http://schemas.openxmlformats.org/officeDocument/2006/math">
                    <m:r>
                      <a:rPr lang="ru-RU" sz="12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12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12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5 = 25</a:t>
                </a:r>
                <a:endParaRPr lang="ru-RU" sz="1200" b="1" dirty="0">
                  <a:solidFill>
                    <a:srgbClr val="211D1E"/>
                  </a:solidFill>
                  <a:latin typeface="Arial" panose="020B0604020202020204" pitchFamily="34" charset="0"/>
                </a:endParaRPr>
              </a:p>
              <a:p>
                <a:pPr algn="just"/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Нахождение самого числа по его квадрату называется </a:t>
                </a:r>
                <a:r>
                  <a:rPr lang="ru-RU" sz="12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извлечением квадратного корня </a:t>
                </a:r>
              </a:p>
              <a:p>
                <a:pPr algn="just"/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Корень квадратный из х </a:t>
                </a:r>
                <a:r>
                  <a:rPr lang="ru-RU" sz="12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- это число b, такое, что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b</a:t>
                </a:r>
                <a:r>
                  <a:rPr lang="en-US" sz="1200" b="1" baseline="60000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2</a:t>
                </a:r>
                <a:r>
                  <a:rPr lang="ru-RU" sz="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= х</a:t>
                </a:r>
              </a:p>
              <a:p>
                <a:r>
                  <a:rPr lang="ru-RU" sz="12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Квадратный корень числа </a:t>
                </a:r>
                <a:r>
                  <a:rPr lang="ru-RU" sz="16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х</a:t>
                </a:r>
                <a:r>
                  <a:rPr lang="ru-RU" sz="1600" b="1" i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2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обозначается следующим образом:</a:t>
                </a:r>
                <a:r>
                  <a:rPr lang="en-US" sz="12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х</m:t>
                        </m:r>
                      </m:e>
                    </m:rad>
                  </m:oMath>
                </a14:m>
                <a:r>
                  <a:rPr lang="ru-RU" sz="16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 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По определению: (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х</m:t>
                        </m:r>
                      </m:e>
                    </m:rad>
                  </m:oMath>
                </a14:m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)</a:t>
                </a:r>
                <a:r>
                  <a:rPr lang="en-US" sz="1400" b="1" baseline="30000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2 </a:t>
                </a:r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=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х</a:t>
                </a:r>
              </a:p>
              <a:p>
                <a:r>
                  <a:rPr lang="ru-RU" sz="12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Согласно сказанному, решение вышеуказанной задачи можно записать следующим образом: </a:t>
                </a:r>
                <a:r>
                  <a:rPr lang="ru-RU" sz="1400" b="1" dirty="0">
                    <a:solidFill>
                      <a:srgbClr val="00A859"/>
                    </a:solidFill>
                    <a:latin typeface="Arial" panose="020B0604020202020204" pitchFamily="34" charset="0"/>
                  </a:rPr>
                  <a:t>сторона квадрата равна</a:t>
                </a:r>
                <a:r>
                  <a:rPr lang="ru-RU" sz="1200" b="1" dirty="0">
                    <a:solidFill>
                      <a:srgbClr val="00A859"/>
                    </a:solidFill>
                    <a:latin typeface="Arial" panose="020B0604020202020204" pitchFamily="34" charset="0"/>
                  </a:rPr>
                  <a:t>  </a:t>
                </a:r>
                <a:endParaRPr lang="en-US" sz="1200" b="1" dirty="0">
                  <a:solidFill>
                    <a:srgbClr val="00A859"/>
                  </a:solidFill>
                  <a:latin typeface="Arial" panose="020B0604020202020204" pitchFamily="34" charset="0"/>
                </a:endParaRPr>
              </a:p>
              <a:p>
                <a:r>
                  <a:rPr lang="ru-RU" sz="1200" b="1" dirty="0">
                    <a:solidFill>
                      <a:srgbClr val="00A859"/>
                    </a:solidFill>
                    <a:latin typeface="Arial" panose="020B0604020202020204" pitchFamily="34" charset="0"/>
                  </a:rPr>
                  <a:t>                                                       </a:t>
                </a:r>
                <a:r>
                  <a:rPr lang="en-US" sz="1200" b="1" dirty="0">
                    <a:solidFill>
                      <a:srgbClr val="00A859"/>
                    </a:solidFill>
                    <a:latin typeface="Arial" panose="020B0604020202020204" pitchFamily="34" charset="0"/>
                  </a:rPr>
                  <a:t>  </a:t>
                </a:r>
                <a:r>
                  <a:rPr lang="en-US" sz="1600" b="1" dirty="0">
                    <a:solidFill>
                      <a:srgbClr val="00A859"/>
                    </a:solidFill>
                    <a:latin typeface="Arial" panose="020B0604020202020204" pitchFamily="34" charset="0"/>
                  </a:rPr>
                  <a:t>a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1600" b="1" i="1" smtClean="0">
                            <a:solidFill>
                              <a:srgbClr val="00A859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1600" b="1" i="1" smtClean="0">
                            <a:solidFill>
                              <a:srgbClr val="00A859"/>
                            </a:solidFill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</m:rad>
                  </m:oMath>
                </a14:m>
                <a:r>
                  <a:rPr lang="en-US" sz="1600" b="1" dirty="0">
                    <a:solidFill>
                      <a:srgbClr val="00A859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600" b="1" dirty="0">
                    <a:solidFill>
                      <a:srgbClr val="00A859"/>
                    </a:solidFill>
                    <a:latin typeface="Arial" panose="020B0604020202020204" pitchFamily="34" charset="0"/>
                  </a:rPr>
                  <a:t>       а =</a:t>
                </a:r>
                <a:r>
                  <a:rPr lang="ru-RU" sz="1600" b="1" dirty="0">
                    <a:solidFill>
                      <a:srgbClr val="00A859"/>
                    </a:solidFill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1600" b="1" i="1">
                            <a:solidFill>
                              <a:srgbClr val="00A859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1600" b="1" i="1" smtClean="0">
                            <a:solidFill>
                              <a:srgbClr val="00A859"/>
                            </a:solidFill>
                            <a:latin typeface="Cambria Math" panose="02040503050406030204" pitchFamily="18" charset="0"/>
                          </a:rPr>
                          <m:t>𝟐𝟓</m:t>
                        </m:r>
                      </m:e>
                    </m:rad>
                    <m:r>
                      <a:rPr lang="en-US" sz="1600" b="1" i="1">
                        <a:solidFill>
                          <a:srgbClr val="00A859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1600" b="1" dirty="0">
                    <a:solidFill>
                      <a:srgbClr val="00A859"/>
                    </a:solidFill>
                    <a:latin typeface="Arial" panose="020B0604020202020204" pitchFamily="34" charset="0"/>
                  </a:rPr>
                  <a:t>= 5 </a:t>
                </a:r>
                <a:endParaRPr lang="ru-RU" sz="1200" b="1" dirty="0">
                  <a:solidFill>
                    <a:srgbClr val="00A859"/>
                  </a:solidFill>
                </a:endParaRPr>
              </a:p>
            </p:txBody>
          </p:sp>
        </mc:Choice>
        <mc:Fallback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3CCE4844-A41A-4C5C-B9AD-91F551197A5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392" y="438692"/>
                <a:ext cx="5562599" cy="2741904"/>
              </a:xfrm>
              <a:prstGeom prst="rect">
                <a:avLst/>
              </a:prstGeom>
              <a:blipFill>
                <a:blip r:embed="rId3"/>
                <a:stretch>
                  <a:fillRect l="-329" t="-444" b="-17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8528FB9-C079-4A2C-AAF0-5CF69492447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012" t="3508"/>
          <a:stretch/>
        </p:blipFill>
        <p:spPr>
          <a:xfrm>
            <a:off x="4615738" y="433256"/>
            <a:ext cx="1130299" cy="960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3288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 ЗНАНИЯ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EB5246F-DF91-4BDF-9164-ABE691B005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70"/>
          <a:stretch/>
        </p:blipFill>
        <p:spPr>
          <a:xfrm>
            <a:off x="155196" y="555625"/>
            <a:ext cx="5551487" cy="20574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FFFAD7A-7A39-4C4C-A242-6F1A9237AA60}"/>
                  </a:ext>
                </a:extLst>
              </p:cNvPr>
              <p:cNvSpPr txBox="1"/>
              <p:nvPr/>
            </p:nvSpPr>
            <p:spPr>
              <a:xfrm>
                <a:off x="369887" y="2715999"/>
                <a:ext cx="834459" cy="30309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𝟔𝟒</m:t>
                        </m:r>
                      </m:e>
                    </m:rad>
                  </m:oMath>
                </a14:m>
                <a:r>
                  <a:rPr lang="ru-RU" b="1" dirty="0">
                    <a:solidFill>
                      <a:srgbClr val="0070C0"/>
                    </a:solidFill>
                  </a:rPr>
                  <a:t> = 8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FFFAD7A-7A39-4C4C-A242-6F1A9237AA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887" y="2715999"/>
                <a:ext cx="834459" cy="303096"/>
              </a:xfrm>
              <a:prstGeom prst="rect">
                <a:avLst/>
              </a:prstGeom>
              <a:blipFill>
                <a:blip r:embed="rId4"/>
                <a:stretch>
                  <a:fillRect t="-18367" r="-15328" b="-469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0BDC325C-9456-465C-AD3B-7802E1719B6D}"/>
                  </a:ext>
                </a:extLst>
              </p:cNvPr>
              <p:cNvSpPr/>
              <p:nvPr/>
            </p:nvSpPr>
            <p:spPr>
              <a:xfrm>
                <a:off x="1834120" y="2689225"/>
                <a:ext cx="1291636" cy="39632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𝟏𝟐𝟏</m:t>
                        </m:r>
                      </m:e>
                    </m:rad>
                  </m:oMath>
                </a14:m>
                <a:r>
                  <a:rPr lang="ru-RU" b="1" dirty="0">
                    <a:solidFill>
                      <a:srgbClr val="0070C0"/>
                    </a:solidFill>
                  </a:rPr>
                  <a:t> = 11</a:t>
                </a:r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0BDC325C-9456-465C-AD3B-7802E1719B6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4120" y="2689225"/>
                <a:ext cx="1291636" cy="396327"/>
              </a:xfrm>
              <a:prstGeom prst="rect">
                <a:avLst/>
              </a:prstGeom>
              <a:blipFill>
                <a:blip r:embed="rId5"/>
                <a:stretch>
                  <a:fillRect t="-1538" r="-2830" b="-230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33D7C504-9155-42B2-A540-DC14AD9C2AC5}"/>
                  </a:ext>
                </a:extLst>
              </p:cNvPr>
              <p:cNvSpPr/>
              <p:nvPr/>
            </p:nvSpPr>
            <p:spPr>
              <a:xfrm>
                <a:off x="3494087" y="2690123"/>
                <a:ext cx="1291636" cy="3981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𝟐𝟓</m:t>
                        </m:r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e>
                    </m:rad>
                  </m:oMath>
                </a14:m>
                <a:r>
                  <a:rPr lang="ru-RU" b="1" dirty="0">
                    <a:solidFill>
                      <a:srgbClr val="0070C0"/>
                    </a:solidFill>
                  </a:rPr>
                  <a:t> = 16</a:t>
                </a:r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33D7C504-9155-42B2-A540-DC14AD9C2AC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4087" y="2690123"/>
                <a:ext cx="1291636" cy="398186"/>
              </a:xfrm>
              <a:prstGeom prst="rect">
                <a:avLst/>
              </a:prstGeom>
              <a:blipFill>
                <a:blip r:embed="rId6"/>
                <a:stretch>
                  <a:fillRect t="-1515" r="-3302" b="-212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6239732-65D0-4933-97E8-8AFFB3C98DA7}"/>
              </a:ext>
            </a:extLst>
          </p:cNvPr>
          <p:cNvSpPr/>
          <p:nvPr/>
        </p:nvSpPr>
        <p:spPr>
          <a:xfrm>
            <a:off x="141288" y="2536825"/>
            <a:ext cx="152399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5834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1AF2FC8-BF1E-4FB1-AE79-56D60B046D5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34" t="30466" r="2962"/>
          <a:stretch/>
        </p:blipFill>
        <p:spPr>
          <a:xfrm>
            <a:off x="185997" y="914817"/>
            <a:ext cx="5441690" cy="1085215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0AB5331-2B3A-48EF-834E-014897737383}"/>
              </a:ext>
            </a:extLst>
          </p:cNvPr>
          <p:cNvSpPr/>
          <p:nvPr/>
        </p:nvSpPr>
        <p:spPr>
          <a:xfrm>
            <a:off x="109797" y="433256"/>
            <a:ext cx="55940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625.</a:t>
            </a:r>
            <a:r>
              <a:rPr lang="ru-RU" sz="1100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На рис. 10 площадь квадратика равна 1 cм</a:t>
            </a:r>
            <a:r>
              <a:rPr lang="ru-RU" sz="1050" b="1" baseline="60000" dirty="0">
                <a:solidFill>
                  <a:srgbClr val="211D1E"/>
                </a:solidFill>
                <a:latin typeface="Arial" panose="020B0604020202020204" pitchFamily="34" charset="0"/>
              </a:rPr>
              <a:t>2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. Найдите площади составных фигур. </a:t>
            </a:r>
            <a:endParaRPr lang="ru-RU" sz="1400" b="1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C4AE78EF-E122-4536-894E-83AEBE1C5344}"/>
              </a:ext>
            </a:extLst>
          </p:cNvPr>
          <p:cNvSpPr/>
          <p:nvPr/>
        </p:nvSpPr>
        <p:spPr>
          <a:xfrm>
            <a:off x="185997" y="2079625"/>
            <a:ext cx="96635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Ответ: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endParaRPr lang="ru-RU" sz="1600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559E394F-72F7-4BBB-9301-2EB6D993F6C3}"/>
              </a:ext>
            </a:extLst>
          </p:cNvPr>
          <p:cNvSpPr/>
          <p:nvPr/>
        </p:nvSpPr>
        <p:spPr>
          <a:xfrm>
            <a:off x="185997" y="2384291"/>
            <a:ext cx="148149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</a:rPr>
              <a:t>a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) 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</a:rPr>
              <a:t>S = 24 c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м</a:t>
            </a:r>
            <a:r>
              <a:rPr lang="ru-RU" sz="1600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2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endParaRPr lang="ru-RU" sz="1600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4477E274-B907-4D29-83F1-FD2DEB6C643E}"/>
              </a:ext>
            </a:extLst>
          </p:cNvPr>
          <p:cNvSpPr/>
          <p:nvPr/>
        </p:nvSpPr>
        <p:spPr>
          <a:xfrm>
            <a:off x="1667493" y="2350288"/>
            <a:ext cx="149271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</a:rPr>
              <a:t>b)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</a:rPr>
              <a:t>S = 24 c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м</a:t>
            </a:r>
            <a:r>
              <a:rPr lang="ru-RU" sz="1600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2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endParaRPr lang="ru-RU" sz="1600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F49D5398-6A97-44C8-8CDD-7672A9DA92D8}"/>
              </a:ext>
            </a:extLst>
          </p:cNvPr>
          <p:cNvSpPr/>
          <p:nvPr/>
        </p:nvSpPr>
        <p:spPr>
          <a:xfrm>
            <a:off x="3121954" y="2316440"/>
            <a:ext cx="149271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</a:rPr>
              <a:t>d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) 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</a:rPr>
              <a:t>S = 26 c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м</a:t>
            </a:r>
            <a:r>
              <a:rPr lang="ru-RU" sz="1600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2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endParaRPr lang="ru-RU" sz="1600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674FA2E3-BC7C-4603-BCDA-B0827493D7C6}"/>
              </a:ext>
            </a:extLst>
          </p:cNvPr>
          <p:cNvSpPr/>
          <p:nvPr/>
        </p:nvSpPr>
        <p:spPr>
          <a:xfrm>
            <a:off x="185997" y="2811594"/>
            <a:ext cx="148149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</a:rPr>
              <a:t>e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) 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</a:rPr>
              <a:t>S = 2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4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c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м</a:t>
            </a:r>
            <a:r>
              <a:rPr lang="ru-RU" sz="1600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2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endParaRPr lang="ru-RU" sz="1600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C8F18D10-6BDD-45B7-91E3-26A70D7B4775}"/>
              </a:ext>
            </a:extLst>
          </p:cNvPr>
          <p:cNvSpPr/>
          <p:nvPr/>
        </p:nvSpPr>
        <p:spPr>
          <a:xfrm>
            <a:off x="1719327" y="2802125"/>
            <a:ext cx="143661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</a:rPr>
              <a:t>f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) 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</a:rPr>
              <a:t>S = 26 c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м</a:t>
            </a:r>
            <a:r>
              <a:rPr lang="ru-RU" sz="1600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2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617693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15EA7D0-CC1E-4271-AD03-B016ED81AAE4}"/>
              </a:ext>
            </a:extLst>
          </p:cNvPr>
          <p:cNvSpPr/>
          <p:nvPr/>
        </p:nvSpPr>
        <p:spPr>
          <a:xfrm>
            <a:off x="127075" y="362756"/>
            <a:ext cx="548639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62</a:t>
            </a:r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Найдите площадь прямоугольника: </a:t>
            </a:r>
          </a:p>
          <a:p>
            <a:pPr algn="just"/>
            <a:r>
              <a:rPr lang="pt-BR" sz="105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pt-BR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pt-BR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5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5 </a:t>
            </a:r>
            <a:r>
              <a:rPr lang="pt-BR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pt-BR" sz="105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pt-BR" sz="105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3 </a:t>
            </a:r>
            <a:r>
              <a:rPr lang="pt-BR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pt-BR" sz="105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б</a:t>
            </a:r>
            <a:r>
              <a:rPr lang="pt-BR" sz="105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pt-BR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pt-BR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5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105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360</a:t>
            </a:r>
            <a:r>
              <a:rPr lang="pt-BR" sz="105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pt-BR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pt-BR" sz="105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pt-BR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5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105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105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pt-BR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endParaRPr lang="pt-BR" sz="1050" b="1" dirty="0">
              <a:solidFill>
                <a:srgbClr val="211D1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05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pt-BR" sz="105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pt-BR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pt-BR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5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105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43</a:t>
            </a:r>
            <a:r>
              <a:rPr lang="pt-BR" sz="105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cм</a:t>
            </a:r>
            <a:r>
              <a:rPr lang="pt-BR" sz="105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pt-BR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5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105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pt-BR" sz="105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cм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г)</a:t>
            </a:r>
            <a:r>
              <a:rPr lang="pt-BR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pt-BR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5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12 </a:t>
            </a:r>
            <a:r>
              <a:rPr lang="pt-BR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pt-BR" sz="105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pt-BR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5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105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56</a:t>
            </a:r>
            <a:r>
              <a:rPr lang="pt-BR" sz="105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pt-BR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 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7C8C796-56ED-49D0-8D1F-848BEE2FFF35}"/>
              </a:ext>
            </a:extLst>
          </p:cNvPr>
          <p:cNvSpPr/>
          <p:nvPr/>
        </p:nvSpPr>
        <p:spPr>
          <a:xfrm>
            <a:off x="140493" y="1252170"/>
            <a:ext cx="837844" cy="5232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0B7C40A-B10E-4E6E-964F-400E7C925A4E}"/>
              </a:ext>
            </a:extLst>
          </p:cNvPr>
          <p:cNvSpPr/>
          <p:nvPr/>
        </p:nvSpPr>
        <p:spPr>
          <a:xfrm>
            <a:off x="1146940" y="953591"/>
            <a:ext cx="1487908" cy="218521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1400" b="1" cap="none" spc="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Дано:</a:t>
            </a:r>
            <a:r>
              <a:rPr lang="ru-RU" sz="1400" b="1" cap="none" spc="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1200" b="1" cap="none" spc="0" dirty="0" err="1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прямоуг</a:t>
            </a:r>
            <a:r>
              <a:rPr lang="ru-RU" sz="1200" b="1" cap="none" spc="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12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а) </a:t>
            </a:r>
            <a:r>
              <a:rPr lang="ru-RU" sz="12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а = 5 м</a:t>
            </a:r>
          </a:p>
          <a:p>
            <a:r>
              <a:rPr lang="ru-RU" sz="12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2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12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= 3 м</a:t>
            </a:r>
          </a:p>
          <a:p>
            <a:r>
              <a:rPr lang="ru-RU" sz="12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б)</a:t>
            </a:r>
            <a:r>
              <a:rPr lang="ru-RU" sz="12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а = 360 см</a:t>
            </a:r>
          </a:p>
          <a:p>
            <a:r>
              <a:rPr lang="ru-RU" sz="12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2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12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= 4 </a:t>
            </a:r>
            <a:r>
              <a:rPr lang="ru-RU" sz="1200" b="1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дм</a:t>
            </a:r>
            <a:r>
              <a:rPr lang="ru-RU" sz="1200" b="1" dirty="0">
                <a:ln w="0"/>
                <a:solidFill>
                  <a:srgbClr val="0066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=40см</a:t>
            </a:r>
          </a:p>
          <a:p>
            <a:r>
              <a:rPr lang="ru-RU" sz="12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в)</a:t>
            </a:r>
            <a:r>
              <a:rPr lang="ru-RU" sz="12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а = 43 см</a:t>
            </a:r>
            <a:endParaRPr lang="ru-RU" sz="1200" b="1" dirty="0">
              <a:ln w="0"/>
              <a:solidFill>
                <a:srgbClr val="0066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2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2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12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= 12 см </a:t>
            </a:r>
          </a:p>
          <a:p>
            <a:r>
              <a:rPr lang="ru-RU" sz="12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г) </a:t>
            </a:r>
            <a:r>
              <a:rPr lang="ru-RU" sz="12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а = 12 м</a:t>
            </a:r>
            <a:r>
              <a:rPr lang="ru-RU" sz="1200" b="1" dirty="0">
                <a:ln w="0"/>
                <a:solidFill>
                  <a:srgbClr val="0066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=120дм</a:t>
            </a:r>
          </a:p>
          <a:p>
            <a:r>
              <a:rPr lang="ru-RU" sz="12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2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12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= 56 </a:t>
            </a:r>
            <a:r>
              <a:rPr lang="ru-RU" sz="1200" b="1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дм</a:t>
            </a:r>
            <a:r>
              <a:rPr lang="ru-RU" sz="12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12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2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sz="12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? </a:t>
            </a:r>
            <a:endParaRPr lang="ru-RU" sz="16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D801903-E050-42D5-969D-40927F042AA4}"/>
              </a:ext>
            </a:extLst>
          </p:cNvPr>
          <p:cNvSpPr/>
          <p:nvPr/>
        </p:nvSpPr>
        <p:spPr>
          <a:xfrm>
            <a:off x="433374" y="1676866"/>
            <a:ext cx="35618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endParaRPr lang="ru-RU" sz="160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187649E-5D69-40AE-95BD-8C20950C5309}"/>
              </a:ext>
            </a:extLst>
          </p:cNvPr>
          <p:cNvSpPr/>
          <p:nvPr/>
        </p:nvSpPr>
        <p:spPr>
          <a:xfrm>
            <a:off x="925808" y="1347113"/>
            <a:ext cx="30970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A930C3A5-3EE7-46A6-BEA4-52A47167FB69}"/>
                  </a:ext>
                </a:extLst>
              </p:cNvPr>
              <p:cNvSpPr/>
              <p:nvPr/>
            </p:nvSpPr>
            <p:spPr>
              <a:xfrm>
                <a:off x="3076653" y="1038809"/>
                <a:ext cx="2588978" cy="1631216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r>
                  <a:rPr lang="ru-RU" sz="1400" b="1" cap="none" spc="0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Решение:</a:t>
                </a:r>
                <a:r>
                  <a:rPr lang="ru-RU" sz="1400" b="1" cap="none" spc="0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 = a</a:t>
                </a:r>
                <a:r>
                  <a:rPr lang="en-US" altLang="ru-RU" sz="1400" b="1" dirty="0">
                    <a:solidFill>
                      <a:srgbClr val="0070C0"/>
                    </a:solidFill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1400" b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∙</m:t>
                    </m:r>
                    <m:r>
                      <a:rPr lang="en-US" altLang="ru-RU" sz="1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endParaRPr lang="ru-RU" sz="1400" b="1" cap="none" spc="0" dirty="0">
                  <a:ln w="0"/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а)</a:t>
                </a:r>
                <a:r>
                  <a:rPr lang="ru-RU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S = 5</a:t>
                </a:r>
                <a:r>
                  <a:rPr lang="en-US" altLang="ru-RU" sz="1400" b="1" dirty="0"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14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∙</m:t>
                    </m:r>
                    <m:r>
                      <m:rPr>
                        <m:nor/>
                      </m:rPr>
                      <a:rPr lang="ru-RU" sz="1400" b="1" dirty="0">
                        <a:ln w="0"/>
                        <a:latin typeface="Arial" panose="020B0604020202020204" pitchFamily="34" charset="0"/>
                        <a:cs typeface="Arial" panose="020B0604020202020204" pitchFamily="34" charset="0"/>
                      </a:rPr>
                      <m:t>3</m:t>
                    </m:r>
                  </m:oMath>
                </a14:m>
                <a:r>
                  <a:rPr lang="en-US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= 15 (</a:t>
                </a:r>
                <a:r>
                  <a:rPr lang="ru-RU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м</a:t>
                </a:r>
                <a:r>
                  <a:rPr lang="ru-RU" sz="1400" b="1" baseline="30000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en-US" sz="1400" b="1" dirty="0">
                  <a:ln w="0"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б)</a:t>
                </a:r>
                <a:r>
                  <a:rPr lang="ru-RU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S = </a:t>
                </a:r>
                <a:r>
                  <a:rPr lang="ru-RU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360</a:t>
                </a:r>
                <a:r>
                  <a:rPr lang="en-US" altLang="ru-RU" sz="1400" b="1" dirty="0"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14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∙</m:t>
                    </m:r>
                    <m:r>
                      <m:rPr>
                        <m:nor/>
                      </m:rPr>
                      <a:rPr lang="ru-RU" sz="1400" b="1" dirty="0" smtClean="0">
                        <a:ln w="0"/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40</m:t>
                    </m:r>
                  </m:oMath>
                </a14:m>
                <a:r>
                  <a:rPr lang="ru-RU" sz="14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= 1</a:t>
                </a:r>
                <a:r>
                  <a:rPr lang="ru-RU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4 400</a:t>
                </a:r>
                <a:r>
                  <a:rPr lang="en-US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ru-RU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см</a:t>
                </a:r>
                <a:r>
                  <a:rPr lang="ru-RU" sz="1400" b="1" baseline="30000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в)</a:t>
                </a:r>
                <a:r>
                  <a:rPr lang="ru-RU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S = </a:t>
                </a:r>
                <a:r>
                  <a:rPr lang="ru-RU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43</a:t>
                </a:r>
                <a:r>
                  <a:rPr lang="en-US" altLang="ru-RU" sz="1400" b="1" dirty="0"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14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∙</m:t>
                    </m:r>
                    <m:r>
                      <m:rPr>
                        <m:nor/>
                      </m:rPr>
                      <a:rPr lang="ru-RU" sz="1400" b="1" dirty="0">
                        <a:ln w="0"/>
                        <a:latin typeface="Arial" panose="020B0604020202020204" pitchFamily="34" charset="0"/>
                        <a:cs typeface="Arial" panose="020B0604020202020204" pitchFamily="34" charset="0"/>
                      </a:rPr>
                      <m:t>12</m:t>
                    </m:r>
                  </m:oMath>
                </a14:m>
                <a:r>
                  <a:rPr lang="ru-RU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ru-RU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516</a:t>
                </a:r>
                <a:r>
                  <a:rPr lang="en-US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ru-RU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см</a:t>
                </a:r>
                <a:r>
                  <a:rPr lang="ru-RU" sz="1400" b="1" baseline="30000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r>
                  <a:rPr lang="ru-RU" sz="14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г)</a:t>
                </a:r>
                <a:r>
                  <a:rPr lang="ru-RU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S = </a:t>
                </a:r>
                <a:r>
                  <a:rPr lang="ru-RU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120</a:t>
                </a:r>
                <a:r>
                  <a:rPr lang="en-US" altLang="ru-RU" sz="1400" b="1" dirty="0"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14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∙</m:t>
                    </m:r>
                    <m:r>
                      <m:rPr>
                        <m:nor/>
                      </m:rPr>
                      <a:rPr lang="ru-RU" altLang="ru-RU" sz="14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ru-RU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56 </a:t>
                </a:r>
                <a:r>
                  <a:rPr lang="en-US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ru-RU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6 720</a:t>
                </a:r>
                <a:r>
                  <a:rPr lang="en-US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ru-RU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дм</a:t>
                </a:r>
                <a:r>
                  <a:rPr lang="ru-RU" sz="1400" b="1" baseline="30000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4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endParaRPr lang="ru-RU" sz="1600" b="1" cap="none" spc="0" dirty="0">
                  <a:ln w="0"/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A930C3A5-3EE7-46A6-BEA4-52A47167FB6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6653" y="1038809"/>
                <a:ext cx="2588978" cy="1631216"/>
              </a:xfrm>
              <a:prstGeom prst="rect">
                <a:avLst/>
              </a:prstGeom>
              <a:blipFill>
                <a:blip r:embed="rId3"/>
                <a:stretch>
                  <a:fillRect l="-708" t="-3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63E3840-F0ED-45D7-8961-3012855C5513}"/>
              </a:ext>
            </a:extLst>
          </p:cNvPr>
          <p:cNvSpPr/>
          <p:nvPr/>
        </p:nvSpPr>
        <p:spPr>
          <a:xfrm>
            <a:off x="2310833" y="2670025"/>
            <a:ext cx="33097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а) </a:t>
            </a:r>
            <a:r>
              <a:rPr lang="en-US" sz="14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= 15 </a:t>
            </a:r>
            <a:r>
              <a:rPr lang="ru-RU" sz="14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sz="1400" b="1" baseline="3000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4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14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б) </a:t>
            </a:r>
            <a:r>
              <a:rPr lang="en-US" sz="14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= 1</a:t>
            </a:r>
            <a:r>
              <a:rPr lang="ru-RU" sz="14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4400</a:t>
            </a:r>
            <a:r>
              <a:rPr lang="en-US" sz="14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</a:t>
            </a:r>
            <a:r>
              <a:rPr lang="ru-RU" sz="1400" b="1" baseline="3000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4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en-US" sz="1400" b="1" dirty="0">
              <a:ln w="0"/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в) </a:t>
            </a:r>
            <a:r>
              <a:rPr lang="en-US" sz="14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= 5</a:t>
            </a:r>
            <a:r>
              <a:rPr lang="ru-RU" sz="14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r>
              <a:rPr lang="en-US" sz="14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</a:t>
            </a:r>
            <a:r>
              <a:rPr lang="ru-RU" sz="1400" b="1" baseline="3000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4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г)</a:t>
            </a:r>
            <a:r>
              <a:rPr lang="en-US" sz="14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 = </a:t>
            </a:r>
            <a:r>
              <a:rPr lang="ru-RU" sz="14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6720</a:t>
            </a:r>
            <a:r>
              <a:rPr lang="en-US" sz="14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дм</a:t>
            </a:r>
            <a:r>
              <a:rPr lang="ru-RU" sz="1400" b="1" baseline="3000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9583899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8894fd3cdfd233c3e99ae538a8a45d2b0bf95"/>
</p:tagLst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21748</TotalTime>
  <Words>866</Words>
  <Application>Microsoft Office PowerPoint</Application>
  <PresentationFormat>Произвольный</PresentationFormat>
  <Paragraphs>145</Paragraphs>
  <Slides>14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Calibri</vt:lpstr>
      <vt:lpstr>Cambria Math</vt:lpstr>
      <vt:lpstr>Times New Roman</vt:lpstr>
      <vt:lpstr>Trebuchet MS</vt:lpstr>
      <vt:lpstr>Wingdings 3</vt:lpstr>
      <vt:lpstr>Грань</vt:lpstr>
      <vt:lpstr>МАТЕМАТИКА</vt:lpstr>
      <vt:lpstr>ПРОВЕРКА  САМОСТОЯТЕЛЬНОЙ  РАБОТЫ</vt:lpstr>
      <vt:lpstr>ВСПОМНИМ</vt:lpstr>
      <vt:lpstr>ВСПОМНИМ</vt:lpstr>
      <vt:lpstr>ВСПОМНИМ</vt:lpstr>
      <vt:lpstr>ОБОГАЩАЕМ  ЗНАНИЯ</vt:lpstr>
      <vt:lpstr>ОБОГАЩАЕМ  ЗНАНИЯ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Презентация PowerPoint</vt:lpstr>
      <vt:lpstr>ЗАДАНИЯ ДЛЯ  САМОСТОЯТЕЛЬНОЙ 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Komilov</dc:creator>
  <cp:lastModifiedBy>Пользователь Windows</cp:lastModifiedBy>
  <cp:revision>1723</cp:revision>
  <cp:lastPrinted>2020-09-30T03:25:16Z</cp:lastPrinted>
  <dcterms:created xsi:type="dcterms:W3CDTF">2020-04-09T07:32:19Z</dcterms:created>
  <dcterms:modified xsi:type="dcterms:W3CDTF">2020-11-06T19:26:20Z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