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6"/>
  </p:notesMasterIdLst>
  <p:handoutMasterIdLst>
    <p:handoutMasterId r:id="rId17"/>
  </p:handoutMasterIdLst>
  <p:sldIdLst>
    <p:sldId id="528" r:id="rId2"/>
    <p:sldId id="845" r:id="rId3"/>
    <p:sldId id="808" r:id="rId4"/>
    <p:sldId id="853" r:id="rId5"/>
    <p:sldId id="854" r:id="rId6"/>
    <p:sldId id="846" r:id="rId7"/>
    <p:sldId id="847" r:id="rId8"/>
    <p:sldId id="840" r:id="rId9"/>
    <p:sldId id="851" r:id="rId10"/>
    <p:sldId id="852" r:id="rId11"/>
    <p:sldId id="858" r:id="rId12"/>
    <p:sldId id="859" r:id="rId13"/>
    <p:sldId id="355" r:id="rId14"/>
    <p:sldId id="480" r:id="rId15"/>
  </p:sldIdLst>
  <p:sldSz cx="5768975" cy="3244850"/>
  <p:notesSz cx="9866313" cy="6735763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0066CC"/>
    <a:srgbClr val="00C695"/>
    <a:srgbClr val="5FCBEF"/>
    <a:srgbClr val="000000"/>
    <a:srgbClr val="BAD7C3"/>
    <a:srgbClr val="CACAE2"/>
    <a:srgbClr val="E3255B"/>
    <a:srgbClr val="FFFFFF"/>
    <a:srgbClr val="AA1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158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0732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0278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647EC1-593B-465A-8A6F-C577629A795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944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242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474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185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479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771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13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523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715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5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9.emf"/><Relationship Id="rId5" Type="http://schemas.openxmlformats.org/officeDocument/2006/relationships/image" Target="../media/image16.png"/><Relationship Id="rId4" Type="http://schemas.openxmlformats.org/officeDocument/2006/relationships/image" Target="../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470025"/>
            <a:ext cx="3721509" cy="133241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ПЛОЩАДЬ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ПРЯМОУГОЛЬНИКА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1287" y="1658298"/>
            <a:ext cx="304799" cy="10291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4507963" y="2225511"/>
            <a:ext cx="528451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Какая формула нахождения площади прямоугольника. Как посчитать площадь  комнаты">
            <a:extLst>
              <a:ext uri="{FF2B5EF4-FFF2-40B4-BE49-F238E27FC236}">
                <a16:creationId xmlns:a16="http://schemas.microsoft.com/office/drawing/2014/main" id="{9113F1FB-B073-4886-9084-985A96F346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0" t="10056" r="47358" b="44350"/>
          <a:stretch/>
        </p:blipFill>
        <p:spPr bwMode="auto">
          <a:xfrm>
            <a:off x="2741378" y="1195213"/>
            <a:ext cx="2705736" cy="112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3DD84B4-2ED1-459A-8FB4-9C09686697A5}"/>
              </a:ext>
            </a:extLst>
          </p:cNvPr>
          <p:cNvSpPr/>
          <p:nvPr/>
        </p:nvSpPr>
        <p:spPr>
          <a:xfrm>
            <a:off x="93997" y="371000"/>
            <a:ext cx="5533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630.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Найдите сторону квадрата площади a) 49 м</a:t>
            </a:r>
            <a:r>
              <a:rPr lang="ru-RU" sz="1050" b="1" baseline="62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1400" b="1" baseline="62000" dirty="0">
                <a:solidFill>
                  <a:srgbClr val="211D1E"/>
                </a:solidFill>
                <a:latin typeface="Arial" panose="020B0604020202020204" pitchFamily="34" charset="0"/>
              </a:rPr>
              <a:t> 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б) 9 cм</a:t>
            </a:r>
            <a:r>
              <a:rPr lang="ru-RU" sz="1050" b="1" baseline="62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1400" b="1" baseline="62000" dirty="0">
                <a:solidFill>
                  <a:srgbClr val="211D1E"/>
                </a:solidFill>
                <a:latin typeface="Arial" panose="020B0604020202020204" pitchFamily="34" charset="0"/>
              </a:rPr>
              <a:t>  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в) 121 дм</a:t>
            </a:r>
            <a:r>
              <a:rPr lang="ru-RU" sz="1100" b="1" baseline="62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1400" b="1" baseline="62000" dirty="0">
                <a:solidFill>
                  <a:srgbClr val="211D1E"/>
                </a:solidFill>
                <a:latin typeface="Arial" panose="020B0604020202020204" pitchFamily="34" charset="0"/>
              </a:rPr>
              <a:t>   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г) 289 м</a:t>
            </a:r>
            <a:r>
              <a:rPr lang="ru-RU" sz="1050" b="1" baseline="62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endParaRPr lang="ru-RU" sz="1400" b="1" baseline="620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A22A420-6919-44E2-96D1-4C1C6C5EA0AD}"/>
              </a:ext>
            </a:extLst>
          </p:cNvPr>
          <p:cNvSpPr/>
          <p:nvPr/>
        </p:nvSpPr>
        <p:spPr>
          <a:xfrm>
            <a:off x="212062" y="1100062"/>
            <a:ext cx="767425" cy="750963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4AA4F542-6CF7-4D55-82EF-FCF76A1D7A2A}"/>
                  </a:ext>
                </a:extLst>
              </p:cNvPr>
              <p:cNvSpPr/>
              <p:nvPr/>
            </p:nvSpPr>
            <p:spPr>
              <a:xfrm>
                <a:off x="1307552" y="860392"/>
                <a:ext cx="4459834" cy="22097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: квадрат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49 м</a:t>
                </a:r>
                <a:r>
                  <a:rPr lang="ru-RU" sz="11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    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600" b="1" i="1" smtClean="0">
                            <a:ln w="0"/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1600" b="1" i="1" smtClean="0">
                            <a:ln w="0"/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</m:rad>
                  </m:oMath>
                </a14:m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9 см</a:t>
                </a:r>
                <a:r>
                  <a:rPr lang="ru-RU" sz="11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6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    </a:t>
                </a:r>
                <a:r>
                  <a:rPr lang="ru-RU" sz="16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600" b="1" i="1">
                            <a:ln w="0"/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1600" b="1" i="1" smtClean="0">
                            <a:ln w="0"/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𝟒𝟗</m:t>
                        </m:r>
                      </m:e>
                    </m:rad>
                  </m:oMath>
                </a14:m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7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121 дм</a:t>
                </a:r>
                <a:r>
                  <a:rPr lang="ru-RU" sz="11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6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    </a:t>
                </a:r>
                <a:r>
                  <a:rPr lang="ru-RU" sz="16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600" b="1" i="1">
                            <a:ln w="0"/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1600" b="1" i="1">
                            <a:ln w="0"/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e>
                    </m:rad>
                  </m:oMath>
                </a14:m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г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S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211D1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28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9 м</a:t>
                </a:r>
                <a:r>
                  <a:rPr lang="ru-RU" sz="1100" b="1" baseline="6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2                      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а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600" b="1" i="1">
                            <a:ln w="0"/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1600" b="1" i="1" smtClean="0">
                            <a:ln w="0"/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𝟏𝟐𝟏</m:t>
                        </m:r>
                      </m:e>
                    </m:rad>
                  </m:oMath>
                </a14:m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11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600" b="1" dirty="0" err="1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 - ?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г) а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600" b="1" i="1">
                            <a:ln w="0"/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1600" b="1" i="1" smtClean="0">
                            <a:ln w="0"/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𝟐𝟖𝟗</m:t>
                        </m:r>
                      </m:e>
                    </m:rad>
                  </m:oMath>
                </a14:m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17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endParaRPr lang="ru-RU" sz="16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а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7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м,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см,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11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17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 </a:t>
                </a:r>
                <a:endParaRPr lang="ru-RU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4AA4F542-6CF7-4D55-82EF-FCF76A1D7A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552" y="860392"/>
                <a:ext cx="4459834" cy="2209772"/>
              </a:xfrm>
              <a:prstGeom prst="rect">
                <a:avLst/>
              </a:prstGeom>
              <a:blipFill>
                <a:blip r:embed="rId3"/>
                <a:stretch>
                  <a:fillRect l="-683" t="-826" b="-11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55D5528-6131-46E8-B4C0-AAF9345409B5}"/>
              </a:ext>
            </a:extLst>
          </p:cNvPr>
          <p:cNvSpPr/>
          <p:nvPr/>
        </p:nvSpPr>
        <p:spPr>
          <a:xfrm>
            <a:off x="369887" y="181536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27B04B5-9D52-4FEB-AEA2-5C5071F4E787}"/>
              </a:ext>
            </a:extLst>
          </p:cNvPr>
          <p:cNvSpPr/>
          <p:nvPr/>
        </p:nvSpPr>
        <p:spPr>
          <a:xfrm>
            <a:off x="925732" y="124299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442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4D02E7A-4A4D-4D02-A7F0-03D4B751695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33" t="32160" r="3770"/>
          <a:stretch/>
        </p:blipFill>
        <p:spPr>
          <a:xfrm>
            <a:off x="229561" y="802792"/>
            <a:ext cx="5486399" cy="833389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3D0114-3067-4FA3-A9AC-DA3FA99EFAE5}"/>
              </a:ext>
            </a:extLst>
          </p:cNvPr>
          <p:cNvSpPr/>
          <p:nvPr/>
        </p:nvSpPr>
        <p:spPr>
          <a:xfrm>
            <a:off x="141289" y="327199"/>
            <a:ext cx="55625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632.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Используя формулу площади квадрата , заполните таблицу: 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79C3929-0753-49D4-ADD7-87C57F80F9A2}"/>
                  </a:ext>
                </a:extLst>
              </p:cNvPr>
              <p:cNvSpPr/>
              <p:nvPr/>
            </p:nvSpPr>
            <p:spPr>
              <a:xfrm>
                <a:off x="2656801" y="1649229"/>
                <a:ext cx="858825" cy="395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ln w="0"/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>
                            <a:ln w="0"/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n w="0"/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</m:rad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79C3929-0753-49D4-ADD7-87C57F80F9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801" y="1649229"/>
                <a:ext cx="858825" cy="395429"/>
              </a:xfrm>
              <a:prstGeom prst="rect">
                <a:avLst/>
              </a:prstGeom>
              <a:blipFill>
                <a:blip r:embed="rId4"/>
                <a:stretch>
                  <a:fillRect l="-6383" t="-1563" b="-265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FD3C18CD-34F0-49A2-AEA2-3AFC3EB4A742}"/>
                  </a:ext>
                </a:extLst>
              </p:cNvPr>
              <p:cNvSpPr/>
              <p:nvPr/>
            </p:nvSpPr>
            <p:spPr>
              <a:xfrm>
                <a:off x="207824" y="1675325"/>
                <a:ext cx="3601928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en-US" alt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а</a:t>
                </a:r>
                <a:r>
                  <a:rPr lang="ru-RU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en-US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22</a:t>
                </a:r>
                <a:r>
                  <a:rPr lang="en-US" alt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22 = 484 (c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37</a:t>
                </a:r>
                <a:r>
                  <a:rPr lang="en-US" alt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37 =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1369 (мм</a:t>
                </a:r>
                <a:r>
                  <a:rPr lang="ru-RU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5)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421</a:t>
                </a:r>
                <a:r>
                  <a:rPr lang="en-US" alt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421 =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177 241 (м</a:t>
                </a:r>
                <a:r>
                  <a:rPr lang="ru-RU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FD3C18CD-34F0-49A2-AEA2-3AFC3EB4A7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24" y="1675325"/>
                <a:ext cx="3601928" cy="1200329"/>
              </a:xfrm>
              <a:prstGeom prst="rect">
                <a:avLst/>
              </a:prstGeom>
              <a:blipFill>
                <a:blip r:embed="rId5"/>
                <a:stretch>
                  <a:fillRect l="-1354" t="-3046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A78FF8F-B8FE-4F64-83E1-75552EA323A7}"/>
              </a:ext>
            </a:extLst>
          </p:cNvPr>
          <p:cNvSpPr/>
          <p:nvPr/>
        </p:nvSpPr>
        <p:spPr>
          <a:xfrm>
            <a:off x="903287" y="1272997"/>
            <a:ext cx="9561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484 c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6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FCC6C98-E730-4AEB-BA72-7047F6706E54}"/>
              </a:ext>
            </a:extLst>
          </p:cNvPr>
          <p:cNvSpPr/>
          <p:nvPr/>
        </p:nvSpPr>
        <p:spPr>
          <a:xfrm>
            <a:off x="1800081" y="1272997"/>
            <a:ext cx="10775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1369 мм</a:t>
            </a:r>
            <a:r>
              <a:rPr lang="ru-RU" sz="16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CE88C23-0429-4684-A67D-487DE3407A1D}"/>
              </a:ext>
            </a:extLst>
          </p:cNvPr>
          <p:cNvSpPr/>
          <p:nvPr/>
        </p:nvSpPr>
        <p:spPr>
          <a:xfrm>
            <a:off x="4723487" y="1288385"/>
            <a:ext cx="10807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177 241 м</a:t>
            </a:r>
            <a:r>
              <a:rPr lang="ru-RU" sz="14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45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4D02E7A-4A4D-4D02-A7F0-03D4B751695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33" t="32160" r="3770"/>
          <a:stretch/>
        </p:blipFill>
        <p:spPr>
          <a:xfrm>
            <a:off x="229561" y="802792"/>
            <a:ext cx="5486399" cy="833389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3D0114-3067-4FA3-A9AC-DA3FA99EFAE5}"/>
              </a:ext>
            </a:extLst>
          </p:cNvPr>
          <p:cNvSpPr/>
          <p:nvPr/>
        </p:nvSpPr>
        <p:spPr>
          <a:xfrm>
            <a:off x="141289" y="327199"/>
            <a:ext cx="55625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632.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Используя формулу площади квадрата , заполните таблицу: 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79C3929-0753-49D4-ADD7-87C57F80F9A2}"/>
                  </a:ext>
                </a:extLst>
              </p:cNvPr>
              <p:cNvSpPr/>
              <p:nvPr/>
            </p:nvSpPr>
            <p:spPr>
              <a:xfrm>
                <a:off x="2656801" y="1649229"/>
                <a:ext cx="858825" cy="395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ln w="0"/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>
                            <a:ln w="0"/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n w="0"/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</m:rad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79C3929-0753-49D4-ADD7-87C57F80F9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801" y="1649229"/>
                <a:ext cx="858825" cy="395429"/>
              </a:xfrm>
              <a:prstGeom prst="rect">
                <a:avLst/>
              </a:prstGeom>
              <a:blipFill>
                <a:blip r:embed="rId4"/>
                <a:stretch>
                  <a:fillRect l="-6383" t="-1563" b="-265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FD3C18CD-34F0-49A2-AEA2-3AFC3EB4A742}"/>
                  </a:ext>
                </a:extLst>
              </p:cNvPr>
              <p:cNvSpPr/>
              <p:nvPr/>
            </p:nvSpPr>
            <p:spPr>
              <a:xfrm>
                <a:off x="207824" y="1675325"/>
                <a:ext cx="360192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en-US" alt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а</a:t>
                </a:r>
                <a:r>
                  <a:rPr lang="ru-RU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en-US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FD3C18CD-34F0-49A2-AEA2-3AFC3EB4A7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24" y="1675325"/>
                <a:ext cx="3601928" cy="369332"/>
              </a:xfrm>
              <a:prstGeom prst="rect">
                <a:avLst/>
              </a:prstGeom>
              <a:blipFill>
                <a:blip r:embed="rId5"/>
                <a:stretch>
                  <a:fillRect l="-1354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A78FF8F-B8FE-4F64-83E1-75552EA323A7}"/>
              </a:ext>
            </a:extLst>
          </p:cNvPr>
          <p:cNvSpPr/>
          <p:nvPr/>
        </p:nvSpPr>
        <p:spPr>
          <a:xfrm>
            <a:off x="903287" y="1272997"/>
            <a:ext cx="9561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484 c</a:t>
            </a:r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6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FCC6C98-E730-4AEB-BA72-7047F6706E54}"/>
              </a:ext>
            </a:extLst>
          </p:cNvPr>
          <p:cNvSpPr/>
          <p:nvPr/>
        </p:nvSpPr>
        <p:spPr>
          <a:xfrm>
            <a:off x="1800081" y="1272997"/>
            <a:ext cx="10775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1369 мм</a:t>
            </a:r>
            <a:r>
              <a:rPr lang="ru-RU" sz="16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CE88C23-0429-4684-A67D-487DE3407A1D}"/>
              </a:ext>
            </a:extLst>
          </p:cNvPr>
          <p:cNvSpPr/>
          <p:nvPr/>
        </p:nvSpPr>
        <p:spPr>
          <a:xfrm>
            <a:off x="4723487" y="1288385"/>
            <a:ext cx="10807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177 241 м</a:t>
            </a:r>
            <a:r>
              <a:rPr lang="ru-RU" sz="14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FD67CB8-A462-4058-8561-53E92EBAC57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770" t="54423"/>
          <a:stretch/>
        </p:blipFill>
        <p:spPr>
          <a:xfrm>
            <a:off x="101876" y="2081755"/>
            <a:ext cx="5551487" cy="9377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BD8DBD8-C4D5-4405-A3CE-089CB40B55E1}"/>
              </a:ext>
            </a:extLst>
          </p:cNvPr>
          <p:cNvSpPr/>
          <p:nvPr/>
        </p:nvSpPr>
        <p:spPr>
          <a:xfrm>
            <a:off x="2782254" y="850154"/>
            <a:ext cx="822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067B0D8-58E9-4631-98B7-DC671E75B14E}"/>
              </a:ext>
            </a:extLst>
          </p:cNvPr>
          <p:cNvSpPr/>
          <p:nvPr/>
        </p:nvSpPr>
        <p:spPr>
          <a:xfrm>
            <a:off x="3795809" y="862340"/>
            <a:ext cx="676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US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02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B321D691-03C0-4CF9-9E47-67E6E4EC5C9D}"/>
              </a:ext>
            </a:extLst>
          </p:cNvPr>
          <p:cNvSpPr/>
          <p:nvPr/>
        </p:nvSpPr>
        <p:spPr>
          <a:xfrm>
            <a:off x="1" y="0"/>
            <a:ext cx="5768974" cy="4611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         </a:t>
            </a:r>
            <a:r>
              <a:rPr lang="ru-RU" sz="2400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 </a:t>
            </a:r>
            <a:r>
              <a:rPr lang="en-US" sz="2400" b="1" spc="15" dirty="0">
                <a:solidFill>
                  <a:schemeClr val="bg1"/>
                </a:solidFill>
              </a:rPr>
              <a:t> 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80A0EAF-B195-4223-B53B-FE0755120661}"/>
              </a:ext>
            </a:extLst>
          </p:cNvPr>
          <p:cNvSpPr/>
          <p:nvPr/>
        </p:nvSpPr>
        <p:spPr>
          <a:xfrm>
            <a:off x="-1009" y="1678574"/>
            <a:ext cx="2935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14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51074EE-7C0D-4684-97C8-493D5FEAEAF1}"/>
              </a:ext>
            </a:extLst>
          </p:cNvPr>
          <p:cNvSpPr/>
          <p:nvPr/>
        </p:nvSpPr>
        <p:spPr>
          <a:xfrm>
            <a:off x="-1745" y="776039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14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7AC83CF-D6CC-4236-8383-862CB19AA7D9}"/>
              </a:ext>
            </a:extLst>
          </p:cNvPr>
          <p:cNvSpPr/>
          <p:nvPr/>
        </p:nvSpPr>
        <p:spPr>
          <a:xfrm>
            <a:off x="1286349" y="780224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14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79509BE-82B8-437C-B3EE-65B9D5FA29C8}"/>
              </a:ext>
            </a:extLst>
          </p:cNvPr>
          <p:cNvSpPr/>
          <p:nvPr/>
        </p:nvSpPr>
        <p:spPr>
          <a:xfrm>
            <a:off x="1273455" y="1707639"/>
            <a:ext cx="229800" cy="307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14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936D74-4012-4137-83A5-FC573B55639F}"/>
              </a:ext>
            </a:extLst>
          </p:cNvPr>
          <p:cNvSpPr/>
          <p:nvPr/>
        </p:nvSpPr>
        <p:spPr>
          <a:xfrm>
            <a:off x="567421" y="1692251"/>
            <a:ext cx="29847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6C46023-AC7A-4BFF-A2EC-491CE919C8BB}"/>
              </a:ext>
            </a:extLst>
          </p:cNvPr>
          <p:cNvSpPr/>
          <p:nvPr/>
        </p:nvSpPr>
        <p:spPr>
          <a:xfrm>
            <a:off x="1391129" y="1192928"/>
            <a:ext cx="29822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13E5761-C388-40AD-81E2-48F408020904}"/>
              </a:ext>
            </a:extLst>
          </p:cNvPr>
          <p:cNvSpPr/>
          <p:nvPr/>
        </p:nvSpPr>
        <p:spPr>
          <a:xfrm>
            <a:off x="1909915" y="1594699"/>
            <a:ext cx="6697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кв.пл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4A93BB3-D22C-4979-99A3-3234DCF651A4}"/>
              </a:ext>
            </a:extLst>
          </p:cNvPr>
          <p:cNvSpPr/>
          <p:nvPr/>
        </p:nvSpPr>
        <p:spPr>
          <a:xfrm>
            <a:off x="2133732" y="1331695"/>
            <a:ext cx="7001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кв.пл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939AA74-FDEA-499D-B07A-CA9418CD9199}"/>
              </a:ext>
            </a:extLst>
          </p:cNvPr>
          <p:cNvSpPr/>
          <p:nvPr/>
        </p:nvSpPr>
        <p:spPr>
          <a:xfrm>
            <a:off x="3433826" y="840646"/>
            <a:ext cx="1803214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 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АВС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а = 300 см 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200 см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квадрат. плитка</a:t>
            </a:r>
          </a:p>
          <a:p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кв.пл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30 см</a:t>
            </a:r>
            <a:endParaRPr lang="ru-RU" sz="1400" b="1" baseline="-250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Сколько плиток ?</a:t>
            </a:r>
          </a:p>
          <a:p>
            <a:endParaRPr lang="ru-RU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164925E-9290-4A3F-9364-EB3BC368677F}"/>
              </a:ext>
            </a:extLst>
          </p:cNvPr>
          <p:cNvSpPr/>
          <p:nvPr/>
        </p:nvSpPr>
        <p:spPr>
          <a:xfrm>
            <a:off x="132185" y="433884"/>
            <a:ext cx="56211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635.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Плитка имеет форму квадрата со стороной 30 см . Сколько плиток потребуется для покрытия стены шириной 200 см и длиной 300 см? </a:t>
            </a:r>
            <a:endParaRPr lang="ru-RU" sz="1200" b="1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4ECC835-81AD-4F43-9414-04BB19CE9F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985" t="19825" r="2136"/>
          <a:stretch/>
        </p:blipFill>
        <p:spPr>
          <a:xfrm>
            <a:off x="132185" y="994158"/>
            <a:ext cx="1356991" cy="7989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B36F9E68-821B-42AF-BE47-D62EFC302715}"/>
                  </a:ext>
                </a:extLst>
              </p:cNvPr>
              <p:cNvSpPr/>
              <p:nvPr/>
            </p:nvSpPr>
            <p:spPr>
              <a:xfrm>
                <a:off x="84111" y="1981887"/>
                <a:ext cx="3409975" cy="1169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= 300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200 = 60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000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(c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30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 = 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00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(c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60 000 : 900 =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66 (600 ост.)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понадобится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67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плиток</a:t>
                </a: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B36F9E68-821B-42AF-BE47-D62EFC3027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11" y="1981887"/>
                <a:ext cx="3409975" cy="1169551"/>
              </a:xfrm>
              <a:prstGeom prst="rect">
                <a:avLst/>
              </a:prstGeom>
              <a:blipFill>
                <a:blip r:embed="rId4"/>
                <a:stretch>
                  <a:fillRect l="-537" t="-1042" b="-46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ADA3F7B-C719-46C0-B01C-8EB79B996C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9873" t="68911" r="2136"/>
          <a:stretch/>
        </p:blipFill>
        <p:spPr>
          <a:xfrm>
            <a:off x="1960396" y="1418054"/>
            <a:ext cx="278898" cy="309813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F6987FD-8777-4330-94E7-201CE7079192}"/>
              </a:ext>
            </a:extLst>
          </p:cNvPr>
          <p:cNvSpPr/>
          <p:nvPr/>
        </p:nvSpPr>
        <p:spPr>
          <a:xfrm>
            <a:off x="1843785" y="1262963"/>
            <a:ext cx="439426" cy="186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433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159F72D-C38D-4186-84D8-E5D4C43BC6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 b="32564"/>
          <a:stretch/>
        </p:blipFill>
        <p:spPr>
          <a:xfrm>
            <a:off x="293687" y="519762"/>
            <a:ext cx="5412213" cy="117886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9037ABC-9DD7-47DF-B1D5-80209D713B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56"/>
          <a:stretch/>
        </p:blipFill>
        <p:spPr>
          <a:xfrm>
            <a:off x="77242" y="2237031"/>
            <a:ext cx="5638799" cy="965367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E955407-4F72-4F59-B95F-2A653022E7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53" y="1784903"/>
            <a:ext cx="5768975" cy="433936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99DC34-9FE3-4E70-AFE6-8112CC32871C}"/>
              </a:ext>
            </a:extLst>
          </p:cNvPr>
          <p:cNvSpPr/>
          <p:nvPr/>
        </p:nvSpPr>
        <p:spPr>
          <a:xfrm>
            <a:off x="47930" y="1784903"/>
            <a:ext cx="433934" cy="247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631.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044CBDA-4173-4456-AC8A-8DA8ACF7A07F}"/>
              </a:ext>
            </a:extLst>
          </p:cNvPr>
          <p:cNvSpPr/>
          <p:nvPr/>
        </p:nvSpPr>
        <p:spPr>
          <a:xfrm>
            <a:off x="126147" y="466607"/>
            <a:ext cx="529988" cy="298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628.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5A12813-30EF-4B22-AF79-838780C1F0D0}"/>
              </a:ext>
            </a:extLst>
          </p:cNvPr>
          <p:cNvSpPr/>
          <p:nvPr/>
        </p:nvSpPr>
        <p:spPr>
          <a:xfrm>
            <a:off x="47930" y="2305117"/>
            <a:ext cx="433934" cy="247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637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2F8CD6E-A8F9-4BE0-AE82-C5268C039E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56"/>
          <a:stretch/>
        </p:blipFill>
        <p:spPr>
          <a:xfrm>
            <a:off x="65087" y="454585"/>
            <a:ext cx="5638799" cy="23489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8660BC-2FF7-47F6-92A1-60DF99BB0681}"/>
              </a:ext>
            </a:extLst>
          </p:cNvPr>
          <p:cNvSpPr txBox="1"/>
          <p:nvPr/>
        </p:nvSpPr>
        <p:spPr>
          <a:xfrm>
            <a:off x="4155602" y="487045"/>
            <a:ext cx="1688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Р=192 см</a:t>
            </a:r>
            <a:r>
              <a:rPr lang="ru-RU" dirty="0"/>
              <a:t>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DFA3E84-5A74-4791-A7E6-CCD15575E33E}"/>
              </a:ext>
            </a:extLst>
          </p:cNvPr>
          <p:cNvSpPr/>
          <p:nvPr/>
        </p:nvSpPr>
        <p:spPr>
          <a:xfrm>
            <a:off x="30968" y="2803573"/>
            <a:ext cx="58202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Ответ:1) Р = 22 см</a:t>
            </a:r>
            <a:r>
              <a:rPr lang="ru-RU" sz="1600" dirty="0"/>
              <a:t>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Р = 22 см    3) Р = 29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мм = 29 см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2655EA-4310-4543-98EE-67921394E9A0}"/>
              </a:ext>
            </a:extLst>
          </p:cNvPr>
          <p:cNvSpPr txBox="1"/>
          <p:nvPr/>
        </p:nvSpPr>
        <p:spPr>
          <a:xfrm>
            <a:off x="3570287" y="1774825"/>
            <a:ext cx="459729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2см</a:t>
            </a:r>
          </a:p>
        </p:txBody>
      </p:sp>
    </p:spTree>
    <p:extLst>
      <p:ext uri="{BB962C8B-B14F-4D97-AF65-F5344CB8AC3E}">
        <p14:creationId xmlns:p14="http://schemas.microsoft.com/office/powerpoint/2010/main" val="1961718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44F3297-950D-47EC-98FB-CFA434B1E6E2}"/>
              </a:ext>
            </a:extLst>
          </p:cNvPr>
          <p:cNvSpPr/>
          <p:nvPr/>
        </p:nvSpPr>
        <p:spPr>
          <a:xfrm>
            <a:off x="1131887" y="1774825"/>
            <a:ext cx="304800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94422AB-5277-4C20-A40D-5FA3962E28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9335"/>
          <a:stretch/>
        </p:blipFill>
        <p:spPr>
          <a:xfrm>
            <a:off x="446087" y="433257"/>
            <a:ext cx="4267200" cy="2789368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37D4B63-3CAF-4AE0-BF66-C6192A5B8C7F}"/>
              </a:ext>
            </a:extLst>
          </p:cNvPr>
          <p:cNvSpPr/>
          <p:nvPr/>
        </p:nvSpPr>
        <p:spPr>
          <a:xfrm>
            <a:off x="941387" y="1614793"/>
            <a:ext cx="266699" cy="1358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29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44F3297-950D-47EC-98FB-CFA434B1E6E2}"/>
              </a:ext>
            </a:extLst>
          </p:cNvPr>
          <p:cNvSpPr/>
          <p:nvPr/>
        </p:nvSpPr>
        <p:spPr>
          <a:xfrm>
            <a:off x="1131887" y="1774825"/>
            <a:ext cx="304800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37D4B63-3CAF-4AE0-BF66-C6192A5B8C7F}"/>
              </a:ext>
            </a:extLst>
          </p:cNvPr>
          <p:cNvSpPr/>
          <p:nvPr/>
        </p:nvSpPr>
        <p:spPr>
          <a:xfrm>
            <a:off x="941387" y="1614793"/>
            <a:ext cx="266699" cy="1358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D3898EA-E2FC-41B6-865F-A439AC9A049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45" t="21057" r="6641" b="8965"/>
          <a:stretch/>
        </p:blipFill>
        <p:spPr>
          <a:xfrm>
            <a:off x="369886" y="1089025"/>
            <a:ext cx="4953001" cy="21336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83DDC6E-CD57-4A5A-8532-3F83E053E7A2}"/>
              </a:ext>
            </a:extLst>
          </p:cNvPr>
          <p:cNvSpPr/>
          <p:nvPr/>
        </p:nvSpPr>
        <p:spPr>
          <a:xfrm>
            <a:off x="65087" y="468263"/>
            <a:ext cx="54102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      На рис.4 первая фигура состоит из 6 квадратов с площадью 1 см</a:t>
            </a:r>
            <a:r>
              <a:rPr lang="ru-RU" sz="11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, а вторая – из 8 </a:t>
            </a:r>
          </a:p>
          <a:p>
            <a:pPr algn="just"/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Это означает, что их площадь  равна 6 см</a:t>
            </a:r>
            <a:r>
              <a:rPr lang="ru-RU" sz="11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 и 8 см</a:t>
            </a:r>
            <a:r>
              <a:rPr lang="ru-RU" sz="11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 соответственно</a:t>
            </a:r>
            <a:endParaRPr lang="ru-RU" sz="11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875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44F3297-950D-47EC-98FB-CFA434B1E6E2}"/>
              </a:ext>
            </a:extLst>
          </p:cNvPr>
          <p:cNvSpPr/>
          <p:nvPr/>
        </p:nvSpPr>
        <p:spPr>
          <a:xfrm>
            <a:off x="1131887" y="1774825"/>
            <a:ext cx="304800" cy="76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37D4B63-3CAF-4AE0-BF66-C6192A5B8C7F}"/>
              </a:ext>
            </a:extLst>
          </p:cNvPr>
          <p:cNvSpPr/>
          <p:nvPr/>
        </p:nvSpPr>
        <p:spPr>
          <a:xfrm>
            <a:off x="941387" y="1614793"/>
            <a:ext cx="266699" cy="1358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E6CAA4A-FE8A-4C16-AAF4-E4701E995F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9" r="1128"/>
          <a:stretch/>
        </p:blipFill>
        <p:spPr>
          <a:xfrm>
            <a:off x="102392" y="527633"/>
            <a:ext cx="5562599" cy="213359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0639135-84EE-4715-802B-C6A01DEC8A81}"/>
              </a:ext>
            </a:extLst>
          </p:cNvPr>
          <p:cNvSpPr txBox="1"/>
          <p:nvPr/>
        </p:nvSpPr>
        <p:spPr>
          <a:xfrm>
            <a:off x="217487" y="259514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=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21BD73-33A4-4C2E-B9BA-F83034820B73}"/>
              </a:ext>
            </a:extLst>
          </p:cNvPr>
          <p:cNvSpPr txBox="1"/>
          <p:nvPr/>
        </p:nvSpPr>
        <p:spPr>
          <a:xfrm>
            <a:off x="293687" y="1422890"/>
            <a:ext cx="26669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8AF324-7D92-4FA6-8416-4DE2B8125500}"/>
              </a:ext>
            </a:extLst>
          </p:cNvPr>
          <p:cNvSpPr txBox="1"/>
          <p:nvPr/>
        </p:nvSpPr>
        <p:spPr>
          <a:xfrm>
            <a:off x="1281395" y="1962393"/>
            <a:ext cx="26669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2245697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3CCE4844-A41A-4C5C-B9AD-91F551197A55}"/>
                  </a:ext>
                </a:extLst>
              </p:cNvPr>
              <p:cNvSpPr/>
              <p:nvPr/>
            </p:nvSpPr>
            <p:spPr>
              <a:xfrm>
                <a:off x="102392" y="438692"/>
                <a:ext cx="5562599" cy="27419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1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  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Площадь квадрата равна 25. Найдите его сторону</a:t>
                </a:r>
                <a:endParaRPr lang="en-US" sz="12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(рис. 9) Нам нужно найти такое число, чтобы при </a:t>
                </a:r>
              </a:p>
              <a:p>
                <a:pPr algn="just"/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возведении его в квадрат, то есть умножении его на себя, </a:t>
                </a:r>
                <a:endParaRPr lang="en-US" sz="12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мы получим 25.</a:t>
                </a:r>
                <a:endParaRPr lang="ru-RU" sz="1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Конечно, это число будет 5, потому что 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5 = 25</a:t>
                </a:r>
                <a:endParaRPr lang="ru-RU" sz="12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Нахождение самого числа по его квадрату называется 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извлечением квадратного корня 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Корень квадратный из х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- это число b, такое, что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2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х</a:t>
                </a:r>
              </a:p>
              <a:p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Квадратный корень числа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16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обозначается следующим образом:</a:t>
                </a:r>
                <a:r>
                  <a:rPr lang="en-US" sz="12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</m:rad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По определению: 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</m:rad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en-US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х</a:t>
                </a:r>
              </a:p>
              <a:p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Согласно сказанному, решение вышеуказанной задачи можно записать следующим образом: </a:t>
                </a:r>
                <a:r>
                  <a:rPr lang="ru-RU" sz="14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сторона квадрата равна</a:t>
                </a:r>
                <a:r>
                  <a:rPr lang="ru-RU" sz="12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  </a:t>
                </a:r>
                <a:endParaRPr lang="en-US" sz="1200" b="1" dirty="0">
                  <a:solidFill>
                    <a:srgbClr val="00A859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2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                                                       </a:t>
                </a:r>
                <a:r>
                  <a:rPr lang="en-US" sz="12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  </a:t>
                </a:r>
                <a:r>
                  <a:rPr lang="en-US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</m:rad>
                  </m:oMath>
                </a14:m>
                <a:r>
                  <a:rPr lang="en-US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       а =</a:t>
                </a:r>
                <a:r>
                  <a:rPr lang="ru-RU" sz="1600" b="1" dirty="0">
                    <a:solidFill>
                      <a:srgbClr val="00A859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600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e>
                    </m:rad>
                    <m:r>
                      <a:rPr lang="en-US" sz="1600" b="1" i="1">
                        <a:solidFill>
                          <a:srgbClr val="00A859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= 5 </a:t>
                </a:r>
                <a:endParaRPr lang="ru-RU" sz="1200" b="1" dirty="0">
                  <a:solidFill>
                    <a:srgbClr val="00A859"/>
                  </a:solidFill>
                </a:endParaRPr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3CCE4844-A41A-4C5C-B9AD-91F551197A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92" y="438692"/>
                <a:ext cx="5562599" cy="2741904"/>
              </a:xfrm>
              <a:prstGeom prst="rect">
                <a:avLst/>
              </a:prstGeom>
              <a:blipFill>
                <a:blip r:embed="rId3"/>
                <a:stretch>
                  <a:fillRect l="-329" t="-444" b="-1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8528FB9-C079-4A2C-AAF0-5CF69492447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012" t="3508"/>
          <a:stretch/>
        </p:blipFill>
        <p:spPr>
          <a:xfrm>
            <a:off x="4615738" y="433256"/>
            <a:ext cx="1130299" cy="96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328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EB5246F-DF91-4BDF-9164-ABE691B005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155196" y="555625"/>
            <a:ext cx="5551487" cy="2057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FFFAD7A-7A39-4C4C-A242-6F1A9237AA60}"/>
                  </a:ext>
                </a:extLst>
              </p:cNvPr>
              <p:cNvSpPr txBox="1"/>
              <p:nvPr/>
            </p:nvSpPr>
            <p:spPr>
              <a:xfrm>
                <a:off x="369887" y="2715999"/>
                <a:ext cx="834459" cy="3030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𝟔𝟒</m:t>
                        </m:r>
                      </m:e>
                    </m:rad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= 8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FFFAD7A-7A39-4C4C-A242-6F1A9237AA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887" y="2715999"/>
                <a:ext cx="834459" cy="303096"/>
              </a:xfrm>
              <a:prstGeom prst="rect">
                <a:avLst/>
              </a:prstGeom>
              <a:blipFill>
                <a:blip r:embed="rId4"/>
                <a:stretch>
                  <a:fillRect t="-18367" r="-15328" b="-469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BDC325C-9456-465C-AD3B-7802E1719B6D}"/>
                  </a:ext>
                </a:extLst>
              </p:cNvPr>
              <p:cNvSpPr/>
              <p:nvPr/>
            </p:nvSpPr>
            <p:spPr>
              <a:xfrm>
                <a:off x="1834120" y="2689225"/>
                <a:ext cx="1291636" cy="3963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𝟏𝟐𝟏</m:t>
                        </m:r>
                      </m:e>
                    </m:rad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= 11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BDC325C-9456-465C-AD3B-7802E1719B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4120" y="2689225"/>
                <a:ext cx="1291636" cy="396327"/>
              </a:xfrm>
              <a:prstGeom prst="rect">
                <a:avLst/>
              </a:prstGeom>
              <a:blipFill>
                <a:blip r:embed="rId5"/>
                <a:stretch>
                  <a:fillRect t="-1538" r="-2830" b="-230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3D7C504-9155-42B2-A540-DC14AD9C2AC5}"/>
                  </a:ext>
                </a:extLst>
              </p:cNvPr>
              <p:cNvSpPr/>
              <p:nvPr/>
            </p:nvSpPr>
            <p:spPr>
              <a:xfrm>
                <a:off x="3494087" y="2690123"/>
                <a:ext cx="1291636" cy="3981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rad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= 16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3D7C504-9155-42B2-A540-DC14AD9C2A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4087" y="2690123"/>
                <a:ext cx="1291636" cy="398186"/>
              </a:xfrm>
              <a:prstGeom prst="rect">
                <a:avLst/>
              </a:prstGeom>
              <a:blipFill>
                <a:blip r:embed="rId6"/>
                <a:stretch>
                  <a:fillRect t="-1515" r="-3302" b="-212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6239732-65D0-4933-97E8-8AFFB3C98DA7}"/>
              </a:ext>
            </a:extLst>
          </p:cNvPr>
          <p:cNvSpPr/>
          <p:nvPr/>
        </p:nvSpPr>
        <p:spPr>
          <a:xfrm>
            <a:off x="141288" y="2536825"/>
            <a:ext cx="152399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583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1AF2FC8-BF1E-4FB1-AE79-56D60B046D5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934" t="30466" r="2962"/>
          <a:stretch/>
        </p:blipFill>
        <p:spPr>
          <a:xfrm>
            <a:off x="185997" y="914817"/>
            <a:ext cx="5441690" cy="1085215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0AB5331-2B3A-48EF-834E-014897737383}"/>
              </a:ext>
            </a:extLst>
          </p:cNvPr>
          <p:cNvSpPr/>
          <p:nvPr/>
        </p:nvSpPr>
        <p:spPr>
          <a:xfrm>
            <a:off x="109797" y="433256"/>
            <a:ext cx="5594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625.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На рис. 10 площадь квадратика равна 1 cм</a:t>
            </a:r>
            <a:r>
              <a:rPr lang="ru-RU" sz="105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площади составных фигур. </a:t>
            </a:r>
            <a:endParaRPr lang="ru-RU" sz="1400" b="1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4AE78EF-E122-4536-894E-83AEBE1C5344}"/>
              </a:ext>
            </a:extLst>
          </p:cNvPr>
          <p:cNvSpPr/>
          <p:nvPr/>
        </p:nvSpPr>
        <p:spPr>
          <a:xfrm>
            <a:off x="185997" y="2079625"/>
            <a:ext cx="9663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59E394F-72F7-4BBB-9301-2EB6D993F6C3}"/>
              </a:ext>
            </a:extLst>
          </p:cNvPr>
          <p:cNvSpPr/>
          <p:nvPr/>
        </p:nvSpPr>
        <p:spPr>
          <a:xfrm>
            <a:off x="185997" y="2384291"/>
            <a:ext cx="14814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a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S = 24 c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477E274-B907-4D29-83F1-FD2DEB6C643E}"/>
              </a:ext>
            </a:extLst>
          </p:cNvPr>
          <p:cNvSpPr/>
          <p:nvPr/>
        </p:nvSpPr>
        <p:spPr>
          <a:xfrm>
            <a:off x="1667493" y="2350288"/>
            <a:ext cx="14927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b)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S = 24 c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F49D5398-6A97-44C8-8CDD-7672A9DA92D8}"/>
              </a:ext>
            </a:extLst>
          </p:cNvPr>
          <p:cNvSpPr/>
          <p:nvPr/>
        </p:nvSpPr>
        <p:spPr>
          <a:xfrm>
            <a:off x="3121954" y="2316440"/>
            <a:ext cx="14927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S = 26 c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74FA2E3-BC7C-4603-BCDA-B0827493D7C6}"/>
              </a:ext>
            </a:extLst>
          </p:cNvPr>
          <p:cNvSpPr/>
          <p:nvPr/>
        </p:nvSpPr>
        <p:spPr>
          <a:xfrm>
            <a:off x="185997" y="2811594"/>
            <a:ext cx="14814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e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S = 2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c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8F18D10-6BDD-45B7-91E3-26A70D7B4775}"/>
              </a:ext>
            </a:extLst>
          </p:cNvPr>
          <p:cNvSpPr/>
          <p:nvPr/>
        </p:nvSpPr>
        <p:spPr>
          <a:xfrm>
            <a:off x="1719327" y="2802125"/>
            <a:ext cx="1436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f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S = 26 c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1769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15EA7D0-CC1E-4271-AD03-B016ED81AAE4}"/>
              </a:ext>
            </a:extLst>
          </p:cNvPr>
          <p:cNvSpPr/>
          <p:nvPr/>
        </p:nvSpPr>
        <p:spPr>
          <a:xfrm>
            <a:off x="127075" y="362756"/>
            <a:ext cx="5486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площадь прямоугольника: </a:t>
            </a:r>
          </a:p>
          <a:p>
            <a:pPr algn="just"/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 </a:t>
            </a:r>
            <a:r>
              <a:rPr lang="pt-BR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 </a:t>
            </a:r>
            <a:r>
              <a:rPr lang="pt-BR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б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360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pt-BR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pt-BR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endParaRPr lang="pt-BR" sz="1050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г)</a:t>
            </a:r>
            <a:r>
              <a:rPr lang="pt-BR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 </a:t>
            </a:r>
            <a:r>
              <a:rPr lang="pt-BR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pt-BR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pt-BR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7C8C796-56ED-49D0-8D1F-848BEE2FFF35}"/>
              </a:ext>
            </a:extLst>
          </p:cNvPr>
          <p:cNvSpPr/>
          <p:nvPr/>
        </p:nvSpPr>
        <p:spPr>
          <a:xfrm>
            <a:off x="140493" y="1252170"/>
            <a:ext cx="837844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0B7C40A-B10E-4E6E-964F-400E7C925A4E}"/>
              </a:ext>
            </a:extLst>
          </p:cNvPr>
          <p:cNvSpPr/>
          <p:nvPr/>
        </p:nvSpPr>
        <p:spPr>
          <a:xfrm>
            <a:off x="1146940" y="953591"/>
            <a:ext cx="1487908" cy="218521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200" b="1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2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2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 5 м</a:t>
            </a:r>
          </a:p>
          <a:p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3 м</a:t>
            </a:r>
          </a:p>
          <a:p>
            <a:r>
              <a:rPr lang="ru-RU" sz="12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а = 360 см</a:t>
            </a:r>
          </a:p>
          <a:p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4 </a:t>
            </a:r>
            <a:r>
              <a:rPr lang="ru-RU" sz="12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200" b="1" dirty="0">
                <a:ln w="0"/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=40см</a:t>
            </a:r>
          </a:p>
          <a:p>
            <a:r>
              <a:rPr lang="ru-RU" sz="12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а = 43 см</a:t>
            </a:r>
            <a:endParaRPr lang="ru-RU" sz="1200" b="1" dirty="0">
              <a:ln w="0"/>
              <a:solidFill>
                <a:srgbClr val="00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12 см </a:t>
            </a:r>
          </a:p>
          <a:p>
            <a:r>
              <a:rPr lang="ru-RU" sz="12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 12 м</a:t>
            </a:r>
            <a:r>
              <a:rPr lang="ru-RU" sz="1200" b="1" dirty="0">
                <a:ln w="0"/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=120дм</a:t>
            </a:r>
          </a:p>
          <a:p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56 </a:t>
            </a:r>
            <a:r>
              <a:rPr lang="ru-RU" sz="12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endParaRPr lang="ru-RU" sz="16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D801903-E050-42D5-969D-40927F042AA4}"/>
              </a:ext>
            </a:extLst>
          </p:cNvPr>
          <p:cNvSpPr/>
          <p:nvPr/>
        </p:nvSpPr>
        <p:spPr>
          <a:xfrm>
            <a:off x="433374" y="1676866"/>
            <a:ext cx="3561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endParaRPr lang="ru-RU" sz="16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187649E-5D69-40AE-95BD-8C20950C5309}"/>
              </a:ext>
            </a:extLst>
          </p:cNvPr>
          <p:cNvSpPr/>
          <p:nvPr/>
        </p:nvSpPr>
        <p:spPr>
          <a:xfrm>
            <a:off x="925808" y="1347113"/>
            <a:ext cx="309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A930C3A5-3EE7-46A6-BEA4-52A47167FB69}"/>
                  </a:ext>
                </a:extLst>
              </p:cNvPr>
              <p:cNvSpPr/>
              <p:nvPr/>
            </p:nvSpPr>
            <p:spPr>
              <a:xfrm>
                <a:off x="3076653" y="1038809"/>
                <a:ext cx="2588978" cy="163121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ru-RU" sz="1400" b="1" cap="none" spc="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sz="1400" b="1" cap="none" spc="0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a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sz="1400" b="1" cap="none" spc="0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= 5</a:t>
                </a:r>
                <a:r>
                  <a:rPr lang="en-US" altLang="ru-RU" sz="14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400" b="1" dirty="0">
                        <a:ln w="0"/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= 15 (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14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360</a:t>
                </a:r>
                <a:r>
                  <a:rPr lang="en-US" altLang="ru-RU" sz="14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400" b="1" dirty="0" smtClean="0">
                        <a:ln w="0"/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40</m:t>
                    </m:r>
                  </m:oMath>
                </a14:m>
                <a:r>
                  <a:rPr lang="ru-RU" sz="14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 1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4 400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43</a:t>
                </a:r>
                <a:r>
                  <a:rPr lang="en-US" altLang="ru-RU" sz="14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400" b="1" dirty="0">
                        <a:ln w="0"/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12</m:t>
                    </m:r>
                  </m:oMath>
                </a14:m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516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4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г)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120</a:t>
                </a:r>
                <a:r>
                  <a:rPr lang="en-US" altLang="ru-RU" sz="14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altLang="ru-RU" sz="1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56 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6 720</a:t>
                </a:r>
                <a:r>
                  <a:rPr lang="en-US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400" b="1" baseline="30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endParaRPr lang="ru-RU" sz="16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A930C3A5-3EE7-46A6-BEA4-52A47167FB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6653" y="1038809"/>
                <a:ext cx="2588978" cy="1631216"/>
              </a:xfrm>
              <a:prstGeom prst="rect">
                <a:avLst/>
              </a:prstGeom>
              <a:blipFill>
                <a:blip r:embed="rId3"/>
                <a:stretch>
                  <a:fillRect l="-708" t="-3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63E3840-F0ED-45D7-8961-3012855C5513}"/>
              </a:ext>
            </a:extLst>
          </p:cNvPr>
          <p:cNvSpPr/>
          <p:nvPr/>
        </p:nvSpPr>
        <p:spPr>
          <a:xfrm>
            <a:off x="2310833" y="2670025"/>
            <a:ext cx="33097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а) </a:t>
            </a:r>
            <a:r>
              <a:rPr lang="en-US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15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14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en-US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1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4400</a:t>
            </a:r>
            <a:r>
              <a:rPr lang="en-US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r>
              <a:rPr lang="ru-RU" sz="14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1400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en-US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5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US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r>
              <a:rPr lang="ru-RU" sz="14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г)</a:t>
            </a:r>
            <a:r>
              <a:rPr lang="en-US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=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6720</a:t>
            </a:r>
            <a:r>
              <a:rPr lang="en-US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baseline="3000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58389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21748</TotalTime>
  <Words>866</Words>
  <Application>Microsoft Office PowerPoint</Application>
  <PresentationFormat>Произвольный</PresentationFormat>
  <Paragraphs>145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ВСПОМНИМ</vt:lpstr>
      <vt:lpstr>ВСПОМНИМ</vt:lpstr>
      <vt:lpstr>ВСПОМНИМ</vt:lpstr>
      <vt:lpstr>ОБОГАЩАЕМ  ЗНАНИЯ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Презентация PowerPoint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1723</cp:revision>
  <cp:lastPrinted>2020-09-30T03:25:16Z</cp:lastPrinted>
  <dcterms:created xsi:type="dcterms:W3CDTF">2020-04-09T07:32:19Z</dcterms:created>
  <dcterms:modified xsi:type="dcterms:W3CDTF">2020-11-06T19:26:20Z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