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6"/>
  </p:notesMasterIdLst>
  <p:handoutMasterIdLst>
    <p:handoutMasterId r:id="rId17"/>
  </p:handoutMasterIdLst>
  <p:sldIdLst>
    <p:sldId id="528" r:id="rId2"/>
    <p:sldId id="835" r:id="rId3"/>
    <p:sldId id="808" r:id="rId4"/>
    <p:sldId id="687" r:id="rId5"/>
    <p:sldId id="347" r:id="rId6"/>
    <p:sldId id="815" r:id="rId7"/>
    <p:sldId id="831" r:id="rId8"/>
    <p:sldId id="706" r:id="rId9"/>
    <p:sldId id="701" r:id="rId10"/>
    <p:sldId id="355" r:id="rId11"/>
    <p:sldId id="836" r:id="rId12"/>
    <p:sldId id="837" r:id="rId13"/>
    <p:sldId id="832" r:id="rId14"/>
    <p:sldId id="480" r:id="rId15"/>
  </p:sldIdLst>
  <p:sldSz cx="5768975" cy="3244850"/>
  <p:notesSz cx="9866313" cy="6735763"/>
  <p:custDataLst>
    <p:tags r:id="rId1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A859"/>
    <a:srgbClr val="00C695"/>
    <a:srgbClr val="5FCBEF"/>
    <a:srgbClr val="000000"/>
    <a:srgbClr val="BAD7C3"/>
    <a:srgbClr val="CACAE2"/>
    <a:srgbClr val="E3255B"/>
    <a:srgbClr val="FFFFFF"/>
    <a:srgbClr val="AA1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06" autoAdjust="0"/>
    <p:restoredTop sz="94660"/>
  </p:normalViewPr>
  <p:slideViewPr>
    <p:cSldViewPr>
      <p:cViewPr varScale="1">
        <p:scale>
          <a:sx n="140" d="100"/>
          <a:sy n="140" d="100"/>
        </p:scale>
        <p:origin x="996" y="114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952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2983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6680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829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474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303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203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669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555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4001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647EC1-593B-465A-8A6F-C577629A795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594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77" y="536168"/>
            <a:ext cx="5653977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7" name="bg object 17"/>
          <p:cNvSpPr/>
          <p:nvPr/>
        </p:nvSpPr>
        <p:spPr>
          <a:xfrm>
            <a:off x="66885" y="71159"/>
            <a:ext cx="5653977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248" y="720763"/>
            <a:ext cx="182536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71023" y="746316"/>
            <a:ext cx="2509504" cy="1311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84815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04.11.2020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  <p:sldLayoutId id="2147483931" r:id="rId18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470025"/>
            <a:ext cx="3521471" cy="1714566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ПЕРИМЕТР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МНОГОУГОЛЬНИКА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endParaRPr lang="ru-RU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41287" y="1698624"/>
            <a:ext cx="304799" cy="102919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Picture 2" descr="Как рассчитать площадь потолка самостоятельно">
            <a:extLst>
              <a:ext uri="{FF2B5EF4-FFF2-40B4-BE49-F238E27FC236}">
                <a16:creationId xmlns:a16="http://schemas.microsoft.com/office/drawing/2014/main" id="{ADCFFF93-9C46-4C60-A3C4-243877D588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3939" y="1083105"/>
            <a:ext cx="1981200" cy="1301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B321D691-03C0-4CF9-9E47-67E6E4EC5C9D}"/>
              </a:ext>
            </a:extLst>
          </p:cNvPr>
          <p:cNvSpPr/>
          <p:nvPr/>
        </p:nvSpPr>
        <p:spPr>
          <a:xfrm>
            <a:off x="1" y="0"/>
            <a:ext cx="5768974" cy="4611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400" spc="15" dirty="0">
                <a:solidFill>
                  <a:schemeClr val="bg1"/>
                </a:solidFill>
              </a:rPr>
              <a:t>                </a:t>
            </a:r>
            <a:r>
              <a:rPr lang="ru-RU" sz="2400" b="1" spc="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 </a:t>
            </a:r>
            <a:r>
              <a:rPr lang="en-US" sz="2400" b="1" spc="15" dirty="0">
                <a:solidFill>
                  <a:schemeClr val="bg1"/>
                </a:solidFill>
              </a:rPr>
              <a:t> 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C28F142-2FCB-49DF-9313-88D7C9B336E5}"/>
              </a:ext>
            </a:extLst>
          </p:cNvPr>
          <p:cNvSpPr/>
          <p:nvPr/>
        </p:nvSpPr>
        <p:spPr>
          <a:xfrm>
            <a:off x="376224" y="1338282"/>
            <a:ext cx="743411" cy="3981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80A0EAF-B195-4223-B53B-FE0755120661}"/>
              </a:ext>
            </a:extLst>
          </p:cNvPr>
          <p:cNvSpPr/>
          <p:nvPr/>
        </p:nvSpPr>
        <p:spPr>
          <a:xfrm>
            <a:off x="155510" y="1615747"/>
            <a:ext cx="2935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14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51074EE-7C0D-4684-97C8-493D5FEAEAF1}"/>
              </a:ext>
            </a:extLst>
          </p:cNvPr>
          <p:cNvSpPr/>
          <p:nvPr/>
        </p:nvSpPr>
        <p:spPr>
          <a:xfrm>
            <a:off x="114471" y="1199538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sz="14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7AC83CF-D6CC-4236-8383-862CB19AA7D9}"/>
              </a:ext>
            </a:extLst>
          </p:cNvPr>
          <p:cNvSpPr/>
          <p:nvPr/>
        </p:nvSpPr>
        <p:spPr>
          <a:xfrm>
            <a:off x="1086534" y="1152600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sz="14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79509BE-82B8-437C-B3EE-65B9D5FA29C8}"/>
              </a:ext>
            </a:extLst>
          </p:cNvPr>
          <p:cNvSpPr/>
          <p:nvPr/>
        </p:nvSpPr>
        <p:spPr>
          <a:xfrm>
            <a:off x="1096147" y="1635831"/>
            <a:ext cx="229800" cy="307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1400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936D74-4012-4137-83A5-FC573B55639F}"/>
              </a:ext>
            </a:extLst>
          </p:cNvPr>
          <p:cNvSpPr/>
          <p:nvPr/>
        </p:nvSpPr>
        <p:spPr>
          <a:xfrm>
            <a:off x="567421" y="1692251"/>
            <a:ext cx="29847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6C46023-AC7A-4BFF-A2EC-491CE919C8BB}"/>
              </a:ext>
            </a:extLst>
          </p:cNvPr>
          <p:cNvSpPr/>
          <p:nvPr/>
        </p:nvSpPr>
        <p:spPr>
          <a:xfrm>
            <a:off x="1064710" y="1350512"/>
            <a:ext cx="298223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16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82C654A-4E3F-45E6-9226-C99207A95B70}"/>
              </a:ext>
            </a:extLst>
          </p:cNvPr>
          <p:cNvSpPr/>
          <p:nvPr/>
        </p:nvSpPr>
        <p:spPr>
          <a:xfrm>
            <a:off x="1724977" y="1315380"/>
            <a:ext cx="600782" cy="5831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C5B3569-38FB-4866-BDD2-CBE4E61B2496}"/>
              </a:ext>
            </a:extLst>
          </p:cNvPr>
          <p:cNvSpPr/>
          <p:nvPr/>
        </p:nvSpPr>
        <p:spPr>
          <a:xfrm>
            <a:off x="1433901" y="1769635"/>
            <a:ext cx="38183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4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400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D05E08E3-494B-4982-B0B4-6A22FD21389D}"/>
              </a:ext>
            </a:extLst>
          </p:cNvPr>
          <p:cNvSpPr/>
          <p:nvPr/>
        </p:nvSpPr>
        <p:spPr>
          <a:xfrm>
            <a:off x="1413306" y="1155500"/>
            <a:ext cx="38183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4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400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9279EC9E-18E4-42EE-AE00-6B48CD6479D2}"/>
              </a:ext>
            </a:extLst>
          </p:cNvPr>
          <p:cNvSpPr/>
          <p:nvPr/>
        </p:nvSpPr>
        <p:spPr>
          <a:xfrm>
            <a:off x="2292576" y="1136583"/>
            <a:ext cx="38183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4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400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BDFA93F-241D-4475-98AD-C6491500660C}"/>
              </a:ext>
            </a:extLst>
          </p:cNvPr>
          <p:cNvSpPr/>
          <p:nvPr/>
        </p:nvSpPr>
        <p:spPr>
          <a:xfrm>
            <a:off x="2281677" y="1800493"/>
            <a:ext cx="38183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14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40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A13E5761-C388-40AD-81E2-48F408020904}"/>
              </a:ext>
            </a:extLst>
          </p:cNvPr>
          <p:cNvSpPr/>
          <p:nvPr/>
        </p:nvSpPr>
        <p:spPr>
          <a:xfrm>
            <a:off x="1853923" y="1832463"/>
            <a:ext cx="42775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400" b="1" baseline="-250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кв</a:t>
            </a:r>
            <a:endParaRPr lang="ru-RU" sz="14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F4A93BB3-D22C-4979-99A3-3234DCF651A4}"/>
              </a:ext>
            </a:extLst>
          </p:cNvPr>
          <p:cNvSpPr/>
          <p:nvPr/>
        </p:nvSpPr>
        <p:spPr>
          <a:xfrm>
            <a:off x="2235189" y="1431063"/>
            <a:ext cx="4895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400" b="1" baseline="-250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кв</a:t>
            </a:r>
            <a:endParaRPr lang="ru-RU" sz="14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E939AA74-FDEA-499D-B07A-CA9418CD9199}"/>
              </a:ext>
            </a:extLst>
          </p:cNvPr>
          <p:cNvSpPr/>
          <p:nvPr/>
        </p:nvSpPr>
        <p:spPr>
          <a:xfrm>
            <a:off x="2823477" y="1155500"/>
            <a:ext cx="2797660" cy="203132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 </a:t>
            </a:r>
          </a:p>
          <a:p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АВС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прямоуг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а = 1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22 </a:t>
            </a:r>
            <a:r>
              <a:rPr lang="ru-RU" sz="16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endParaRPr lang="ru-RU" sz="16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6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6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6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16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– квадрат</a:t>
            </a:r>
          </a:p>
          <a:p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16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кв. 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16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600" b="1" baseline="-250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пр</a:t>
            </a:r>
            <a:r>
              <a:rPr lang="ru-RU" sz="16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Найти: </a:t>
            </a:r>
            <a:r>
              <a:rPr lang="ru-RU" sz="1600" b="1" dirty="0" err="1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600" b="1" baseline="-25000" dirty="0" err="1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</a:t>
            </a:r>
            <a:endParaRPr lang="ru-RU" sz="1600" b="1" baseline="-25000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800DE4B-8276-483B-869C-DEDEB9D9265F}"/>
              </a:ext>
            </a:extLst>
          </p:cNvPr>
          <p:cNvSpPr/>
          <p:nvPr/>
        </p:nvSpPr>
        <p:spPr>
          <a:xfrm>
            <a:off x="89779" y="436083"/>
            <a:ext cx="55894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599.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Стороны прямоугольника -18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и 22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. Найдите сторону квадрата, периметр которого равен периметру прямоугольника. 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1282433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446087" y="241878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Как сделать указку из дерева своими руками - Дачный журнал">
            <a:extLst>
              <a:ext uri="{FF2B5EF4-FFF2-40B4-BE49-F238E27FC236}">
                <a16:creationId xmlns:a16="http://schemas.microsoft.com/office/drawing/2014/main" id="{59703CBB-8F32-40B1-A2F3-24BE634202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9887" y="658543"/>
            <a:ext cx="1589088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F03040A8-5FF3-448B-8B2E-1039FEA4CF97}"/>
                  </a:ext>
                </a:extLst>
              </p:cNvPr>
              <p:cNvSpPr/>
              <p:nvPr/>
            </p:nvSpPr>
            <p:spPr>
              <a:xfrm>
                <a:off x="293687" y="637540"/>
                <a:ext cx="4495800" cy="19697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n w="0"/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endParaRPr lang="ru-RU" sz="1400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ru-RU" b="1" baseline="-25000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пр.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(а + в)</a:t>
                </a:r>
                <a:r>
                  <a:rPr lang="ru-RU" b="1" dirty="0">
                    <a:ln w="0"/>
                    <a:effectLst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    </a:t>
                </a:r>
              </a:p>
              <a:p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ru-RU" b="1" dirty="0" err="1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RU" b="1" baseline="-25000" dirty="0" err="1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пр</a:t>
                </a:r>
                <a:r>
                  <a:rPr lang="ru-RU" b="1" baseline="-25000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= (18 + 22)</a:t>
                </a:r>
                <a:r>
                  <a:rPr lang="ru-RU" b="1" dirty="0">
                    <a:ln w="0"/>
                    <a:effectLst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 = 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  <a:r>
                  <a:rPr lang="ru-RU" b="1" dirty="0">
                    <a:ln w="0"/>
                    <a:effectLst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 = 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80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b="1" dirty="0" err="1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д</a:t>
                </a:r>
                <a:r>
                  <a:rPr lang="ru-RU" b="1" dirty="0" err="1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2)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P</a:t>
                </a:r>
                <a:r>
                  <a:rPr lang="ru-RU" b="1" baseline="-25000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кв.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P</a:t>
                </a:r>
                <a:r>
                  <a:rPr lang="ru-RU" b="1" baseline="-25000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пр.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80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b="1" dirty="0" err="1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     </a:t>
                </a:r>
              </a:p>
              <a:p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:r>
                  <a:rPr lang="ru-RU" b="1" dirty="0" err="1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ru-RU" b="1" baseline="-25000" dirty="0" err="1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кв</a:t>
                </a:r>
                <a:r>
                  <a:rPr lang="ru-RU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ru-RU" b="1" baseline="-25000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кв.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 4 = 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80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: 4 = 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20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b="1" dirty="0" err="1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ru-RU" b="1" dirty="0" err="1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ru-RU" b="1" baseline="-25000" dirty="0" err="1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кв</a:t>
                </a:r>
                <a:r>
                  <a:rPr lang="ru-RU" b="1" baseline="-25000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20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 err="1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</a:t>
                </a:r>
                <a:r>
                  <a:rPr lang="ru-RU" b="1" dirty="0" err="1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2 м</a:t>
                </a:r>
                <a:endParaRPr lang="ru-RU" sz="1600" b="1" baseline="-25000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4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F03040A8-5FF3-448B-8B2E-1039FEA4CF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687" y="637540"/>
                <a:ext cx="4495800" cy="1969770"/>
              </a:xfrm>
              <a:prstGeom prst="rect">
                <a:avLst/>
              </a:prstGeom>
              <a:blipFill>
                <a:blip r:embed="rId4"/>
                <a:stretch>
                  <a:fillRect l="-1084" t="-18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8797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446087" y="241878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6F297D9-6361-46AE-98D1-6F740AC61C39}"/>
              </a:ext>
            </a:extLst>
          </p:cNvPr>
          <p:cNvSpPr/>
          <p:nvPr/>
        </p:nvSpPr>
        <p:spPr>
          <a:xfrm>
            <a:off x="102392" y="378877"/>
            <a:ext cx="55626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601.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Прямоугольный участок на рис. 6 окружен двумя рядами проволоки. Сколько м проволоки потребовалось для этого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? </a:t>
            </a:r>
            <a:endParaRPr lang="ru-RU" sz="14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C63090E-5D2D-4668-9072-45E5034599A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314" t="6239"/>
          <a:stretch/>
        </p:blipFill>
        <p:spPr>
          <a:xfrm>
            <a:off x="136772" y="1179096"/>
            <a:ext cx="1680915" cy="886659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D132EF2-4266-48BE-A286-C5D66DF5698A}"/>
              </a:ext>
            </a:extLst>
          </p:cNvPr>
          <p:cNvSpPr/>
          <p:nvPr/>
        </p:nvSpPr>
        <p:spPr>
          <a:xfrm>
            <a:off x="57343" y="1949139"/>
            <a:ext cx="648495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2550010-FFE1-4947-9DA3-8FF28779B9FC}"/>
              </a:ext>
            </a:extLst>
          </p:cNvPr>
          <p:cNvSpPr/>
          <p:nvPr/>
        </p:nvSpPr>
        <p:spPr>
          <a:xfrm>
            <a:off x="1804299" y="850408"/>
            <a:ext cx="185057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600" b="1" cap="none" spc="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</a:t>
            </a:r>
            <a:r>
              <a:rPr lang="ru-RU" sz="16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400" b="1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прямоуг</a:t>
            </a:r>
            <a:r>
              <a:rPr lang="ru-RU" sz="14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а = 70 м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180 м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2 ряда проволоки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Сколько </a:t>
            </a:r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пров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?м</a:t>
            </a:r>
            <a:endParaRPr lang="ru-RU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F8C84BD-6B6E-4967-B93A-25FEA4D2AC79}"/>
                  </a:ext>
                </a:extLst>
              </p:cNvPr>
              <p:cNvSpPr/>
              <p:nvPr/>
            </p:nvSpPr>
            <p:spPr>
              <a:xfrm>
                <a:off x="3341687" y="836676"/>
                <a:ext cx="2427288" cy="9848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Р = (а +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Р = (70 + 180)</a:t>
                </a:r>
                <a:r>
                  <a:rPr lang="ru-RU" sz="1400" b="1" dirty="0">
                    <a:ln w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2 = 500 (м)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500</a:t>
                </a:r>
                <a:r>
                  <a:rPr lang="ru-RU" sz="1400" b="1" dirty="0">
                    <a:ln w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2 = 1000 (м) 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F8C84BD-6B6E-4967-B93A-25FEA4D2AC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1687" y="836676"/>
                <a:ext cx="2427288" cy="984885"/>
              </a:xfrm>
              <a:prstGeom prst="rect">
                <a:avLst/>
              </a:prstGeom>
              <a:blipFill>
                <a:blip r:embed="rId4"/>
                <a:stretch>
                  <a:fillRect l="-1256" t="-1852" b="-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E1F772B-DC9B-4286-9289-604B547F004B}"/>
              </a:ext>
            </a:extLst>
          </p:cNvPr>
          <p:cNvSpPr/>
          <p:nvPr/>
        </p:nvSpPr>
        <p:spPr>
          <a:xfrm>
            <a:off x="750887" y="2634536"/>
            <a:ext cx="41047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1000 м проволоки потребуется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2499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369887" y="2174196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2DAB0FF-48EA-40B2-927D-AE89A29A57F1}"/>
              </a:ext>
            </a:extLst>
          </p:cNvPr>
          <p:cNvSpPr/>
          <p:nvPr/>
        </p:nvSpPr>
        <p:spPr>
          <a:xfrm>
            <a:off x="64292" y="395321"/>
            <a:ext cx="56388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603.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Для того, чтобы окружить участок квадратной формы двумя рядами проволоки, использовали 160 м проволоки . Скольким метрам равна сторона участка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? </a:t>
            </a:r>
            <a:endParaRPr lang="ru-RU" sz="1400" b="1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A1FCD0B-60E3-4169-BA98-C31BE48E26E4}"/>
              </a:ext>
            </a:extLst>
          </p:cNvPr>
          <p:cNvSpPr/>
          <p:nvPr/>
        </p:nvSpPr>
        <p:spPr>
          <a:xfrm>
            <a:off x="119861" y="1273764"/>
            <a:ext cx="1130489" cy="1066800"/>
          </a:xfrm>
          <a:prstGeom prst="rect">
            <a:avLst/>
          </a:prstGeom>
          <a:solidFill>
            <a:srgbClr val="00A8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28C23E1-A932-4F5C-8F36-F114390C8C2C}"/>
                  </a:ext>
                </a:extLst>
              </p:cNvPr>
              <p:cNvSpPr/>
              <p:nvPr/>
            </p:nvSpPr>
            <p:spPr>
              <a:xfrm>
                <a:off x="1417951" y="1153646"/>
                <a:ext cx="4285141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: квадрат     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16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600" b="1" dirty="0">
                    <a:ln w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sz="1600" b="1" i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Р =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160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м          1) Р = 160 : 2 = 80 (м)</a:t>
                </a:r>
              </a:p>
              <a:p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 ?                       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Р : 4</a:t>
                </a:r>
              </a:p>
              <a:p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а = 80 : 4 = 20 (м)</a:t>
                </a:r>
                <a:endParaRPr lang="ru-RU" sz="16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16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16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20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м </a:t>
                </a:r>
                <a:endParaRPr lang="ru-RU" sz="16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28C23E1-A932-4F5C-8F36-F114390C8C2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951" y="1153646"/>
                <a:ext cx="4285141" cy="1815882"/>
              </a:xfrm>
              <a:prstGeom prst="rect">
                <a:avLst/>
              </a:prstGeom>
              <a:blipFill>
                <a:blip r:embed="rId3"/>
                <a:stretch>
                  <a:fillRect l="-853" t="-1007" b="-33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14E18D8-0323-4EA7-BE52-4E6CBB57A231}"/>
              </a:ext>
            </a:extLst>
          </p:cNvPr>
          <p:cNvSpPr/>
          <p:nvPr/>
        </p:nvSpPr>
        <p:spPr>
          <a:xfrm>
            <a:off x="1177698" y="1622425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693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371C443A-6C05-4DCB-8811-21527B95C337}"/>
              </a:ext>
            </a:extLst>
          </p:cNvPr>
          <p:cNvSpPr/>
          <p:nvPr/>
        </p:nvSpPr>
        <p:spPr>
          <a:xfrm>
            <a:off x="293687" y="577850"/>
            <a:ext cx="5105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66CC"/>
                </a:solidFill>
                <a:latin typeface="Arial" panose="020B0604020202020204" pitchFamily="34" charset="0"/>
              </a:rPr>
              <a:t>604.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Найдите периметр прямоугольника шириной 4 мм и длиной 2 см . </a:t>
            </a:r>
          </a:p>
          <a:p>
            <a:pPr algn="just"/>
            <a:r>
              <a:rPr lang="ru-RU" b="1" dirty="0">
                <a:solidFill>
                  <a:srgbClr val="0066CC"/>
                </a:solidFill>
                <a:latin typeface="Arial" panose="020B0604020202020204" pitchFamily="34" charset="0"/>
              </a:rPr>
              <a:t>605.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Сторона квадрата 21 </a:t>
            </a:r>
            <a:r>
              <a:rPr lang="ru-RU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. Найдите его периметр. </a:t>
            </a:r>
            <a:endParaRPr lang="ru-RU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0066CC"/>
                </a:solidFill>
                <a:latin typeface="Arial" panose="020B0604020202020204" pitchFamily="34" charset="0"/>
              </a:rPr>
              <a:t>606.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Ширина прямоугольника равна 12 мм, а периметр - 22 см. Найдите длину. </a:t>
            </a:r>
          </a:p>
          <a:p>
            <a:pPr algn="just"/>
            <a:r>
              <a:rPr lang="ru-RU" b="1" dirty="0">
                <a:solidFill>
                  <a:srgbClr val="0066CC"/>
                </a:solidFill>
                <a:latin typeface="Arial" panose="020B0604020202020204" pitchFamily="34" charset="0"/>
              </a:rPr>
              <a:t>607.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Периметр квадрата равен 36 м . Найдите его сторону.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400735F-A9B9-47CD-95C3-8485653E10C8}"/>
              </a:ext>
            </a:extLst>
          </p:cNvPr>
          <p:cNvSpPr/>
          <p:nvPr/>
        </p:nvSpPr>
        <p:spPr>
          <a:xfrm>
            <a:off x="3646487" y="631825"/>
            <a:ext cx="304800" cy="240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F451F20-A959-4943-BDBB-D112895453CC}"/>
              </a:ext>
            </a:extLst>
          </p:cNvPr>
          <p:cNvSpPr/>
          <p:nvPr/>
        </p:nvSpPr>
        <p:spPr>
          <a:xfrm>
            <a:off x="126147" y="451788"/>
            <a:ext cx="557975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589.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Нарисуйте и обозначьте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шестизвенную ломаную в вашей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тетради. Измерьте длины всех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 и найдите периметр. </a:t>
            </a:r>
          </a:p>
          <a:p>
            <a:pPr algn="just"/>
            <a:endParaRPr lang="ru-RU" sz="1200" b="1" dirty="0">
              <a:solidFill>
                <a:srgbClr val="211D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200" b="1" dirty="0">
              <a:solidFill>
                <a:srgbClr val="211D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590.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Найдите периметр пятиугольника , стороны которого AB = 12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BC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23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16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21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23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Р = 95 см </a:t>
            </a:r>
          </a:p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591.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Первое звено ломаной равно 32 </a:t>
            </a:r>
            <a:r>
              <a:rPr lang="ru-RU" sz="1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второе звено на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короче первого , а третье звено на 23 см длиннее. Найдите длину ломаной.   </a:t>
            </a:r>
            <a:r>
              <a:rPr lang="ru-RU" sz="12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944 см = 9м 44 см</a:t>
            </a:r>
          </a:p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592.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Известно, что AB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11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BC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12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,CD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17 см ,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21 см. Найдите длину ломаной ABCDA</a:t>
            </a:r>
            <a:r>
              <a:rPr lang="ru-RU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r>
              <a:rPr lang="ru-RU" sz="12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61 см 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Звенья ломаной - Геометрия 8 класс - Osvita.name - все ответы на домашние  задания онлайн">
            <a:extLst>
              <a:ext uri="{FF2B5EF4-FFF2-40B4-BE49-F238E27FC236}">
                <a16:creationId xmlns:a16="http://schemas.microsoft.com/office/drawing/2014/main" id="{2D237D24-8117-425D-AC97-923958C4E0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81" r="28248"/>
          <a:stretch/>
        </p:blipFill>
        <p:spPr bwMode="auto">
          <a:xfrm>
            <a:off x="3259136" y="402896"/>
            <a:ext cx="1219200" cy="1081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5405CF0-6511-48DD-A204-6679F31EEE37}"/>
              </a:ext>
            </a:extLst>
          </p:cNvPr>
          <p:cNvSpPr/>
          <p:nvPr/>
        </p:nvSpPr>
        <p:spPr>
          <a:xfrm>
            <a:off x="3189287" y="430776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1400" dirty="0">
              <a:solidFill>
                <a:srgbClr val="0066CC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AFDA481-FD2E-4689-8773-F5B1B3241620}"/>
              </a:ext>
            </a:extLst>
          </p:cNvPr>
          <p:cNvSpPr/>
          <p:nvPr/>
        </p:nvSpPr>
        <p:spPr>
          <a:xfrm>
            <a:off x="3715459" y="398596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sz="1400" dirty="0">
              <a:solidFill>
                <a:srgbClr val="0066CC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BF91E12-C41B-4E4C-913A-8F79023AE4EB}"/>
              </a:ext>
            </a:extLst>
          </p:cNvPr>
          <p:cNvSpPr/>
          <p:nvPr/>
        </p:nvSpPr>
        <p:spPr>
          <a:xfrm>
            <a:off x="3746745" y="696386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sz="1400" dirty="0">
              <a:solidFill>
                <a:srgbClr val="0066CC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B33AA2B-5AB2-4BD0-B988-EA45189018E3}"/>
              </a:ext>
            </a:extLst>
          </p:cNvPr>
          <p:cNvSpPr/>
          <p:nvPr/>
        </p:nvSpPr>
        <p:spPr>
          <a:xfrm>
            <a:off x="4092815" y="735152"/>
            <a:ext cx="29367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endParaRPr lang="ru-RU" sz="1400" dirty="0">
              <a:solidFill>
                <a:srgbClr val="0066CC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3FEB3A8-08D3-4B54-B2C0-3CEFFBE1669A}"/>
              </a:ext>
            </a:extLst>
          </p:cNvPr>
          <p:cNvSpPr/>
          <p:nvPr/>
        </p:nvSpPr>
        <p:spPr>
          <a:xfrm>
            <a:off x="4098665" y="1018516"/>
            <a:ext cx="3337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endParaRPr lang="ru-RU" sz="1400" dirty="0">
              <a:solidFill>
                <a:srgbClr val="0066CC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49AF8E3-0B4B-4E02-B8B0-64E8E2A7DFE3}"/>
              </a:ext>
            </a:extLst>
          </p:cNvPr>
          <p:cNvSpPr/>
          <p:nvPr/>
        </p:nvSpPr>
        <p:spPr>
          <a:xfrm>
            <a:off x="3249999" y="977957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1400" dirty="0">
              <a:solidFill>
                <a:srgbClr val="0066CC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C4CD66D-45FE-4444-A3C9-308E3E783717}"/>
              </a:ext>
            </a:extLst>
          </p:cNvPr>
          <p:cNvSpPr/>
          <p:nvPr/>
        </p:nvSpPr>
        <p:spPr>
          <a:xfrm>
            <a:off x="3205470" y="1345555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1400" dirty="0">
              <a:solidFill>
                <a:srgbClr val="0066CC"/>
              </a:solidFill>
            </a:endParaRP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D21D142D-675E-4FC6-9A36-46BB1741A9EF}"/>
              </a:ext>
            </a:extLst>
          </p:cNvPr>
          <p:cNvCxnSpPr>
            <a:cxnSpLocks/>
          </p:cNvCxnSpPr>
          <p:nvPr/>
        </p:nvCxnSpPr>
        <p:spPr>
          <a:xfrm flipV="1">
            <a:off x="4887011" y="2573266"/>
            <a:ext cx="223174" cy="35231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44A0580B-71CD-44E7-BE10-5352AD6F167A}"/>
              </a:ext>
            </a:extLst>
          </p:cNvPr>
          <p:cNvCxnSpPr>
            <a:cxnSpLocks/>
          </p:cNvCxnSpPr>
          <p:nvPr/>
        </p:nvCxnSpPr>
        <p:spPr>
          <a:xfrm flipV="1">
            <a:off x="5088861" y="2460625"/>
            <a:ext cx="462626" cy="11264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247F1264-FA68-4DB8-96EA-62579C933E30}"/>
              </a:ext>
            </a:extLst>
          </p:cNvPr>
          <p:cNvCxnSpPr>
            <a:cxnSpLocks/>
          </p:cNvCxnSpPr>
          <p:nvPr/>
        </p:nvCxnSpPr>
        <p:spPr>
          <a:xfrm>
            <a:off x="4892056" y="2936654"/>
            <a:ext cx="795145" cy="24135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E77527A7-3FA7-49E7-9E4E-A77ABE6A8599}"/>
              </a:ext>
            </a:extLst>
          </p:cNvPr>
          <p:cNvCxnSpPr>
            <a:cxnSpLocks/>
          </p:cNvCxnSpPr>
          <p:nvPr/>
        </p:nvCxnSpPr>
        <p:spPr>
          <a:xfrm flipH="1" flipV="1">
            <a:off x="5551487" y="2460626"/>
            <a:ext cx="135714" cy="71738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3D51C394-104C-4F04-A86A-4CBFE5100532}"/>
              </a:ext>
            </a:extLst>
          </p:cNvPr>
          <p:cNvSpPr/>
          <p:nvPr/>
        </p:nvSpPr>
        <p:spPr>
          <a:xfrm>
            <a:off x="4689354" y="2691851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1200" dirty="0">
              <a:solidFill>
                <a:srgbClr val="0066CC"/>
              </a:solidFill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5F1DE982-3C98-4130-9AC4-A324C6E7FAF6}"/>
              </a:ext>
            </a:extLst>
          </p:cNvPr>
          <p:cNvSpPr/>
          <p:nvPr/>
        </p:nvSpPr>
        <p:spPr>
          <a:xfrm>
            <a:off x="4859071" y="2366289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sz="1200" dirty="0">
              <a:solidFill>
                <a:srgbClr val="0066CC"/>
              </a:solidFill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FB5D6972-284D-41C1-9D86-98B00F529CB5}"/>
              </a:ext>
            </a:extLst>
          </p:cNvPr>
          <p:cNvSpPr/>
          <p:nvPr/>
        </p:nvSpPr>
        <p:spPr>
          <a:xfrm>
            <a:off x="5478483" y="2283142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sz="1200" dirty="0">
              <a:solidFill>
                <a:srgbClr val="0066CC"/>
              </a:solidFill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FC1B7066-A548-4F3E-8252-6953C8914CF4}"/>
              </a:ext>
            </a:extLst>
          </p:cNvPr>
          <p:cNvSpPr/>
          <p:nvPr/>
        </p:nvSpPr>
        <p:spPr>
          <a:xfrm>
            <a:off x="5419985" y="2892047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1200" dirty="0">
              <a:solidFill>
                <a:srgbClr val="0066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273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93688" y="22225"/>
            <a:ext cx="51295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8AF0000-1043-4FDC-B413-77202D4FB7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288" y="463438"/>
            <a:ext cx="5486400" cy="2606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295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078D5B73-F7DE-4358-AC84-28F5EDF6A0BA}"/>
              </a:ext>
            </a:extLst>
          </p:cNvPr>
          <p:cNvCxnSpPr>
            <a:cxnSpLocks/>
          </p:cNvCxnSpPr>
          <p:nvPr/>
        </p:nvCxnSpPr>
        <p:spPr>
          <a:xfrm>
            <a:off x="2996121" y="518899"/>
            <a:ext cx="37461" cy="2637934"/>
          </a:xfrm>
          <a:prstGeom prst="line">
            <a:avLst/>
          </a:prstGeom>
          <a:ln w="3810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9D29A046-168F-40ED-AD60-45D44DF926D4}"/>
              </a:ext>
            </a:extLst>
          </p:cNvPr>
          <p:cNvSpPr/>
          <p:nvPr/>
        </p:nvSpPr>
        <p:spPr>
          <a:xfrm>
            <a:off x="329603" y="1165225"/>
            <a:ext cx="1538785" cy="914399"/>
          </a:xfrm>
          <a:prstGeom prst="rect">
            <a:avLst/>
          </a:prstGeom>
          <a:solidFill>
            <a:srgbClr val="00A8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52">
              <a:solidFill>
                <a:srgbClr val="00B05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DA4E620-C271-4C07-9297-8A729A99BCE8}"/>
              </a:ext>
            </a:extLst>
          </p:cNvPr>
          <p:cNvSpPr/>
          <p:nvPr/>
        </p:nvSpPr>
        <p:spPr>
          <a:xfrm>
            <a:off x="518295" y="2073305"/>
            <a:ext cx="121219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b="1" dirty="0">
                <a:ln w="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длина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B4963F2C-0D12-47B7-B917-D11720012D29}"/>
              </a:ext>
            </a:extLst>
          </p:cNvPr>
          <p:cNvSpPr/>
          <p:nvPr/>
        </p:nvSpPr>
        <p:spPr>
          <a:xfrm>
            <a:off x="1830673" y="1394734"/>
            <a:ext cx="123944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1600" b="1" dirty="0">
                <a:ln w="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n w="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-ширина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AutoShape 12">
                <a:extLst>
                  <a:ext uri="{FF2B5EF4-FFF2-40B4-BE49-F238E27FC236}">
                    <a16:creationId xmlns:a16="http://schemas.microsoft.com/office/drawing/2014/main" id="{0EB85809-077B-4CBA-B6FB-01EA2849BE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20767" y="1136726"/>
                <a:ext cx="1960976" cy="442674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B1ECEB"/>
                  </a:gs>
                  <a:gs pos="50000">
                    <a:srgbClr val="FFFFFF"/>
                  </a:gs>
                  <a:gs pos="100000">
                    <a:srgbClr val="B1ECEB"/>
                  </a:gs>
                </a:gsLst>
                <a:lin ang="5400000" scaled="1"/>
              </a:gradFill>
              <a:ln w="19050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BD0D9"/>
                  </a:buClr>
                  <a:buSzPct val="95000"/>
                  <a:buFont typeface="Wingdings 2" panose="05020102010507070707" pitchFamily="18" charset="2"/>
                  <a:buChar char=""/>
                  <a:defRPr sz="26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Wingdings 2" panose="05020102010507070707" pitchFamily="18" charset="2"/>
                  <a:buChar char=""/>
                  <a:defRPr sz="24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BD0D9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None/>
                </a:pPr>
                <a:r>
                  <a:rPr lang="en-US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ru-RU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en-US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b</a:t>
                </a:r>
                <a:r>
                  <a:rPr lang="en-US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altLang="ru-RU" sz="105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2000" b="1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  <a:r>
                  <a:rPr lang="ru-RU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altLang="ru-RU" sz="105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8" name="AutoShape 12">
                <a:extLst>
                  <a:ext uri="{FF2B5EF4-FFF2-40B4-BE49-F238E27FC236}">
                    <a16:creationId xmlns:a16="http://schemas.microsoft.com/office/drawing/2014/main" id="{0EB85809-077B-4CBA-B6FB-01EA2849BE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20767" y="1136726"/>
                <a:ext cx="1960976" cy="442674"/>
              </a:xfrm>
              <a:prstGeom prst="roundRect">
                <a:avLst>
                  <a:gd name="adj" fmla="val 16667"/>
                </a:avLst>
              </a:prstGeom>
              <a:blipFill>
                <a:blip r:embed="rId3"/>
                <a:stretch>
                  <a:fillRect b="-17105"/>
                </a:stretch>
              </a:blipFill>
              <a:ln w="19050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AutoShape 12">
            <a:extLst>
              <a:ext uri="{FF2B5EF4-FFF2-40B4-BE49-F238E27FC236}">
                <a16:creationId xmlns:a16="http://schemas.microsoft.com/office/drawing/2014/main" id="{4BF27720-C874-40B0-9964-1B9434D32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5904" y="2245980"/>
            <a:ext cx="1884776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1ECEB"/>
              </a:gs>
              <a:gs pos="50000">
                <a:srgbClr val="FFFFFF"/>
              </a:gs>
              <a:gs pos="100000">
                <a:srgbClr val="B1ECEB"/>
              </a:gs>
            </a:gsLst>
            <a:lin ang="5400000" scaled="1"/>
          </a:gradFill>
          <a:ln w="19050">
            <a:solidFill>
              <a:srgbClr val="008080"/>
            </a:solidFill>
            <a:round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а = 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: 2 - b</a:t>
            </a:r>
            <a:endParaRPr lang="ru-RU" altLang="ru-RU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C3A705D-7B4F-4D4C-BF49-5A224ABF3CCC}"/>
              </a:ext>
            </a:extLst>
          </p:cNvPr>
          <p:cNvSpPr/>
          <p:nvPr/>
        </p:nvSpPr>
        <p:spPr>
          <a:xfrm>
            <a:off x="3365904" y="655670"/>
            <a:ext cx="168745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altLang="ru-RU" sz="24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Периметр</a:t>
            </a:r>
            <a:endParaRPr lang="ru-RU" sz="2400" b="1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4D9A36D-D6E7-4F79-B705-528738AD80B8}"/>
              </a:ext>
            </a:extLst>
          </p:cNvPr>
          <p:cNvSpPr/>
          <p:nvPr/>
        </p:nvSpPr>
        <p:spPr>
          <a:xfrm>
            <a:off x="3687735" y="1837866"/>
            <a:ext cx="111460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alt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сторона</a:t>
            </a:r>
            <a:endParaRPr lang="ru-RU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6315724-AE6B-478D-8ECF-5FA4BDC0AA29}"/>
              </a:ext>
            </a:extLst>
          </p:cNvPr>
          <p:cNvSpPr/>
          <p:nvPr/>
        </p:nvSpPr>
        <p:spPr>
          <a:xfrm>
            <a:off x="12467" y="1972043"/>
            <a:ext cx="3706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altLang="ru-RU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2000" b="1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DF9BC570-944E-4856-A875-38AABFEA3F6E}"/>
              </a:ext>
            </a:extLst>
          </p:cNvPr>
          <p:cNvSpPr/>
          <p:nvPr/>
        </p:nvSpPr>
        <p:spPr>
          <a:xfrm>
            <a:off x="45957" y="878327"/>
            <a:ext cx="3706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3622E329-2238-43EE-A460-0137DA24C06D}"/>
              </a:ext>
            </a:extLst>
          </p:cNvPr>
          <p:cNvSpPr/>
          <p:nvPr/>
        </p:nvSpPr>
        <p:spPr>
          <a:xfrm>
            <a:off x="1833880" y="909909"/>
            <a:ext cx="3706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11C54445-EF04-4BEB-AFB7-834AB3B1A717}"/>
              </a:ext>
            </a:extLst>
          </p:cNvPr>
          <p:cNvSpPr/>
          <p:nvPr/>
        </p:nvSpPr>
        <p:spPr>
          <a:xfrm>
            <a:off x="1833880" y="2037348"/>
            <a:ext cx="3706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000" b="1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FF084C1-348F-4D4B-B046-31AD6EB49EC3}"/>
              </a:ext>
            </a:extLst>
          </p:cNvPr>
          <p:cNvSpPr/>
          <p:nvPr/>
        </p:nvSpPr>
        <p:spPr>
          <a:xfrm>
            <a:off x="450319" y="809153"/>
            <a:ext cx="1212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b="1" dirty="0">
                <a:ln w="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длина</a:t>
            </a: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C006BE2D-8D6B-4CB0-8BE1-0E48809AF50E}"/>
              </a:ext>
            </a:extLst>
          </p:cNvPr>
          <p:cNvSpPr/>
          <p:nvPr/>
        </p:nvSpPr>
        <p:spPr>
          <a:xfrm>
            <a:off x="0" y="-5342"/>
            <a:ext cx="5767387" cy="52193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ПРЯМОУГОЛЬНИК</a:t>
            </a:r>
            <a:endParaRPr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A72CE98-C723-4916-956E-C7E015E7788F}"/>
              </a:ext>
            </a:extLst>
          </p:cNvPr>
          <p:cNvSpPr/>
          <p:nvPr/>
        </p:nvSpPr>
        <p:spPr>
          <a:xfrm>
            <a:off x="9742" y="2452839"/>
            <a:ext cx="6463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2E4C6A6-D64D-499F-8633-EB1BF4FD1605}"/>
              </a:ext>
            </a:extLst>
          </p:cNvPr>
          <p:cNvSpPr/>
          <p:nvPr/>
        </p:nvSpPr>
        <p:spPr>
          <a:xfrm>
            <a:off x="59257" y="1379857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n w="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791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7678" y="121602"/>
            <a:ext cx="5045421" cy="324448"/>
          </a:xfrm>
          <a:prstGeom prst="rect">
            <a:avLst/>
          </a:prstGeom>
        </p:spPr>
        <p:txBody>
          <a:bodyPr vert="horz" wrap="square" lIns="0" tIns="16510" rIns="0" bIns="0" rtlCol="0" anchor="t">
            <a:spAutoFit/>
          </a:bodyPr>
          <a:lstStyle/>
          <a:p>
            <a:pPr marL="12700">
              <a:spcBef>
                <a:spcPts val="130"/>
              </a:spcBef>
            </a:pPr>
            <a:r>
              <a:rPr lang="ru-RU" sz="2000" dirty="0">
                <a:solidFill>
                  <a:schemeClr val="bg1"/>
                </a:solidFill>
                <a:latin typeface="Calibri"/>
              </a:rPr>
              <a:t>Квадрат . Формулы периметра и площади   </a:t>
            </a:r>
            <a:endParaRPr sz="2000" dirty="0"/>
          </a:p>
        </p:txBody>
      </p:sp>
      <p:sp>
        <p:nvSpPr>
          <p:cNvPr id="3" name="object 3"/>
          <p:cNvSpPr/>
          <p:nvPr/>
        </p:nvSpPr>
        <p:spPr>
          <a:xfrm>
            <a:off x="5258753" y="159373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3" y="0"/>
                </a:moveTo>
                <a:lnTo>
                  <a:pt x="0" y="0"/>
                </a:lnTo>
                <a:lnTo>
                  <a:pt x="0" y="252463"/>
                </a:lnTo>
                <a:lnTo>
                  <a:pt x="252463" y="252463"/>
                </a:lnTo>
                <a:lnTo>
                  <a:pt x="252463" y="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8753" y="151841"/>
            <a:ext cx="292735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ru-RU" sz="1450" spc="10" dirty="0">
                <a:solidFill>
                  <a:srgbClr val="00A859"/>
                </a:solidFill>
                <a:latin typeface="Arial"/>
                <a:cs typeface="Arial"/>
              </a:rPr>
              <a:t> 5</a:t>
            </a:r>
            <a:endParaRPr sz="1450" dirty="0">
              <a:latin typeface="Arial"/>
              <a:cs typeface="Arial"/>
            </a:endParaRP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078D5B73-F7DE-4358-AC84-28F5EDF6A0BA}"/>
              </a:ext>
            </a:extLst>
          </p:cNvPr>
          <p:cNvCxnSpPr>
            <a:cxnSpLocks/>
          </p:cNvCxnSpPr>
          <p:nvPr/>
        </p:nvCxnSpPr>
        <p:spPr>
          <a:xfrm>
            <a:off x="2992114" y="809153"/>
            <a:ext cx="22642" cy="2347680"/>
          </a:xfrm>
          <a:prstGeom prst="line">
            <a:avLst/>
          </a:prstGeom>
          <a:ln w="3810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DA4E620-C271-4C07-9297-8A729A99BCE8}"/>
              </a:ext>
            </a:extLst>
          </p:cNvPr>
          <p:cNvSpPr/>
          <p:nvPr/>
        </p:nvSpPr>
        <p:spPr>
          <a:xfrm>
            <a:off x="617903" y="2097805"/>
            <a:ext cx="115608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а- длина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B4963F2C-0D12-47B7-B917-D11720012D29}"/>
              </a:ext>
            </a:extLst>
          </p:cNvPr>
          <p:cNvSpPr/>
          <p:nvPr/>
        </p:nvSpPr>
        <p:spPr>
          <a:xfrm>
            <a:off x="1706095" y="1358739"/>
            <a:ext cx="134043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а- ширина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14E439D-8DE8-4A38-A4FB-F888A3419166}"/>
              </a:ext>
            </a:extLst>
          </p:cNvPr>
          <p:cNvSpPr/>
          <p:nvPr/>
        </p:nvSpPr>
        <p:spPr>
          <a:xfrm>
            <a:off x="500259" y="634531"/>
            <a:ext cx="122642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Квадрат</a:t>
            </a:r>
            <a:endParaRPr lang="ru-RU" sz="2800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AutoShape 12">
                <a:extLst>
                  <a:ext uri="{FF2B5EF4-FFF2-40B4-BE49-F238E27FC236}">
                    <a16:creationId xmlns:a16="http://schemas.microsoft.com/office/drawing/2014/main" id="{0EB85809-077B-4CBA-B6FB-01EA2849BE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5057" y="1113123"/>
                <a:ext cx="1960976" cy="442674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B1ECEB"/>
                  </a:gs>
                  <a:gs pos="50000">
                    <a:srgbClr val="FFFFFF"/>
                  </a:gs>
                  <a:gs pos="100000">
                    <a:srgbClr val="B1ECEB"/>
                  </a:gs>
                </a:gsLst>
                <a:lin ang="5400000" scaled="1"/>
              </a:gradFill>
              <a:ln w="19050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BD0D9"/>
                  </a:buClr>
                  <a:buSzPct val="95000"/>
                  <a:buFont typeface="Wingdings 2" panose="05020102010507070707" pitchFamily="18" charset="2"/>
                  <a:buChar char=""/>
                  <a:defRPr sz="26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Wingdings 2" panose="05020102010507070707" pitchFamily="18" charset="2"/>
                  <a:buChar char=""/>
                  <a:defRPr sz="24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BD0D9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None/>
                </a:pPr>
                <a:r>
                  <a:rPr lang="en-US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ru-RU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4</a:t>
                </a:r>
                <a:r>
                  <a:rPr lang="en-US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2000" b="1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altLang="ru-RU" sz="20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endParaRPr lang="ru-RU" altLang="ru-RU" sz="105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8" name="AutoShape 12">
                <a:extLst>
                  <a:ext uri="{FF2B5EF4-FFF2-40B4-BE49-F238E27FC236}">
                    <a16:creationId xmlns:a16="http://schemas.microsoft.com/office/drawing/2014/main" id="{0EB85809-077B-4CBA-B6FB-01EA2849BE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5057" y="1113123"/>
                <a:ext cx="1960976" cy="442674"/>
              </a:xfrm>
              <a:prstGeom prst="roundRect">
                <a:avLst>
                  <a:gd name="adj" fmla="val 16667"/>
                </a:avLst>
              </a:prstGeom>
              <a:blipFill>
                <a:blip r:embed="rId2"/>
                <a:stretch>
                  <a:fillRect b="-17333"/>
                </a:stretch>
              </a:blipFill>
              <a:ln w="19050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AutoShape 12">
            <a:extLst>
              <a:ext uri="{FF2B5EF4-FFF2-40B4-BE49-F238E27FC236}">
                <a16:creationId xmlns:a16="http://schemas.microsoft.com/office/drawing/2014/main" id="{4BF27720-C874-40B0-9964-1B9434D32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3977" y="2384425"/>
            <a:ext cx="1884776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1ECEB"/>
              </a:gs>
              <a:gs pos="50000">
                <a:srgbClr val="FFFFFF"/>
              </a:gs>
              <a:gs pos="100000">
                <a:srgbClr val="B1ECEB"/>
              </a:gs>
            </a:gsLst>
            <a:lin ang="5400000" scaled="1"/>
          </a:gradFill>
          <a:ln w="19050">
            <a:solidFill>
              <a:srgbClr val="008080"/>
            </a:solidFill>
            <a:round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а = 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: 4</a:t>
            </a:r>
            <a:endParaRPr lang="ru-RU" altLang="ru-RU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C3A705D-7B4F-4D4C-BF49-5A224ABF3CCC}"/>
              </a:ext>
            </a:extLst>
          </p:cNvPr>
          <p:cNvSpPr/>
          <p:nvPr/>
        </p:nvSpPr>
        <p:spPr>
          <a:xfrm>
            <a:off x="3203286" y="659663"/>
            <a:ext cx="191828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altLang="ru-RU" sz="2400" b="1" i="1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altLang="ru-RU" sz="24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Периметр</a:t>
            </a:r>
            <a:endParaRPr lang="ru-RU" sz="2400" b="1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4D9A36D-D6E7-4F79-B705-528738AD80B8}"/>
              </a:ext>
            </a:extLst>
          </p:cNvPr>
          <p:cNvSpPr/>
          <p:nvPr/>
        </p:nvSpPr>
        <p:spPr>
          <a:xfrm>
            <a:off x="3675579" y="1929699"/>
            <a:ext cx="111460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alt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сторона</a:t>
            </a:r>
            <a:endParaRPr lang="ru-RU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6315724-AE6B-478D-8ECF-5FA4BDC0AA29}"/>
              </a:ext>
            </a:extLst>
          </p:cNvPr>
          <p:cNvSpPr/>
          <p:nvPr/>
        </p:nvSpPr>
        <p:spPr>
          <a:xfrm>
            <a:off x="232370" y="1912392"/>
            <a:ext cx="3706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altLang="ru-RU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2000" b="1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DF9BC570-944E-4856-A875-38AABFEA3F6E}"/>
              </a:ext>
            </a:extLst>
          </p:cNvPr>
          <p:cNvSpPr/>
          <p:nvPr/>
        </p:nvSpPr>
        <p:spPr>
          <a:xfrm>
            <a:off x="209541" y="894757"/>
            <a:ext cx="3706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3622E329-2238-43EE-A460-0137DA24C06D}"/>
              </a:ext>
            </a:extLst>
          </p:cNvPr>
          <p:cNvSpPr/>
          <p:nvPr/>
        </p:nvSpPr>
        <p:spPr>
          <a:xfrm>
            <a:off x="1719670" y="848058"/>
            <a:ext cx="3706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11C54445-EF04-4BEB-AFB7-834AB3B1A717}"/>
              </a:ext>
            </a:extLst>
          </p:cNvPr>
          <p:cNvSpPr/>
          <p:nvPr/>
        </p:nvSpPr>
        <p:spPr>
          <a:xfrm>
            <a:off x="1767010" y="1907401"/>
            <a:ext cx="3706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000" b="1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2">
            <a:extLst>
              <a:ext uri="{FF2B5EF4-FFF2-40B4-BE49-F238E27FC236}">
                <a16:creationId xmlns:a16="http://schemas.microsoft.com/office/drawing/2014/main" id="{FE4DD73D-97CB-4996-AB08-183F8C13C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942" y="1048114"/>
            <a:ext cx="1195904" cy="1066251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C00000"/>
              </a:solidFill>
            </a:endParaRPr>
          </a:p>
        </p:txBody>
      </p:sp>
      <p:sp>
        <p:nvSpPr>
          <p:cNvPr id="20" name="object 2">
            <a:extLst>
              <a:ext uri="{FF2B5EF4-FFF2-40B4-BE49-F238E27FC236}">
                <a16:creationId xmlns:a16="http://schemas.microsoft.com/office/drawing/2014/main" id="{E0DF2039-9041-4BEE-B833-F43D692BCE68}"/>
              </a:ext>
            </a:extLst>
          </p:cNvPr>
          <p:cNvSpPr/>
          <p:nvPr/>
        </p:nvSpPr>
        <p:spPr>
          <a:xfrm>
            <a:off x="0" y="-5342"/>
            <a:ext cx="5767387" cy="52193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КВАДРАТ</a:t>
            </a:r>
            <a:endParaRPr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036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446087" y="241878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A8C0C21-B61A-4D10-AF27-61C17C988DBF}"/>
              </a:ext>
            </a:extLst>
          </p:cNvPr>
          <p:cNvSpPr/>
          <p:nvPr/>
        </p:nvSpPr>
        <p:spPr>
          <a:xfrm>
            <a:off x="140492" y="336878"/>
            <a:ext cx="548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66CC"/>
                </a:solidFill>
                <a:latin typeface="Arial" panose="020B0604020202020204" pitchFamily="34" charset="0"/>
              </a:rPr>
              <a:t>593.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Стороны прямоугольника равны: а) 8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и 2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;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б) 12 см и 2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; в) 8 м и 20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. Найти его периметр. </a:t>
            </a:r>
            <a:endParaRPr lang="ru-RU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7D77589-B3F8-49DA-865F-B337D9796650}"/>
              </a:ext>
            </a:extLst>
          </p:cNvPr>
          <p:cNvSpPr/>
          <p:nvPr/>
        </p:nvSpPr>
        <p:spPr>
          <a:xfrm>
            <a:off x="80867" y="1165600"/>
            <a:ext cx="1143000" cy="5232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D5A0156-3EE4-47B3-AE71-0402492F9C12}"/>
              </a:ext>
            </a:extLst>
          </p:cNvPr>
          <p:cNvSpPr/>
          <p:nvPr/>
        </p:nvSpPr>
        <p:spPr>
          <a:xfrm>
            <a:off x="1361849" y="997987"/>
            <a:ext cx="1627369" cy="20928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600" b="1" cap="none" spc="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</a:t>
            </a:r>
            <a:r>
              <a:rPr lang="ru-RU" sz="16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400" b="1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прямоуг</a:t>
            </a:r>
            <a:r>
              <a:rPr lang="ru-RU" sz="14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а) а = 8 </a:t>
            </a:r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endParaRPr lang="ru-RU" sz="14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2 </a:t>
            </a:r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endParaRPr lang="ru-RU" sz="14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б) а = 12 см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2 </a:t>
            </a:r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400" b="1" dirty="0">
                <a:ln w="0"/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=20см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в) а = 8 м</a:t>
            </a:r>
            <a:r>
              <a:rPr lang="ru-RU" sz="1400" b="1" dirty="0">
                <a:ln w="0"/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=80дм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20 </a:t>
            </a:r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Р 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  <a:endParaRPr lang="ru-RU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B315064-2CA2-4EB9-A628-2847A8B0508B}"/>
              </a:ext>
            </a:extLst>
          </p:cNvPr>
          <p:cNvSpPr/>
          <p:nvPr/>
        </p:nvSpPr>
        <p:spPr>
          <a:xfrm>
            <a:off x="333775" y="1590067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E765D29-A1F2-4A44-ABA1-4A3B33F8D1E8}"/>
              </a:ext>
            </a:extLst>
          </p:cNvPr>
          <p:cNvSpPr/>
          <p:nvPr/>
        </p:nvSpPr>
        <p:spPr>
          <a:xfrm>
            <a:off x="1193731" y="1212686"/>
            <a:ext cx="389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7A1D5D04-27C1-4776-BF93-64ED1A1B8640}"/>
                  </a:ext>
                </a:extLst>
              </p:cNvPr>
              <p:cNvSpPr/>
              <p:nvPr/>
            </p:nvSpPr>
            <p:spPr>
              <a:xfrm>
                <a:off x="2894881" y="997987"/>
                <a:ext cx="2891088" cy="20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 = (а +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а)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 = (8 + 2)</a:t>
                </a:r>
                <a:r>
                  <a:rPr lang="ru-RU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 = 20(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= 2м</a:t>
                </a:r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б)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 = (12 + 20)</a:t>
                </a:r>
                <a:r>
                  <a:rPr lang="ru-RU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 = 64(см)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в)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 = (80 + 20)</a:t>
                </a:r>
                <a:r>
                  <a:rPr lang="ru-RU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 = 200(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= 20м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Р=2м; 64см; 20м</a:t>
                </a:r>
              </a:p>
            </p:txBody>
          </p:sp>
        </mc:Choice>
        <mc:Fallback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7A1D5D04-27C1-4776-BF93-64ED1A1B864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4881" y="997987"/>
                <a:ext cx="2891088" cy="2062103"/>
              </a:xfrm>
              <a:prstGeom prst="rect">
                <a:avLst/>
              </a:prstGeom>
              <a:blipFill>
                <a:blip r:embed="rId3"/>
                <a:stretch>
                  <a:fillRect l="-1266" t="-888" b="-2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8464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446087" y="241878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AF115B3-4CBF-46EF-9000-CDCEBC5D6B92}"/>
              </a:ext>
            </a:extLst>
          </p:cNvPr>
          <p:cNvSpPr/>
          <p:nvPr/>
        </p:nvSpPr>
        <p:spPr>
          <a:xfrm>
            <a:off x="-1" y="377740"/>
            <a:ext cx="57689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594. Сторона квадрата равна: а) 32 мм ; б) 8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; в) 8 м Найти его периметр. </a:t>
            </a:r>
            <a:endParaRPr lang="ru-RU" sz="1600" b="1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D56AB25-6915-484D-A501-15B13ED2F3FA}"/>
              </a:ext>
            </a:extLst>
          </p:cNvPr>
          <p:cNvSpPr/>
          <p:nvPr/>
        </p:nvSpPr>
        <p:spPr>
          <a:xfrm>
            <a:off x="212061" y="1100062"/>
            <a:ext cx="1130489" cy="1066800"/>
          </a:xfrm>
          <a:prstGeom prst="rect">
            <a:avLst/>
          </a:prstGeom>
          <a:solidFill>
            <a:srgbClr val="00A8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EA821C7-2680-4EED-9598-67A74561858E}"/>
                  </a:ext>
                </a:extLst>
              </p:cNvPr>
              <p:cNvSpPr/>
              <p:nvPr/>
            </p:nvSpPr>
            <p:spPr>
              <a:xfrm>
                <a:off x="1650742" y="1012825"/>
                <a:ext cx="4091536" cy="20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: квадрат    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а) 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32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мм            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 = 4</a:t>
                </a:r>
                <a:r>
                  <a:rPr lang="ru-RU" altLang="ru-RU" sz="1600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16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altLang="ru-RU" sz="16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alt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endParaRPr lang="ru-RU" sz="16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б)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 err="1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а)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Р = 4</a:t>
                </a:r>
                <a:r>
                  <a:rPr lang="ru-RU" altLang="ru-RU" sz="1600" b="1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1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32 = 128 (мм)</a:t>
                </a: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в)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м            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б)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Р = 4</a:t>
                </a:r>
                <a:r>
                  <a:rPr lang="ru-RU" altLang="ru-RU" sz="1600" b="1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1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8 = 32 (</a:t>
                </a:r>
                <a:r>
                  <a:rPr lang="ru-RU" sz="1600" b="1" dirty="0" err="1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 - ?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            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в)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Р = 4</a:t>
                </a:r>
                <a:r>
                  <a:rPr lang="ru-RU" altLang="ru-RU" sz="1600" b="1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1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8 = 32 (м)</a:t>
                </a:r>
              </a:p>
              <a:p>
                <a:endParaRPr lang="ru-RU" sz="16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</a:t>
                </a: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Р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128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мм; 32 </a:t>
                </a:r>
                <a:r>
                  <a:rPr lang="ru-RU" sz="16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дм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; 32м</a:t>
                </a:r>
                <a:endParaRPr lang="ru-RU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EA821C7-2680-4EED-9598-67A7456185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0742" y="1012825"/>
                <a:ext cx="4091536" cy="2062103"/>
              </a:xfrm>
              <a:prstGeom prst="rect">
                <a:avLst/>
              </a:prstGeom>
              <a:blipFill>
                <a:blip r:embed="rId3"/>
                <a:stretch>
                  <a:fillRect l="-894" t="-888" b="-2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109C09D-8178-43D4-BC00-85EA44817C05}"/>
              </a:ext>
            </a:extLst>
          </p:cNvPr>
          <p:cNvSpPr/>
          <p:nvPr/>
        </p:nvSpPr>
        <p:spPr>
          <a:xfrm>
            <a:off x="496593" y="2119743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3F9A3EA-CC2C-46BF-93EF-51EFDE359F12}"/>
              </a:ext>
            </a:extLst>
          </p:cNvPr>
          <p:cNvSpPr/>
          <p:nvPr/>
        </p:nvSpPr>
        <p:spPr>
          <a:xfrm>
            <a:off x="1273716" y="1355965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4030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5AF1007-9BE7-4D52-A7FF-A80D93D83934}"/>
              </a:ext>
            </a:extLst>
          </p:cNvPr>
          <p:cNvSpPr/>
          <p:nvPr/>
        </p:nvSpPr>
        <p:spPr>
          <a:xfrm>
            <a:off x="64292" y="446988"/>
            <a:ext cx="5638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595.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Длина прямоугольника равна 10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, а периметр - 32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. Найдите ширину.</a:t>
            </a:r>
            <a:endParaRPr lang="ru-RU" sz="16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8AC9066-87A5-43D1-8842-7D19D8FE5BF8}"/>
              </a:ext>
            </a:extLst>
          </p:cNvPr>
          <p:cNvSpPr/>
          <p:nvPr/>
        </p:nvSpPr>
        <p:spPr>
          <a:xfrm>
            <a:off x="1527623" y="1023372"/>
            <a:ext cx="1124026" cy="13542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b="1" cap="none" spc="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</a:t>
            </a:r>
            <a:r>
              <a:rPr lang="ru-RU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600" b="1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прямоуг</a:t>
            </a:r>
            <a:r>
              <a:rPr lang="ru-RU" sz="16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 = 10 </a:t>
            </a:r>
            <a:r>
              <a:rPr lang="ru-RU" sz="16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endParaRPr lang="ru-RU" sz="16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Р = 32 </a:t>
            </a:r>
            <a:r>
              <a:rPr lang="ru-RU" sz="16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endParaRPr lang="ru-RU" sz="16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 -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  <a:r>
              <a:rPr lang="ru-RU" sz="16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AF320FE-EF9D-4EEF-8546-7A68BBAAD425}"/>
              </a:ext>
            </a:extLst>
          </p:cNvPr>
          <p:cNvSpPr/>
          <p:nvPr/>
        </p:nvSpPr>
        <p:spPr>
          <a:xfrm>
            <a:off x="2727772" y="1012758"/>
            <a:ext cx="297532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  <a:r>
              <a:rPr lang="ru-RU" sz="2000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ln w="0"/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 : 2 – а</a:t>
            </a:r>
          </a:p>
          <a:p>
            <a:r>
              <a:rPr lang="ru-RU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ru-RU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  <a:r>
              <a:rPr lang="ru-RU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: 2 – 10 = 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b="1" dirty="0" err="1">
                <a:ln w="0"/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b="1" dirty="0" err="1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endParaRPr lang="ru-RU" sz="1400" b="1" dirty="0">
              <a:ln w="0"/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5C18AA3-F9CC-4AA9-B86D-85B1BDBD4896}"/>
              </a:ext>
            </a:extLst>
          </p:cNvPr>
          <p:cNvSpPr/>
          <p:nvPr/>
        </p:nvSpPr>
        <p:spPr>
          <a:xfrm>
            <a:off x="80867" y="1165600"/>
            <a:ext cx="1143000" cy="5232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8E60771-6325-45B9-B809-C614B957D645}"/>
              </a:ext>
            </a:extLst>
          </p:cNvPr>
          <p:cNvSpPr/>
          <p:nvPr/>
        </p:nvSpPr>
        <p:spPr>
          <a:xfrm>
            <a:off x="451506" y="1622425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12B5319-4F89-43B6-B47D-6F790A85ECBE}"/>
              </a:ext>
            </a:extLst>
          </p:cNvPr>
          <p:cNvSpPr/>
          <p:nvPr/>
        </p:nvSpPr>
        <p:spPr>
          <a:xfrm>
            <a:off x="1201893" y="1196826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4166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D810DCB-9C95-4B79-8D9F-FA1345B95403}"/>
              </a:ext>
            </a:extLst>
          </p:cNvPr>
          <p:cNvSpPr/>
          <p:nvPr/>
        </p:nvSpPr>
        <p:spPr>
          <a:xfrm>
            <a:off x="18456" y="409053"/>
            <a:ext cx="57489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598.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Периметр квадрата а) 96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; б)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104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мм . Найдите его сторону. </a:t>
            </a:r>
            <a:endParaRPr lang="ru-RU" sz="16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6979205-7226-4BE3-B3EE-CF5CB7894707}"/>
              </a:ext>
            </a:extLst>
          </p:cNvPr>
          <p:cNvSpPr/>
          <p:nvPr/>
        </p:nvSpPr>
        <p:spPr>
          <a:xfrm>
            <a:off x="212061" y="1100062"/>
            <a:ext cx="1130489" cy="1066800"/>
          </a:xfrm>
          <a:prstGeom prst="rect">
            <a:avLst/>
          </a:prstGeom>
          <a:solidFill>
            <a:srgbClr val="00A8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AD638C-34F4-483C-89CC-3A5FBA2EADD2}"/>
              </a:ext>
            </a:extLst>
          </p:cNvPr>
          <p:cNvSpPr txBox="1"/>
          <p:nvPr/>
        </p:nvSpPr>
        <p:spPr>
          <a:xfrm>
            <a:off x="555530" y="205881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E82EB8-58D4-44F2-9DC1-F21375A71F79}"/>
              </a:ext>
            </a:extLst>
          </p:cNvPr>
          <p:cNvSpPr txBox="1"/>
          <p:nvPr/>
        </p:nvSpPr>
        <p:spPr>
          <a:xfrm>
            <a:off x="-54948" y="1447976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FFC8473-11C7-4E44-ADE9-8CBA1D6EF6A0}"/>
              </a:ext>
            </a:extLst>
          </p:cNvPr>
          <p:cNvSpPr/>
          <p:nvPr/>
        </p:nvSpPr>
        <p:spPr>
          <a:xfrm>
            <a:off x="1465377" y="970923"/>
            <a:ext cx="428514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 квадрат      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Р =</a:t>
            </a:r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96</a:t>
            </a:r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Р : 4</a:t>
            </a:r>
          </a:p>
          <a:p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Р =</a:t>
            </a:r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104</a:t>
            </a:r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мм   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 = 96 : 4 = 24(</a:t>
            </a:r>
            <a:r>
              <a:rPr lang="ru-RU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?                   б)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а = 104 : 4 = 26(мм)</a:t>
            </a:r>
            <a:endParaRPr lang="ru-RU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24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; </a:t>
            </a:r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26 мм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3470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21236</TotalTime>
  <Words>1027</Words>
  <Application>Microsoft Office PowerPoint</Application>
  <PresentationFormat>Произвольный</PresentationFormat>
  <Paragraphs>191</Paragraphs>
  <Slides>14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Cambria Math</vt:lpstr>
      <vt:lpstr>Times New Roman</vt:lpstr>
      <vt:lpstr>Trebuchet MS</vt:lpstr>
      <vt:lpstr>Wingdings 2</vt:lpstr>
      <vt:lpstr>Wingdings 3</vt:lpstr>
      <vt:lpstr>Грань</vt:lpstr>
      <vt:lpstr>МАТЕМАТИКА</vt:lpstr>
      <vt:lpstr>ПРОВЕРКА  САМОСТОЯТЕЛЬНОЙ  РАБОТЫ</vt:lpstr>
      <vt:lpstr>ВСПОМНИМ</vt:lpstr>
      <vt:lpstr>Презентация PowerPoint</vt:lpstr>
      <vt:lpstr>Квадрат . Формулы периметра и площади   </vt:lpstr>
      <vt:lpstr>РЕШЕНИЕ ЗАДАЧ</vt:lpstr>
      <vt:lpstr>РЕШЕНИЕ ЗАДАЧ</vt:lpstr>
      <vt:lpstr>РЕШЕНИЕ ЗАДАЧ</vt:lpstr>
      <vt:lpstr>РЕШЕНИЕ ЗАДАЧ</vt:lpstr>
      <vt:lpstr>Презентация PowerPoint</vt:lpstr>
      <vt:lpstr>РЕШЕНИЕ ЗАДАЧ</vt:lpstr>
      <vt:lpstr>РЕШЕНИЕ ЗАДАЧ</vt:lpstr>
      <vt:lpstr>РЕШЕНИЕ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1686</cp:revision>
  <cp:lastPrinted>2020-09-30T03:25:16Z</cp:lastPrinted>
  <dcterms:created xsi:type="dcterms:W3CDTF">2020-04-09T07:32:19Z</dcterms:created>
  <dcterms:modified xsi:type="dcterms:W3CDTF">2020-11-04T15:45:15Z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