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4"/>
  </p:notesMasterIdLst>
  <p:handoutMasterIdLst>
    <p:handoutMasterId r:id="rId15"/>
  </p:handoutMasterIdLst>
  <p:sldIdLst>
    <p:sldId id="528" r:id="rId2"/>
    <p:sldId id="814" r:id="rId3"/>
    <p:sldId id="808" r:id="rId4"/>
    <p:sldId id="820" r:id="rId5"/>
    <p:sldId id="821" r:id="rId6"/>
    <p:sldId id="823" r:id="rId7"/>
    <p:sldId id="822" r:id="rId8"/>
    <p:sldId id="825" r:id="rId9"/>
    <p:sldId id="824" r:id="rId10"/>
    <p:sldId id="826" r:id="rId11"/>
    <p:sldId id="815" r:id="rId12"/>
    <p:sldId id="480" r:id="rId13"/>
  </p:sldIdLst>
  <p:sldSz cx="5768975" cy="3244850"/>
  <p:notesSz cx="9866313" cy="6735763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A859"/>
    <a:srgbClr val="00C695"/>
    <a:srgbClr val="5FCBEF"/>
    <a:srgbClr val="000000"/>
    <a:srgbClr val="BAD7C3"/>
    <a:srgbClr val="CACAE2"/>
    <a:srgbClr val="E3255B"/>
    <a:srgbClr val="FFFFFF"/>
    <a:srgbClr val="AA16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06" autoAdjust="0"/>
    <p:restoredTop sz="94660"/>
  </p:normalViewPr>
  <p:slideViewPr>
    <p:cSldViewPr>
      <p:cViewPr varScale="1">
        <p:scale>
          <a:sx n="140" d="100"/>
          <a:sy n="140" d="100"/>
        </p:scale>
        <p:origin x="996" y="114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9741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2031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060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474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2511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4626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8268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0086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2796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04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06.11.2020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4577" y="1330295"/>
            <a:ext cx="3521471" cy="1332410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ЛОМАНАЯ И </a:t>
            </a: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ЕЁ ДЛИНА</a:t>
            </a: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endParaRPr lang="ru-RU"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41287" y="1395710"/>
            <a:ext cx="304799" cy="14478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18. Ломаная: замкнутая и незамкнутая. Угол">
            <a:extLst>
              <a:ext uri="{FF2B5EF4-FFF2-40B4-BE49-F238E27FC236}">
                <a16:creationId xmlns:a16="http://schemas.microsoft.com/office/drawing/2014/main" id="{07D16163-2F7C-4021-A5C6-4C349538AF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1285645"/>
            <a:ext cx="2427288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8D7D64F-F308-4A9B-BFCC-03E3BF121394}"/>
              </a:ext>
            </a:extLst>
          </p:cNvPr>
          <p:cNvSpPr/>
          <p:nvPr/>
        </p:nvSpPr>
        <p:spPr>
          <a:xfrm>
            <a:off x="17580" y="350069"/>
            <a:ext cx="5562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584.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Длина ломаной , состоящей из четырех звеньев , равна 22 см . Её каждое звено длиннее предыдущего на 1 см. Найдите длины звеньев и нарисуйте их.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4C959E3-0A66-4B4C-9BBD-59A1E5AE6AFE}"/>
              </a:ext>
            </a:extLst>
          </p:cNvPr>
          <p:cNvSpPr/>
          <p:nvPr/>
        </p:nvSpPr>
        <p:spPr>
          <a:xfrm>
            <a:off x="65087" y="926073"/>
            <a:ext cx="2427396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Дано: 4-звенная ломаная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 звено – х см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 звено – (х+1) см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 звено – (х+1+1) см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4 звено – ( х+1+1+1) см</a:t>
            </a:r>
            <a:endParaRPr lang="ru-RU" sz="1400" dirty="0"/>
          </a:p>
        </p:txBody>
      </p:sp>
      <p:sp>
        <p:nvSpPr>
          <p:cNvPr id="6" name="Правая фигурная скобка 5">
            <a:extLst>
              <a:ext uri="{FF2B5EF4-FFF2-40B4-BE49-F238E27FC236}">
                <a16:creationId xmlns:a16="http://schemas.microsoft.com/office/drawing/2014/main" id="{CF72726B-CB9F-4465-BC58-0536E2F083FB}"/>
              </a:ext>
            </a:extLst>
          </p:cNvPr>
          <p:cNvSpPr/>
          <p:nvPr/>
        </p:nvSpPr>
        <p:spPr>
          <a:xfrm>
            <a:off x="2109784" y="1261368"/>
            <a:ext cx="224680" cy="738664"/>
          </a:xfrm>
          <a:prstGeom prst="righ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2504828-2477-48C8-ACC7-C770BAB1E4E5}"/>
              </a:ext>
            </a:extLst>
          </p:cNvPr>
          <p:cNvSpPr/>
          <p:nvPr/>
        </p:nvSpPr>
        <p:spPr>
          <a:xfrm>
            <a:off x="2235418" y="1476811"/>
            <a:ext cx="66556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22 см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EF1A204-C298-4C68-A80B-97C569D2C5CF}"/>
              </a:ext>
            </a:extLst>
          </p:cNvPr>
          <p:cNvSpPr/>
          <p:nvPr/>
        </p:nvSpPr>
        <p:spPr>
          <a:xfrm>
            <a:off x="2918565" y="744743"/>
            <a:ext cx="281305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 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1) х+х+1+х+1+1+х+1+1+1 = 22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4х + 6 = 22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4х = 22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–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6 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4х = 16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х = 16 : 4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х = 4 (1 звено)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2) 4 + 1 = 5 (см) – 2 звено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3) 5 + 1 = 6 (см) – 3 звено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4) 6 + 1 = 7 (см) – 4 звено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Пр. 4+5+6+7 = 22 (см) - длина</a:t>
            </a:r>
            <a:endParaRPr lang="ru-RU" sz="1400" dirty="0">
              <a:solidFill>
                <a:srgbClr val="0070C0"/>
              </a:solidFill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F9053AB4-481F-4452-93E5-4F72C95E7C92}"/>
              </a:ext>
            </a:extLst>
          </p:cNvPr>
          <p:cNvCxnSpPr>
            <a:cxnSpLocks/>
            <a:stCxn id="34" idx="4"/>
          </p:cNvCxnSpPr>
          <p:nvPr/>
        </p:nvCxnSpPr>
        <p:spPr>
          <a:xfrm flipH="1">
            <a:off x="136785" y="2356705"/>
            <a:ext cx="19774" cy="527153"/>
          </a:xfrm>
          <a:prstGeom prst="line">
            <a:avLst/>
          </a:prstGeom>
          <a:ln w="28575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6B3C5A75-8668-4695-AAAC-F41BD5D0193E}"/>
              </a:ext>
            </a:extLst>
          </p:cNvPr>
          <p:cNvCxnSpPr>
            <a:cxnSpLocks/>
          </p:cNvCxnSpPr>
          <p:nvPr/>
        </p:nvCxnSpPr>
        <p:spPr>
          <a:xfrm flipH="1">
            <a:off x="141287" y="2308225"/>
            <a:ext cx="838200" cy="0"/>
          </a:xfrm>
          <a:prstGeom prst="line">
            <a:avLst/>
          </a:prstGeom>
          <a:ln w="28575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EFA88D26-9CE4-4D9F-8D7F-0CCC53586E6C}"/>
              </a:ext>
            </a:extLst>
          </p:cNvPr>
          <p:cNvCxnSpPr>
            <a:cxnSpLocks/>
          </p:cNvCxnSpPr>
          <p:nvPr/>
        </p:nvCxnSpPr>
        <p:spPr>
          <a:xfrm flipH="1" flipV="1">
            <a:off x="979487" y="2308225"/>
            <a:ext cx="500821" cy="762000"/>
          </a:xfrm>
          <a:prstGeom prst="line">
            <a:avLst/>
          </a:prstGeom>
          <a:ln w="28575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38C45D15-C645-4C3A-A35E-C3413711067D}"/>
              </a:ext>
            </a:extLst>
          </p:cNvPr>
          <p:cNvCxnSpPr>
            <a:cxnSpLocks/>
          </p:cNvCxnSpPr>
          <p:nvPr/>
        </p:nvCxnSpPr>
        <p:spPr>
          <a:xfrm flipV="1">
            <a:off x="1497681" y="2248451"/>
            <a:ext cx="820826" cy="830054"/>
          </a:xfrm>
          <a:prstGeom prst="line">
            <a:avLst/>
          </a:prstGeom>
          <a:ln w="28575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5BF01EDC-A78F-467C-A335-B85445CE3131}"/>
              </a:ext>
            </a:extLst>
          </p:cNvPr>
          <p:cNvSpPr/>
          <p:nvPr/>
        </p:nvSpPr>
        <p:spPr>
          <a:xfrm>
            <a:off x="94117" y="277611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</a:t>
            </a:r>
            <a:endParaRPr lang="ru-RU" dirty="0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E1BA28D0-9A67-4BAC-AE1E-07C5956556BB}"/>
              </a:ext>
            </a:extLst>
          </p:cNvPr>
          <p:cNvSpPr/>
          <p:nvPr/>
        </p:nvSpPr>
        <p:spPr>
          <a:xfrm>
            <a:off x="-16732" y="1987372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</a:t>
            </a:r>
            <a:endParaRPr lang="ru-RU" dirty="0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199BCDF7-9DD5-44FF-85E5-24144B975FC5}"/>
              </a:ext>
            </a:extLst>
          </p:cNvPr>
          <p:cNvSpPr/>
          <p:nvPr/>
        </p:nvSpPr>
        <p:spPr>
          <a:xfrm>
            <a:off x="897623" y="2002802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С</a:t>
            </a:r>
            <a:endParaRPr lang="ru-RU" dirty="0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0F27A35C-BA31-4F54-9B5D-700B3F990FE1}"/>
              </a:ext>
            </a:extLst>
          </p:cNvPr>
          <p:cNvSpPr/>
          <p:nvPr/>
        </p:nvSpPr>
        <p:spPr>
          <a:xfrm>
            <a:off x="1346569" y="2610073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М</a:t>
            </a:r>
            <a:endParaRPr lang="ru-RU" dirty="0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E311DF98-2D7A-482F-A818-9E6E7E998EDF}"/>
              </a:ext>
            </a:extLst>
          </p:cNvPr>
          <p:cNvSpPr/>
          <p:nvPr/>
        </p:nvSpPr>
        <p:spPr>
          <a:xfrm>
            <a:off x="2176286" y="2240741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К</a:t>
            </a:r>
            <a:endParaRPr lang="ru-RU" dirty="0"/>
          </a:p>
        </p:txBody>
      </p:sp>
      <p:sp>
        <p:nvSpPr>
          <p:cNvPr id="33" name="Овал 32">
            <a:extLst>
              <a:ext uri="{FF2B5EF4-FFF2-40B4-BE49-F238E27FC236}">
                <a16:creationId xmlns:a16="http://schemas.microsoft.com/office/drawing/2014/main" id="{1FE75D5B-C9F0-407D-9D84-C4F330C6E435}"/>
              </a:ext>
            </a:extLst>
          </p:cNvPr>
          <p:cNvSpPr/>
          <p:nvPr/>
        </p:nvSpPr>
        <p:spPr>
          <a:xfrm>
            <a:off x="118459" y="2879490"/>
            <a:ext cx="49513" cy="61603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id="{C4319F82-69EF-47C7-B421-961C5121AAE4}"/>
              </a:ext>
            </a:extLst>
          </p:cNvPr>
          <p:cNvSpPr/>
          <p:nvPr/>
        </p:nvSpPr>
        <p:spPr>
          <a:xfrm>
            <a:off x="118459" y="2277221"/>
            <a:ext cx="76200" cy="7948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>
            <a:extLst>
              <a:ext uri="{FF2B5EF4-FFF2-40B4-BE49-F238E27FC236}">
                <a16:creationId xmlns:a16="http://schemas.microsoft.com/office/drawing/2014/main" id="{F02A0FBE-485D-4011-8DE3-F2E81BCFE53A}"/>
              </a:ext>
            </a:extLst>
          </p:cNvPr>
          <p:cNvSpPr/>
          <p:nvPr/>
        </p:nvSpPr>
        <p:spPr>
          <a:xfrm>
            <a:off x="958218" y="2268482"/>
            <a:ext cx="76200" cy="7948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>
            <a:extLst>
              <a:ext uri="{FF2B5EF4-FFF2-40B4-BE49-F238E27FC236}">
                <a16:creationId xmlns:a16="http://schemas.microsoft.com/office/drawing/2014/main" id="{1998E41A-9AFC-4E0D-8071-B3069E7874A0}"/>
              </a:ext>
            </a:extLst>
          </p:cNvPr>
          <p:cNvSpPr/>
          <p:nvPr/>
        </p:nvSpPr>
        <p:spPr>
          <a:xfrm>
            <a:off x="1450791" y="3007395"/>
            <a:ext cx="76200" cy="7948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>
            <a:extLst>
              <a:ext uri="{FF2B5EF4-FFF2-40B4-BE49-F238E27FC236}">
                <a16:creationId xmlns:a16="http://schemas.microsoft.com/office/drawing/2014/main" id="{09988918-3A2E-4C68-90EF-8F3284300DC0}"/>
              </a:ext>
            </a:extLst>
          </p:cNvPr>
          <p:cNvSpPr/>
          <p:nvPr/>
        </p:nvSpPr>
        <p:spPr>
          <a:xfrm>
            <a:off x="2251957" y="2204854"/>
            <a:ext cx="76200" cy="7948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A9C6E82D-A0E7-4F6E-95D9-1EB459F18B71}"/>
              </a:ext>
            </a:extLst>
          </p:cNvPr>
          <p:cNvSpPr/>
          <p:nvPr/>
        </p:nvSpPr>
        <p:spPr>
          <a:xfrm>
            <a:off x="88321" y="2449839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70C0"/>
                </a:solidFill>
                <a:latin typeface="Arial" panose="020B0604020202020204" pitchFamily="34" charset="0"/>
              </a:rPr>
              <a:t>4</a:t>
            </a:r>
            <a:endParaRPr lang="ru-RU" dirty="0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6419C631-93B8-443E-9237-3A0697E354B6}"/>
              </a:ext>
            </a:extLst>
          </p:cNvPr>
          <p:cNvSpPr/>
          <p:nvPr/>
        </p:nvSpPr>
        <p:spPr>
          <a:xfrm>
            <a:off x="379429" y="202018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5</a:t>
            </a:r>
            <a:endParaRPr lang="ru-RU" dirty="0"/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76E25F5-7E5A-48C8-8BEE-A377EAB59C31}"/>
              </a:ext>
            </a:extLst>
          </p:cNvPr>
          <p:cNvSpPr/>
          <p:nvPr/>
        </p:nvSpPr>
        <p:spPr>
          <a:xfrm>
            <a:off x="1129176" y="238172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6</a:t>
            </a:r>
            <a:endParaRPr lang="ru-RU" dirty="0"/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807DACF7-B40C-45DF-B0DA-9167954BB662}"/>
              </a:ext>
            </a:extLst>
          </p:cNvPr>
          <p:cNvSpPr/>
          <p:nvPr/>
        </p:nvSpPr>
        <p:spPr>
          <a:xfrm>
            <a:off x="1847390" y="2592372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8639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446087" y="241878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3872D6D-245F-4F4E-A032-717919A841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205" t="6358"/>
          <a:stretch/>
        </p:blipFill>
        <p:spPr>
          <a:xfrm>
            <a:off x="101486" y="897855"/>
            <a:ext cx="3036631" cy="146565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C17512C-CAC5-41D3-BC48-73E7CCCE4ABF}"/>
              </a:ext>
            </a:extLst>
          </p:cNvPr>
          <p:cNvSpPr/>
          <p:nvPr/>
        </p:nvSpPr>
        <p:spPr>
          <a:xfrm>
            <a:off x="141287" y="380908"/>
            <a:ext cx="54863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587.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en-US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3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дороги  ведут из села Обод в село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Озод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, как показано на рис. Какой путь: а) самый короткий; б) самый длинный?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ED4B62B-C3A1-407E-BB56-3E6658183688}"/>
              </a:ext>
            </a:extLst>
          </p:cNvPr>
          <p:cNvSpPr/>
          <p:nvPr/>
        </p:nvSpPr>
        <p:spPr>
          <a:xfrm>
            <a:off x="3032815" y="847499"/>
            <a:ext cx="2659702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1 дорога: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12  + 15 + 20 + 6 = 53 (км)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2 дорога: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21 + 31 = 52 (км) 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3 дорога: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5 + 14 + 22 + 21 = 62 (км)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987C7D3-C396-4B78-AD3D-6A02025E69FF}"/>
              </a:ext>
            </a:extLst>
          </p:cNvPr>
          <p:cNvSpPr/>
          <p:nvPr/>
        </p:nvSpPr>
        <p:spPr>
          <a:xfrm>
            <a:off x="89853" y="2576294"/>
            <a:ext cx="56026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2 дорога длиной 52 км – самая короткая,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3 дорога длиной 62 км – самая длинная</a:t>
            </a:r>
          </a:p>
        </p:txBody>
      </p:sp>
    </p:spTree>
    <p:extLst>
      <p:ext uri="{BB962C8B-B14F-4D97-AF65-F5344CB8AC3E}">
        <p14:creationId xmlns:p14="http://schemas.microsoft.com/office/powerpoint/2010/main" val="3378464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400735F-A9B9-47CD-95C3-8485653E10C8}"/>
              </a:ext>
            </a:extLst>
          </p:cNvPr>
          <p:cNvSpPr/>
          <p:nvPr/>
        </p:nvSpPr>
        <p:spPr>
          <a:xfrm>
            <a:off x="3646487" y="631825"/>
            <a:ext cx="304800" cy="240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F451F20-A959-4943-BDBB-D112895453CC}"/>
              </a:ext>
            </a:extLst>
          </p:cNvPr>
          <p:cNvSpPr/>
          <p:nvPr/>
        </p:nvSpPr>
        <p:spPr>
          <a:xfrm>
            <a:off x="185191" y="555625"/>
            <a:ext cx="5520709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589.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Нарисуйте и обозначьте шестизвенную ломаную в вашей тетради. Измерьте длины всех сторон и найдите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длину ломаной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590.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Найдите периметр пятиугольника , стороны которого AB = 12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BC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23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16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21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23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591.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Первое звено ломаной равно 32 </a:t>
            </a:r>
            <a:r>
              <a:rPr lang="ru-RU" sz="1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второе звено на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короче первого , а третье звено на 23 см длиннее</a:t>
            </a:r>
          </a:p>
          <a:p>
            <a:pPr algn="just"/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первого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Найдите длину ломаной. 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592.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Известно, что AB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11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BC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12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CD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17 см,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21 см. Найдите длину ломаной а) АВС,   б)АВСД,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ABCDA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 САМОСТОЯТЕЛЬНОЙ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400735F-A9B9-47CD-95C3-8485653E10C8}"/>
              </a:ext>
            </a:extLst>
          </p:cNvPr>
          <p:cNvSpPr/>
          <p:nvPr/>
        </p:nvSpPr>
        <p:spPr>
          <a:xfrm>
            <a:off x="3646487" y="631825"/>
            <a:ext cx="304800" cy="240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7F03770-6C65-44B4-9DFF-9CAE5AA6DA7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685" t="3033"/>
          <a:stretch/>
        </p:blipFill>
        <p:spPr>
          <a:xfrm>
            <a:off x="3868735" y="454584"/>
            <a:ext cx="1835151" cy="208224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CB270C8-7620-414B-BF56-ABC2D6D0636D}"/>
              </a:ext>
            </a:extLst>
          </p:cNvPr>
          <p:cNvSpPr/>
          <p:nvPr/>
        </p:nvSpPr>
        <p:spPr>
          <a:xfrm>
            <a:off x="3665106" y="1217832"/>
            <a:ext cx="381000" cy="2534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14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800D90F-6670-4200-B320-EB6FE38D9E8D}"/>
              </a:ext>
            </a:extLst>
          </p:cNvPr>
          <p:cNvSpPr/>
          <p:nvPr/>
        </p:nvSpPr>
        <p:spPr>
          <a:xfrm>
            <a:off x="4852557" y="428904"/>
            <a:ext cx="381000" cy="2534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15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75C015CB-0370-4D9A-8164-3B313A3ED834}"/>
              </a:ext>
            </a:extLst>
          </p:cNvPr>
          <p:cNvCxnSpPr>
            <a:cxnSpLocks/>
          </p:cNvCxnSpPr>
          <p:nvPr/>
        </p:nvCxnSpPr>
        <p:spPr>
          <a:xfrm>
            <a:off x="4972804" y="1698625"/>
            <a:ext cx="1524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CD9844BB-1AE4-4BC3-A77B-1A3FD684EA3A}"/>
              </a:ext>
            </a:extLst>
          </p:cNvPr>
          <p:cNvCxnSpPr>
            <a:cxnSpLocks/>
          </p:cNvCxnSpPr>
          <p:nvPr/>
        </p:nvCxnSpPr>
        <p:spPr>
          <a:xfrm>
            <a:off x="5125204" y="1588652"/>
            <a:ext cx="0" cy="10997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BFBFDE6-DF34-4B9E-8DEA-56DDD2DB6216}"/>
              </a:ext>
            </a:extLst>
          </p:cNvPr>
          <p:cNvSpPr/>
          <p:nvPr/>
        </p:nvSpPr>
        <p:spPr>
          <a:xfrm>
            <a:off x="23671" y="345232"/>
            <a:ext cx="315248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576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.Найдите остальные углы на рис. 13 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</a:t>
            </a:r>
            <a:r>
              <a:rPr lang="ru-RU" sz="1400" b="1" spc="71" dirty="0">
                <a:ln w="11430"/>
                <a:solidFill>
                  <a:srgbClr val="0070C0"/>
                </a:solidFill>
                <a:latin typeface="Arial" panose="020B0604020202020204" pitchFamily="34" charset="0"/>
                <a:ea typeface="Cambria Math"/>
                <a:cs typeface="Arial" pitchFamily="34" charset="0"/>
              </a:rPr>
              <a:t> ∠АО</a:t>
            </a:r>
            <a:r>
              <a:rPr lang="en-US" sz="1400" b="1" spc="71" dirty="0">
                <a:ln w="11430"/>
                <a:solidFill>
                  <a:srgbClr val="0070C0"/>
                </a:solidFill>
                <a:latin typeface="Arial" panose="020B0604020202020204" pitchFamily="34" charset="0"/>
                <a:ea typeface="Cambria Math"/>
                <a:cs typeface="Arial" pitchFamily="34" charset="0"/>
              </a:rPr>
              <a:t>D=47</a:t>
            </a:r>
            <a:r>
              <a:rPr lang="ru-RU" sz="1400" b="1" spc="71" baseline="30000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0</a:t>
            </a:r>
            <a:r>
              <a:rPr lang="ru-RU" sz="1400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,∠АО</a:t>
            </a:r>
            <a:r>
              <a:rPr lang="en-US" sz="1400" b="1" spc="71" dirty="0">
                <a:ln w="11430"/>
                <a:solidFill>
                  <a:srgbClr val="0070C0"/>
                </a:solidFill>
                <a:latin typeface="Arial" panose="020B0604020202020204" pitchFamily="34" charset="0"/>
                <a:ea typeface="Cambria Math"/>
                <a:cs typeface="Arial" pitchFamily="34" charset="0"/>
              </a:rPr>
              <a:t>C=133</a:t>
            </a:r>
            <a:r>
              <a:rPr lang="ru-RU" sz="1400" b="1" spc="71" baseline="30000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0</a:t>
            </a:r>
            <a:r>
              <a:rPr lang="ru-RU" sz="1400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, </a:t>
            </a:r>
            <a:endParaRPr lang="en-US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400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sz="1400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D</a:t>
            </a:r>
            <a:r>
              <a:rPr lang="ru-RU" sz="1400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О</a:t>
            </a:r>
            <a:r>
              <a:rPr lang="en-US" sz="1400" b="1" spc="71" dirty="0">
                <a:ln w="11430"/>
                <a:solidFill>
                  <a:srgbClr val="0070C0"/>
                </a:solidFill>
                <a:latin typeface="Arial" panose="020B0604020202020204" pitchFamily="34" charset="0"/>
                <a:ea typeface="Cambria Math"/>
                <a:cs typeface="Arial" pitchFamily="34" charset="0"/>
              </a:rPr>
              <a:t>B=133</a:t>
            </a:r>
            <a:r>
              <a:rPr lang="ru-RU" sz="1400" b="1" spc="71" baseline="30000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0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A2CE48BA-84EE-4582-B899-D1A995CD239E}"/>
                  </a:ext>
                </a:extLst>
              </p:cNvPr>
              <p:cNvSpPr/>
              <p:nvPr/>
            </p:nvSpPr>
            <p:spPr>
              <a:xfrm>
                <a:off x="59021" y="1217832"/>
                <a:ext cx="3511266" cy="10464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577. 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На рис.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14 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Найдите углы </a:t>
                </a:r>
                <a:r>
                  <a:rPr lang="ru-RU" sz="1600" b="1" i="1" dirty="0">
                    <a:solidFill>
                      <a:srgbClr val="211D1E"/>
                    </a:solidFill>
                    <a:latin typeface="Times New Roman" panose="02020603050405020304" pitchFamily="18" charset="0"/>
                  </a:rPr>
                  <a:t>AOE, BOF </a:t>
                </a:r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и </a:t>
                </a:r>
                <a:r>
                  <a:rPr lang="ru-RU" sz="1600" b="1" i="1" dirty="0">
                    <a:solidFill>
                      <a:srgbClr val="211D1E"/>
                    </a:solidFill>
                    <a:latin typeface="Times New Roman" panose="02020603050405020304" pitchFamily="18" charset="0"/>
                  </a:rPr>
                  <a:t>AOL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.</a:t>
                </a:r>
                <a:r>
                  <a:rPr lang="ru-RU" sz="1600" b="1" dirty="0">
                    <a:solidFill>
                      <a:srgbClr val="C00000"/>
                    </a:solidFill>
                  </a:rPr>
                  <a:t> Е</a:t>
                </a:r>
                <a:r>
                  <a:rPr lang="en-US" sz="1600" b="1" dirty="0">
                    <a:solidFill>
                      <a:srgbClr val="C00000"/>
                    </a:solidFill>
                  </a:rPr>
                  <a:t>F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  <m:r>
                      <a:rPr lang="en-US" sz="16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𝐊</m:t>
                    </m:r>
                  </m:oMath>
                </a14:m>
                <a:r>
                  <a:rPr lang="en-US" sz="1600" b="1" dirty="0">
                    <a:solidFill>
                      <a:srgbClr val="C00000"/>
                    </a:solidFill>
                  </a:rPr>
                  <a:t>L</a:t>
                </a:r>
                <a:endParaRPr lang="en-US" sz="1600" b="1" dirty="0">
                  <a:solidFill>
                    <a:srgbClr val="211D1E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</a:t>
                </a:r>
                <a:r>
                  <a:rPr lang="ru-RU" sz="1400" b="1" spc="71" dirty="0">
                    <a:ln w="11430"/>
                    <a:solidFill>
                      <a:srgbClr val="0070C0"/>
                    </a:solidFill>
                    <a:latin typeface="Arial" panose="020B0604020202020204" pitchFamily="34" charset="0"/>
                    <a:ea typeface="Cambria Math"/>
                    <a:cs typeface="Arial" pitchFamily="34" charset="0"/>
                  </a:rPr>
                  <a:t> ∠АОЕ</a:t>
                </a:r>
                <a:r>
                  <a:rPr lang="en-US" sz="1400" b="1" spc="71" dirty="0">
                    <a:ln w="11430"/>
                    <a:solidFill>
                      <a:srgbClr val="0070C0"/>
                    </a:solidFill>
                    <a:latin typeface="Arial" panose="020B0604020202020204" pitchFamily="34" charset="0"/>
                    <a:ea typeface="Cambria Math"/>
                    <a:cs typeface="Arial" pitchFamily="34" charset="0"/>
                  </a:rPr>
                  <a:t>=</a:t>
                </a:r>
                <a:r>
                  <a:rPr lang="ru-RU" sz="1400" b="1" spc="71" dirty="0">
                    <a:ln w="11430"/>
                    <a:solidFill>
                      <a:srgbClr val="0070C0"/>
                    </a:solidFill>
                    <a:latin typeface="Arial" panose="020B0604020202020204" pitchFamily="34" charset="0"/>
                    <a:ea typeface="Cambria Math"/>
                    <a:cs typeface="Arial" pitchFamily="34" charset="0"/>
                  </a:rPr>
                  <a:t>50</a:t>
                </a:r>
                <a:r>
                  <a:rPr lang="ru-RU" sz="1400" b="1" spc="71" baseline="30000" dirty="0">
                    <a:ln w="11430"/>
                    <a:solidFill>
                      <a:srgbClr val="0070C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0</a:t>
                </a:r>
                <a:r>
                  <a:rPr lang="ru-RU" sz="1400" b="1" spc="71" dirty="0">
                    <a:ln w="11430"/>
                    <a:solidFill>
                      <a:srgbClr val="0070C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,∠ВО</a:t>
                </a:r>
                <a:r>
                  <a:rPr lang="en-US" sz="1400" b="1" spc="71" dirty="0">
                    <a:ln w="11430"/>
                    <a:solidFill>
                      <a:srgbClr val="0070C0"/>
                    </a:solidFill>
                    <a:latin typeface="Arial" panose="020B0604020202020204" pitchFamily="34" charset="0"/>
                    <a:ea typeface="Cambria Math"/>
                    <a:cs typeface="Arial" pitchFamily="34" charset="0"/>
                  </a:rPr>
                  <a:t>F=30</a:t>
                </a:r>
                <a:r>
                  <a:rPr lang="ru-RU" sz="1400" b="1" spc="71" baseline="30000" dirty="0">
                    <a:ln w="11430"/>
                    <a:solidFill>
                      <a:srgbClr val="0070C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0</a:t>
                </a:r>
                <a:r>
                  <a:rPr lang="ru-RU" sz="1400" b="1" spc="71" dirty="0">
                    <a:ln w="11430"/>
                    <a:solidFill>
                      <a:srgbClr val="0070C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, </a:t>
                </a:r>
                <a:endParaRPr lang="en-US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sz="1400" b="1" spc="71" dirty="0">
                    <a:ln w="11430"/>
                    <a:solidFill>
                      <a:srgbClr val="0070C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∠АО</a:t>
                </a:r>
                <a:r>
                  <a:rPr lang="en-US" sz="1400" b="1" spc="71" dirty="0">
                    <a:ln w="11430"/>
                    <a:solidFill>
                      <a:srgbClr val="0070C0"/>
                    </a:solidFill>
                    <a:latin typeface="Arial" panose="020B0604020202020204" pitchFamily="34" charset="0"/>
                    <a:ea typeface="Cambria Math"/>
                    <a:cs typeface="Arial" pitchFamily="34" charset="0"/>
                  </a:rPr>
                  <a:t>L=140</a:t>
                </a:r>
                <a:r>
                  <a:rPr lang="ru-RU" sz="1400" b="1" spc="71" baseline="30000" dirty="0">
                    <a:ln w="11430"/>
                    <a:solidFill>
                      <a:srgbClr val="0070C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0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A2CE48BA-84EE-4582-B899-D1A995CD23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21" y="1217832"/>
                <a:ext cx="3511266" cy="1046440"/>
              </a:xfrm>
              <a:prstGeom prst="rect">
                <a:avLst/>
              </a:prstGeom>
              <a:blipFill>
                <a:blip r:embed="rId4"/>
                <a:stretch>
                  <a:fillRect l="-1042" t="-1754" r="-1563" b="-5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05501DE-8413-4B42-85FF-989220236594}"/>
              </a:ext>
            </a:extLst>
          </p:cNvPr>
          <p:cNvSpPr/>
          <p:nvPr/>
        </p:nvSpPr>
        <p:spPr>
          <a:xfrm>
            <a:off x="76311" y="2129616"/>
            <a:ext cx="398346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578.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Найдите углы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en-US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DOF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рис.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sz="11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⊥ </a:t>
            </a:r>
            <a:r>
              <a:rPr lang="en-US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endParaRPr lang="ru-RU" sz="1400" b="1" dirty="0">
              <a:solidFill>
                <a:srgbClr val="211D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</a:t>
            </a:r>
            <a:r>
              <a:rPr lang="ru-RU" sz="1400" b="1" spc="71" dirty="0">
                <a:ln w="11430"/>
                <a:solidFill>
                  <a:srgbClr val="0070C0"/>
                </a:solidFill>
                <a:latin typeface="Arial" panose="020B0604020202020204" pitchFamily="34" charset="0"/>
                <a:ea typeface="Cambria Math"/>
                <a:cs typeface="Arial" pitchFamily="34" charset="0"/>
              </a:rPr>
              <a:t> ∠ВО</a:t>
            </a:r>
            <a:r>
              <a:rPr lang="en-US" sz="1400" b="1" spc="71" dirty="0">
                <a:ln w="11430"/>
                <a:solidFill>
                  <a:srgbClr val="0070C0"/>
                </a:solidFill>
                <a:latin typeface="Arial" panose="020B0604020202020204" pitchFamily="34" charset="0"/>
                <a:ea typeface="Cambria Math"/>
                <a:cs typeface="Arial" pitchFamily="34" charset="0"/>
              </a:rPr>
              <a:t>D=3</a:t>
            </a:r>
            <a:r>
              <a:rPr lang="ru-RU" sz="1400" b="1" spc="71" dirty="0">
                <a:ln w="11430"/>
                <a:solidFill>
                  <a:srgbClr val="0070C0"/>
                </a:solidFill>
                <a:latin typeface="Arial" panose="020B0604020202020204" pitchFamily="34" charset="0"/>
                <a:ea typeface="Cambria Math"/>
                <a:cs typeface="Arial" pitchFamily="34" charset="0"/>
              </a:rPr>
              <a:t>0</a:t>
            </a:r>
            <a:r>
              <a:rPr lang="ru-RU" sz="1400" b="1" spc="71" baseline="30000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0</a:t>
            </a:r>
            <a:r>
              <a:rPr lang="ru-RU" sz="1400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,∠</a:t>
            </a:r>
            <a:r>
              <a:rPr lang="en-US" sz="1400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D</a:t>
            </a:r>
            <a:r>
              <a:rPr lang="ru-RU" sz="1400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О</a:t>
            </a:r>
            <a:r>
              <a:rPr lang="en-US" sz="1400" b="1" spc="71" dirty="0">
                <a:ln w="11430"/>
                <a:solidFill>
                  <a:srgbClr val="0070C0"/>
                </a:solidFill>
                <a:latin typeface="Arial" panose="020B0604020202020204" pitchFamily="34" charset="0"/>
                <a:ea typeface="Cambria Math"/>
                <a:cs typeface="Arial" pitchFamily="34" charset="0"/>
              </a:rPr>
              <a:t>F=60</a:t>
            </a:r>
            <a:r>
              <a:rPr lang="ru-RU" sz="1400" b="1" spc="71" baseline="30000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0</a:t>
            </a:r>
            <a:r>
              <a:rPr lang="ru-RU" sz="1400" b="1" spc="71" dirty="0">
                <a:ln w="11430"/>
                <a:solidFill>
                  <a:srgbClr val="0070C0"/>
                </a:solidFill>
                <a:latin typeface="Arial" pitchFamily="34" charset="0"/>
                <a:ea typeface="Cambria Math"/>
                <a:cs typeface="Arial" pitchFamily="34" charset="0"/>
              </a:rPr>
              <a:t>, </a:t>
            </a:r>
            <a:endParaRPr lang="en-US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875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93688" y="22225"/>
            <a:ext cx="51295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14DAF36-77A8-4B7F-9C49-67C03A100A6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756" t="5382" r="3131" b="3033"/>
          <a:stretch/>
        </p:blipFill>
        <p:spPr>
          <a:xfrm>
            <a:off x="141287" y="650540"/>
            <a:ext cx="2537451" cy="2209800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AE9B1F3-920E-42D2-8D59-4DC1C6D9BC21}"/>
              </a:ext>
            </a:extLst>
          </p:cNvPr>
          <p:cNvSpPr/>
          <p:nvPr/>
        </p:nvSpPr>
        <p:spPr>
          <a:xfrm>
            <a:off x="2849616" y="860306"/>
            <a:ext cx="28829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На рис.1 изображено звездное скопление «Большая медведица». Если мы соединим семь звезд отрезками, то получим ломаную</a:t>
            </a:r>
            <a:r>
              <a:rPr lang="ru-RU" dirty="0">
                <a:solidFill>
                  <a:srgbClr val="211D1E"/>
                </a:solidFill>
                <a:latin typeface="Arial" panose="020B0604020202020204" pitchFamily="34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8295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178" y="-906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93688" y="22225"/>
            <a:ext cx="51295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957354" y="1661996"/>
            <a:ext cx="972117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ломаная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ADEAD5F-A06F-481F-AB5F-E9B44B6170F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358" t="7115" b="36546"/>
          <a:stretch/>
        </p:blipFill>
        <p:spPr>
          <a:xfrm>
            <a:off x="27669" y="415460"/>
            <a:ext cx="1741776" cy="105279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793C024-F928-44FD-95D5-84A24489AB24}"/>
              </a:ext>
            </a:extLst>
          </p:cNvPr>
          <p:cNvSpPr/>
          <p:nvPr/>
        </p:nvSpPr>
        <p:spPr>
          <a:xfrm>
            <a:off x="2103667" y="509764"/>
            <a:ext cx="366154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    Ломаной называется фигура,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состоящая из последовательных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отрезков АВ,ВС,С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D,DE,EF,FG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(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причём,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никакие 2 соседних отрезка не 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должны лежать на 1 прямой)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   Название ломаной: АВС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DEFG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Точки – это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вершины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: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А,В,С,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</a:rPr>
              <a:t>D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,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</a:rPr>
              <a:t>E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,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</a:rPr>
              <a:t>F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,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</a:rPr>
              <a:t>G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(7)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Отрезки – это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звенья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или стороны: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АВ,ВС,С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</a:rPr>
              <a:t>D,DE,EF,FG (6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звеньев)</a:t>
            </a:r>
          </a:p>
          <a:p>
            <a:endParaRPr lang="ru-RU" sz="14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00A859"/>
                </a:solidFill>
                <a:latin typeface="Arial" panose="020B0604020202020204" pitchFamily="34" charset="0"/>
              </a:rPr>
              <a:t>Ломаная с самопересечением АВСМ</a:t>
            </a:r>
            <a:endParaRPr lang="ru-RU" sz="1400" dirty="0">
              <a:solidFill>
                <a:srgbClr val="00A859"/>
              </a:solidFill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3F250CBA-BC27-424E-875A-EB62A5D6C048}"/>
              </a:ext>
            </a:extLst>
          </p:cNvPr>
          <p:cNvCxnSpPr/>
          <p:nvPr/>
        </p:nvCxnSpPr>
        <p:spPr>
          <a:xfrm flipV="1">
            <a:off x="383769" y="2586969"/>
            <a:ext cx="914400" cy="457200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CB763BF6-B177-4390-8CD8-A885524279E4}"/>
              </a:ext>
            </a:extLst>
          </p:cNvPr>
          <p:cNvCxnSpPr>
            <a:cxnSpLocks/>
          </p:cNvCxnSpPr>
          <p:nvPr/>
        </p:nvCxnSpPr>
        <p:spPr>
          <a:xfrm flipH="1" flipV="1">
            <a:off x="1325834" y="2573923"/>
            <a:ext cx="381000" cy="609600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1737D627-BC34-411B-8A12-7BCF3F903F77}"/>
              </a:ext>
            </a:extLst>
          </p:cNvPr>
          <p:cNvCxnSpPr>
            <a:cxnSpLocks/>
          </p:cNvCxnSpPr>
          <p:nvPr/>
        </p:nvCxnSpPr>
        <p:spPr>
          <a:xfrm>
            <a:off x="394088" y="2573923"/>
            <a:ext cx="1295400" cy="609600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7101A0CC-EE75-42A3-AC38-57B9B47B0F54}"/>
              </a:ext>
            </a:extLst>
          </p:cNvPr>
          <p:cNvSpPr/>
          <p:nvPr/>
        </p:nvSpPr>
        <p:spPr>
          <a:xfrm>
            <a:off x="2769" y="2800073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</a:t>
            </a:r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45ADF44E-A6C7-467C-944B-4644F40066C9}"/>
              </a:ext>
            </a:extLst>
          </p:cNvPr>
          <p:cNvSpPr/>
          <p:nvPr/>
        </p:nvSpPr>
        <p:spPr>
          <a:xfrm>
            <a:off x="1648905" y="270803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С</a:t>
            </a:r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195BAB0F-F0F1-45F9-A06F-D37B140F3DEB}"/>
              </a:ext>
            </a:extLst>
          </p:cNvPr>
          <p:cNvSpPr/>
          <p:nvPr/>
        </p:nvSpPr>
        <p:spPr>
          <a:xfrm>
            <a:off x="1318377" y="2323730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</a:t>
            </a:r>
            <a:endParaRPr lang="ru-RU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AF48C6F5-DD2A-4CE1-BD7E-43B8FA0F97DF}"/>
              </a:ext>
            </a:extLst>
          </p:cNvPr>
          <p:cNvSpPr/>
          <p:nvPr/>
        </p:nvSpPr>
        <p:spPr>
          <a:xfrm>
            <a:off x="374247" y="2267361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М</a:t>
            </a:r>
            <a:endParaRPr lang="ru-RU" dirty="0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06BB08F4-22A2-416E-B97C-5866BCD6B33D}"/>
              </a:ext>
            </a:extLst>
          </p:cNvPr>
          <p:cNvSpPr/>
          <p:nvPr/>
        </p:nvSpPr>
        <p:spPr>
          <a:xfrm>
            <a:off x="322019" y="303069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1F9FD1EF-6810-4725-B4B2-A392C48B85F7}"/>
              </a:ext>
            </a:extLst>
          </p:cNvPr>
          <p:cNvSpPr/>
          <p:nvPr/>
        </p:nvSpPr>
        <p:spPr>
          <a:xfrm>
            <a:off x="1286143" y="2548869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id="{ACA5B577-990F-4035-BAB6-D9BB86C27471}"/>
              </a:ext>
            </a:extLst>
          </p:cNvPr>
          <p:cNvSpPr/>
          <p:nvPr/>
        </p:nvSpPr>
        <p:spPr>
          <a:xfrm>
            <a:off x="1631655" y="3107323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>
            <a:extLst>
              <a:ext uri="{FF2B5EF4-FFF2-40B4-BE49-F238E27FC236}">
                <a16:creationId xmlns:a16="http://schemas.microsoft.com/office/drawing/2014/main" id="{421C5131-253A-4200-A718-4D1C80461BCE}"/>
              </a:ext>
            </a:extLst>
          </p:cNvPr>
          <p:cNvSpPr/>
          <p:nvPr/>
        </p:nvSpPr>
        <p:spPr>
          <a:xfrm>
            <a:off x="337662" y="2511487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5F85665-57EF-4CE6-8407-7AD93A996A9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3641"/>
          <a:stretch/>
        </p:blipFill>
        <p:spPr>
          <a:xfrm>
            <a:off x="62226" y="1506354"/>
            <a:ext cx="972117" cy="817375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D4CB994-159C-48F9-986B-264442D06511}"/>
              </a:ext>
            </a:extLst>
          </p:cNvPr>
          <p:cNvSpPr/>
          <p:nvPr/>
        </p:nvSpPr>
        <p:spPr>
          <a:xfrm>
            <a:off x="217487" y="409053"/>
            <a:ext cx="381000" cy="3196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0767825B-8B15-4059-9A2D-6F08C02F9F6A}"/>
              </a:ext>
            </a:extLst>
          </p:cNvPr>
          <p:cNvSpPr/>
          <p:nvPr/>
        </p:nvSpPr>
        <p:spPr>
          <a:xfrm>
            <a:off x="14580" y="1506355"/>
            <a:ext cx="327756" cy="2524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786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93688" y="22225"/>
            <a:ext cx="51295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2092918-2228-452E-BF99-5DCEE4303FC3}"/>
              </a:ext>
            </a:extLst>
          </p:cNvPr>
          <p:cNvSpPr/>
          <p:nvPr/>
        </p:nvSpPr>
        <p:spPr>
          <a:xfrm>
            <a:off x="153354" y="446988"/>
            <a:ext cx="5410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  Ломаная, где начало и конец совпадают, называется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замкнутой ломаной. </a:t>
            </a:r>
            <a:endParaRPr lang="ru-RU" sz="16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0D80013-E105-4D35-9261-2910C64A99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8" y="1047046"/>
            <a:ext cx="2502185" cy="1583203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1211A5A-1621-4208-8A89-D3132016DC96}"/>
              </a:ext>
            </a:extLst>
          </p:cNvPr>
          <p:cNvSpPr/>
          <p:nvPr/>
        </p:nvSpPr>
        <p:spPr>
          <a:xfrm>
            <a:off x="515724" y="976198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5004D87A-4484-4D63-9521-BAE765C1D674}"/>
              </a:ext>
            </a:extLst>
          </p:cNvPr>
          <p:cNvCxnSpPr/>
          <p:nvPr/>
        </p:nvCxnSpPr>
        <p:spPr>
          <a:xfrm>
            <a:off x="3570287" y="1409816"/>
            <a:ext cx="16764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F4D824B8-2809-4847-85AE-F76902E2FBB4}"/>
              </a:ext>
            </a:extLst>
          </p:cNvPr>
          <p:cNvCxnSpPr>
            <a:cxnSpLocks/>
          </p:cNvCxnSpPr>
          <p:nvPr/>
        </p:nvCxnSpPr>
        <p:spPr>
          <a:xfrm flipV="1">
            <a:off x="3875087" y="1409816"/>
            <a:ext cx="1371600" cy="120321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D2CAA0D3-995A-428B-83D2-81614A337A5A}"/>
              </a:ext>
            </a:extLst>
          </p:cNvPr>
          <p:cNvCxnSpPr>
            <a:cxnSpLocks/>
          </p:cNvCxnSpPr>
          <p:nvPr/>
        </p:nvCxnSpPr>
        <p:spPr>
          <a:xfrm flipH="1" flipV="1">
            <a:off x="3570287" y="1409815"/>
            <a:ext cx="1143000" cy="1279411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0EEF7293-7804-4F84-8E6E-8234D98CC22C}"/>
              </a:ext>
            </a:extLst>
          </p:cNvPr>
          <p:cNvCxnSpPr>
            <a:cxnSpLocks/>
          </p:cNvCxnSpPr>
          <p:nvPr/>
        </p:nvCxnSpPr>
        <p:spPr>
          <a:xfrm>
            <a:off x="3887154" y="2613026"/>
            <a:ext cx="826133" cy="762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B65B9FEB-0E6C-417D-AE4C-B3FD36C8D0E9}"/>
              </a:ext>
            </a:extLst>
          </p:cNvPr>
          <p:cNvSpPr/>
          <p:nvPr/>
        </p:nvSpPr>
        <p:spPr>
          <a:xfrm>
            <a:off x="247543" y="2615796"/>
            <a:ext cx="23952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замкнутая ломаная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без самопересечений</a:t>
            </a:r>
            <a:endParaRPr lang="ru-RU" sz="1600" dirty="0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975C9E9A-C04F-45D0-BB90-2EA09FD1C956}"/>
              </a:ext>
            </a:extLst>
          </p:cNvPr>
          <p:cNvSpPr/>
          <p:nvPr/>
        </p:nvSpPr>
        <p:spPr>
          <a:xfrm>
            <a:off x="3100327" y="2706055"/>
            <a:ext cx="23027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замкнутая ломаная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с самопересечением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BB89A67-4C2B-475D-8E0C-5D3B61DC7551}"/>
              </a:ext>
            </a:extLst>
          </p:cNvPr>
          <p:cNvSpPr/>
          <p:nvPr/>
        </p:nvSpPr>
        <p:spPr>
          <a:xfrm>
            <a:off x="3470424" y="2406305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К</a:t>
            </a:r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3E52DEA-00F4-441C-AA17-6635FBEBA5D9}"/>
              </a:ext>
            </a:extLst>
          </p:cNvPr>
          <p:cNvSpPr/>
          <p:nvPr/>
        </p:nvSpPr>
        <p:spPr>
          <a:xfrm>
            <a:off x="3345661" y="106969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E80E502-3D9A-4B6B-B44B-15028A084205}"/>
              </a:ext>
            </a:extLst>
          </p:cNvPr>
          <p:cNvSpPr/>
          <p:nvPr/>
        </p:nvSpPr>
        <p:spPr>
          <a:xfrm>
            <a:off x="5156864" y="1096049"/>
            <a:ext cx="5327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М</a:t>
            </a:r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59884DC-EE30-4B93-9A86-EEA26E213C1E}"/>
              </a:ext>
            </a:extLst>
          </p:cNvPr>
          <p:cNvSpPr/>
          <p:nvPr/>
        </p:nvSpPr>
        <p:spPr>
          <a:xfrm>
            <a:off x="4785942" y="242828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С</a:t>
            </a:r>
            <a:endParaRPr lang="ru-RU" dirty="0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9EAC22FE-9F31-4837-AE9A-91FBFFC0E573}"/>
              </a:ext>
            </a:extLst>
          </p:cNvPr>
          <p:cNvSpPr/>
          <p:nvPr/>
        </p:nvSpPr>
        <p:spPr>
          <a:xfrm>
            <a:off x="5187316" y="1373611"/>
            <a:ext cx="76200" cy="7948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id="{CB9F5411-1630-4328-BC2C-3610D882DE5D}"/>
              </a:ext>
            </a:extLst>
          </p:cNvPr>
          <p:cNvSpPr/>
          <p:nvPr/>
        </p:nvSpPr>
        <p:spPr>
          <a:xfrm>
            <a:off x="3514153" y="1364207"/>
            <a:ext cx="76200" cy="7948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0C036A5D-97B9-404E-9171-204AB201B892}"/>
              </a:ext>
            </a:extLst>
          </p:cNvPr>
          <p:cNvSpPr/>
          <p:nvPr/>
        </p:nvSpPr>
        <p:spPr>
          <a:xfrm>
            <a:off x="3866935" y="2564870"/>
            <a:ext cx="76200" cy="7948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F06C4F91-AA77-46C3-A9F8-A3D0E7EB7AA3}"/>
              </a:ext>
            </a:extLst>
          </p:cNvPr>
          <p:cNvSpPr/>
          <p:nvPr/>
        </p:nvSpPr>
        <p:spPr>
          <a:xfrm>
            <a:off x="4649154" y="2652767"/>
            <a:ext cx="76200" cy="7948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158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93688" y="22225"/>
            <a:ext cx="51295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D2219AC-6F5F-4C98-B12D-E36A7B798C43}"/>
              </a:ext>
            </a:extLst>
          </p:cNvPr>
          <p:cNvSpPr/>
          <p:nvPr/>
        </p:nvSpPr>
        <p:spPr>
          <a:xfrm>
            <a:off x="102392" y="183273"/>
            <a:ext cx="55626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      </a:t>
            </a:r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     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Замкнутая ломаная, которая не пересекает себя, называется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многоугольником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В зависимости от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количества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сторон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многоугольники также называются: треугольниками, четырехугольниками, пятиугольниками, шестиугольниками и так далее. 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   </a:t>
            </a:r>
            <a:endParaRPr lang="ru-RU" sz="1400" b="1" dirty="0">
              <a:solidFill>
                <a:srgbClr val="0070C0"/>
              </a:solidFill>
            </a:endParaRPr>
          </a:p>
        </p:txBody>
      </p:sp>
      <p:pic>
        <p:nvPicPr>
          <p:cNvPr id="4100" name="Picture 4" descr="Виды многоугольников - online presentation">
            <a:extLst>
              <a:ext uri="{FF2B5EF4-FFF2-40B4-BE49-F238E27FC236}">
                <a16:creationId xmlns:a16="http://schemas.microsoft.com/office/drawing/2014/main" id="{A2B8A105-9791-4539-96C6-4AD33CFD2C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287" y="1374775"/>
            <a:ext cx="3798254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0242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93688" y="22225"/>
            <a:ext cx="51295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D2219AC-6F5F-4C98-B12D-E36A7B798C43}"/>
              </a:ext>
            </a:extLst>
          </p:cNvPr>
          <p:cNvSpPr/>
          <p:nvPr/>
        </p:nvSpPr>
        <p:spPr>
          <a:xfrm>
            <a:off x="102392" y="25342"/>
            <a:ext cx="5562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      </a:t>
            </a:r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      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   Длина ломаной линии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равна сумме длин ее сторон (звеньев).                             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Название: АВСК – ломаная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                                            Звенья: АВ,ВС,СК –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3 звена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                                            Вершины: А,В,С,К –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4 вершины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                                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Длина: АВ + ВС + СК</a:t>
            </a:r>
          </a:p>
          <a:p>
            <a:pPr algn="just"/>
            <a:endParaRPr lang="ru-RU" sz="14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                      </a:t>
            </a:r>
            <a:r>
              <a:rPr lang="ru-RU" sz="1400" b="1" dirty="0">
                <a:solidFill>
                  <a:srgbClr val="00A859"/>
                </a:solidFill>
                <a:latin typeface="Arial" panose="020B0604020202020204" pitchFamily="34" charset="0"/>
              </a:rPr>
              <a:t>Сумма длин сторон многоугольника             		называется его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периметром. </a:t>
            </a:r>
            <a:endParaRPr lang="ru-RU" sz="1400" b="1" dirty="0">
              <a:solidFill>
                <a:srgbClr val="0070C0"/>
              </a:solidFill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215C9D01-5294-43D0-A7D5-D519A5E72E83}"/>
              </a:ext>
            </a:extLst>
          </p:cNvPr>
          <p:cNvCxnSpPr/>
          <p:nvPr/>
        </p:nvCxnSpPr>
        <p:spPr>
          <a:xfrm flipV="1">
            <a:off x="446087" y="1165225"/>
            <a:ext cx="838200" cy="5334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97E2DEF6-1B70-4B61-8207-A23F5E8FCD5E}"/>
              </a:ext>
            </a:extLst>
          </p:cNvPr>
          <p:cNvCxnSpPr>
            <a:cxnSpLocks/>
          </p:cNvCxnSpPr>
          <p:nvPr/>
        </p:nvCxnSpPr>
        <p:spPr>
          <a:xfrm>
            <a:off x="1284287" y="1165225"/>
            <a:ext cx="533400" cy="8976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F6A862A8-B92D-4B6C-A122-A131C85B7A17}"/>
              </a:ext>
            </a:extLst>
          </p:cNvPr>
          <p:cNvCxnSpPr>
            <a:cxnSpLocks/>
          </p:cNvCxnSpPr>
          <p:nvPr/>
        </p:nvCxnSpPr>
        <p:spPr>
          <a:xfrm flipV="1">
            <a:off x="1641640" y="1276232"/>
            <a:ext cx="176047" cy="527211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1639CAB-9E6D-48B9-962E-A5FFF1D95A68}"/>
              </a:ext>
            </a:extLst>
          </p:cNvPr>
          <p:cNvSpPr/>
          <p:nvPr/>
        </p:nvSpPr>
        <p:spPr>
          <a:xfrm>
            <a:off x="1803330" y="954523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С</a:t>
            </a:r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9691121-9C14-4C97-84A3-4FAE0354FB4E}"/>
              </a:ext>
            </a:extLst>
          </p:cNvPr>
          <p:cNvSpPr/>
          <p:nvPr/>
        </p:nvSpPr>
        <p:spPr>
          <a:xfrm>
            <a:off x="1181893" y="828922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</a:t>
            </a:r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98FF56B-EF73-4384-A758-2A9DBE307FE8}"/>
              </a:ext>
            </a:extLst>
          </p:cNvPr>
          <p:cNvSpPr/>
          <p:nvPr/>
        </p:nvSpPr>
        <p:spPr>
          <a:xfrm>
            <a:off x="446087" y="1570774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</a:t>
            </a:r>
            <a:endParaRPr lang="ru-RU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5E1318E-CA8D-44C9-B268-77E020D02547}"/>
              </a:ext>
            </a:extLst>
          </p:cNvPr>
          <p:cNvSpPr/>
          <p:nvPr/>
        </p:nvSpPr>
        <p:spPr>
          <a:xfrm>
            <a:off x="1689609" y="1630700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К</a:t>
            </a:r>
            <a:endParaRPr lang="ru-RU" dirty="0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F734D15A-F48B-4B0E-B128-7DE1B6E32402}"/>
              </a:ext>
            </a:extLst>
          </p:cNvPr>
          <p:cNvSpPr/>
          <p:nvPr/>
        </p:nvSpPr>
        <p:spPr>
          <a:xfrm>
            <a:off x="415640" y="1680795"/>
            <a:ext cx="76200" cy="7948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id="{07230F43-E063-476D-BEB9-11E25805391E}"/>
              </a:ext>
            </a:extLst>
          </p:cNvPr>
          <p:cNvSpPr/>
          <p:nvPr/>
        </p:nvSpPr>
        <p:spPr>
          <a:xfrm>
            <a:off x="1259284" y="1130624"/>
            <a:ext cx="76200" cy="7948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993A776C-E79E-4D61-8CED-94B470740CF9}"/>
              </a:ext>
            </a:extLst>
          </p:cNvPr>
          <p:cNvSpPr/>
          <p:nvPr/>
        </p:nvSpPr>
        <p:spPr>
          <a:xfrm>
            <a:off x="1772559" y="1225870"/>
            <a:ext cx="76200" cy="7948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000A8CED-D600-4D08-98C2-5A2909B4D9CE}"/>
              </a:ext>
            </a:extLst>
          </p:cNvPr>
          <p:cNvSpPr/>
          <p:nvPr/>
        </p:nvSpPr>
        <p:spPr>
          <a:xfrm>
            <a:off x="1589425" y="1750501"/>
            <a:ext cx="76200" cy="7948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2" name="Picture 2" descr="Многоугольники: стороны, вершины, диагонали. Периметр многоугольника">
            <a:extLst>
              <a:ext uri="{FF2B5EF4-FFF2-40B4-BE49-F238E27FC236}">
                <a16:creationId xmlns:a16="http://schemas.microsoft.com/office/drawing/2014/main" id="{E652B7A2-64EF-4BA6-BBAB-8CEC6CD91E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4788" r="44457" b="27526"/>
          <a:stretch/>
        </p:blipFill>
        <p:spPr bwMode="auto">
          <a:xfrm>
            <a:off x="405407" y="2039406"/>
            <a:ext cx="1173785" cy="1135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175964E2-5BBE-4336-890E-2A9D7A242396}"/>
              </a:ext>
            </a:extLst>
          </p:cNvPr>
          <p:cNvSpPr/>
          <p:nvPr/>
        </p:nvSpPr>
        <p:spPr>
          <a:xfrm>
            <a:off x="258385" y="2263873"/>
            <a:ext cx="3145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</a:rPr>
              <a:t>В</a:t>
            </a:r>
            <a:endParaRPr lang="ru-RU" sz="1400" dirty="0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DA9C3B9D-B09F-4FE4-9585-975D2B88B9AC}"/>
              </a:ext>
            </a:extLst>
          </p:cNvPr>
          <p:cNvSpPr/>
          <p:nvPr/>
        </p:nvSpPr>
        <p:spPr>
          <a:xfrm>
            <a:off x="412751" y="2899465"/>
            <a:ext cx="3145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</a:rPr>
              <a:t>А</a:t>
            </a:r>
            <a:endParaRPr lang="ru-RU" sz="1400" dirty="0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5167DF8C-B4E2-4427-BD2C-8DE63DF5404F}"/>
              </a:ext>
            </a:extLst>
          </p:cNvPr>
          <p:cNvSpPr/>
          <p:nvPr/>
        </p:nvSpPr>
        <p:spPr>
          <a:xfrm>
            <a:off x="1165798" y="2863754"/>
            <a:ext cx="32412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</a:rPr>
              <a:t>О</a:t>
            </a:r>
            <a:endParaRPr lang="ru-RU" sz="1400" dirty="0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E7836744-A20C-4441-B72F-5D74F5FC28D7}"/>
              </a:ext>
            </a:extLst>
          </p:cNvPr>
          <p:cNvSpPr/>
          <p:nvPr/>
        </p:nvSpPr>
        <p:spPr>
          <a:xfrm>
            <a:off x="824376" y="1871785"/>
            <a:ext cx="3145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</a:rPr>
              <a:t>С</a:t>
            </a:r>
            <a:endParaRPr lang="ru-RU" sz="1400" dirty="0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64358D19-BEDA-4E78-91D4-F8DA769DD5B8}"/>
              </a:ext>
            </a:extLst>
          </p:cNvPr>
          <p:cNvSpPr/>
          <p:nvPr/>
        </p:nvSpPr>
        <p:spPr>
          <a:xfrm>
            <a:off x="1367075" y="2266714"/>
            <a:ext cx="33374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</a:rPr>
              <a:t>М</a:t>
            </a:r>
            <a:endParaRPr lang="ru-RU" sz="1400" dirty="0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608F4475-0E58-4D99-B3FA-8359CD63FD78}"/>
              </a:ext>
            </a:extLst>
          </p:cNvPr>
          <p:cNvSpPr/>
          <p:nvPr/>
        </p:nvSpPr>
        <p:spPr>
          <a:xfrm>
            <a:off x="1888937" y="2179562"/>
            <a:ext cx="384323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Название: АВСМО –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5-угольник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Стороны: АВ,ВС,СМ,СО –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5 сторон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Вершины: А,В,С,М,О –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5 вершин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Периметр: АВ + ВС + СМ + МО + АО</a:t>
            </a:r>
          </a:p>
        </p:txBody>
      </p:sp>
    </p:spTree>
    <p:extLst>
      <p:ext uri="{BB962C8B-B14F-4D97-AF65-F5344CB8AC3E}">
        <p14:creationId xmlns:p14="http://schemas.microsoft.com/office/powerpoint/2010/main" val="520154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93688" y="22225"/>
            <a:ext cx="51295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 ЗАДАЧ 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661875" y="1394147"/>
            <a:ext cx="317144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215C9D01-5294-43D0-A7D5-D519A5E72E83}"/>
              </a:ext>
            </a:extLst>
          </p:cNvPr>
          <p:cNvCxnSpPr>
            <a:cxnSpLocks/>
            <a:stCxn id="15" idx="1"/>
            <a:endCxn id="21" idx="6"/>
          </p:cNvCxnSpPr>
          <p:nvPr/>
        </p:nvCxnSpPr>
        <p:spPr>
          <a:xfrm flipV="1">
            <a:off x="446087" y="1371636"/>
            <a:ext cx="533400" cy="38380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97E2DEF6-1B70-4B61-8207-A23F5E8FCD5E}"/>
              </a:ext>
            </a:extLst>
          </p:cNvPr>
          <p:cNvCxnSpPr>
            <a:cxnSpLocks/>
            <a:stCxn id="21" idx="6"/>
          </p:cNvCxnSpPr>
          <p:nvPr/>
        </p:nvCxnSpPr>
        <p:spPr>
          <a:xfrm flipV="1">
            <a:off x="979487" y="1254992"/>
            <a:ext cx="838200" cy="11664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F6A862A8-B92D-4B6C-A122-A131C85B7A17}"/>
              </a:ext>
            </a:extLst>
          </p:cNvPr>
          <p:cNvCxnSpPr>
            <a:cxnSpLocks/>
          </p:cNvCxnSpPr>
          <p:nvPr/>
        </p:nvCxnSpPr>
        <p:spPr>
          <a:xfrm flipV="1">
            <a:off x="1717403" y="1276235"/>
            <a:ext cx="100284" cy="25889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1639CAB-9E6D-48B9-962E-A5FFF1D95A68}"/>
              </a:ext>
            </a:extLst>
          </p:cNvPr>
          <p:cNvSpPr/>
          <p:nvPr/>
        </p:nvSpPr>
        <p:spPr>
          <a:xfrm>
            <a:off x="1803330" y="954523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С</a:t>
            </a:r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9691121-9C14-4C97-84A3-4FAE0354FB4E}"/>
              </a:ext>
            </a:extLst>
          </p:cNvPr>
          <p:cNvSpPr/>
          <p:nvPr/>
        </p:nvSpPr>
        <p:spPr>
          <a:xfrm>
            <a:off x="821921" y="998551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</a:t>
            </a:r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98FF56B-EF73-4384-A758-2A9DBE307FE8}"/>
              </a:ext>
            </a:extLst>
          </p:cNvPr>
          <p:cNvSpPr/>
          <p:nvPr/>
        </p:nvSpPr>
        <p:spPr>
          <a:xfrm>
            <a:off x="446087" y="1570774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</a:t>
            </a:r>
            <a:endParaRPr lang="ru-RU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5E1318E-CA8D-44C9-B268-77E020D02547}"/>
              </a:ext>
            </a:extLst>
          </p:cNvPr>
          <p:cNvSpPr/>
          <p:nvPr/>
        </p:nvSpPr>
        <p:spPr>
          <a:xfrm>
            <a:off x="1662169" y="1535131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К</a:t>
            </a:r>
            <a:endParaRPr lang="ru-RU" dirty="0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F734D15A-F48B-4B0E-B128-7DE1B6E32402}"/>
              </a:ext>
            </a:extLst>
          </p:cNvPr>
          <p:cNvSpPr/>
          <p:nvPr/>
        </p:nvSpPr>
        <p:spPr>
          <a:xfrm>
            <a:off x="415640" y="1680795"/>
            <a:ext cx="76200" cy="7948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id="{07230F43-E063-476D-BEB9-11E25805391E}"/>
              </a:ext>
            </a:extLst>
          </p:cNvPr>
          <p:cNvSpPr/>
          <p:nvPr/>
        </p:nvSpPr>
        <p:spPr>
          <a:xfrm>
            <a:off x="903287" y="1331894"/>
            <a:ext cx="76200" cy="7948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993A776C-E79E-4D61-8CED-94B470740CF9}"/>
              </a:ext>
            </a:extLst>
          </p:cNvPr>
          <p:cNvSpPr/>
          <p:nvPr/>
        </p:nvSpPr>
        <p:spPr>
          <a:xfrm>
            <a:off x="1772559" y="1225870"/>
            <a:ext cx="76200" cy="7948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73AB625-24D1-4191-87B2-28991F9E09EA}"/>
              </a:ext>
            </a:extLst>
          </p:cNvPr>
          <p:cNvSpPr/>
          <p:nvPr/>
        </p:nvSpPr>
        <p:spPr>
          <a:xfrm>
            <a:off x="17319" y="416146"/>
            <a:ext cx="5562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581.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В трехзвенной ломаной 1-звено 13 см , 2-е звено длиннее 1 –звена на 4 см , 3-е звено короче 1 – звена на 7 см . Найдите длину ломаной. </a:t>
            </a:r>
          </a:p>
        </p:txBody>
      </p:sp>
      <p:sp>
        <p:nvSpPr>
          <p:cNvPr id="32" name="Овал 31">
            <a:extLst>
              <a:ext uri="{FF2B5EF4-FFF2-40B4-BE49-F238E27FC236}">
                <a16:creationId xmlns:a16="http://schemas.microsoft.com/office/drawing/2014/main" id="{9E52C7B1-E3AD-4060-99D7-E70D5E2E6303}"/>
              </a:ext>
            </a:extLst>
          </p:cNvPr>
          <p:cNvSpPr/>
          <p:nvPr/>
        </p:nvSpPr>
        <p:spPr>
          <a:xfrm>
            <a:off x="1679156" y="1523796"/>
            <a:ext cx="76200" cy="7948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585DC49E-6265-4754-9D51-7890967B0904}"/>
              </a:ext>
            </a:extLst>
          </p:cNvPr>
          <p:cNvSpPr/>
          <p:nvPr/>
        </p:nvSpPr>
        <p:spPr>
          <a:xfrm>
            <a:off x="2313995" y="823834"/>
            <a:ext cx="2639312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Дано: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АВСК – 3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зв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. ломаная</a:t>
            </a: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АВ=13 см</a:t>
            </a: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ВС-? на 4 см длиннее</a:t>
            </a: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СК-? на 7 см короче</a:t>
            </a: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Длина ломаной-?см </a:t>
            </a:r>
            <a:endParaRPr lang="ru-RU" sz="1400" dirty="0"/>
          </a:p>
        </p:txBody>
      </p:sp>
      <p:sp>
        <p:nvSpPr>
          <p:cNvPr id="2" name="Стрелка: изогнутая вверх 1">
            <a:extLst>
              <a:ext uri="{FF2B5EF4-FFF2-40B4-BE49-F238E27FC236}">
                <a16:creationId xmlns:a16="http://schemas.microsoft.com/office/drawing/2014/main" id="{71B2DA35-BE0E-4126-9CED-33D089D0A103}"/>
              </a:ext>
            </a:extLst>
          </p:cNvPr>
          <p:cNvSpPr/>
          <p:nvPr/>
        </p:nvSpPr>
        <p:spPr>
          <a:xfrm rot="15217198">
            <a:off x="4241808" y="1199083"/>
            <a:ext cx="317144" cy="15429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Стрелка: изогнутая вверх 18">
            <a:extLst>
              <a:ext uri="{FF2B5EF4-FFF2-40B4-BE49-F238E27FC236}">
                <a16:creationId xmlns:a16="http://schemas.microsoft.com/office/drawing/2014/main" id="{304091C0-59B6-4AE3-B3BC-12CF267209E6}"/>
              </a:ext>
            </a:extLst>
          </p:cNvPr>
          <p:cNvSpPr/>
          <p:nvPr/>
        </p:nvSpPr>
        <p:spPr>
          <a:xfrm rot="15751606">
            <a:off x="4288489" y="1252579"/>
            <a:ext cx="583065" cy="21688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92E0316-B5F4-42BF-9A10-27A548FD4B8E}"/>
              </a:ext>
            </a:extLst>
          </p:cNvPr>
          <p:cNvSpPr/>
          <p:nvPr/>
        </p:nvSpPr>
        <p:spPr>
          <a:xfrm>
            <a:off x="1387912" y="2000121"/>
            <a:ext cx="3253968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ВС = 13 + 4 = 17 (см)</a:t>
            </a: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СК = 13 – 7 = 6 (см)</a:t>
            </a: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АВ + ВС + СК = 13 + 17 + 6 = 36 (см)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36 см - длина ломаной </a:t>
            </a:r>
            <a:endParaRPr lang="ru-RU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619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CCBA178-9525-4F63-AA8D-66D5C8C28F88}"/>
              </a:ext>
            </a:extLst>
          </p:cNvPr>
          <p:cNvSpPr/>
          <p:nvPr/>
        </p:nvSpPr>
        <p:spPr>
          <a:xfrm>
            <a:off x="65087" y="433256"/>
            <a:ext cx="552576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582.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Длина ломаной , состоящей из трех звеньев , равна 13 см . Её первое звено равно 7 см , а два других равны друг другу. Нарисуйте эту ломаную.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0C1AE48-4CA7-4D73-9AD3-051D68F8F84C}"/>
              </a:ext>
            </a:extLst>
          </p:cNvPr>
          <p:cNvSpPr/>
          <p:nvPr/>
        </p:nvSpPr>
        <p:spPr>
          <a:xfrm>
            <a:off x="-44452" y="1160797"/>
            <a:ext cx="585628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 (13 – 7):2 =3(см) –длина каждого из 2 равных звеньев </a:t>
            </a: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448A4038-C85F-4376-82A8-0CA391A927C3}"/>
              </a:ext>
            </a:extLst>
          </p:cNvPr>
          <p:cNvCxnSpPr/>
          <p:nvPr/>
        </p:nvCxnSpPr>
        <p:spPr>
          <a:xfrm>
            <a:off x="598487" y="2000032"/>
            <a:ext cx="1828800" cy="0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B07F4D9F-C6F3-4A71-8223-C1AF6E53800F}"/>
              </a:ext>
            </a:extLst>
          </p:cNvPr>
          <p:cNvCxnSpPr>
            <a:cxnSpLocks/>
          </p:cNvCxnSpPr>
          <p:nvPr/>
        </p:nvCxnSpPr>
        <p:spPr>
          <a:xfrm>
            <a:off x="2427287" y="2000032"/>
            <a:ext cx="0" cy="689193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1C504F30-BB74-40D6-AFF3-605FBB3DD3BA}"/>
              </a:ext>
            </a:extLst>
          </p:cNvPr>
          <p:cNvCxnSpPr>
            <a:cxnSpLocks/>
          </p:cNvCxnSpPr>
          <p:nvPr/>
        </p:nvCxnSpPr>
        <p:spPr>
          <a:xfrm flipH="1">
            <a:off x="2427287" y="2712587"/>
            <a:ext cx="838200" cy="0"/>
          </a:xfrm>
          <a:prstGeom prst="line">
            <a:avLst/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>
            <a:extLst>
              <a:ext uri="{FF2B5EF4-FFF2-40B4-BE49-F238E27FC236}">
                <a16:creationId xmlns:a16="http://schemas.microsoft.com/office/drawing/2014/main" id="{480FB05E-5E59-4883-B768-2F8E8A027C26}"/>
              </a:ext>
            </a:extLst>
          </p:cNvPr>
          <p:cNvSpPr/>
          <p:nvPr/>
        </p:nvSpPr>
        <p:spPr>
          <a:xfrm>
            <a:off x="560386" y="1960290"/>
            <a:ext cx="76200" cy="79484"/>
          </a:xfrm>
          <a:prstGeom prst="ellipse">
            <a:avLst/>
          </a:prstGeom>
          <a:solidFill>
            <a:srgbClr val="00A859"/>
          </a:solidFill>
          <a:ln>
            <a:solidFill>
              <a:srgbClr val="00A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F39D7120-8441-4CDC-9428-17D2EF17FB4A}"/>
              </a:ext>
            </a:extLst>
          </p:cNvPr>
          <p:cNvSpPr/>
          <p:nvPr/>
        </p:nvSpPr>
        <p:spPr>
          <a:xfrm>
            <a:off x="2380350" y="1953558"/>
            <a:ext cx="76200" cy="79484"/>
          </a:xfrm>
          <a:prstGeom prst="ellipse">
            <a:avLst/>
          </a:prstGeom>
          <a:solidFill>
            <a:srgbClr val="00A859"/>
          </a:solidFill>
          <a:ln>
            <a:solidFill>
              <a:srgbClr val="00A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7E8740B4-5486-4182-A986-CB6E825C9CD4}"/>
              </a:ext>
            </a:extLst>
          </p:cNvPr>
          <p:cNvSpPr/>
          <p:nvPr/>
        </p:nvSpPr>
        <p:spPr>
          <a:xfrm>
            <a:off x="2394366" y="2647229"/>
            <a:ext cx="76200" cy="79484"/>
          </a:xfrm>
          <a:prstGeom prst="ellipse">
            <a:avLst/>
          </a:prstGeom>
          <a:solidFill>
            <a:srgbClr val="00A859"/>
          </a:solidFill>
          <a:ln>
            <a:solidFill>
              <a:srgbClr val="00A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EC6CD49B-25FE-44C1-A996-978C3A302338}"/>
              </a:ext>
            </a:extLst>
          </p:cNvPr>
          <p:cNvSpPr/>
          <p:nvPr/>
        </p:nvSpPr>
        <p:spPr>
          <a:xfrm>
            <a:off x="3189287" y="2647229"/>
            <a:ext cx="76200" cy="79484"/>
          </a:xfrm>
          <a:prstGeom prst="ellipse">
            <a:avLst/>
          </a:prstGeom>
          <a:solidFill>
            <a:srgbClr val="00A859"/>
          </a:solidFill>
          <a:ln>
            <a:solidFill>
              <a:srgbClr val="00A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3F491F63-4253-4C65-9F47-6FFEAFEFC34D}"/>
              </a:ext>
            </a:extLst>
          </p:cNvPr>
          <p:cNvSpPr/>
          <p:nvPr/>
        </p:nvSpPr>
        <p:spPr>
          <a:xfrm>
            <a:off x="2403999" y="2357381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С</a:t>
            </a:r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482E820C-9CC6-4C70-B2E3-CCAA2511A50D}"/>
              </a:ext>
            </a:extLst>
          </p:cNvPr>
          <p:cNvSpPr/>
          <p:nvPr/>
        </p:nvSpPr>
        <p:spPr>
          <a:xfrm>
            <a:off x="2173882" y="1621581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</a:t>
            </a:r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C4760D93-0F7A-47B4-B321-322D699C9614}"/>
              </a:ext>
            </a:extLst>
          </p:cNvPr>
          <p:cNvSpPr/>
          <p:nvPr/>
        </p:nvSpPr>
        <p:spPr>
          <a:xfrm>
            <a:off x="466497" y="1642660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</a:t>
            </a:r>
            <a:endParaRPr lang="ru-RU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B8FC843F-D628-41D0-9A71-AEDD386C4DA1}"/>
              </a:ext>
            </a:extLst>
          </p:cNvPr>
          <p:cNvSpPr/>
          <p:nvPr/>
        </p:nvSpPr>
        <p:spPr>
          <a:xfrm>
            <a:off x="3189287" y="2344628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К</a:t>
            </a:r>
            <a:endParaRPr lang="ru-RU" dirty="0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EFF8406F-34B1-42D4-9B8E-70121210A19A}"/>
              </a:ext>
            </a:extLst>
          </p:cNvPr>
          <p:cNvSpPr/>
          <p:nvPr/>
        </p:nvSpPr>
        <p:spPr>
          <a:xfrm>
            <a:off x="1049467" y="1670442"/>
            <a:ext cx="6767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7 см</a:t>
            </a:r>
            <a:endParaRPr lang="ru-RU" dirty="0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0E308769-5813-4D1A-9C23-3FBC8E87A165}"/>
              </a:ext>
            </a:extLst>
          </p:cNvPr>
          <p:cNvSpPr/>
          <p:nvPr/>
        </p:nvSpPr>
        <p:spPr>
          <a:xfrm>
            <a:off x="1817662" y="2126866"/>
            <a:ext cx="6767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3 см</a:t>
            </a:r>
            <a:endParaRPr lang="ru-RU" dirty="0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200F7ABA-F663-4BD8-8929-4F3E4CE23219}"/>
              </a:ext>
            </a:extLst>
          </p:cNvPr>
          <p:cNvSpPr/>
          <p:nvPr/>
        </p:nvSpPr>
        <p:spPr>
          <a:xfrm>
            <a:off x="2503475" y="2686971"/>
            <a:ext cx="6767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3 см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89766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21105</TotalTime>
  <Words>997</Words>
  <Application>Microsoft Office PowerPoint</Application>
  <PresentationFormat>Произвольный</PresentationFormat>
  <Paragraphs>164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ЗАДАНИЯ ДЛ САМОСТОЯТЕЛЬНОЙ РАБОТЫ</vt:lpstr>
      <vt:lpstr>ОБОГАЩАЕМ  ЗНАНИЯ</vt:lpstr>
      <vt:lpstr>ОБОГАЩАЕМ  ЗНАНИЯ</vt:lpstr>
      <vt:lpstr>ОБОГАЩАЕМ  ЗНАНИЯ</vt:lpstr>
      <vt:lpstr>ОБОГАЩАЕМ  ЗНАНИЯ</vt:lpstr>
      <vt:lpstr>ОБОГАЩАЕМ  ЗНАНИЯ</vt:lpstr>
      <vt:lpstr>РЕШЕНИЕ   ЗАДАЧ  </vt:lpstr>
      <vt:lpstr>РЕШЕНИЕ ЗАДАЧ</vt:lpstr>
      <vt:lpstr>РЕШЕНИЕ ЗАДАЧ</vt:lpstr>
      <vt:lpstr>РЕШЕНИЕ ЗАДАЧ</vt:lpstr>
      <vt:lpstr>ЗАДАНИЯ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1680</cp:revision>
  <cp:lastPrinted>2020-09-30T03:25:16Z</cp:lastPrinted>
  <dcterms:created xsi:type="dcterms:W3CDTF">2020-04-09T07:32:19Z</dcterms:created>
  <dcterms:modified xsi:type="dcterms:W3CDTF">2020-11-06T18:35:10Z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