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1360" r:id="rId2"/>
    <p:sldId id="1412" r:id="rId3"/>
    <p:sldId id="372" r:id="rId4"/>
    <p:sldId id="256" r:id="rId5"/>
    <p:sldId id="1361" r:id="rId6"/>
    <p:sldId id="1405" r:id="rId7"/>
    <p:sldId id="1393" r:id="rId8"/>
    <p:sldId id="1362" r:id="rId9"/>
    <p:sldId id="1359" r:id="rId10"/>
    <p:sldId id="1363" r:id="rId11"/>
    <p:sldId id="1385" r:id="rId12"/>
    <p:sldId id="1397" r:id="rId13"/>
    <p:sldId id="1386" r:id="rId14"/>
    <p:sldId id="1366" r:id="rId15"/>
    <p:sldId id="385" r:id="rId16"/>
    <p:sldId id="1413" r:id="rId17"/>
    <p:sldId id="1406" r:id="rId18"/>
    <p:sldId id="1365" r:id="rId19"/>
    <p:sldId id="1394" r:id="rId20"/>
    <p:sldId id="1395" r:id="rId21"/>
    <p:sldId id="1398" r:id="rId22"/>
    <p:sldId id="1404"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A7E11341-002E-400E-BAA9-B8E323DD9986}">
          <p14:sldIdLst>
            <p14:sldId id="1360"/>
            <p14:sldId id="1412"/>
            <p14:sldId id="372"/>
            <p14:sldId id="256"/>
            <p14:sldId id="1361"/>
            <p14:sldId id="1405"/>
            <p14:sldId id="1393"/>
            <p14:sldId id="1362"/>
            <p14:sldId id="1359"/>
            <p14:sldId id="1363"/>
            <p14:sldId id="1385"/>
            <p14:sldId id="1397"/>
            <p14:sldId id="1386"/>
            <p14:sldId id="1366"/>
            <p14:sldId id="385"/>
            <p14:sldId id="1413"/>
            <p14:sldId id="1406"/>
            <p14:sldId id="1365"/>
            <p14:sldId id="1394"/>
            <p14:sldId id="1395"/>
            <p14:sldId id="1398"/>
            <p14:sldId id="1404"/>
          </p14:sldIdLst>
        </p14:section>
      </p14:sectionLst>
    </p:ex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73" d="100"/>
          <a:sy n="73" d="100"/>
        </p:scale>
        <p:origin x="618" y="96"/>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E1E8F9-CEC1-45EC-BCD9-B1CC25037306}" type="datetimeFigureOut">
              <a:rPr lang="ru-RU" smtClean="0"/>
              <a:t>14.12.2020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AD256-8EC1-4E12-92FB-44C4E187E28F}" type="slidenum">
              <a:rPr lang="ru-RU" smtClean="0"/>
              <a:t>‹#›</a:t>
            </a:fld>
            <a:endParaRPr lang="ru-RU"/>
          </a:p>
        </p:txBody>
      </p:sp>
    </p:spTree>
    <p:extLst>
      <p:ext uri="{BB962C8B-B14F-4D97-AF65-F5344CB8AC3E}">
        <p14:creationId xmlns:p14="http://schemas.microsoft.com/office/powerpoint/2010/main" val="4034217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A6A3AE-ACA2-40A2-99B8-4BEEEA6B8FE3}"/>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88A3732-F4B5-48F1-8143-8ECC7D82A0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CD03717-4D3F-4FCC-A970-7F0976D565EC}"/>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9266E55E-CD77-4709-8062-D7153223B61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A19732E-B910-4D24-99CF-22C7405CF183}"/>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1501331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14028E-0A24-4E54-867D-6FA0FF5721B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7E3ACDD-515E-4539-A782-1549EDFD369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D1F0796-28CC-45DC-9092-66D2F7388AAE}"/>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DAF5A338-D98C-4225-A144-3333AF2C7D7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7A5F3BF-EC49-4FE7-9E21-C5AD9B95C228}"/>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289322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687ACAC-29E1-4041-AE0D-F7EF2889601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3027291-F62C-44EC-A131-84C92F0F8BC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F8B4427-D65A-404D-87A2-5F5075904EAE}"/>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AB8BBA8C-1639-4CE4-B119-A943945FDA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8ED6583-6EB3-4A3C-BFBA-B5EB74352683}"/>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3169161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399"/>
            </a:lvl1pPr>
          </a:lstStyle>
          <a:p>
            <a:pPr lvl="0"/>
            <a:endParaRPr lang="en-US"/>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399"/>
            </a:lvl1pPr>
          </a:lstStyle>
          <a:p>
            <a:pPr lvl="0"/>
            <a:endParaRPr lang="en-US"/>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399"/>
            </a:lvl1pPr>
          </a:lstStyle>
          <a:p>
            <a:pPr lvl="0"/>
            <a:endParaRPr lang="en-US"/>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en-US" dirty="0"/>
              <a:t>Click here to edit subtitle</a:t>
            </a:r>
          </a:p>
        </p:txBody>
      </p:sp>
    </p:spTree>
    <p:extLst>
      <p:ext uri="{BB962C8B-B14F-4D97-AF65-F5344CB8AC3E}">
        <p14:creationId xmlns:p14="http://schemas.microsoft.com/office/powerpoint/2010/main" val="329931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E74150-6674-41B2-AB56-74A397E795D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48844B1-60C1-47B9-9799-E195B26110A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6A616F6-71E8-4D52-84E2-7B9010158500}"/>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35F50463-DA7D-4E34-BBAD-16551A67EF8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70D4457-6638-4CB6-8CE8-DB75FBFF18C6}"/>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3106837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776171-A331-43AC-A9E6-DE917D3182C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EFF93E70-E172-489D-9B64-5D1026128C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408EFD8-0870-42C6-8CA1-946F70C5DC01}"/>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7AC68A0C-6F70-404B-8E59-86A38721557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A435911-8F81-4F9E-8B23-93023E8AC21B}"/>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60672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2B8198-8650-415C-A968-A111103AF68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1E89EE1-ECB1-4A56-B203-B26AA76FE65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CD36EF49-F6D2-4D6B-A518-0B5171DF73D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C6911FF0-7319-4808-AC07-84D5F6D33434}"/>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6" name="Нижний колонтитул 5">
            <a:extLst>
              <a:ext uri="{FF2B5EF4-FFF2-40B4-BE49-F238E27FC236}">
                <a16:creationId xmlns:a16="http://schemas.microsoft.com/office/drawing/2014/main" id="{D9A96BDE-F5B4-49CE-988E-2E54E47C278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7D13166-D00E-4D07-9865-1FD4EAE19DB7}"/>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2262984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F94B6E-F309-4928-AB56-4FE4D8F8912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05C29C00-F7CA-4E94-AC2B-2826361193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E1C4576-DF4A-4385-9C91-F192935BC8A4}"/>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6CEF3A70-2BAE-41E7-9667-E13107E343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C74A5A8-651D-420C-8A39-0ACC9158873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2E87DD24-E355-41AC-9014-705E9C6C4716}"/>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8" name="Нижний колонтитул 7">
            <a:extLst>
              <a:ext uri="{FF2B5EF4-FFF2-40B4-BE49-F238E27FC236}">
                <a16:creationId xmlns:a16="http://schemas.microsoft.com/office/drawing/2014/main" id="{2BA275DC-2EA4-4496-983F-41950B4E023C}"/>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6979C64-EF99-4B78-8CF2-1224AB39C6B8}"/>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1450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064283-148F-460A-8B87-E04204BBC26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1407DC8-CFD4-452A-B2E6-942B17E718D6}"/>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4" name="Нижний колонтитул 3">
            <a:extLst>
              <a:ext uri="{FF2B5EF4-FFF2-40B4-BE49-F238E27FC236}">
                <a16:creationId xmlns:a16="http://schemas.microsoft.com/office/drawing/2014/main" id="{A1F2CEE7-87D4-4092-8D23-A9A83001DE4B}"/>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E0B66BC-F03A-41B5-9FC9-AB1205A4F71A}"/>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241675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24DE972-9DF9-4A75-8116-0D2F55486155}"/>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3" name="Нижний колонтитул 2">
            <a:extLst>
              <a:ext uri="{FF2B5EF4-FFF2-40B4-BE49-F238E27FC236}">
                <a16:creationId xmlns:a16="http://schemas.microsoft.com/office/drawing/2014/main" id="{33EE1066-1AA6-4394-B8AC-665231FAF2F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19391B0-6DF1-4419-83EC-ACE624C1F774}"/>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677063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B36B0D-D167-4D46-9F35-FF39C44237E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976BA021-908D-4347-A8B1-96067F3A5B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45896913-D812-4134-ABB6-76681C8D24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9444ACD-0E9C-45CD-98AD-A0BA62F609EC}"/>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6" name="Нижний колонтитул 5">
            <a:extLst>
              <a:ext uri="{FF2B5EF4-FFF2-40B4-BE49-F238E27FC236}">
                <a16:creationId xmlns:a16="http://schemas.microsoft.com/office/drawing/2014/main" id="{8BF1AE42-27BE-4A4F-A968-C8EFCEDEA6B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39B15A0-8DBE-477C-9D86-57151BA8FF28}"/>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99125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39EC69-F3A1-4182-8611-9519F7FD310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93C28FA-E245-4FEC-84C8-2D5359F447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3BCC7E7F-5925-45A3-A13D-B84E7A49A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303CC42-17CD-48D2-8DE8-48B2B9E8A47C}"/>
              </a:ext>
            </a:extLst>
          </p:cNvPr>
          <p:cNvSpPr>
            <a:spLocks noGrp="1"/>
          </p:cNvSpPr>
          <p:nvPr>
            <p:ph type="dt" sz="half" idx="10"/>
          </p:nvPr>
        </p:nvSpPr>
        <p:spPr/>
        <p:txBody>
          <a:bodyPr/>
          <a:lstStyle/>
          <a:p>
            <a:fld id="{42EB2BB0-001B-41EC-853F-279369E20FCB}" type="datetimeFigureOut">
              <a:rPr lang="ru-RU" smtClean="0"/>
              <a:t>14.12.2020</a:t>
            </a:fld>
            <a:endParaRPr lang="ru-RU"/>
          </a:p>
        </p:txBody>
      </p:sp>
      <p:sp>
        <p:nvSpPr>
          <p:cNvPr id="6" name="Нижний колонтитул 5">
            <a:extLst>
              <a:ext uri="{FF2B5EF4-FFF2-40B4-BE49-F238E27FC236}">
                <a16:creationId xmlns:a16="http://schemas.microsoft.com/office/drawing/2014/main" id="{E7D499DA-8628-4C31-91AB-D9E91B9671F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6EB7E79-DF6C-4469-AAAC-DD8BC39D06C8}"/>
              </a:ext>
            </a:extLst>
          </p:cNvPr>
          <p:cNvSpPr>
            <a:spLocks noGrp="1"/>
          </p:cNvSpPr>
          <p:nvPr>
            <p:ph type="sldNum" sz="quarter" idx="12"/>
          </p:nvPr>
        </p:nvSpPr>
        <p:spPr/>
        <p:txBody>
          <a:bodyPr/>
          <a:lstStyle/>
          <a:p>
            <a:fld id="{8317E2A6-EA1B-4C32-AFE2-EA29F447775E}" type="slidenum">
              <a:rPr lang="ru-RU" smtClean="0"/>
              <a:t>‹#›</a:t>
            </a:fld>
            <a:endParaRPr lang="ru-RU"/>
          </a:p>
        </p:txBody>
      </p:sp>
    </p:spTree>
    <p:extLst>
      <p:ext uri="{BB962C8B-B14F-4D97-AF65-F5344CB8AC3E}">
        <p14:creationId xmlns:p14="http://schemas.microsoft.com/office/powerpoint/2010/main" val="156201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131D0E-B520-4C57-A5F5-4A24315F94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89892BDB-1732-4A09-935A-5B24143B31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69FF3E2-24AD-47BE-8268-23215698F6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B2BB0-001B-41EC-853F-279369E20FCB}" type="datetimeFigureOut">
              <a:rPr lang="ru-RU" smtClean="0"/>
              <a:t>14.12.2020</a:t>
            </a:fld>
            <a:endParaRPr lang="ru-RU"/>
          </a:p>
        </p:txBody>
      </p:sp>
      <p:sp>
        <p:nvSpPr>
          <p:cNvPr id="5" name="Нижний колонтитул 4">
            <a:extLst>
              <a:ext uri="{FF2B5EF4-FFF2-40B4-BE49-F238E27FC236}">
                <a16:creationId xmlns:a16="http://schemas.microsoft.com/office/drawing/2014/main" id="{417B0519-DB3D-4B40-A365-D6B16D5956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1998645-F74B-46F2-BC3C-B073A44BA4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17E2A6-EA1B-4C32-AFE2-EA29F447775E}" type="slidenum">
              <a:rPr lang="ru-RU" smtClean="0"/>
              <a:t>‹#›</a:t>
            </a:fld>
            <a:endParaRPr lang="ru-RU"/>
          </a:p>
        </p:txBody>
      </p:sp>
    </p:spTree>
    <p:extLst>
      <p:ext uri="{BB962C8B-B14F-4D97-AF65-F5344CB8AC3E}">
        <p14:creationId xmlns:p14="http://schemas.microsoft.com/office/powerpoint/2010/main" val="2907653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2985" y="3247"/>
            <a:ext cx="12173957" cy="215805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dirty="0"/>
          </a:p>
        </p:txBody>
      </p:sp>
      <p:sp>
        <p:nvSpPr>
          <p:cNvPr id="15" name="object 4">
            <a:extLst>
              <a:ext uri="{FF2B5EF4-FFF2-40B4-BE49-F238E27FC236}">
                <a16:creationId xmlns:a16="http://schemas.microsoft.com/office/drawing/2014/main" id="{96789AA7-9596-4F83-89FD-AEC28EE179F1}"/>
              </a:ext>
            </a:extLst>
          </p:cNvPr>
          <p:cNvSpPr txBox="1"/>
          <p:nvPr/>
        </p:nvSpPr>
        <p:spPr>
          <a:xfrm>
            <a:off x="1731147" y="2556455"/>
            <a:ext cx="7488438" cy="3723132"/>
          </a:xfrm>
          <a:prstGeom prst="rect">
            <a:avLst/>
          </a:prstGeom>
        </p:spPr>
        <p:txBody>
          <a:bodyPr vert="horz" wrap="square" lIns="0" tIns="29525" rIns="0" bIns="0" rtlCol="0">
            <a:spAutoFit/>
          </a:bodyPr>
          <a:lstStyle/>
          <a:p>
            <a:pPr marL="38918">
              <a:spcBef>
                <a:spcPts val="233"/>
              </a:spcBef>
            </a:pPr>
            <a:r>
              <a:rPr lang="ru-RU" sz="4800" b="1" dirty="0">
                <a:solidFill>
                  <a:srgbClr val="2365C7"/>
                </a:solidFill>
                <a:latin typeface="Arial"/>
                <a:cs typeface="Arial"/>
              </a:rPr>
              <a:t>Тема</a:t>
            </a:r>
            <a:r>
              <a:rPr sz="4800" b="1" dirty="0">
                <a:solidFill>
                  <a:srgbClr val="2365C7"/>
                </a:solidFill>
                <a:latin typeface="Arial"/>
                <a:cs typeface="Arial"/>
              </a:rPr>
              <a:t>:</a:t>
            </a:r>
            <a:endParaRPr sz="4800" b="1" dirty="0">
              <a:latin typeface="Arial"/>
              <a:cs typeface="Arial"/>
            </a:endParaRPr>
          </a:p>
          <a:p>
            <a:pPr marL="26841"/>
            <a:r>
              <a:rPr lang="ru-RU" sz="4800" b="1" dirty="0">
                <a:solidFill>
                  <a:srgbClr val="0070C0"/>
                </a:solidFill>
                <a:latin typeface="Arial"/>
                <a:cs typeface="Arial"/>
              </a:rPr>
              <a:t>Внеклассное чтение. Сказки «Дикий помещик», «Премудрый пескарь».</a:t>
            </a:r>
            <a:endParaRPr sz="4800" b="1" dirty="0">
              <a:solidFill>
                <a:srgbClr val="0070C0"/>
              </a:solidFill>
              <a:latin typeface="Arial"/>
              <a:cs typeface="Arial"/>
            </a:endParaRPr>
          </a:p>
        </p:txBody>
      </p:sp>
      <p:sp>
        <p:nvSpPr>
          <p:cNvPr id="16" name="object 5">
            <a:extLst>
              <a:ext uri="{FF2B5EF4-FFF2-40B4-BE49-F238E27FC236}">
                <a16:creationId xmlns:a16="http://schemas.microsoft.com/office/drawing/2014/main" id="{A8BAE388-D6D2-40E9-8208-E39C1E0E7029}"/>
              </a:ext>
            </a:extLst>
          </p:cNvPr>
          <p:cNvSpPr/>
          <p:nvPr/>
        </p:nvSpPr>
        <p:spPr>
          <a:xfrm>
            <a:off x="649840" y="2781245"/>
            <a:ext cx="727405" cy="1438704"/>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a:p>
        </p:txBody>
      </p:sp>
      <p:sp>
        <p:nvSpPr>
          <p:cNvPr id="17" name="object 6">
            <a:extLst>
              <a:ext uri="{FF2B5EF4-FFF2-40B4-BE49-F238E27FC236}">
                <a16:creationId xmlns:a16="http://schemas.microsoft.com/office/drawing/2014/main" id="{ACB4B4C4-B96E-4D3D-A3B1-019ECDA735A1}"/>
              </a:ext>
            </a:extLst>
          </p:cNvPr>
          <p:cNvSpPr/>
          <p:nvPr/>
        </p:nvSpPr>
        <p:spPr>
          <a:xfrm>
            <a:off x="649840" y="4464233"/>
            <a:ext cx="727405" cy="1438704"/>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396"/>
          </a:p>
        </p:txBody>
      </p:sp>
      <p:sp>
        <p:nvSpPr>
          <p:cNvPr id="20" name="object 9">
            <a:extLst>
              <a:ext uri="{FF2B5EF4-FFF2-40B4-BE49-F238E27FC236}">
                <a16:creationId xmlns:a16="http://schemas.microsoft.com/office/drawing/2014/main" id="{F294EAD7-CAB8-401C-B12D-6064AA1177E0}"/>
              </a:ext>
            </a:extLst>
          </p:cNvPr>
          <p:cNvSpPr/>
          <p:nvPr/>
        </p:nvSpPr>
        <p:spPr>
          <a:xfrm>
            <a:off x="9940665" y="228332"/>
            <a:ext cx="1546444" cy="1530082"/>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dirty="0"/>
          </a:p>
        </p:txBody>
      </p:sp>
      <p:sp>
        <p:nvSpPr>
          <p:cNvPr id="21" name="object 10">
            <a:extLst>
              <a:ext uri="{FF2B5EF4-FFF2-40B4-BE49-F238E27FC236}">
                <a16:creationId xmlns:a16="http://schemas.microsoft.com/office/drawing/2014/main" id="{27824596-7DE1-4136-95E4-49A51856B6D3}"/>
              </a:ext>
            </a:extLst>
          </p:cNvPr>
          <p:cNvSpPr/>
          <p:nvPr/>
        </p:nvSpPr>
        <p:spPr>
          <a:xfrm>
            <a:off x="9931172" y="273855"/>
            <a:ext cx="1546444" cy="1463326"/>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id="{CAFE6579-511C-4CCB-9A5C-300ACC2F553A}"/>
              </a:ext>
            </a:extLst>
          </p:cNvPr>
          <p:cNvSpPr txBox="1"/>
          <p:nvPr/>
        </p:nvSpPr>
        <p:spPr>
          <a:xfrm>
            <a:off x="10410314" y="355010"/>
            <a:ext cx="628745" cy="765747"/>
          </a:xfrm>
          <a:prstGeom prst="rect">
            <a:avLst/>
          </a:prstGeom>
        </p:spPr>
        <p:txBody>
          <a:bodyPr vert="horz" wrap="square" lIns="0" tIns="33552" rIns="0" bIns="0" rtlCol="0">
            <a:spAutoFit/>
          </a:bodyPr>
          <a:lstStyle/>
          <a:p>
            <a:pPr algn="ctr">
              <a:spcBef>
                <a:spcPts val="265"/>
              </a:spcBef>
            </a:pPr>
            <a:r>
              <a:rPr lang="ru-RU" sz="4800" b="1" spc="21" dirty="0">
                <a:solidFill>
                  <a:srgbClr val="FEFEFE"/>
                </a:solidFill>
                <a:latin typeface="Arial"/>
                <a:cs typeface="Arial"/>
              </a:rPr>
              <a:t>7</a:t>
            </a:r>
            <a:endParaRPr sz="4800" dirty="0">
              <a:latin typeface="Arial"/>
              <a:cs typeface="Arial"/>
            </a:endParaRPr>
          </a:p>
        </p:txBody>
      </p:sp>
      <p:sp>
        <p:nvSpPr>
          <p:cNvPr id="23" name="object 13">
            <a:extLst>
              <a:ext uri="{FF2B5EF4-FFF2-40B4-BE49-F238E27FC236}">
                <a16:creationId xmlns:a16="http://schemas.microsoft.com/office/drawing/2014/main" id="{065B57C3-CBC0-467B-8CE6-9C853CD5BC49}"/>
              </a:ext>
            </a:extLst>
          </p:cNvPr>
          <p:cNvSpPr txBox="1"/>
          <p:nvPr/>
        </p:nvSpPr>
        <p:spPr>
          <a:xfrm>
            <a:off x="10024465" y="1131580"/>
            <a:ext cx="1357409" cy="905028"/>
          </a:xfrm>
          <a:prstGeom prst="rect">
            <a:avLst/>
          </a:prstGeom>
        </p:spPr>
        <p:txBody>
          <a:bodyPr vert="horz" wrap="square" lIns="0" tIns="25499" rIns="0" bIns="0" rtlCol="0">
            <a:spAutoFit/>
          </a:bodyPr>
          <a:lstStyle/>
          <a:p>
            <a:pPr algn="ctr">
              <a:spcBef>
                <a:spcPts val="201"/>
              </a:spcBef>
            </a:pPr>
            <a:r>
              <a:rPr lang="ru-RU" sz="2800" b="1" spc="-11" dirty="0">
                <a:solidFill>
                  <a:srgbClr val="FEFEFE"/>
                </a:solidFill>
                <a:latin typeface="Arial"/>
                <a:cs typeface="Arial"/>
              </a:rPr>
              <a:t>класс</a:t>
            </a:r>
          </a:p>
          <a:p>
            <a:pPr>
              <a:spcBef>
                <a:spcPts val="201"/>
              </a:spcBef>
            </a:pPr>
            <a:endParaRPr sz="2747" dirty="0">
              <a:latin typeface="Arial"/>
              <a:cs typeface="Arial"/>
            </a:endParaRPr>
          </a:p>
        </p:txBody>
      </p:sp>
      <p:sp>
        <p:nvSpPr>
          <p:cNvPr id="46" name="object 2">
            <a:extLst>
              <a:ext uri="{FF2B5EF4-FFF2-40B4-BE49-F238E27FC236}">
                <a16:creationId xmlns:a16="http://schemas.microsoft.com/office/drawing/2014/main" id="{B8AE967A-8A32-463D-BEB3-961169192AFF}"/>
              </a:ext>
            </a:extLst>
          </p:cNvPr>
          <p:cNvSpPr txBox="1">
            <a:spLocks/>
          </p:cNvSpPr>
          <p:nvPr/>
        </p:nvSpPr>
        <p:spPr>
          <a:xfrm>
            <a:off x="2049236" y="456620"/>
            <a:ext cx="6469121" cy="1138567"/>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defTabSz="1935419">
              <a:spcBef>
                <a:spcPts val="241"/>
              </a:spcBef>
              <a:defRPr/>
            </a:pPr>
            <a:r>
              <a:rPr lang="ru-RU" sz="7196" kern="0" spc="21" dirty="0">
                <a:solidFill>
                  <a:sysClr val="window" lastClr="FFFFFF"/>
                </a:solidFill>
              </a:rPr>
              <a:t>   Литература</a:t>
            </a:r>
            <a:endParaRPr lang="en-US" sz="7196" kern="0" spc="21" dirty="0">
              <a:solidFill>
                <a:sysClr val="window" lastClr="FFFFFF"/>
              </a:solidFill>
            </a:endParaRPr>
          </a:p>
        </p:txBody>
      </p:sp>
      <p:sp>
        <p:nvSpPr>
          <p:cNvPr id="47" name="object 11">
            <a:extLst>
              <a:ext uri="{FF2B5EF4-FFF2-40B4-BE49-F238E27FC236}">
                <a16:creationId xmlns:a16="http://schemas.microsoft.com/office/drawing/2014/main" id="{38127922-7F66-46DD-B48F-9CFEFAEAC55F}"/>
              </a:ext>
            </a:extLst>
          </p:cNvPr>
          <p:cNvSpPr/>
          <p:nvPr/>
        </p:nvSpPr>
        <p:spPr>
          <a:xfrm>
            <a:off x="704893" y="614405"/>
            <a:ext cx="936801" cy="897823"/>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1935419"/>
            <a:endParaRPr sz="3810">
              <a:solidFill>
                <a:prstClr val="black"/>
              </a:solidFill>
              <a:latin typeface="Calibri"/>
            </a:endParaRPr>
          </a:p>
        </p:txBody>
      </p:sp>
      <p:sp>
        <p:nvSpPr>
          <p:cNvPr id="48" name="object 12">
            <a:extLst>
              <a:ext uri="{FF2B5EF4-FFF2-40B4-BE49-F238E27FC236}">
                <a16:creationId xmlns:a16="http://schemas.microsoft.com/office/drawing/2014/main" id="{4BA87E8F-AB13-4B1A-98DA-14DD43AEABCF}"/>
              </a:ext>
            </a:extLst>
          </p:cNvPr>
          <p:cNvSpPr/>
          <p:nvPr/>
        </p:nvSpPr>
        <p:spPr>
          <a:xfrm>
            <a:off x="1094599" y="1111867"/>
            <a:ext cx="329292"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1935419"/>
            <a:endParaRPr sz="3810">
              <a:solidFill>
                <a:prstClr val="black"/>
              </a:solidFill>
              <a:latin typeface="Calibri"/>
            </a:endParaRPr>
          </a:p>
        </p:txBody>
      </p:sp>
      <p:sp>
        <p:nvSpPr>
          <p:cNvPr id="49" name="object 13">
            <a:extLst>
              <a:ext uri="{FF2B5EF4-FFF2-40B4-BE49-F238E27FC236}">
                <a16:creationId xmlns:a16="http://schemas.microsoft.com/office/drawing/2014/main" id="{B0334A9A-6476-4878-93C5-A3D2EC2917B4}"/>
              </a:ext>
            </a:extLst>
          </p:cNvPr>
          <p:cNvSpPr/>
          <p:nvPr/>
        </p:nvSpPr>
        <p:spPr>
          <a:xfrm>
            <a:off x="1234903" y="1405393"/>
            <a:ext cx="90051" cy="2822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1935419"/>
            <a:endParaRPr sz="3810">
              <a:solidFill>
                <a:prstClr val="black"/>
              </a:solidFill>
              <a:latin typeface="Calibri"/>
            </a:endParaRPr>
          </a:p>
        </p:txBody>
      </p:sp>
      <p:sp>
        <p:nvSpPr>
          <p:cNvPr id="50" name="object 14">
            <a:extLst>
              <a:ext uri="{FF2B5EF4-FFF2-40B4-BE49-F238E27FC236}">
                <a16:creationId xmlns:a16="http://schemas.microsoft.com/office/drawing/2014/main" id="{6631407E-AD9B-4D71-ADDE-1AE5738A212F}"/>
              </a:ext>
            </a:extLst>
          </p:cNvPr>
          <p:cNvSpPr/>
          <p:nvPr/>
        </p:nvSpPr>
        <p:spPr>
          <a:xfrm>
            <a:off x="941860" y="1419110"/>
            <a:ext cx="260743"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1935419"/>
            <a:endParaRPr sz="3810">
              <a:solidFill>
                <a:prstClr val="black"/>
              </a:solidFill>
              <a:latin typeface="Calibri"/>
            </a:endParaRPr>
          </a:p>
        </p:txBody>
      </p:sp>
      <p:sp>
        <p:nvSpPr>
          <p:cNvPr id="51" name="object 15">
            <a:extLst>
              <a:ext uri="{FF2B5EF4-FFF2-40B4-BE49-F238E27FC236}">
                <a16:creationId xmlns:a16="http://schemas.microsoft.com/office/drawing/2014/main" id="{23E1226E-F095-46EB-B6A9-68DAB40DE3D5}"/>
              </a:ext>
            </a:extLst>
          </p:cNvPr>
          <p:cNvSpPr/>
          <p:nvPr/>
        </p:nvSpPr>
        <p:spPr>
          <a:xfrm>
            <a:off x="1142483" y="808414"/>
            <a:ext cx="63170" cy="2822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1935419"/>
            <a:endParaRPr sz="3810">
              <a:solidFill>
                <a:prstClr val="black"/>
              </a:solidFill>
              <a:latin typeface="Calibri"/>
            </a:endParaRPr>
          </a:p>
        </p:txBody>
      </p:sp>
      <p:sp>
        <p:nvSpPr>
          <p:cNvPr id="52" name="object 16">
            <a:extLst>
              <a:ext uri="{FF2B5EF4-FFF2-40B4-BE49-F238E27FC236}">
                <a16:creationId xmlns:a16="http://schemas.microsoft.com/office/drawing/2014/main" id="{F081E63C-06CE-423D-AAE9-690F6D2219A1}"/>
              </a:ext>
            </a:extLst>
          </p:cNvPr>
          <p:cNvSpPr/>
          <p:nvPr/>
        </p:nvSpPr>
        <p:spPr>
          <a:xfrm>
            <a:off x="855503" y="1042599"/>
            <a:ext cx="255369" cy="177414"/>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1935419"/>
            <a:endParaRPr sz="3810">
              <a:solidFill>
                <a:prstClr val="black"/>
              </a:solidFill>
              <a:latin typeface="Calibri"/>
            </a:endParaRPr>
          </a:p>
        </p:txBody>
      </p:sp>
      <p:pic>
        <p:nvPicPr>
          <p:cNvPr id="18" name="i-main-pic" descr="Картинка 1 из 300">
            <a:extLst>
              <a:ext uri="{FF2B5EF4-FFF2-40B4-BE49-F238E27FC236}">
                <a16:creationId xmlns:a16="http://schemas.microsoft.com/office/drawing/2014/main" id="{46D11246-AB43-4889-8F7A-44F283E04DBB}"/>
              </a:ext>
            </a:extLst>
          </p:cNvPr>
          <p:cNvPicPr>
            <a:picLocks noChangeAspect="1"/>
          </p:cNvPicPr>
          <p:nvPr/>
        </p:nvPicPr>
        <p:blipFill>
          <a:blip r:embed="rId2"/>
          <a:stretch>
            <a:fillRect/>
          </a:stretch>
        </p:blipFill>
        <p:spPr>
          <a:xfrm>
            <a:off x="9219584" y="2781245"/>
            <a:ext cx="2747846" cy="3370964"/>
          </a:xfrm>
          <a:prstGeom prst="rect">
            <a:avLst/>
          </a:prstGeom>
          <a:noFill/>
          <a:ln w="9525">
            <a:noFill/>
          </a:ln>
        </p:spPr>
      </p:pic>
    </p:spTree>
    <p:extLst>
      <p:ext uri="{BB962C8B-B14F-4D97-AF65-F5344CB8AC3E}">
        <p14:creationId xmlns:p14="http://schemas.microsoft.com/office/powerpoint/2010/main" val="3887462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221942" y="1384918"/>
            <a:ext cx="7145509" cy="5140169"/>
          </a:xfrm>
          <a:solidFill>
            <a:schemeClr val="accent3">
              <a:lumMod val="20000"/>
              <a:lumOff val="80000"/>
            </a:schemeClr>
          </a:solidFill>
          <a:ln w="38100">
            <a:solidFill>
              <a:srgbClr val="0070C0"/>
            </a:solidFill>
          </a:ln>
        </p:spPr>
        <p:txBody>
          <a:bodyPr>
            <a:normAutofit/>
          </a:bodyPr>
          <a:lstStyle/>
          <a:p>
            <a:pPr algn="l">
              <a:lnSpc>
                <a:spcPct val="100000"/>
              </a:lnSpc>
            </a:pPr>
            <a:r>
              <a:rPr lang="ru-RU" sz="3200" b="1" dirty="0">
                <a:latin typeface="Arial" panose="020B0604020202020204" pitchFamily="34" charset="0"/>
                <a:cs typeface="Arial" panose="020B0604020202020204" pitchFamily="34" charset="0"/>
              </a:rPr>
              <a:t>   </a:t>
            </a:r>
            <a:r>
              <a:rPr lang="ru-RU" sz="3200" b="1" dirty="0" smtClean="0">
                <a:latin typeface="Arial" panose="020B0604020202020204" pitchFamily="34" charset="0"/>
                <a:cs typeface="Arial" panose="020B0604020202020204" pitchFamily="34" charset="0"/>
              </a:rPr>
              <a:t>  Кульминация </a:t>
            </a:r>
            <a:r>
              <a:rPr lang="ru-RU" sz="3200" dirty="0">
                <a:latin typeface="Arial" panose="020B0604020202020204" pitchFamily="34" charset="0"/>
                <a:cs typeface="Arial" panose="020B0604020202020204" pitchFamily="34" charset="0"/>
              </a:rPr>
              <a:t>сказки в полной мере раскрывает беспомощность барина без крестьян, которые выступали в его жизни источником всех благ. Когда они исчезли, некогда лощеный барин превратился в дикое животное: перестал следить за собой, есть нормальную человеческую пищу.</a:t>
            </a:r>
          </a:p>
        </p:txBody>
      </p:sp>
      <p:sp>
        <p:nvSpPr>
          <p:cNvPr id="4" name="object 2">
            <a:extLst>
              <a:ext uri="{FF2B5EF4-FFF2-40B4-BE49-F238E27FC236}">
                <a16:creationId xmlns:a16="http://schemas.microsoft.com/office/drawing/2014/main" id="{BBD50A0F-E09F-4AD3-AE8D-4CE369D9B7CF}"/>
              </a:ext>
            </a:extLst>
          </p:cNvPr>
          <p:cNvSpPr/>
          <p:nvPr/>
        </p:nvSpPr>
        <p:spPr>
          <a:xfrm>
            <a:off x="0" y="-381"/>
            <a:ext cx="12192000" cy="1145600"/>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altLang="ru-RU" sz="6000" b="1" dirty="0">
                <a:solidFill>
                  <a:schemeClr val="bg1"/>
                </a:solidFill>
                <a:latin typeface="Arial" panose="020B0604020202020204" pitchFamily="34" charset="0"/>
                <a:cs typeface="Arial" panose="020B0604020202020204" pitchFamily="34" charset="0"/>
              </a:rPr>
              <a:t>«Дикий помещик»</a:t>
            </a:r>
          </a:p>
        </p:txBody>
      </p:sp>
      <p:pic>
        <p:nvPicPr>
          <p:cNvPr id="2" name="Picture 2" descr="Сказка Дикий помещик: Салтыков-Щедрин - читать онлайн">
            <a:extLst>
              <a:ext uri="{FF2B5EF4-FFF2-40B4-BE49-F238E27FC236}">
                <a16:creationId xmlns:a16="http://schemas.microsoft.com/office/drawing/2014/main" id="{8B5401A0-EA33-4F4A-ACCE-9CB50E1B513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367" b="4420"/>
          <a:stretch/>
        </p:blipFill>
        <p:spPr bwMode="auto">
          <a:xfrm>
            <a:off x="7747670" y="1985810"/>
            <a:ext cx="4003829" cy="35599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134540975"/>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D236C7C-B0EA-4355-BF35-48A440B996BB}"/>
              </a:ext>
            </a:extLst>
          </p:cNvPr>
          <p:cNvSpPr>
            <a:spLocks noGrp="1"/>
          </p:cNvSpPr>
          <p:nvPr>
            <p:ph idx="1"/>
          </p:nvPr>
        </p:nvSpPr>
        <p:spPr>
          <a:xfrm>
            <a:off x="550420" y="1358284"/>
            <a:ext cx="6464334" cy="5160816"/>
          </a:xfrm>
          <a:solidFill>
            <a:schemeClr val="accent3">
              <a:lumMod val="20000"/>
              <a:lumOff val="80000"/>
            </a:schemeClr>
          </a:solidFill>
          <a:ln w="38100">
            <a:solidFill>
              <a:srgbClr val="002060"/>
            </a:solidFill>
          </a:ln>
        </p:spPr>
        <p:txBody>
          <a:bodyPr>
            <a:noAutofit/>
          </a:bodyPr>
          <a:lstStyle/>
          <a:p>
            <a:pPr marL="0" indent="0">
              <a:lnSpc>
                <a:spcPct val="100000"/>
              </a:lnSpc>
              <a:buNone/>
            </a:pP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 </a:t>
            </a:r>
            <a:r>
              <a:rPr lang="ru-RU" sz="3200" dirty="0" smtClean="0">
                <a:latin typeface="Arial" panose="020B0604020202020204" pitchFamily="34" charset="0"/>
                <a:cs typeface="Arial" panose="020B0604020202020204" pitchFamily="34" charset="0"/>
              </a:rPr>
              <a:t>В </a:t>
            </a:r>
            <a:r>
              <a:rPr lang="ru-RU" sz="3200" b="1" dirty="0">
                <a:latin typeface="Arial" panose="020B0604020202020204" pitchFamily="34" charset="0"/>
                <a:cs typeface="Arial" panose="020B0604020202020204" pitchFamily="34" charset="0"/>
              </a:rPr>
              <a:t>развязке</a:t>
            </a:r>
            <a:r>
              <a:rPr lang="ru-RU" sz="3200" dirty="0">
                <a:latin typeface="Arial" panose="020B0604020202020204" pitchFamily="34" charset="0"/>
                <a:cs typeface="Arial" panose="020B0604020202020204" pitchFamily="34" charset="0"/>
              </a:rPr>
              <a:t> произведения помещик, окончательно обнищавший и одичавший, полностью утрачивает рассудок. </a:t>
            </a:r>
          </a:p>
          <a:p>
            <a:pPr marL="0" indent="0">
              <a:lnSpc>
                <a:spcPct val="100000"/>
              </a:lnSpc>
              <a:buNone/>
            </a:pPr>
            <a:r>
              <a:rPr lang="ru-RU" sz="3200" dirty="0">
                <a:latin typeface="Arial" panose="020B0604020202020204" pitchFamily="34" charset="0"/>
                <a:cs typeface="Arial" panose="020B0604020202020204" pitchFamily="34" charset="0"/>
              </a:rPr>
              <a:t>   По приказу высшего начальства вернули всех крестьян, а помещика насильно привели в приличный вид, но прежним он никогда не станет…</a:t>
            </a:r>
          </a:p>
        </p:txBody>
      </p:sp>
      <p:sp>
        <p:nvSpPr>
          <p:cNvPr id="4" name="object 2">
            <a:extLst>
              <a:ext uri="{FF2B5EF4-FFF2-40B4-BE49-F238E27FC236}">
                <a16:creationId xmlns:a16="http://schemas.microsoft.com/office/drawing/2014/main" id="{5F861C4D-E230-4464-A7A4-58FBAF4ABF95}"/>
              </a:ext>
            </a:extLst>
          </p:cNvPr>
          <p:cNvSpPr/>
          <p:nvPr/>
        </p:nvSpPr>
        <p:spPr>
          <a:xfrm>
            <a:off x="0" y="-7184"/>
            <a:ext cx="12192000" cy="100148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altLang="ru-RU" sz="6000" b="1">
                <a:solidFill>
                  <a:schemeClr val="bg1"/>
                </a:solidFill>
                <a:latin typeface="Arial" panose="020B0604020202020204" pitchFamily="34" charset="0"/>
                <a:cs typeface="Arial" panose="020B0604020202020204" pitchFamily="34" charset="0"/>
              </a:rPr>
              <a:t>«Дикий помещик»</a:t>
            </a:r>
            <a:endParaRPr lang="ru-RU" altLang="ru-RU" sz="6000" b="1" dirty="0">
              <a:solidFill>
                <a:schemeClr val="bg1"/>
              </a:solidFill>
              <a:latin typeface="Arial" panose="020B0604020202020204" pitchFamily="34" charset="0"/>
              <a:cs typeface="Arial" panose="020B0604020202020204" pitchFamily="34" charset="0"/>
            </a:endParaRPr>
          </a:p>
        </p:txBody>
      </p:sp>
      <p:pic>
        <p:nvPicPr>
          <p:cNvPr id="6146" name="Picture 2" descr="Отзыв на сказку &quot;Дикий помещик&quot;. Что писать?">
            <a:extLst>
              <a:ext uri="{FF2B5EF4-FFF2-40B4-BE49-F238E27FC236}">
                <a16:creationId xmlns:a16="http://schemas.microsoft.com/office/drawing/2014/main" id="{CD548A1D-D989-48E8-9F10-EA70ABC67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0437" y="1776295"/>
            <a:ext cx="4176945" cy="38706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5763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1402672" y="1802166"/>
            <a:ext cx="7048870" cy="2894122"/>
          </a:xfrm>
          <a:solidFill>
            <a:schemeClr val="accent3">
              <a:lumMod val="20000"/>
              <a:lumOff val="80000"/>
            </a:schemeClr>
          </a:solidFill>
          <a:ln w="38100">
            <a:solidFill>
              <a:srgbClr val="0070C0"/>
            </a:solidFill>
          </a:ln>
        </p:spPr>
        <p:txBody>
          <a:bodyPr>
            <a:noAutofit/>
          </a:bodyPr>
          <a:lstStyle/>
          <a:p>
            <a:pPr algn="l">
              <a:lnSpc>
                <a:spcPct val="100000"/>
              </a:lnSpc>
            </a:pPr>
            <a:r>
              <a:rPr lang="ru-RU" sz="2800" dirty="0">
                <a:latin typeface="Arial" panose="020B0604020202020204" pitchFamily="34" charset="0"/>
                <a:cs typeface="Arial" panose="020B0604020202020204" pitchFamily="34" charset="0"/>
              </a:rPr>
              <a:t>   видео</a:t>
            </a:r>
          </a:p>
        </p:txBody>
      </p:sp>
      <p:sp>
        <p:nvSpPr>
          <p:cNvPr id="4" name="object 2">
            <a:extLst>
              <a:ext uri="{FF2B5EF4-FFF2-40B4-BE49-F238E27FC236}">
                <a16:creationId xmlns:a16="http://schemas.microsoft.com/office/drawing/2014/main" id="{BBD50A0F-E09F-4AD3-AE8D-4CE369D9B7CF}"/>
              </a:ext>
            </a:extLst>
          </p:cNvPr>
          <p:cNvSpPr/>
          <p:nvPr/>
        </p:nvSpPr>
        <p:spPr>
          <a:xfrm>
            <a:off x="0" y="-381"/>
            <a:ext cx="12192000" cy="1083457"/>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400" b="1" dirty="0">
                <a:solidFill>
                  <a:schemeClr val="bg1"/>
                </a:solidFill>
                <a:latin typeface="Arial" panose="020B0604020202020204" pitchFamily="34" charset="0"/>
                <a:cs typeface="Arial" panose="020B0604020202020204" pitchFamily="34" charset="0"/>
              </a:rPr>
              <a:t> </a:t>
            </a:r>
            <a:endParaRPr sz="5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486522"/>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292956" y="1370967"/>
            <a:ext cx="5086912" cy="981616"/>
          </a:xfrm>
          <a:solidFill>
            <a:schemeClr val="accent3">
              <a:lumMod val="20000"/>
              <a:lumOff val="80000"/>
            </a:schemeClr>
          </a:solidFill>
          <a:ln w="38100">
            <a:solidFill>
              <a:srgbClr val="0070C0"/>
            </a:solidFill>
          </a:ln>
        </p:spPr>
        <p:txBody>
          <a:bodyPr>
            <a:normAutofit/>
          </a:bodyPr>
          <a:lstStyle/>
          <a:p>
            <a:pPr>
              <a:lnSpc>
                <a:spcPct val="100000"/>
              </a:lnSpc>
            </a:pPr>
            <a:r>
              <a:rPr lang="ru-RU" sz="2800" dirty="0">
                <a:latin typeface="Arial" panose="020B0604020202020204" pitchFamily="34" charset="0"/>
                <a:cs typeface="Arial" panose="020B0604020202020204" pitchFamily="34" charset="0"/>
              </a:rPr>
              <a:t>   </a:t>
            </a:r>
            <a:r>
              <a:rPr lang="ru-RU" sz="2800" b="1" dirty="0">
                <a:latin typeface="Arial" panose="020B0604020202020204" pitchFamily="34" charset="0"/>
                <a:cs typeface="Arial" panose="020B0604020202020204" pitchFamily="34" charset="0"/>
              </a:rPr>
              <a:t>Беспомощность помещиков без крестьян.</a:t>
            </a:r>
          </a:p>
        </p:txBody>
      </p:sp>
      <p:sp>
        <p:nvSpPr>
          <p:cNvPr id="4" name="object 2">
            <a:extLst>
              <a:ext uri="{FF2B5EF4-FFF2-40B4-BE49-F238E27FC236}">
                <a16:creationId xmlns:a16="http://schemas.microsoft.com/office/drawing/2014/main" id="{BBD50A0F-E09F-4AD3-AE8D-4CE369D9B7CF}"/>
              </a:ext>
            </a:extLst>
          </p:cNvPr>
          <p:cNvSpPr/>
          <p:nvPr/>
        </p:nvSpPr>
        <p:spPr>
          <a:xfrm>
            <a:off x="0" y="1"/>
            <a:ext cx="12192000" cy="11363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just"/>
            <a:r>
              <a:rPr lang="ru-RU" sz="6000" b="1" dirty="0">
                <a:solidFill>
                  <a:schemeClr val="bg1"/>
                </a:solidFill>
                <a:latin typeface="Arial" panose="020B0604020202020204" pitchFamily="34" charset="0"/>
                <a:cs typeface="Arial" panose="020B0604020202020204" pitchFamily="34" charset="0"/>
              </a:rPr>
              <a:t>                    Вывод  </a:t>
            </a:r>
            <a:endParaRPr sz="6000" b="1" dirty="0">
              <a:solidFill>
                <a:schemeClr val="bg1"/>
              </a:solidFill>
              <a:latin typeface="Arial" panose="020B0604020202020204" pitchFamily="34" charset="0"/>
              <a:cs typeface="Arial" panose="020B0604020202020204" pitchFamily="34" charset="0"/>
            </a:endParaRPr>
          </a:p>
        </p:txBody>
      </p:sp>
      <p:sp>
        <p:nvSpPr>
          <p:cNvPr id="2" name="Прямоугольник 1">
            <a:extLst>
              <a:ext uri="{FF2B5EF4-FFF2-40B4-BE49-F238E27FC236}">
                <a16:creationId xmlns:a16="http://schemas.microsoft.com/office/drawing/2014/main" id="{19CB8A1F-84F0-4AF7-993B-4393E62BDC93}"/>
              </a:ext>
            </a:extLst>
          </p:cNvPr>
          <p:cNvSpPr/>
          <p:nvPr/>
        </p:nvSpPr>
        <p:spPr>
          <a:xfrm>
            <a:off x="292955" y="2649278"/>
            <a:ext cx="7057756" cy="3970318"/>
          </a:xfrm>
          <a:prstGeom prst="rect">
            <a:avLst/>
          </a:prstGeom>
          <a:solidFill>
            <a:schemeClr val="bg2"/>
          </a:solidFill>
          <a:ln w="38100">
            <a:solidFill>
              <a:srgbClr val="0070C0"/>
            </a:solidFill>
          </a:ln>
        </p:spPr>
        <p:txBody>
          <a:bodyPr wrap="square">
            <a:spAutoFit/>
          </a:bodyPr>
          <a:lstStyle/>
          <a:p>
            <a:r>
              <a:rPr lang="ru-RU" sz="2800" dirty="0">
                <a:latin typeface="Arial" panose="020B0604020202020204" pitchFamily="34" charset="0"/>
                <a:cs typeface="Arial" panose="020B0604020202020204" pitchFamily="34" charset="0"/>
              </a:rPr>
              <a:t>     Не станет крестьян, помещики деградируют и как класс, и как люди. После деградации они не вернутся к нормальной жизни.</a:t>
            </a:r>
          </a:p>
          <a:p>
            <a:r>
              <a:rPr lang="ru-RU" sz="2800" dirty="0">
                <a:latin typeface="Arial" panose="020B0604020202020204" pitchFamily="34" charset="0"/>
                <a:cs typeface="Arial" panose="020B0604020202020204" pitchFamily="34" charset="0"/>
              </a:rPr>
              <a:t>   Жизнь без крестьян станет невозможной не только для помещиков, но и для всей страны, ведь народ – опора государства, создатель материальных и духовных ценностей.</a:t>
            </a:r>
          </a:p>
        </p:txBody>
      </p:sp>
      <p:pic>
        <p:nvPicPr>
          <p:cNvPr id="7170" name="Picture 2" descr="bol.com | Михаил Салтыков-Щедрин. Его жизнь и литературная деятельность.  (ebook), Onbekend |...">
            <a:extLst>
              <a:ext uri="{FF2B5EF4-FFF2-40B4-BE49-F238E27FC236}">
                <a16:creationId xmlns:a16="http://schemas.microsoft.com/office/drawing/2014/main" id="{4C017C9C-5C26-4ABD-BF90-56B7BB3F25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706" t="11752" r="8964" b="24041"/>
          <a:stretch/>
        </p:blipFill>
        <p:spPr bwMode="auto">
          <a:xfrm>
            <a:off x="7951298" y="1687975"/>
            <a:ext cx="3701532" cy="407274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097103"/>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a:extLst>
              <a:ext uri="{FF2B5EF4-FFF2-40B4-BE49-F238E27FC236}">
                <a16:creationId xmlns:a16="http://schemas.microsoft.com/office/drawing/2014/main" id="{73094BDE-BE56-4F29-BFE0-F616EB22D4F3}"/>
              </a:ext>
            </a:extLst>
          </p:cNvPr>
          <p:cNvSpPr>
            <a:spLocks noGrp="1"/>
          </p:cNvSpPr>
          <p:nvPr>
            <p:ph type="subTitle" idx="1"/>
          </p:nvPr>
        </p:nvSpPr>
        <p:spPr>
          <a:xfrm>
            <a:off x="98670" y="1402671"/>
            <a:ext cx="11771790" cy="5002566"/>
          </a:xfrm>
          <a:solidFill>
            <a:schemeClr val="accent3">
              <a:lumMod val="20000"/>
              <a:lumOff val="80000"/>
            </a:schemeClr>
          </a:solidFill>
          <a:ln w="38100">
            <a:solidFill>
              <a:srgbClr val="0070C0"/>
            </a:solidFill>
          </a:ln>
        </p:spPr>
        <p:txBody>
          <a:bodyPr>
            <a:normAutofit/>
          </a:bodyPr>
          <a:lstStyle/>
          <a:p>
            <a:pPr algn="l" fontAlgn="base">
              <a:lnSpc>
                <a:spcPct val="100000"/>
              </a:lnSpc>
              <a:spcBef>
                <a:spcPct val="0"/>
              </a:spcBef>
              <a:spcAft>
                <a:spcPct val="0"/>
              </a:spcAft>
            </a:pPr>
            <a:r>
              <a:rPr lang="ru-RU" sz="2800" dirty="0">
                <a:solidFill>
                  <a:srgbClr val="000000"/>
                </a:solidFill>
                <a:latin typeface="Arial" panose="020B0604020202020204" pitchFamily="34" charset="0"/>
                <a:cs typeface="Arial" panose="020B0604020202020204" pitchFamily="34" charset="0"/>
              </a:rPr>
              <a:t>  </a:t>
            </a:r>
            <a:r>
              <a:rPr lang="ru-RU" sz="2800" dirty="0" smtClean="0">
                <a:solidFill>
                  <a:srgbClr val="000000"/>
                </a:solidFill>
                <a:latin typeface="Arial" panose="020B0604020202020204" pitchFamily="34" charset="0"/>
                <a:cs typeface="Arial" panose="020B0604020202020204" pitchFamily="34" charset="0"/>
              </a:rPr>
              <a:t>   Сказка </a:t>
            </a:r>
            <a:r>
              <a:rPr lang="ru-RU" sz="2800" dirty="0">
                <a:solidFill>
                  <a:srgbClr val="000000"/>
                </a:solidFill>
                <a:latin typeface="Arial" panose="020B0604020202020204" pitchFamily="34" charset="0"/>
                <a:cs typeface="Arial" panose="020B0604020202020204" pitchFamily="34" charset="0"/>
              </a:rPr>
              <a:t>была написана с января </a:t>
            </a:r>
            <a:r>
              <a:rPr lang="ru-RU" sz="2800" dirty="0" smtClean="0">
                <a:solidFill>
                  <a:srgbClr val="000000"/>
                </a:solidFill>
                <a:latin typeface="Arial" panose="020B0604020202020204" pitchFamily="34" charset="0"/>
                <a:cs typeface="Arial" panose="020B0604020202020204" pitchFamily="34" charset="0"/>
              </a:rPr>
              <a:t>1882 г</a:t>
            </a:r>
            <a:r>
              <a:rPr lang="ru-RU" sz="2800" dirty="0">
                <a:solidFill>
                  <a:srgbClr val="000000"/>
                </a:solidFill>
                <a:latin typeface="Arial" panose="020B0604020202020204" pitchFamily="34" charset="0"/>
                <a:cs typeface="Arial" panose="020B0604020202020204" pitchFamily="34" charset="0"/>
              </a:rPr>
              <a:t>. - декабрь </a:t>
            </a:r>
            <a:r>
              <a:rPr lang="ru-RU" sz="2800" dirty="0" smtClean="0">
                <a:solidFill>
                  <a:srgbClr val="000000"/>
                </a:solidFill>
                <a:latin typeface="Arial" panose="020B0604020202020204" pitchFamily="34" charset="0"/>
                <a:cs typeface="Arial" panose="020B0604020202020204" pitchFamily="34" charset="0"/>
              </a:rPr>
              <a:t>1883 г</a:t>
            </a:r>
            <a:r>
              <a:rPr lang="ru-RU" sz="2800" dirty="0">
                <a:solidFill>
                  <a:srgbClr val="000000"/>
                </a:solidFill>
                <a:latin typeface="Arial" panose="020B0604020202020204" pitchFamily="34" charset="0"/>
                <a:cs typeface="Arial" panose="020B0604020202020204" pitchFamily="34" charset="0"/>
              </a:rPr>
              <a:t>.</a:t>
            </a:r>
          </a:p>
          <a:p>
            <a:pPr algn="l" fontAlgn="base">
              <a:lnSpc>
                <a:spcPct val="100000"/>
              </a:lnSpc>
              <a:spcBef>
                <a:spcPct val="0"/>
              </a:spcBef>
              <a:spcAft>
                <a:spcPct val="0"/>
              </a:spcAft>
            </a:pPr>
            <a:r>
              <a:rPr lang="ru-RU" sz="2800" dirty="0">
                <a:solidFill>
                  <a:srgbClr val="000000"/>
                </a:solidFill>
                <a:latin typeface="Arial" panose="020B0604020202020204" pitchFamily="34" charset="0"/>
                <a:cs typeface="Arial" panose="020B0604020202020204" pitchFamily="34" charset="0"/>
              </a:rPr>
              <a:t>Её можно читать как поверхностно, не задумываясь </a:t>
            </a:r>
          </a:p>
          <a:p>
            <a:pPr algn="l" fontAlgn="base">
              <a:lnSpc>
                <a:spcPct val="100000"/>
              </a:lnSpc>
              <a:spcBef>
                <a:spcPct val="0"/>
              </a:spcBef>
              <a:spcAft>
                <a:spcPct val="0"/>
              </a:spcAft>
            </a:pPr>
            <a:r>
              <a:rPr lang="ru-RU" sz="2800" dirty="0">
                <a:solidFill>
                  <a:srgbClr val="000000"/>
                </a:solidFill>
                <a:latin typeface="Arial" panose="020B0604020202020204" pitchFamily="34" charset="0"/>
                <a:cs typeface="Arial" panose="020B0604020202020204" pitchFamily="34" charset="0"/>
              </a:rPr>
              <a:t>о переносном смысле, так и учитывая аллего-</a:t>
            </a:r>
          </a:p>
          <a:p>
            <a:pPr algn="l" fontAlgn="base">
              <a:lnSpc>
                <a:spcPct val="100000"/>
              </a:lnSpc>
              <a:spcBef>
                <a:spcPct val="0"/>
              </a:spcBef>
              <a:spcAft>
                <a:spcPct val="0"/>
              </a:spcAft>
            </a:pPr>
            <a:r>
              <a:rPr lang="ru-RU" sz="2800" dirty="0">
                <a:solidFill>
                  <a:srgbClr val="000000"/>
                </a:solidFill>
                <a:latin typeface="Arial" panose="020B0604020202020204" pitchFamily="34" charset="0"/>
                <a:cs typeface="Arial" panose="020B0604020202020204" pitchFamily="34" charset="0"/>
              </a:rPr>
              <a:t>рическое значение. </a:t>
            </a:r>
            <a:r>
              <a:rPr lang="ru-RU" sz="2800" dirty="0">
                <a:latin typeface="Arial" panose="020B0604020202020204" pitchFamily="34" charset="0"/>
                <a:cs typeface="Arial" panose="020B0604020202020204" pitchFamily="34" charset="0"/>
              </a:rPr>
              <a:t>Для создания аллегорий автор</a:t>
            </a:r>
          </a:p>
          <a:p>
            <a:pPr algn="l" fontAlgn="base">
              <a:lnSpc>
                <a:spcPct val="100000"/>
              </a:lnSpc>
              <a:spcBef>
                <a:spcPct val="0"/>
              </a:spcBef>
              <a:spcAft>
                <a:spcPct val="0"/>
              </a:spcAft>
            </a:pPr>
            <a:r>
              <a:rPr lang="ru-RU" sz="2800" dirty="0">
                <a:latin typeface="Arial" panose="020B0604020202020204" pitchFamily="34" charset="0"/>
                <a:cs typeface="Arial" panose="020B0604020202020204" pitchFamily="34" charset="0"/>
              </a:rPr>
              <a:t>погружает читателя в подводный мир, поэтому </a:t>
            </a:r>
          </a:p>
          <a:p>
            <a:pPr algn="l" fontAlgn="base">
              <a:lnSpc>
                <a:spcPct val="100000"/>
              </a:lnSpc>
              <a:spcBef>
                <a:spcPct val="0"/>
              </a:spcBef>
              <a:spcAft>
                <a:spcPct val="0"/>
              </a:spcAft>
            </a:pPr>
            <a:r>
              <a:rPr lang="ru-RU" sz="2800" b="1" dirty="0">
                <a:latin typeface="Arial" panose="020B0604020202020204" pitchFamily="34" charset="0"/>
                <a:cs typeface="Arial" panose="020B0604020202020204" pitchFamily="34" charset="0"/>
              </a:rPr>
              <a:t>главные герои сказки</a:t>
            </a:r>
            <a:r>
              <a:rPr lang="ru-RU" sz="2800" dirty="0">
                <a:latin typeface="Arial" panose="020B0604020202020204" pitchFamily="34" charset="0"/>
                <a:cs typeface="Arial" panose="020B0604020202020204" pitchFamily="34" charset="0"/>
              </a:rPr>
              <a:t> – рыбы. </a:t>
            </a:r>
          </a:p>
          <a:p>
            <a:pPr algn="l" fontAlgn="base">
              <a:lnSpc>
                <a:spcPct val="100000"/>
              </a:lnSpc>
              <a:spcBef>
                <a:spcPct val="0"/>
              </a:spcBef>
              <a:spcAft>
                <a:spcPct val="0"/>
              </a:spcAft>
            </a:pPr>
            <a:endParaRPr lang="ru-RU" sz="2800" b="1" dirty="0">
              <a:solidFill>
                <a:srgbClr val="000000"/>
              </a:solidFill>
              <a:latin typeface="Arial" panose="020B0604020202020204" pitchFamily="34" charset="0"/>
              <a:cs typeface="Arial" panose="020B0604020202020204" pitchFamily="34" charset="0"/>
            </a:endParaRPr>
          </a:p>
          <a:p>
            <a:pPr algn="l" fontAlgn="base">
              <a:lnSpc>
                <a:spcPct val="100000"/>
              </a:lnSpc>
              <a:spcBef>
                <a:spcPct val="0"/>
              </a:spcBef>
              <a:spcAft>
                <a:spcPct val="0"/>
              </a:spcAft>
            </a:pPr>
            <a:endParaRPr lang="ru-RU" sz="2800" b="1" dirty="0">
              <a:solidFill>
                <a:srgbClr val="000000"/>
              </a:solidFill>
              <a:latin typeface="Arial" panose="020B0604020202020204" pitchFamily="34" charset="0"/>
              <a:cs typeface="Arial" panose="020B0604020202020204" pitchFamily="34" charset="0"/>
            </a:endParaRPr>
          </a:p>
          <a:p>
            <a:pPr algn="l" fontAlgn="base">
              <a:lnSpc>
                <a:spcPct val="100000"/>
              </a:lnSpc>
              <a:spcBef>
                <a:spcPct val="0"/>
              </a:spcBef>
              <a:spcAft>
                <a:spcPct val="0"/>
              </a:spcAft>
            </a:pPr>
            <a:r>
              <a:rPr lang="ru-RU" sz="2800" b="1" dirty="0">
                <a:solidFill>
                  <a:srgbClr val="000000"/>
                </a:solidFill>
                <a:latin typeface="Arial" panose="020B0604020202020204" pitchFamily="34" charset="0"/>
                <a:cs typeface="Arial" panose="020B0604020202020204" pitchFamily="34" charset="0"/>
              </a:rPr>
              <a:t>Аллегория - это иносказание.</a:t>
            </a:r>
          </a:p>
        </p:txBody>
      </p:sp>
      <p:pic>
        <p:nvPicPr>
          <p:cNvPr id="7174" name="Picture 6" descr="Сумрачный гений Салтыкова-Щедрина: чего мы не знаем из школьной программы -  Экспресс газета">
            <a:extLst>
              <a:ext uri="{FF2B5EF4-FFF2-40B4-BE49-F238E27FC236}">
                <a16:creationId xmlns:a16="http://schemas.microsoft.com/office/drawing/2014/main" id="{2AFDDFC8-485E-464F-954C-1C8A6122F6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1590" y="3002243"/>
            <a:ext cx="3819174" cy="3254558"/>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5" name="object 2">
            <a:extLst>
              <a:ext uri="{FF2B5EF4-FFF2-40B4-BE49-F238E27FC236}">
                <a16:creationId xmlns:a16="http://schemas.microsoft.com/office/drawing/2014/main" id="{25BB8174-ED31-41CE-B021-1F6E3F6333F5}"/>
              </a:ext>
            </a:extLst>
          </p:cNvPr>
          <p:cNvSpPr/>
          <p:nvPr/>
        </p:nvSpPr>
        <p:spPr>
          <a:xfrm>
            <a:off x="0" y="1"/>
            <a:ext cx="12192000" cy="11363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800" b="1" dirty="0">
                <a:solidFill>
                  <a:schemeClr val="bg1"/>
                </a:solidFill>
                <a:latin typeface="Arial" panose="020B0604020202020204" pitchFamily="34" charset="0"/>
                <a:cs typeface="Arial" panose="020B0604020202020204" pitchFamily="34" charset="0"/>
              </a:rPr>
              <a:t>«Премудрый пескарь»</a:t>
            </a:r>
            <a:endParaRPr sz="58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05119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19342563-D06C-4013-BD28-CE259464575C}"/>
              </a:ext>
            </a:extLst>
          </p:cNvPr>
          <p:cNvSpPr>
            <a:spLocks noChangeArrowheads="1"/>
          </p:cNvSpPr>
          <p:nvPr/>
        </p:nvSpPr>
        <p:spPr bwMode="auto">
          <a:xfrm>
            <a:off x="1524000" y="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sz="4000" b="1" dirty="0">
                <a:solidFill>
                  <a:schemeClr val="accent3">
                    <a:lumMod val="50000"/>
                  </a:schemeClr>
                </a:solidFill>
                <a:latin typeface="Arial" panose="020B0604020202020204" pitchFamily="34" charset="0"/>
                <a:cs typeface="Arial" panose="020B0604020202020204" pitchFamily="34" charset="0"/>
              </a:rPr>
              <a:t>Кабинет писателя</a:t>
            </a:r>
          </a:p>
        </p:txBody>
      </p:sp>
      <p:sp>
        <p:nvSpPr>
          <p:cNvPr id="6" name="object 2">
            <a:extLst>
              <a:ext uri="{FF2B5EF4-FFF2-40B4-BE49-F238E27FC236}">
                <a16:creationId xmlns:a16="http://schemas.microsoft.com/office/drawing/2014/main" id="{E57FEE25-8A82-45E6-9643-207432FCFF43}"/>
              </a:ext>
            </a:extLst>
          </p:cNvPr>
          <p:cNvSpPr/>
          <p:nvPr/>
        </p:nvSpPr>
        <p:spPr>
          <a:xfrm>
            <a:off x="0" y="1"/>
            <a:ext cx="12192000" cy="11363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800" b="1" dirty="0">
                <a:solidFill>
                  <a:schemeClr val="bg1"/>
                </a:solidFill>
                <a:latin typeface="Arial" panose="020B0604020202020204" pitchFamily="34" charset="0"/>
                <a:cs typeface="Arial" panose="020B0604020202020204" pitchFamily="34" charset="0"/>
              </a:rPr>
              <a:t>Сюжет </a:t>
            </a:r>
            <a:endParaRPr sz="5800" b="1" dirty="0">
              <a:solidFill>
                <a:schemeClr val="bg1"/>
              </a:solidFill>
              <a:latin typeface="Arial" panose="020B0604020202020204" pitchFamily="34" charset="0"/>
              <a:cs typeface="Arial" panose="020B0604020202020204" pitchFamily="34" charset="0"/>
            </a:endParaRPr>
          </a:p>
        </p:txBody>
      </p:sp>
      <p:sp>
        <p:nvSpPr>
          <p:cNvPr id="2" name="Прямоугольник 1">
            <a:extLst>
              <a:ext uri="{FF2B5EF4-FFF2-40B4-BE49-F238E27FC236}">
                <a16:creationId xmlns:a16="http://schemas.microsoft.com/office/drawing/2014/main" id="{AC11D387-3308-4C11-AB76-EEE86AF074B5}"/>
              </a:ext>
            </a:extLst>
          </p:cNvPr>
          <p:cNvSpPr/>
          <p:nvPr/>
        </p:nvSpPr>
        <p:spPr>
          <a:xfrm>
            <a:off x="230819" y="1296140"/>
            <a:ext cx="5865181" cy="5246703"/>
          </a:xfrm>
          <a:prstGeom prst="rect">
            <a:avLst/>
          </a:prstGeom>
          <a:solidFill>
            <a:schemeClr val="bg2"/>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a:solidFill>
                  <a:schemeClr val="tx1"/>
                </a:solidFill>
                <a:latin typeface="Arial" panose="020B0604020202020204" pitchFamily="34" charset="0"/>
                <a:cs typeface="Arial" panose="020B0604020202020204" pitchFamily="34" charset="0"/>
              </a:rPr>
              <a:t>   Начинается произведение с рассказа о семье пескарей. Глава семейства поучал детей быть предельно осторожными, так как маленьких рыб опасность подстерегает на каждом шагу. Главный герой, наслушавшись этих наставлений, решил спрятаться от мира, чтобы дожить до старости и умереть своей смертью.</a:t>
            </a:r>
          </a:p>
        </p:txBody>
      </p:sp>
      <p:pic>
        <p:nvPicPr>
          <p:cNvPr id="2052" name="Picture 4" descr="Премудрый пескарь&quot;: краткое содержание, что писать в читательский дневник?">
            <a:extLst>
              <a:ext uri="{FF2B5EF4-FFF2-40B4-BE49-F238E27FC236}">
                <a16:creationId xmlns:a16="http://schemas.microsoft.com/office/drawing/2014/main" id="{241B59FC-C351-4D7C-A2E6-42B168660C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435" y="1207362"/>
            <a:ext cx="3988525" cy="264554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54" name="Picture 6" descr="Премудрый пескарь">
            <a:extLst>
              <a:ext uri="{FF2B5EF4-FFF2-40B4-BE49-F238E27FC236}">
                <a16:creationId xmlns:a16="http://schemas.microsoft.com/office/drawing/2014/main" id="{9B305A34-8E54-4025-B5F5-7A347D6926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9674" y="3710863"/>
            <a:ext cx="3562396" cy="239697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CC4756-F059-4DAB-BF3C-F4D30228F88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E400476-A95E-4882-AAAD-6BE2F63CAA79}"/>
              </a:ext>
            </a:extLst>
          </p:cNvPr>
          <p:cNvSpPr>
            <a:spLocks noGrp="1"/>
          </p:cNvSpPr>
          <p:nvPr>
            <p:ph idx="1"/>
          </p:nvPr>
        </p:nvSpPr>
        <p:spPr/>
        <p:txBody>
          <a:bodyPr>
            <a:normAutofit/>
          </a:bodyPr>
          <a:lstStyle/>
          <a:p>
            <a:pPr algn="ctr"/>
            <a:r>
              <a:rPr lang="ru-RU" sz="9600" dirty="0"/>
              <a:t>видео</a:t>
            </a:r>
          </a:p>
        </p:txBody>
      </p:sp>
    </p:spTree>
    <p:extLst>
      <p:ext uri="{BB962C8B-B14F-4D97-AF65-F5344CB8AC3E}">
        <p14:creationId xmlns:p14="http://schemas.microsoft.com/office/powerpoint/2010/main" val="31196750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19342563-D06C-4013-BD28-CE259464575C}"/>
              </a:ext>
            </a:extLst>
          </p:cNvPr>
          <p:cNvSpPr>
            <a:spLocks noChangeArrowheads="1"/>
          </p:cNvSpPr>
          <p:nvPr/>
        </p:nvSpPr>
        <p:spPr bwMode="auto">
          <a:xfrm>
            <a:off x="1524000" y="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sz="4000" b="1" dirty="0">
                <a:solidFill>
                  <a:schemeClr val="accent3">
                    <a:lumMod val="50000"/>
                  </a:schemeClr>
                </a:solidFill>
                <a:latin typeface="Arial" panose="020B0604020202020204" pitchFamily="34" charset="0"/>
                <a:cs typeface="Arial" panose="020B0604020202020204" pitchFamily="34" charset="0"/>
              </a:rPr>
              <a:t>Кабинет писателя</a:t>
            </a:r>
          </a:p>
        </p:txBody>
      </p:sp>
      <p:sp>
        <p:nvSpPr>
          <p:cNvPr id="6" name="object 2">
            <a:extLst>
              <a:ext uri="{FF2B5EF4-FFF2-40B4-BE49-F238E27FC236}">
                <a16:creationId xmlns:a16="http://schemas.microsoft.com/office/drawing/2014/main" id="{E57FEE25-8A82-45E6-9643-207432FCFF43}"/>
              </a:ext>
            </a:extLst>
          </p:cNvPr>
          <p:cNvSpPr/>
          <p:nvPr/>
        </p:nvSpPr>
        <p:spPr>
          <a:xfrm>
            <a:off x="0" y="1"/>
            <a:ext cx="12192000" cy="11363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800" b="1" dirty="0">
                <a:solidFill>
                  <a:schemeClr val="bg1"/>
                </a:solidFill>
                <a:latin typeface="Arial" panose="020B0604020202020204" pitchFamily="34" charset="0"/>
                <a:cs typeface="Arial" panose="020B0604020202020204" pitchFamily="34" charset="0"/>
              </a:rPr>
              <a:t>Сюжет </a:t>
            </a:r>
            <a:endParaRPr sz="5800" b="1" dirty="0">
              <a:solidFill>
                <a:schemeClr val="bg1"/>
              </a:solidFill>
              <a:latin typeface="Arial" panose="020B0604020202020204" pitchFamily="34" charset="0"/>
              <a:cs typeface="Arial" panose="020B0604020202020204" pitchFamily="34" charset="0"/>
            </a:endParaRPr>
          </a:p>
        </p:txBody>
      </p:sp>
      <p:sp>
        <p:nvSpPr>
          <p:cNvPr id="2" name="Прямоугольник 1">
            <a:extLst>
              <a:ext uri="{FF2B5EF4-FFF2-40B4-BE49-F238E27FC236}">
                <a16:creationId xmlns:a16="http://schemas.microsoft.com/office/drawing/2014/main" id="{F9FF2E1D-A4EC-4A9F-A841-B4BA1BB9D4FD}"/>
              </a:ext>
            </a:extLst>
          </p:cNvPr>
          <p:cNvSpPr/>
          <p:nvPr/>
        </p:nvSpPr>
        <p:spPr>
          <a:xfrm>
            <a:off x="603682" y="1888155"/>
            <a:ext cx="6924582" cy="4101483"/>
          </a:xfrm>
          <a:prstGeom prst="rect">
            <a:avLst/>
          </a:prstGeom>
          <a:solidFill>
            <a:schemeClr val="bg2"/>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a:solidFill>
                  <a:schemeClr val="tx1"/>
                </a:solidFill>
                <a:latin typeface="Arial" panose="020B0604020202020204" pitchFamily="34" charset="0"/>
                <a:cs typeface="Arial" panose="020B0604020202020204" pitchFamily="34" charset="0"/>
              </a:rPr>
              <a:t>   </a:t>
            </a:r>
            <a:r>
              <a:rPr lang="ru-RU" sz="3200" dirty="0">
                <a:solidFill>
                  <a:schemeClr val="tx1"/>
                </a:solidFill>
                <a:latin typeface="Arial" panose="020B0604020202020204" pitchFamily="34" charset="0"/>
                <a:cs typeface="Arial" panose="020B0604020202020204" pitchFamily="34" charset="0"/>
              </a:rPr>
              <a:t>Так в одиночестве и постоянном дрожании от страха он прожил более ста лет. И, действительно, умер своей смертью. Герой так и не понял, что суть жизни в борьбе за свое счастье, в радости, которую ощущаешь в кругу друзей и близких, в простых забавах.</a:t>
            </a:r>
          </a:p>
        </p:txBody>
      </p:sp>
      <p:pic>
        <p:nvPicPr>
          <p:cNvPr id="1026" name="Picture 2" descr="Премудрый пескарь - аудиосказка Салтыкова-Щедрина слушать">
            <a:extLst>
              <a:ext uri="{FF2B5EF4-FFF2-40B4-BE49-F238E27FC236}">
                <a16:creationId xmlns:a16="http://schemas.microsoft.com/office/drawing/2014/main" id="{F490103A-89B8-488A-9F79-4F978EF397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982" y="1626897"/>
            <a:ext cx="3531030" cy="392502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75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239696" y="1038686"/>
            <a:ext cx="6605241" cy="5688685"/>
          </a:xfrm>
          <a:solidFill>
            <a:schemeClr val="accent3">
              <a:lumMod val="20000"/>
              <a:lumOff val="80000"/>
            </a:schemeClr>
          </a:solidFill>
          <a:ln w="38100">
            <a:solidFill>
              <a:srgbClr val="0070C0"/>
            </a:solidFill>
          </a:ln>
        </p:spPr>
        <p:txBody>
          <a:bodyPr>
            <a:normAutofit lnSpcReduction="10000"/>
          </a:bodyPr>
          <a:lstStyle/>
          <a:p>
            <a:pPr algn="l">
              <a:lnSpc>
                <a:spcPct val="100000"/>
              </a:lnSpc>
            </a:pPr>
            <a:r>
              <a:rPr lang="ru-RU" sz="2800" dirty="0">
                <a:latin typeface="Arial" panose="020B0604020202020204" pitchFamily="34" charset="0"/>
                <a:cs typeface="Arial" panose="020B0604020202020204" pitchFamily="34" charset="0"/>
              </a:rPr>
              <a:t>  </a:t>
            </a:r>
          </a:p>
          <a:p>
            <a:pPr algn="l">
              <a:lnSpc>
                <a:spcPct val="100000"/>
              </a:lnSpc>
            </a:pPr>
            <a:endParaRPr lang="ru-RU" sz="2800" dirty="0">
              <a:latin typeface="Arial" panose="020B0604020202020204" pitchFamily="34" charset="0"/>
              <a:cs typeface="Arial" panose="020B0604020202020204" pitchFamily="34" charset="0"/>
            </a:endParaRPr>
          </a:p>
          <a:p>
            <a:pPr algn="l">
              <a:lnSpc>
                <a:spcPct val="100000"/>
              </a:lnSpc>
            </a:pPr>
            <a:endParaRPr lang="ru-RU" sz="2800" dirty="0">
              <a:latin typeface="Arial" panose="020B0604020202020204" pitchFamily="34" charset="0"/>
              <a:cs typeface="Arial" panose="020B0604020202020204" pitchFamily="34" charset="0"/>
            </a:endParaRPr>
          </a:p>
          <a:p>
            <a:pPr algn="l">
              <a:lnSpc>
                <a:spcPct val="110000"/>
              </a:lnSpc>
            </a:pPr>
            <a:r>
              <a:rPr lang="ru-RU" sz="2800" dirty="0">
                <a:latin typeface="Arial" panose="020B0604020202020204" pitchFamily="34" charset="0"/>
                <a:cs typeface="Arial" panose="020B0604020202020204" pitchFamily="34" charset="0"/>
              </a:rPr>
              <a:t>   </a:t>
            </a:r>
            <a:r>
              <a:rPr lang="ru-RU" sz="2800" dirty="0" smtClean="0">
                <a:latin typeface="Arial" panose="020B0604020202020204" pitchFamily="34" charset="0"/>
                <a:cs typeface="Arial" panose="020B0604020202020204" pitchFamily="34" charset="0"/>
              </a:rPr>
              <a:t>   Называя </a:t>
            </a:r>
            <a:r>
              <a:rPr lang="ru-RU" sz="2800" dirty="0">
                <a:latin typeface="Arial" panose="020B0604020202020204" pitchFamily="34" charset="0"/>
                <a:cs typeface="Arial" panose="020B0604020202020204" pitchFamily="34" charset="0"/>
              </a:rPr>
              <a:t>пескаря премудрым, </a:t>
            </a:r>
            <a:r>
              <a:rPr lang="ru-RU" sz="2800" dirty="0" err="1">
                <a:latin typeface="Arial" panose="020B0604020202020204" pitchFamily="34" charset="0"/>
                <a:cs typeface="Arial" panose="020B0604020202020204" pitchFamily="34" charset="0"/>
              </a:rPr>
              <a:t>М.Е.Салтыков</a:t>
            </a:r>
            <a:r>
              <a:rPr lang="ru-RU" sz="2800" dirty="0">
                <a:latin typeface="Arial" panose="020B0604020202020204" pitchFamily="34" charset="0"/>
                <a:cs typeface="Arial" panose="020B0604020202020204" pitchFamily="34" charset="0"/>
              </a:rPr>
              <a:t>-Щедрин, на самом деле, намекает на глупость героя. Приставка </a:t>
            </a:r>
            <a:r>
              <a:rPr lang="ru-RU" sz="2800" dirty="0" smtClean="0">
                <a:latin typeface="Arial" panose="020B0604020202020204" pitchFamily="34" charset="0"/>
                <a:cs typeface="Arial" panose="020B0604020202020204" pitchFamily="34" charset="0"/>
              </a:rPr>
              <a:t>пре- </a:t>
            </a:r>
            <a:r>
              <a:rPr lang="ru-RU" sz="2800" dirty="0">
                <a:latin typeface="Arial" panose="020B0604020202020204" pitchFamily="34" charset="0"/>
                <a:cs typeface="Arial" panose="020B0604020202020204" pitchFamily="34" charset="0"/>
              </a:rPr>
              <a:t>в этом случае является синонимом к слову </a:t>
            </a:r>
            <a:r>
              <a:rPr lang="ru-RU" sz="2800" b="1" dirty="0">
                <a:latin typeface="Arial" panose="020B0604020202020204" pitchFamily="34" charset="0"/>
                <a:cs typeface="Arial" panose="020B0604020202020204" pitchFamily="34" charset="0"/>
              </a:rPr>
              <a:t>«чересчур»</a:t>
            </a:r>
            <a:r>
              <a:rPr lang="ru-RU" sz="2800" dirty="0">
                <a:latin typeface="Arial" panose="020B0604020202020204" pitchFamily="34" charset="0"/>
                <a:cs typeface="Arial" panose="020B0604020202020204" pitchFamily="34" charset="0"/>
              </a:rPr>
              <a:t>,</a:t>
            </a:r>
            <a:r>
              <a:rPr lang="ru-RU" sz="2800" b="1"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ведь пескарь чересчур боялся за свою жизнь и поэтому чересчур много думал, как уберечь себя.</a:t>
            </a:r>
          </a:p>
        </p:txBody>
      </p:sp>
      <p:sp>
        <p:nvSpPr>
          <p:cNvPr id="4" name="object 2">
            <a:extLst>
              <a:ext uri="{FF2B5EF4-FFF2-40B4-BE49-F238E27FC236}">
                <a16:creationId xmlns:a16="http://schemas.microsoft.com/office/drawing/2014/main" id="{BBD50A0F-E09F-4AD3-AE8D-4CE369D9B7CF}"/>
              </a:ext>
            </a:extLst>
          </p:cNvPr>
          <p:cNvSpPr/>
          <p:nvPr/>
        </p:nvSpPr>
        <p:spPr>
          <a:xfrm>
            <a:off x="0" y="-1"/>
            <a:ext cx="12192000" cy="9396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Смысл названия</a:t>
            </a:r>
            <a:endParaRPr sz="6000" b="1" dirty="0">
              <a:solidFill>
                <a:schemeClr val="bg1"/>
              </a:solidFill>
              <a:latin typeface="Arial" panose="020B0604020202020204" pitchFamily="34" charset="0"/>
              <a:cs typeface="Arial" panose="020B0604020202020204" pitchFamily="34" charset="0"/>
            </a:endParaRPr>
          </a:p>
        </p:txBody>
      </p:sp>
      <p:pic>
        <p:nvPicPr>
          <p:cNvPr id="3074" name="Picture 2" descr="В чем смысл названия сказки &quot;Премудрый пескарь&quot; Салтыкова-Щедрина?">
            <a:extLst>
              <a:ext uri="{FF2B5EF4-FFF2-40B4-BE49-F238E27FC236}">
                <a16:creationId xmlns:a16="http://schemas.microsoft.com/office/drawing/2014/main" id="{10821C19-99C9-46E3-8226-02D989F9282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5" t="227" r="4409" b="11533"/>
          <a:stretch/>
        </p:blipFill>
        <p:spPr bwMode="auto">
          <a:xfrm>
            <a:off x="363984" y="1127464"/>
            <a:ext cx="3923931" cy="142042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3078" name="Picture 6" descr="Премудрый пискарь. Вяленая вобла.">
            <a:extLst>
              <a:ext uri="{FF2B5EF4-FFF2-40B4-BE49-F238E27FC236}">
                <a16:creationId xmlns:a16="http://schemas.microsoft.com/office/drawing/2014/main" id="{DCE2B0A4-AA58-4CA5-A51A-B905D156BB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2454" y="1641249"/>
            <a:ext cx="4943437" cy="398884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43083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209006" y="1175657"/>
            <a:ext cx="7236823" cy="5525589"/>
          </a:xfrm>
          <a:solidFill>
            <a:schemeClr val="accent3">
              <a:lumMod val="20000"/>
              <a:lumOff val="80000"/>
            </a:schemeClr>
          </a:solidFill>
          <a:ln w="38100">
            <a:solidFill>
              <a:srgbClr val="0070C0"/>
            </a:solidFill>
          </a:ln>
        </p:spPr>
        <p:txBody>
          <a:bodyPr>
            <a:normAutofit fontScale="92500" lnSpcReduction="10000"/>
          </a:bodyPr>
          <a:lstStyle/>
          <a:p>
            <a:pPr algn="l">
              <a:lnSpc>
                <a:spcPct val="110000"/>
              </a:lnSpc>
            </a:pPr>
            <a:r>
              <a:rPr lang="ru-RU" sz="2800" dirty="0">
                <a:latin typeface="Arial" panose="020B0604020202020204" pitchFamily="34" charset="0"/>
                <a:cs typeface="Arial" panose="020B0604020202020204" pitchFamily="34" charset="0"/>
              </a:rPr>
              <a:t>   </a:t>
            </a:r>
            <a:r>
              <a:rPr lang="ru-RU" sz="3200" dirty="0">
                <a:latin typeface="Arial" panose="020B0604020202020204" pitchFamily="34" charset="0"/>
                <a:cs typeface="Arial" panose="020B0604020202020204" pitchFamily="34" charset="0"/>
              </a:rPr>
              <a:t>В произведении есть реальные и </a:t>
            </a:r>
            <a:r>
              <a:rPr lang="ru-RU" sz="3200" b="1" dirty="0">
                <a:latin typeface="Arial" panose="020B0604020202020204" pitchFamily="34" charset="0"/>
                <a:cs typeface="Arial" panose="020B0604020202020204" pitchFamily="34" charset="0"/>
              </a:rPr>
              <a:t>фантастические</a:t>
            </a:r>
            <a:r>
              <a:rPr lang="ru-RU" sz="3200" dirty="0">
                <a:latin typeface="Arial" panose="020B0604020202020204" pitchFamily="34" charset="0"/>
                <a:cs typeface="Arial" panose="020B0604020202020204" pitchFamily="34" charset="0"/>
              </a:rPr>
              <a:t> события, а человеческие качества и характеры автор скрывает под образами рыб.</a:t>
            </a:r>
          </a:p>
          <a:p>
            <a:pPr algn="l">
              <a:lnSpc>
                <a:spcPct val="110000"/>
              </a:lnSpc>
            </a:pPr>
            <a:r>
              <a:rPr lang="ru-RU" sz="3200" dirty="0">
                <a:latin typeface="Arial" panose="020B0604020202020204" pitchFamily="34" charset="0"/>
                <a:cs typeface="Arial" panose="020B0604020202020204" pitchFamily="34" charset="0"/>
              </a:rPr>
              <a:t>   В то же время писатель использовал сатирические приемы. Он высмеивает пескаря посредством описания его характера и поведения, художественных средств, например, постоянного </a:t>
            </a:r>
            <a:r>
              <a:rPr lang="ru-RU" sz="3200" b="1" dirty="0">
                <a:latin typeface="Arial" panose="020B0604020202020204" pitchFamily="34" charset="0"/>
                <a:cs typeface="Arial" panose="020B0604020202020204" pitchFamily="34" charset="0"/>
              </a:rPr>
              <a:t>повторения эпитета «премудрый».</a:t>
            </a:r>
          </a:p>
        </p:txBody>
      </p:sp>
      <p:sp>
        <p:nvSpPr>
          <p:cNvPr id="4" name="object 2">
            <a:extLst>
              <a:ext uri="{FF2B5EF4-FFF2-40B4-BE49-F238E27FC236}">
                <a16:creationId xmlns:a16="http://schemas.microsoft.com/office/drawing/2014/main" id="{BBD50A0F-E09F-4AD3-AE8D-4CE369D9B7CF}"/>
              </a:ext>
            </a:extLst>
          </p:cNvPr>
          <p:cNvSpPr/>
          <p:nvPr/>
        </p:nvSpPr>
        <p:spPr>
          <a:xfrm>
            <a:off x="0" y="-381"/>
            <a:ext cx="12192000" cy="1047946"/>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Жанр - сказка </a:t>
            </a:r>
            <a:endParaRPr sz="6000" b="1" dirty="0">
              <a:solidFill>
                <a:schemeClr val="bg1"/>
              </a:solidFill>
              <a:latin typeface="Arial" panose="020B0604020202020204" pitchFamily="34" charset="0"/>
              <a:cs typeface="Arial" panose="020B0604020202020204" pitchFamily="34" charset="0"/>
            </a:endParaRPr>
          </a:p>
        </p:txBody>
      </p:sp>
      <p:pic>
        <p:nvPicPr>
          <p:cNvPr id="4098" name="Picture 2" descr="Премудрый пескарь. Михаил Евграфович Салтыков-Щедрин: glebminskiy —  LiveJournal">
            <a:extLst>
              <a:ext uri="{FF2B5EF4-FFF2-40B4-BE49-F238E27FC236}">
                <a16:creationId xmlns:a16="http://schemas.microsoft.com/office/drawing/2014/main" id="{4148C93D-2BDE-48E2-BA28-4F30DE6918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89901" y="1994175"/>
            <a:ext cx="4487551" cy="32962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165416"/>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19342563-D06C-4013-BD28-CE259464575C}"/>
              </a:ext>
            </a:extLst>
          </p:cNvPr>
          <p:cNvSpPr>
            <a:spLocks noChangeArrowheads="1"/>
          </p:cNvSpPr>
          <p:nvPr/>
        </p:nvSpPr>
        <p:spPr bwMode="auto">
          <a:xfrm>
            <a:off x="1524000" y="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sz="4000" b="1" dirty="0">
                <a:solidFill>
                  <a:schemeClr val="accent3">
                    <a:lumMod val="50000"/>
                  </a:schemeClr>
                </a:solidFill>
                <a:latin typeface="Arial" panose="020B0604020202020204" pitchFamily="34" charset="0"/>
                <a:cs typeface="Arial" panose="020B0604020202020204" pitchFamily="34" charset="0"/>
              </a:rPr>
              <a:t>Кабинет писателя</a:t>
            </a:r>
          </a:p>
        </p:txBody>
      </p:sp>
      <p:sp>
        <p:nvSpPr>
          <p:cNvPr id="6" name="object 2">
            <a:extLst>
              <a:ext uri="{FF2B5EF4-FFF2-40B4-BE49-F238E27FC236}">
                <a16:creationId xmlns:a16="http://schemas.microsoft.com/office/drawing/2014/main" id="{E57FEE25-8A82-45E6-9643-207432FCFF43}"/>
              </a:ext>
            </a:extLst>
          </p:cNvPr>
          <p:cNvSpPr/>
          <p:nvPr/>
        </p:nvSpPr>
        <p:spPr>
          <a:xfrm>
            <a:off x="0" y="1"/>
            <a:ext cx="12192000" cy="11363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800" b="1" dirty="0">
                <a:solidFill>
                  <a:schemeClr val="bg1"/>
                </a:solidFill>
                <a:latin typeface="Arial" panose="020B0604020202020204" pitchFamily="34" charset="0"/>
                <a:cs typeface="Arial" panose="020B0604020202020204" pitchFamily="34" charset="0"/>
              </a:rPr>
              <a:t>План урока</a:t>
            </a:r>
            <a:endParaRPr sz="5800" b="1" dirty="0">
              <a:solidFill>
                <a:schemeClr val="bg1"/>
              </a:solidFill>
              <a:latin typeface="Arial" panose="020B0604020202020204" pitchFamily="34" charset="0"/>
              <a:cs typeface="Arial" panose="020B0604020202020204" pitchFamily="34" charset="0"/>
            </a:endParaRPr>
          </a:p>
        </p:txBody>
      </p:sp>
      <p:sp>
        <p:nvSpPr>
          <p:cNvPr id="2" name="Прямоугольник: скругленные углы 1">
            <a:extLst>
              <a:ext uri="{FF2B5EF4-FFF2-40B4-BE49-F238E27FC236}">
                <a16:creationId xmlns:a16="http://schemas.microsoft.com/office/drawing/2014/main" id="{F98835A2-0502-4BE8-931B-3569B3A4C925}"/>
              </a:ext>
            </a:extLst>
          </p:cNvPr>
          <p:cNvSpPr/>
          <p:nvPr/>
        </p:nvSpPr>
        <p:spPr>
          <a:xfrm>
            <a:off x="444137" y="1287263"/>
            <a:ext cx="11312434" cy="5113538"/>
          </a:xfrm>
          <a:prstGeom prst="roundRect">
            <a:avLst>
              <a:gd name="adj" fmla="val 10543"/>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342900" indent="-342900">
              <a:buFont typeface="+mj-lt"/>
              <a:buAutoNum type="arabicPeriod"/>
            </a:pPr>
            <a:r>
              <a:rPr lang="ru-RU" sz="3200" b="1" dirty="0" smtClean="0">
                <a:solidFill>
                  <a:schemeClr val="tx1"/>
                </a:solidFill>
                <a:latin typeface="Arial" panose="020B0604020202020204" pitchFamily="34" charset="0"/>
                <a:cs typeface="Arial" panose="020B0604020202020204" pitchFamily="34" charset="0"/>
              </a:rPr>
              <a:t> История </a:t>
            </a:r>
            <a:r>
              <a:rPr lang="ru-RU" sz="3200" b="1" dirty="0">
                <a:solidFill>
                  <a:schemeClr val="tx1"/>
                </a:solidFill>
                <a:latin typeface="Arial" panose="020B0604020202020204" pitchFamily="34" charset="0"/>
                <a:cs typeface="Arial" panose="020B0604020202020204" pitchFamily="34" charset="0"/>
              </a:rPr>
              <a:t>создания сказок.</a:t>
            </a:r>
          </a:p>
          <a:p>
            <a:pPr marL="342900" indent="-342900">
              <a:buFont typeface="+mj-lt"/>
              <a:buAutoNum type="arabicPeriod"/>
            </a:pPr>
            <a:endParaRPr lang="ru-RU" sz="3200" b="1"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r>
              <a:rPr lang="ru-RU" sz="3200" b="1" dirty="0" smtClean="0">
                <a:solidFill>
                  <a:schemeClr val="tx1"/>
                </a:solidFill>
                <a:latin typeface="Arial" panose="020B0604020202020204" pitchFamily="34" charset="0"/>
                <a:cs typeface="Arial" panose="020B0604020202020204" pitchFamily="34" charset="0"/>
              </a:rPr>
              <a:t> Сказка «</a:t>
            </a:r>
            <a:r>
              <a:rPr lang="ru-RU" sz="3200" b="1" dirty="0">
                <a:solidFill>
                  <a:schemeClr val="tx1"/>
                </a:solidFill>
                <a:latin typeface="Arial" panose="020B0604020202020204" pitchFamily="34" charset="0"/>
                <a:cs typeface="Arial" panose="020B0604020202020204" pitchFamily="34" charset="0"/>
              </a:rPr>
              <a:t>Дикий помещик». Краткий анализ.</a:t>
            </a:r>
          </a:p>
          <a:p>
            <a:pPr marL="342900" indent="-342900">
              <a:buFont typeface="+mj-lt"/>
              <a:buAutoNum type="arabicPeriod"/>
            </a:pPr>
            <a:endParaRPr lang="ru-RU" sz="3200" b="1"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r>
              <a:rPr lang="ru-RU" sz="3200" b="1" dirty="0" smtClean="0">
                <a:solidFill>
                  <a:schemeClr val="tx1"/>
                </a:solidFill>
                <a:latin typeface="Arial" panose="020B0604020202020204" pitchFamily="34" charset="0"/>
                <a:cs typeface="Arial" panose="020B0604020202020204" pitchFamily="34" charset="0"/>
              </a:rPr>
              <a:t> Сказка </a:t>
            </a:r>
            <a:r>
              <a:rPr lang="ru-RU" sz="3200" b="1" dirty="0">
                <a:solidFill>
                  <a:schemeClr val="tx1"/>
                </a:solidFill>
                <a:latin typeface="Arial" panose="020B0604020202020204" pitchFamily="34" charset="0"/>
                <a:cs typeface="Arial" panose="020B0604020202020204" pitchFamily="34" charset="0"/>
              </a:rPr>
              <a:t>«Премудрый пескарь». Краткий анализ.</a:t>
            </a:r>
          </a:p>
          <a:p>
            <a:pPr marL="342900" indent="-342900">
              <a:buFont typeface="+mj-lt"/>
              <a:buAutoNum type="arabicPeriod"/>
            </a:pPr>
            <a:endParaRPr lang="ru-RU" sz="2800"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endParaRPr lang="ru-RU" sz="2800"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endParaRPr lang="ru-RU" sz="2800" dirty="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endParaRPr lang="ru-RU"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98289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522898" y="1165636"/>
            <a:ext cx="11063860" cy="5086905"/>
          </a:xfrm>
          <a:solidFill>
            <a:schemeClr val="accent3">
              <a:lumMod val="20000"/>
              <a:lumOff val="80000"/>
            </a:schemeClr>
          </a:solidFill>
          <a:ln w="38100">
            <a:solidFill>
              <a:srgbClr val="0070C0"/>
            </a:solidFill>
          </a:ln>
        </p:spPr>
        <p:txBody>
          <a:bodyPr>
            <a:normAutofit/>
          </a:bodyPr>
          <a:lstStyle/>
          <a:p>
            <a:pPr algn="l">
              <a:lnSpc>
                <a:spcPct val="110000"/>
              </a:lnSpc>
            </a:pPr>
            <a:r>
              <a:rPr lang="ru-RU" sz="2800" b="1" dirty="0" smtClean="0">
                <a:latin typeface="Arial" panose="020B0604020202020204" pitchFamily="34" charset="0"/>
                <a:cs typeface="Arial" panose="020B0604020202020204" pitchFamily="34" charset="0"/>
              </a:rPr>
              <a:t>     В </a:t>
            </a:r>
            <a:r>
              <a:rPr lang="ru-RU" sz="2800" b="1" dirty="0">
                <a:latin typeface="Arial" panose="020B0604020202020204" pitchFamily="34" charset="0"/>
                <a:cs typeface="Arial" panose="020B0604020202020204" pitchFamily="34" charset="0"/>
              </a:rPr>
              <a:t>экспозиции</a:t>
            </a:r>
            <a:r>
              <a:rPr lang="ru-RU" sz="2800" dirty="0">
                <a:latin typeface="Arial" panose="020B0604020202020204" pitchFamily="34" charset="0"/>
                <a:cs typeface="Arial" panose="020B0604020202020204" pitchFamily="34" charset="0"/>
              </a:rPr>
              <a:t> читатель знакомится с главным героем сказки и его семьей, узнает о том, какие опасности подстерегают небольших рыб. </a:t>
            </a:r>
            <a:r>
              <a:rPr lang="ru-RU" sz="2800" b="1" dirty="0">
                <a:latin typeface="Arial" panose="020B0604020202020204" pitchFamily="34" charset="0"/>
                <a:cs typeface="Arial" panose="020B0604020202020204" pitchFamily="34" charset="0"/>
              </a:rPr>
              <a:t>Завязка </a:t>
            </a:r>
            <a:r>
              <a:rPr lang="ru-RU" sz="2800" dirty="0">
                <a:latin typeface="Arial" panose="020B0604020202020204" pitchFamily="34" charset="0"/>
                <a:cs typeface="Arial" panose="020B0604020202020204" pitchFamily="34" charset="0"/>
              </a:rPr>
              <a:t>– рассказы и наставления пескаря-отца. Развитие событий – рассказ о жизни пескаря-сына после смерти родителей.</a:t>
            </a:r>
          </a:p>
          <a:p>
            <a:pPr algn="l">
              <a:lnSpc>
                <a:spcPct val="110000"/>
              </a:lnSpc>
            </a:pPr>
            <a:r>
              <a:rPr lang="ru-RU" sz="2800" dirty="0" smtClean="0">
                <a:latin typeface="Arial" panose="020B0604020202020204" pitchFamily="34" charset="0"/>
                <a:cs typeface="Arial" panose="020B0604020202020204" pitchFamily="34" charset="0"/>
              </a:rPr>
              <a:t>     Ярко </a:t>
            </a:r>
            <a:r>
              <a:rPr lang="ru-RU" sz="2800" dirty="0">
                <a:latin typeface="Arial" panose="020B0604020202020204" pitchFamily="34" charset="0"/>
                <a:cs typeface="Arial" panose="020B0604020202020204" pitchFamily="34" charset="0"/>
              </a:rPr>
              <a:t>выраженной </a:t>
            </a:r>
            <a:r>
              <a:rPr lang="ru-RU" sz="2800" b="1" dirty="0">
                <a:latin typeface="Arial" panose="020B0604020202020204" pitchFamily="34" charset="0"/>
                <a:cs typeface="Arial" panose="020B0604020202020204" pitchFamily="34" charset="0"/>
              </a:rPr>
              <a:t>кульминации </a:t>
            </a:r>
            <a:r>
              <a:rPr lang="ru-RU" sz="2800" dirty="0">
                <a:latin typeface="Arial" panose="020B0604020202020204" pitchFamily="34" charset="0"/>
                <a:cs typeface="Arial" panose="020B0604020202020204" pitchFamily="34" charset="0"/>
              </a:rPr>
              <a:t>в сказке нет, однако кульминационными точками можно считать эпизоды, где рак и щука подстерегают пескаря. </a:t>
            </a:r>
            <a:r>
              <a:rPr lang="ru-RU" sz="2800" b="1" dirty="0">
                <a:latin typeface="Arial" panose="020B0604020202020204" pitchFamily="34" charset="0"/>
                <a:cs typeface="Arial" panose="020B0604020202020204" pitchFamily="34" charset="0"/>
              </a:rPr>
              <a:t>Развязка </a:t>
            </a:r>
            <a:r>
              <a:rPr lang="ru-RU" sz="2800" dirty="0">
                <a:latin typeface="Arial" panose="020B0604020202020204" pitchFamily="34" charset="0"/>
                <a:cs typeface="Arial" panose="020B0604020202020204" pitchFamily="34" charset="0"/>
              </a:rPr>
              <a:t>произведения – пескарь незаметно исчезает.</a:t>
            </a:r>
          </a:p>
          <a:p>
            <a:pPr algn="l">
              <a:lnSpc>
                <a:spcPct val="100000"/>
              </a:lnSpc>
            </a:pPr>
            <a:endParaRPr lang="ru-RU" sz="2800" dirty="0">
              <a:latin typeface="Arial" panose="020B0604020202020204" pitchFamily="34" charset="0"/>
              <a:cs typeface="Arial" panose="020B0604020202020204" pitchFamily="34" charset="0"/>
            </a:endParaRPr>
          </a:p>
        </p:txBody>
      </p:sp>
      <p:sp>
        <p:nvSpPr>
          <p:cNvPr id="4" name="object 2">
            <a:extLst>
              <a:ext uri="{FF2B5EF4-FFF2-40B4-BE49-F238E27FC236}">
                <a16:creationId xmlns:a16="http://schemas.microsoft.com/office/drawing/2014/main" id="{BBD50A0F-E09F-4AD3-AE8D-4CE369D9B7CF}"/>
              </a:ext>
            </a:extLst>
          </p:cNvPr>
          <p:cNvSpPr/>
          <p:nvPr/>
        </p:nvSpPr>
        <p:spPr>
          <a:xfrm>
            <a:off x="0" y="-381"/>
            <a:ext cx="12192000" cy="888148"/>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endParaRPr sz="5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972950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431074" y="1387204"/>
            <a:ext cx="8419963" cy="4621713"/>
          </a:xfrm>
          <a:solidFill>
            <a:schemeClr val="accent3">
              <a:lumMod val="20000"/>
              <a:lumOff val="80000"/>
            </a:schemeClr>
          </a:solidFill>
          <a:ln w="38100">
            <a:solidFill>
              <a:srgbClr val="0070C0"/>
            </a:solidFill>
          </a:ln>
        </p:spPr>
        <p:txBody>
          <a:bodyPr>
            <a:normAutofit/>
          </a:bodyPr>
          <a:lstStyle/>
          <a:p>
            <a:pPr algn="l">
              <a:lnSpc>
                <a:spcPct val="100000"/>
              </a:lnSpc>
            </a:pPr>
            <a:r>
              <a:rPr lang="ru-RU" sz="2800" dirty="0">
                <a:latin typeface="Arial" panose="020B0604020202020204" pitchFamily="34" charset="0"/>
                <a:cs typeface="Arial" panose="020B0604020202020204" pitchFamily="34" charset="0"/>
              </a:rPr>
              <a:t>   </a:t>
            </a:r>
            <a:r>
              <a:rPr lang="ru-RU" sz="3200" dirty="0">
                <a:latin typeface="Arial" panose="020B0604020202020204" pitchFamily="34" charset="0"/>
                <a:cs typeface="Arial" panose="020B0604020202020204" pitchFamily="34" charset="0"/>
              </a:rPr>
              <a:t>Такая неожиданная концовка позволяет еще раз подчеркнуть бессмысленность жизни персонажа, премудрость которого превратилась в глупость. В соответствии с этим и сам </a:t>
            </a:r>
            <a:r>
              <a:rPr lang="ru-RU" sz="3200" b="1" dirty="0">
                <a:latin typeface="Arial" panose="020B0604020202020204" pitchFamily="34" charset="0"/>
                <a:cs typeface="Arial" panose="020B0604020202020204" pitchFamily="34" charset="0"/>
              </a:rPr>
              <a:t>эпитет премудрый</a:t>
            </a:r>
            <a:r>
              <a:rPr lang="ru-RU" sz="3200" dirty="0">
                <a:latin typeface="Arial" panose="020B0604020202020204" pitchFamily="34" charset="0"/>
                <a:cs typeface="Arial" panose="020B0604020202020204" pitchFamily="34" charset="0"/>
              </a:rPr>
              <a:t> воспринимается не как «очень мудрый», а как «перемудривший и наделавший вследствие этого глупостей</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p:txBody>
      </p:sp>
      <p:sp>
        <p:nvSpPr>
          <p:cNvPr id="4" name="object 2">
            <a:extLst>
              <a:ext uri="{FF2B5EF4-FFF2-40B4-BE49-F238E27FC236}">
                <a16:creationId xmlns:a16="http://schemas.microsoft.com/office/drawing/2014/main" id="{BBD50A0F-E09F-4AD3-AE8D-4CE369D9B7CF}"/>
              </a:ext>
            </a:extLst>
          </p:cNvPr>
          <p:cNvSpPr/>
          <p:nvPr/>
        </p:nvSpPr>
        <p:spPr>
          <a:xfrm>
            <a:off x="0" y="-381"/>
            <a:ext cx="12192000" cy="932536"/>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400" b="1" dirty="0">
                <a:solidFill>
                  <a:schemeClr val="bg1"/>
                </a:solidFill>
                <a:latin typeface="Arial" panose="020B0604020202020204" pitchFamily="34" charset="0"/>
                <a:cs typeface="Arial" panose="020B0604020202020204" pitchFamily="34" charset="0"/>
              </a:rPr>
              <a:t>Итог </a:t>
            </a:r>
          </a:p>
        </p:txBody>
      </p:sp>
      <p:pic>
        <p:nvPicPr>
          <p:cNvPr id="5122" name="Picture 2" descr="Михаил Салтыков-Щедрин. Сказки 1880-х: хищники и жертвы • Arzamas">
            <a:extLst>
              <a:ext uri="{FF2B5EF4-FFF2-40B4-BE49-F238E27FC236}">
                <a16:creationId xmlns:a16="http://schemas.microsoft.com/office/drawing/2014/main" id="{EFF334AA-EA94-463B-80B2-E236B5C5B3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3332" y="1866498"/>
            <a:ext cx="3027045" cy="3201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362361"/>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sz="half" idx="1"/>
          </p:nvPr>
        </p:nvSpPr>
        <p:spPr>
          <a:xfrm>
            <a:off x="1018904" y="1937360"/>
            <a:ext cx="10084526" cy="3418410"/>
          </a:xfrm>
          <a:solidFill>
            <a:srgbClr val="92D050"/>
          </a:solidFill>
          <a:ln w="38100">
            <a:solidFill>
              <a:srgbClr val="0070C0"/>
            </a:solidFill>
          </a:ln>
        </p:spPr>
        <p:txBody>
          <a:bodyPr>
            <a:normAutofit/>
          </a:bodyPr>
          <a:lstStyle/>
          <a:p>
            <a:pPr>
              <a:lnSpc>
                <a:spcPct val="100000"/>
              </a:lnSpc>
              <a:spcBef>
                <a:spcPct val="0"/>
              </a:spcBef>
              <a:buFont typeface="Wingdings" panose="05000000000000000000" pitchFamily="2" charset="2"/>
              <a:buChar char="v"/>
            </a:pPr>
            <a:r>
              <a:rPr lang="ru-RU" sz="3600" b="1" dirty="0" smtClean="0">
                <a:latin typeface="Arial" panose="020B0604020202020204" pitchFamily="34" charset="0"/>
                <a:cs typeface="Arial" panose="020B0604020202020204" pitchFamily="34" charset="0"/>
              </a:rPr>
              <a:t> Прочитать </a:t>
            </a:r>
            <a:r>
              <a:rPr lang="ru-RU" sz="3600" b="1" dirty="0">
                <a:latin typeface="Arial" panose="020B0604020202020204" pitchFamily="34" charset="0"/>
                <a:cs typeface="Arial" panose="020B0604020202020204" pitchFamily="34" charset="0"/>
              </a:rPr>
              <a:t>сказки «Дикий помещик» </a:t>
            </a:r>
            <a:r>
              <a:rPr lang="ru-RU" sz="3600" b="1" dirty="0" smtClean="0">
                <a:latin typeface="Arial" panose="020B0604020202020204" pitchFamily="34" charset="0"/>
                <a:cs typeface="Arial" panose="020B0604020202020204" pitchFamily="34" charset="0"/>
              </a:rPr>
              <a:t>и</a:t>
            </a:r>
          </a:p>
          <a:p>
            <a:pPr marL="0" indent="0">
              <a:lnSpc>
                <a:spcPct val="100000"/>
              </a:lnSpc>
              <a:spcBef>
                <a:spcPct val="0"/>
              </a:spcBef>
              <a:buNone/>
            </a:pPr>
            <a:r>
              <a:rPr lang="ru-RU" sz="3600" b="1" dirty="0">
                <a:latin typeface="Arial" panose="020B0604020202020204" pitchFamily="34" charset="0"/>
                <a:cs typeface="Arial" panose="020B0604020202020204" pitchFamily="34" charset="0"/>
              </a:rPr>
              <a:t> </a:t>
            </a:r>
            <a:r>
              <a:rPr lang="ru-RU" sz="3600" b="1" dirty="0" smtClean="0">
                <a:latin typeface="Arial" panose="020B0604020202020204" pitchFamily="34" charset="0"/>
                <a:cs typeface="Arial" panose="020B0604020202020204" pitchFamily="34" charset="0"/>
              </a:rPr>
              <a:t>  </a:t>
            </a:r>
            <a:r>
              <a:rPr lang="ru-RU" sz="3600" b="1" dirty="0" smtClean="0">
                <a:latin typeface="Arial" panose="020B0604020202020204" pitchFamily="34" charset="0"/>
                <a:cs typeface="Arial" panose="020B0604020202020204" pitchFamily="34" charset="0"/>
              </a:rPr>
              <a:t> </a:t>
            </a:r>
            <a:r>
              <a:rPr lang="ru-RU" sz="3600" b="1" dirty="0">
                <a:latin typeface="Arial" panose="020B0604020202020204" pitchFamily="34" charset="0"/>
                <a:cs typeface="Arial" panose="020B0604020202020204" pitchFamily="34" charset="0"/>
              </a:rPr>
              <a:t>«Премудрый пескарь».</a:t>
            </a:r>
          </a:p>
          <a:p>
            <a:pPr>
              <a:lnSpc>
                <a:spcPct val="100000"/>
              </a:lnSpc>
              <a:spcBef>
                <a:spcPct val="0"/>
              </a:spcBef>
              <a:buFont typeface="Wingdings" panose="05000000000000000000" pitchFamily="2" charset="2"/>
              <a:buChar char="v"/>
            </a:pPr>
            <a:r>
              <a:rPr lang="ru-RU" sz="3600" b="1" dirty="0" smtClean="0">
                <a:latin typeface="Arial" panose="020B0604020202020204" pitchFamily="34" charset="0"/>
                <a:cs typeface="Arial" panose="020B0604020202020204" pitchFamily="34" charset="0"/>
              </a:rPr>
              <a:t> Какие </a:t>
            </a:r>
            <a:r>
              <a:rPr lang="ru-RU" sz="3600" b="1" dirty="0">
                <a:latin typeface="Arial" panose="020B0604020202020204" pitchFamily="34" charset="0"/>
                <a:cs typeface="Arial" panose="020B0604020202020204" pitchFamily="34" charset="0"/>
              </a:rPr>
              <a:t>человеческие пороки </a:t>
            </a:r>
            <a:endParaRPr lang="ru-RU" sz="3600" b="1" dirty="0" smtClean="0">
              <a:latin typeface="Arial" panose="020B0604020202020204" pitchFamily="34" charset="0"/>
              <a:cs typeface="Arial" panose="020B0604020202020204" pitchFamily="34" charset="0"/>
            </a:endParaRPr>
          </a:p>
          <a:p>
            <a:pPr marL="0" indent="0">
              <a:lnSpc>
                <a:spcPct val="100000"/>
              </a:lnSpc>
              <a:spcBef>
                <a:spcPct val="0"/>
              </a:spcBef>
              <a:buNone/>
            </a:pPr>
            <a:r>
              <a:rPr lang="ru-RU" sz="3600" b="1" dirty="0">
                <a:latin typeface="Arial" panose="020B0604020202020204" pitchFamily="34" charset="0"/>
                <a:cs typeface="Arial" panose="020B0604020202020204" pitchFamily="34" charset="0"/>
              </a:rPr>
              <a:t> </a:t>
            </a:r>
            <a:r>
              <a:rPr lang="ru-RU" sz="3600" b="1" dirty="0" smtClean="0">
                <a:latin typeface="Arial" panose="020B0604020202020204" pitchFamily="34" charset="0"/>
                <a:cs typeface="Arial" panose="020B0604020202020204" pitchFamily="34" charset="0"/>
              </a:rPr>
              <a:t>  </a:t>
            </a:r>
            <a:r>
              <a:rPr lang="ru-RU" sz="3600" b="1" dirty="0" smtClean="0">
                <a:latin typeface="Arial" panose="020B0604020202020204" pitchFamily="34" charset="0"/>
                <a:cs typeface="Arial" panose="020B0604020202020204" pitchFamily="34" charset="0"/>
              </a:rPr>
              <a:t> описываются </a:t>
            </a:r>
            <a:r>
              <a:rPr lang="ru-RU" sz="3600" b="1" dirty="0">
                <a:latin typeface="Arial" panose="020B0604020202020204" pitchFamily="34" charset="0"/>
                <a:cs typeface="Arial" panose="020B0604020202020204" pitchFamily="34" charset="0"/>
              </a:rPr>
              <a:t>в этих произведениях?</a:t>
            </a:r>
          </a:p>
          <a:p>
            <a:pPr>
              <a:lnSpc>
                <a:spcPct val="100000"/>
              </a:lnSpc>
              <a:spcBef>
                <a:spcPct val="0"/>
              </a:spcBef>
              <a:buFont typeface="Wingdings" panose="05000000000000000000" pitchFamily="2" charset="2"/>
              <a:buChar char="v"/>
            </a:pPr>
            <a:endParaRPr lang="ru-RU" sz="3000" b="1" dirty="0">
              <a:latin typeface="Arial" panose="020B0604020202020204" pitchFamily="34" charset="0"/>
              <a:cs typeface="Arial" panose="020B0604020202020204" pitchFamily="34" charset="0"/>
            </a:endParaRPr>
          </a:p>
        </p:txBody>
      </p:sp>
      <p:sp>
        <p:nvSpPr>
          <p:cNvPr id="6" name="object 2">
            <a:extLst>
              <a:ext uri="{FF2B5EF4-FFF2-40B4-BE49-F238E27FC236}">
                <a16:creationId xmlns:a16="http://schemas.microsoft.com/office/drawing/2014/main" id="{8E113912-0383-4E12-942B-6134906A4CD6}"/>
              </a:ext>
            </a:extLst>
          </p:cNvPr>
          <p:cNvSpPr/>
          <p:nvPr/>
        </p:nvSpPr>
        <p:spPr>
          <a:xfrm>
            <a:off x="0" y="1"/>
            <a:ext cx="12192000" cy="118871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 </a:t>
            </a:r>
            <a:r>
              <a:rPr lang="ru-RU" sz="4400" b="1" dirty="0">
                <a:solidFill>
                  <a:schemeClr val="bg1"/>
                </a:solidFill>
                <a:latin typeface="Arial" panose="020B0604020202020204" pitchFamily="34" charset="0"/>
                <a:cs typeface="Arial" panose="020B0604020202020204" pitchFamily="34" charset="0"/>
              </a:rPr>
              <a:t>Задание для самостоятельной работы</a:t>
            </a:r>
          </a:p>
        </p:txBody>
      </p:sp>
    </p:spTree>
    <p:extLst>
      <p:ext uri="{BB962C8B-B14F-4D97-AF65-F5344CB8AC3E}">
        <p14:creationId xmlns:p14="http://schemas.microsoft.com/office/powerpoint/2010/main" val="288758182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7" name="Text Box 8">
            <a:extLst>
              <a:ext uri="{FF2B5EF4-FFF2-40B4-BE49-F238E27FC236}">
                <a16:creationId xmlns:a16="http://schemas.microsoft.com/office/drawing/2014/main" id="{B52FE8F8-6B71-4B06-80DE-C403AF474124}"/>
              </a:ext>
            </a:extLst>
          </p:cNvPr>
          <p:cNvSpPr txBox="1">
            <a:spLocks noChangeArrowheads="1"/>
          </p:cNvSpPr>
          <p:nvPr/>
        </p:nvSpPr>
        <p:spPr bwMode="auto">
          <a:xfrm>
            <a:off x="6249472" y="1851283"/>
            <a:ext cx="5241925" cy="3970318"/>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a:buClr>
                <a:schemeClr val="accent1"/>
              </a:buClr>
            </a:pPr>
            <a:r>
              <a:rPr lang="ru-RU" altLang="ru-RU" sz="2800" b="1" dirty="0"/>
              <a:t>   Известный русский  </a:t>
            </a:r>
            <a:r>
              <a:rPr lang="ru-RU" altLang="ru-RU" sz="2800" b="1" dirty="0" smtClean="0"/>
              <a:t>писатель - сатирик </a:t>
            </a:r>
            <a:r>
              <a:rPr lang="ru-RU" altLang="ru-RU" sz="2800" b="1" dirty="0"/>
              <a:t>Михаил Евграфович Салтыков-Щедрин был поистине великим творцом. Являясь чиновником, он мастерски обличал невежественных дворян и восхвалял простой русский народ.</a:t>
            </a:r>
          </a:p>
        </p:txBody>
      </p:sp>
      <p:pic>
        <p:nvPicPr>
          <p:cNvPr id="1026" name="Picture 2" descr="Михаил Салтыков-Щедрин / Великие писатели | Номера | 7 Дней">
            <a:extLst>
              <a:ext uri="{FF2B5EF4-FFF2-40B4-BE49-F238E27FC236}">
                <a16:creationId xmlns:a16="http://schemas.microsoft.com/office/drawing/2014/main" id="{9D51A9BD-7F07-472D-985F-87A534E35E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144" y="1508732"/>
            <a:ext cx="4710179" cy="523509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object 2">
            <a:extLst>
              <a:ext uri="{FF2B5EF4-FFF2-40B4-BE49-F238E27FC236}">
                <a16:creationId xmlns:a16="http://schemas.microsoft.com/office/drawing/2014/main" id="{FD99935C-4AB0-4B7A-A3C5-4D29721997CE}"/>
              </a:ext>
            </a:extLst>
          </p:cNvPr>
          <p:cNvSpPr/>
          <p:nvPr/>
        </p:nvSpPr>
        <p:spPr>
          <a:xfrm>
            <a:off x="0" y="0"/>
            <a:ext cx="12173957" cy="117185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 </a:t>
            </a:r>
            <a:endParaRPr sz="6000" b="1"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BBD50A0F-E09F-4AD3-AE8D-4CE369D9B7CF}"/>
              </a:ext>
            </a:extLst>
          </p:cNvPr>
          <p:cNvSpPr/>
          <p:nvPr/>
        </p:nvSpPr>
        <p:spPr>
          <a:xfrm>
            <a:off x="1" y="0"/>
            <a:ext cx="12191999" cy="1018903"/>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5400" b="1" dirty="0">
                <a:solidFill>
                  <a:schemeClr val="bg1"/>
                </a:solidFill>
                <a:latin typeface="Arial" panose="020B0604020202020204" pitchFamily="34" charset="0"/>
                <a:cs typeface="Arial" panose="020B0604020202020204" pitchFamily="34" charset="0"/>
              </a:rPr>
              <a:t>О сказках</a:t>
            </a:r>
            <a:endParaRPr sz="5400" b="1" dirty="0">
              <a:solidFill>
                <a:schemeClr val="bg1"/>
              </a:solidFill>
              <a:latin typeface="Arial" panose="020B0604020202020204" pitchFamily="34" charset="0"/>
              <a:cs typeface="Arial" panose="020B0604020202020204" pitchFamily="34" charset="0"/>
            </a:endParaRPr>
          </a:p>
        </p:txBody>
      </p:sp>
      <p:sp>
        <p:nvSpPr>
          <p:cNvPr id="6" name="Подзаголовок 5">
            <a:extLst>
              <a:ext uri="{FF2B5EF4-FFF2-40B4-BE49-F238E27FC236}">
                <a16:creationId xmlns:a16="http://schemas.microsoft.com/office/drawing/2014/main" id="{27773833-C113-4642-801B-DA399E8C29D7}"/>
              </a:ext>
            </a:extLst>
          </p:cNvPr>
          <p:cNvSpPr>
            <a:spLocks noGrp="1"/>
          </p:cNvSpPr>
          <p:nvPr>
            <p:ph type="subTitle" idx="1"/>
          </p:nvPr>
        </p:nvSpPr>
        <p:spPr>
          <a:xfrm>
            <a:off x="5873930" y="1980250"/>
            <a:ext cx="5684670" cy="3852909"/>
          </a:xfrm>
          <a:solidFill>
            <a:schemeClr val="accent3">
              <a:lumMod val="20000"/>
              <a:lumOff val="80000"/>
            </a:schemeClr>
          </a:solidFill>
          <a:ln w="38100">
            <a:solidFill>
              <a:srgbClr val="0070C0"/>
            </a:solidFill>
          </a:ln>
        </p:spPr>
        <p:txBody>
          <a:bodyPr>
            <a:normAutofit/>
          </a:bodyPr>
          <a:lstStyle/>
          <a:p>
            <a:pPr lvl="0" algn="l" defTabSz="457200">
              <a:lnSpc>
                <a:spcPct val="100000"/>
              </a:lnSpc>
              <a:buClr>
                <a:schemeClr val="accent1"/>
              </a:buClr>
              <a:defRPr/>
            </a:pPr>
            <a:r>
              <a:rPr lang="ru-RU" altLang="ru-RU" sz="2800" dirty="0">
                <a:latin typeface="Arial" panose="020B0604020202020204" pitchFamily="34" charset="0"/>
                <a:cs typeface="Arial" panose="020B0604020202020204" pitchFamily="34" charset="0"/>
              </a:rPr>
              <a:t>   Сказки </a:t>
            </a:r>
            <a:r>
              <a:rPr lang="ru-RU" altLang="ru-RU" sz="2800" dirty="0" err="1" smtClean="0">
                <a:latin typeface="Arial" panose="020B0604020202020204" pitchFamily="34" charset="0"/>
                <a:cs typeface="Arial" panose="020B0604020202020204" pitchFamily="34" charset="0"/>
              </a:rPr>
              <a:t>М.Е.Салтыкова</a:t>
            </a:r>
            <a:r>
              <a:rPr lang="ru-RU" altLang="ru-RU" sz="2800" dirty="0" smtClean="0">
                <a:latin typeface="Arial" panose="020B0604020202020204" pitchFamily="34" charset="0"/>
                <a:cs typeface="Arial" panose="020B0604020202020204" pitchFamily="34" charset="0"/>
              </a:rPr>
              <a:t>-Щедрина</a:t>
            </a:r>
            <a:r>
              <a:rPr lang="ru-RU" altLang="ru-RU" sz="2800" dirty="0">
                <a:latin typeface="Arial" panose="020B0604020202020204" pitchFamily="34" charset="0"/>
                <a:cs typeface="Arial" panose="020B0604020202020204" pitchFamily="34" charset="0"/>
              </a:rPr>
              <a:t>, список которых насчитывает не один десяток, являются достоянием русской классической литературы.</a:t>
            </a:r>
          </a:p>
          <a:p>
            <a:pPr lvl="0" algn="l" defTabSz="457200">
              <a:lnSpc>
                <a:spcPct val="100000"/>
              </a:lnSpc>
              <a:buClr>
                <a:schemeClr val="accent1"/>
              </a:buClr>
              <a:defRPr/>
            </a:pPr>
            <a:r>
              <a:rPr lang="ru-RU" altLang="ru-RU" sz="2800" dirty="0">
                <a:latin typeface="Arial" panose="020B0604020202020204" pitchFamily="34" charset="0"/>
                <a:cs typeface="Arial" panose="020B0604020202020204" pitchFamily="34" charset="0"/>
              </a:rPr>
              <a:t>   В сказках Михаила </a:t>
            </a:r>
            <a:r>
              <a:rPr lang="ru-RU" altLang="ru-RU" sz="2800" dirty="0" err="1">
                <a:latin typeface="Arial" panose="020B0604020202020204" pitchFamily="34" charset="0"/>
                <a:cs typeface="Arial" panose="020B0604020202020204" pitchFamily="34" charset="0"/>
              </a:rPr>
              <a:t>Евграфовича</a:t>
            </a:r>
            <a:r>
              <a:rPr lang="ru-RU" altLang="ru-RU" sz="2800" dirty="0">
                <a:latin typeface="Arial" panose="020B0604020202020204" pitchFamily="34" charset="0"/>
                <a:cs typeface="Arial" panose="020B0604020202020204" pitchFamily="34" charset="0"/>
              </a:rPr>
              <a:t> используется острый сарказм.</a:t>
            </a:r>
          </a:p>
          <a:p>
            <a:pPr lvl="8" algn="l" fontAlgn="base">
              <a:lnSpc>
                <a:spcPct val="100000"/>
              </a:lnSpc>
              <a:spcBef>
                <a:spcPct val="20000"/>
              </a:spcBef>
              <a:spcAft>
                <a:spcPts val="1000"/>
              </a:spcAft>
              <a:buClr>
                <a:prstClr val="black"/>
              </a:buClr>
              <a:buSzPct val="85000"/>
            </a:pPr>
            <a:endParaRPr lang="ru-RU" sz="3200" dirty="0">
              <a:solidFill>
                <a:prstClr val="black"/>
              </a:solidFill>
              <a:latin typeface="Arial" panose="020B0604020202020204" pitchFamily="34" charset="0"/>
              <a:cs typeface="Arial" panose="020B0604020202020204" pitchFamily="34" charset="0"/>
            </a:endParaRPr>
          </a:p>
        </p:txBody>
      </p:sp>
      <p:pic>
        <p:nvPicPr>
          <p:cNvPr id="7" name="Picture 3" descr="&quot;М. Е. Салтыков - Щедрин. Портрет работы И. Н. Крамского.&quot;">
            <a:extLst>
              <a:ext uri="{FF2B5EF4-FFF2-40B4-BE49-F238E27FC236}">
                <a16:creationId xmlns:a16="http://schemas.microsoft.com/office/drawing/2014/main" id="{670CC1C5-C7F2-4DBC-A2D9-3424E0D9EC5D}"/>
              </a:ext>
            </a:extLst>
          </p:cNvPr>
          <p:cNvPicPr>
            <a:picLocks noChangeAspect="1" noChangeArrowheads="1"/>
          </p:cNvPicPr>
          <p:nvPr/>
        </p:nvPicPr>
        <p:blipFill>
          <a:blip r:embed="rId2"/>
          <a:srcRect/>
          <a:stretch>
            <a:fillRect/>
          </a:stretch>
        </p:blipFill>
        <p:spPr bwMode="auto">
          <a:xfrm>
            <a:off x="855466" y="1396141"/>
            <a:ext cx="4033838" cy="49688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23372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391885" y="1473693"/>
            <a:ext cx="5695405" cy="5109987"/>
          </a:xfrm>
          <a:solidFill>
            <a:schemeClr val="accent3">
              <a:lumMod val="20000"/>
              <a:lumOff val="80000"/>
            </a:schemeClr>
          </a:solidFill>
          <a:ln w="38100">
            <a:solidFill>
              <a:srgbClr val="0070C0"/>
            </a:solidFill>
          </a:ln>
        </p:spPr>
        <p:txBody>
          <a:bodyPr>
            <a:noAutofit/>
          </a:bodyPr>
          <a:lstStyle/>
          <a:p>
            <a:pPr algn="l">
              <a:lnSpc>
                <a:spcPct val="100000"/>
              </a:lnSpc>
              <a:defRPr/>
            </a:pPr>
            <a:r>
              <a:rPr lang="ru-RU" sz="2800" dirty="0">
                <a:latin typeface="Arial" panose="020B0604020202020204" pitchFamily="34" charset="0"/>
                <a:cs typeface="Arial" panose="020B0604020202020204" pitchFamily="34" charset="0"/>
              </a:rPr>
              <a:t>   </a:t>
            </a:r>
            <a:r>
              <a:rPr lang="ru-RU" sz="2800" dirty="0" smtClean="0">
                <a:latin typeface="Arial" panose="020B0604020202020204" pitchFamily="34" charset="0"/>
                <a:cs typeface="Arial" panose="020B0604020202020204" pitchFamily="34" charset="0"/>
              </a:rPr>
              <a:t>  </a:t>
            </a:r>
            <a:r>
              <a:rPr lang="ru-RU" sz="3600" dirty="0" smtClean="0">
                <a:latin typeface="Arial" panose="020B0604020202020204" pitchFamily="34" charset="0"/>
                <a:cs typeface="Arial" panose="020B0604020202020204" pitchFamily="34" charset="0"/>
              </a:rPr>
              <a:t>Не </a:t>
            </a:r>
            <a:r>
              <a:rPr lang="ru-RU" sz="3600" dirty="0">
                <a:latin typeface="Arial" panose="020B0604020202020204" pitchFamily="34" charset="0"/>
                <a:cs typeface="Arial" panose="020B0604020202020204" pitchFamily="34" charset="0"/>
              </a:rPr>
              <a:t>имея возможности открыто высмеивать пороки самодержавия, </a:t>
            </a:r>
            <a:r>
              <a:rPr lang="ru-RU" sz="3600" dirty="0" err="1" smtClean="0">
                <a:latin typeface="Arial" panose="020B0604020202020204" pitchFamily="34" charset="0"/>
                <a:cs typeface="Arial" panose="020B0604020202020204" pitchFamily="34" charset="0"/>
              </a:rPr>
              <a:t>М.Е.Салтыков</a:t>
            </a:r>
            <a:r>
              <a:rPr lang="ru-RU" sz="3600" dirty="0" smtClean="0">
                <a:latin typeface="Arial" panose="020B0604020202020204" pitchFamily="34" charset="0"/>
                <a:cs typeface="Arial" panose="020B0604020202020204" pitchFamily="34" charset="0"/>
              </a:rPr>
              <a:t> - </a:t>
            </a:r>
            <a:r>
              <a:rPr lang="ru-RU" sz="3600" dirty="0">
                <a:latin typeface="Arial" panose="020B0604020202020204" pitchFamily="34" charset="0"/>
                <a:cs typeface="Arial" panose="020B0604020202020204" pitchFamily="34" charset="0"/>
              </a:rPr>
              <a:t>Щедрин прибегнул к иносказательной литературной форме-сказке.</a:t>
            </a:r>
          </a:p>
        </p:txBody>
      </p:sp>
      <p:sp>
        <p:nvSpPr>
          <p:cNvPr id="4" name="object 2">
            <a:extLst>
              <a:ext uri="{FF2B5EF4-FFF2-40B4-BE49-F238E27FC236}">
                <a16:creationId xmlns:a16="http://schemas.microsoft.com/office/drawing/2014/main" id="{BBD50A0F-E09F-4AD3-AE8D-4CE369D9B7CF}"/>
              </a:ext>
            </a:extLst>
          </p:cNvPr>
          <p:cNvSpPr/>
          <p:nvPr/>
        </p:nvSpPr>
        <p:spPr>
          <a:xfrm>
            <a:off x="0" y="1"/>
            <a:ext cx="12192000" cy="1136468"/>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История создания</a:t>
            </a:r>
            <a:endParaRPr sz="6000" b="1" dirty="0">
              <a:solidFill>
                <a:schemeClr val="bg1"/>
              </a:solidFill>
              <a:latin typeface="Arial" panose="020B0604020202020204" pitchFamily="34" charset="0"/>
              <a:cs typeface="Arial" panose="020B0604020202020204" pitchFamily="34" charset="0"/>
            </a:endParaRPr>
          </a:p>
        </p:txBody>
      </p:sp>
      <p:pic>
        <p:nvPicPr>
          <p:cNvPr id="1028" name="Picture 4" descr="Дикий помещик — Википедия">
            <a:extLst>
              <a:ext uri="{FF2B5EF4-FFF2-40B4-BE49-F238E27FC236}">
                <a16:creationId xmlns:a16="http://schemas.microsoft.com/office/drawing/2014/main" id="{951EEAC6-6480-4DF4-BD98-2EBFA69C89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1923" y="1473693"/>
            <a:ext cx="5619564" cy="5109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91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391886" y="1434504"/>
            <a:ext cx="7935368" cy="5109987"/>
          </a:xfrm>
          <a:solidFill>
            <a:schemeClr val="accent3">
              <a:lumMod val="20000"/>
              <a:lumOff val="80000"/>
            </a:schemeClr>
          </a:solidFill>
          <a:ln w="38100">
            <a:solidFill>
              <a:srgbClr val="0070C0"/>
            </a:solidFill>
          </a:ln>
        </p:spPr>
        <p:txBody>
          <a:bodyPr>
            <a:noAutofit/>
          </a:bodyPr>
          <a:lstStyle/>
          <a:p>
            <a:pPr algn="l">
              <a:lnSpc>
                <a:spcPct val="100000"/>
              </a:lnSpc>
              <a:defRPr/>
            </a:pPr>
            <a:r>
              <a:rPr lang="ru-RU" sz="2800" dirty="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М.Е.Салтыков</a:t>
            </a:r>
            <a:r>
              <a:rPr lang="ru-RU" sz="2800" dirty="0" smtClean="0">
                <a:latin typeface="Arial" panose="020B0604020202020204" pitchFamily="34" charset="0"/>
                <a:cs typeface="Arial" panose="020B0604020202020204" pitchFamily="34" charset="0"/>
              </a:rPr>
              <a:t> – Щедрин </a:t>
            </a:r>
            <a:r>
              <a:rPr lang="ru-RU" sz="2800" dirty="0">
                <a:latin typeface="Arial" panose="020B0604020202020204" pitchFamily="34" charset="0"/>
                <a:cs typeface="Arial" panose="020B0604020202020204" pitchFamily="34" charset="0"/>
              </a:rPr>
              <a:t>всегда крайне болезненно относился к тяжелому положению крестьян, вынужденных находиться в пожизненной кабале у помещиков. Многие произведения писателя, в которых открыто затрагивалась эта тема, подвергались критике и не допускались цензурой к печати.</a:t>
            </a:r>
          </a:p>
          <a:p>
            <a:pPr algn="l">
              <a:lnSpc>
                <a:spcPct val="100000"/>
              </a:lnSpc>
              <a:defRPr/>
            </a:pPr>
            <a:r>
              <a:rPr lang="ru-RU" sz="2800" dirty="0">
                <a:latin typeface="Arial" panose="020B0604020202020204" pitchFamily="34" charset="0"/>
                <a:cs typeface="Arial" panose="020B0604020202020204" pitchFamily="34" charset="0"/>
              </a:rPr>
              <a:t>   Однако </a:t>
            </a:r>
            <a:r>
              <a:rPr lang="ru-RU" sz="2800" dirty="0" err="1" smtClean="0">
                <a:latin typeface="Arial" panose="020B0604020202020204" pitchFamily="34" charset="0"/>
                <a:cs typeface="Arial" panose="020B0604020202020204" pitchFamily="34" charset="0"/>
              </a:rPr>
              <a:t>М.Е.Салтыков</a:t>
            </a:r>
            <a:r>
              <a:rPr lang="ru-RU" sz="2800" dirty="0" smtClean="0">
                <a:latin typeface="Arial" panose="020B0604020202020204" pitchFamily="34" charset="0"/>
                <a:cs typeface="Arial" panose="020B0604020202020204" pitchFamily="34" charset="0"/>
              </a:rPr>
              <a:t> - Щедрин </a:t>
            </a:r>
            <a:r>
              <a:rPr lang="ru-RU" sz="2800" dirty="0">
                <a:latin typeface="Arial" panose="020B0604020202020204" pitchFamily="34" charset="0"/>
                <a:cs typeface="Arial" panose="020B0604020202020204" pitchFamily="34" charset="0"/>
              </a:rPr>
              <a:t>все же нашел выход из этого положения, обратив свой взор на внешне вполне безобидный жанр сказок.</a:t>
            </a:r>
          </a:p>
        </p:txBody>
      </p:sp>
      <p:sp>
        <p:nvSpPr>
          <p:cNvPr id="4" name="object 2">
            <a:extLst>
              <a:ext uri="{FF2B5EF4-FFF2-40B4-BE49-F238E27FC236}">
                <a16:creationId xmlns:a16="http://schemas.microsoft.com/office/drawing/2014/main" id="{BBD50A0F-E09F-4AD3-AE8D-4CE369D9B7CF}"/>
              </a:ext>
            </a:extLst>
          </p:cNvPr>
          <p:cNvSpPr/>
          <p:nvPr/>
        </p:nvSpPr>
        <p:spPr>
          <a:xfrm>
            <a:off x="0" y="1"/>
            <a:ext cx="12192000" cy="1058090"/>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История создания</a:t>
            </a:r>
            <a:endParaRPr sz="6000" b="1" dirty="0">
              <a:solidFill>
                <a:schemeClr val="bg1"/>
              </a:solidFill>
              <a:latin typeface="Arial" panose="020B0604020202020204" pitchFamily="34" charset="0"/>
              <a:cs typeface="Arial" panose="020B0604020202020204" pitchFamily="34" charset="0"/>
            </a:endParaRPr>
          </a:p>
        </p:txBody>
      </p:sp>
      <p:pic>
        <p:nvPicPr>
          <p:cNvPr id="3074" name="Picture 2" descr="Сатирическое изображение действительности в сказках «Дикий помещик» и  «Премудрый пескарь» М.Е. Салтыкова – Щедрина">
            <a:extLst>
              <a:ext uri="{FF2B5EF4-FFF2-40B4-BE49-F238E27FC236}">
                <a16:creationId xmlns:a16="http://schemas.microsoft.com/office/drawing/2014/main" id="{D8F0BFED-EC16-493A-AB73-A4D2E822F4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2562" y="1917830"/>
            <a:ext cx="3524436" cy="31160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819787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496387" y="1552071"/>
            <a:ext cx="6387739" cy="4940170"/>
          </a:xfrm>
          <a:solidFill>
            <a:schemeClr val="accent3">
              <a:lumMod val="20000"/>
              <a:lumOff val="80000"/>
            </a:schemeClr>
          </a:solidFill>
          <a:ln w="38100">
            <a:solidFill>
              <a:srgbClr val="0070C0"/>
            </a:solidFill>
          </a:ln>
        </p:spPr>
        <p:txBody>
          <a:bodyPr>
            <a:noAutofit/>
          </a:bodyPr>
          <a:lstStyle/>
          <a:p>
            <a:pPr algn="l">
              <a:lnSpc>
                <a:spcPct val="100000"/>
              </a:lnSpc>
              <a:defRPr/>
            </a:pPr>
            <a:r>
              <a:rPr lang="ru-RU" sz="2800" dirty="0">
                <a:latin typeface="Arial" panose="020B0604020202020204" pitchFamily="34" charset="0"/>
                <a:cs typeface="Arial" panose="020B0604020202020204" pitchFamily="34" charset="0"/>
              </a:rPr>
              <a:t>   </a:t>
            </a:r>
            <a:r>
              <a:rPr lang="ru-RU" sz="2800" dirty="0" smtClean="0">
                <a:latin typeface="Arial" panose="020B0604020202020204" pitchFamily="34" charset="0"/>
                <a:cs typeface="Arial" panose="020B0604020202020204" pitchFamily="34" charset="0"/>
              </a:rPr>
              <a:t>  </a:t>
            </a:r>
            <a:r>
              <a:rPr lang="ru-RU" sz="3200" dirty="0" smtClean="0">
                <a:latin typeface="Arial" panose="020B0604020202020204" pitchFamily="34" charset="0"/>
                <a:cs typeface="Arial" panose="020B0604020202020204" pitchFamily="34" charset="0"/>
              </a:rPr>
              <a:t>В </a:t>
            </a:r>
            <a:r>
              <a:rPr lang="ru-RU" sz="3200" dirty="0">
                <a:latin typeface="Arial" panose="020B0604020202020204" pitchFamily="34" charset="0"/>
                <a:cs typeface="Arial" panose="020B0604020202020204" pitchFamily="34" charset="0"/>
              </a:rPr>
              <a:t>произведении «Дикий помещик» наиболее полно раскрыта тема положения крепостных крестьян в условиях царской России, абсурдность существования класса помещиков, не умеющих и не желающих работать </a:t>
            </a:r>
            <a:r>
              <a:rPr lang="ru-RU" sz="3200" dirty="0" smtClean="0">
                <a:latin typeface="Arial" panose="020B0604020202020204" pitchFamily="34" charset="0"/>
                <a:cs typeface="Arial" panose="020B0604020202020204" pitchFamily="34" charset="0"/>
              </a:rPr>
              <a:t>самостоятельно.</a:t>
            </a:r>
            <a:endParaRPr lang="ru-RU" sz="3200" dirty="0">
              <a:latin typeface="Arial" panose="020B0604020202020204" pitchFamily="34" charset="0"/>
              <a:cs typeface="Arial" panose="020B0604020202020204" pitchFamily="34" charset="0"/>
            </a:endParaRPr>
          </a:p>
        </p:txBody>
      </p:sp>
      <p:sp>
        <p:nvSpPr>
          <p:cNvPr id="4" name="object 2">
            <a:extLst>
              <a:ext uri="{FF2B5EF4-FFF2-40B4-BE49-F238E27FC236}">
                <a16:creationId xmlns:a16="http://schemas.microsoft.com/office/drawing/2014/main" id="{BBD50A0F-E09F-4AD3-AE8D-4CE369D9B7CF}"/>
              </a:ext>
            </a:extLst>
          </p:cNvPr>
          <p:cNvSpPr/>
          <p:nvPr/>
        </p:nvSpPr>
        <p:spPr>
          <a:xfrm>
            <a:off x="0" y="0"/>
            <a:ext cx="12192000" cy="1331650"/>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«Дикий помещик» </a:t>
            </a:r>
            <a:endParaRPr sz="6000" b="1" dirty="0">
              <a:solidFill>
                <a:schemeClr val="bg1"/>
              </a:solidFill>
              <a:latin typeface="Arial" panose="020B0604020202020204" pitchFamily="34" charset="0"/>
              <a:cs typeface="Arial" panose="020B0604020202020204" pitchFamily="34" charset="0"/>
            </a:endParaRPr>
          </a:p>
        </p:txBody>
      </p:sp>
      <p:pic>
        <p:nvPicPr>
          <p:cNvPr id="2054" name="Picture 6" descr="Дикий помещик Мультфильм Сказка В некотором царстве , в стране , жил помещик  , который жил">
            <a:extLst>
              <a:ext uri="{FF2B5EF4-FFF2-40B4-BE49-F238E27FC236}">
                <a16:creationId xmlns:a16="http://schemas.microsoft.com/office/drawing/2014/main" id="{680BA291-FD7C-4022-83AD-366863353B8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53" t="3391" b="3468"/>
          <a:stretch/>
        </p:blipFill>
        <p:spPr bwMode="auto">
          <a:xfrm>
            <a:off x="7302011" y="1930894"/>
            <a:ext cx="4261280" cy="392295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6496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C1FDA60-4B6F-4084-A364-3D9BFE8B1029}"/>
              </a:ext>
            </a:extLst>
          </p:cNvPr>
          <p:cNvSpPr>
            <a:spLocks noGrp="1"/>
          </p:cNvSpPr>
          <p:nvPr>
            <p:ph type="subTitle" idx="1"/>
          </p:nvPr>
        </p:nvSpPr>
        <p:spPr>
          <a:xfrm>
            <a:off x="772357" y="1518081"/>
            <a:ext cx="5323643" cy="4791279"/>
          </a:xfrm>
          <a:solidFill>
            <a:schemeClr val="accent3">
              <a:lumMod val="20000"/>
              <a:lumOff val="80000"/>
            </a:schemeClr>
          </a:solidFill>
          <a:ln w="38100">
            <a:solidFill>
              <a:srgbClr val="0070C0"/>
            </a:solidFill>
          </a:ln>
        </p:spPr>
        <p:txBody>
          <a:bodyPr>
            <a:noAutofit/>
          </a:bodyPr>
          <a:lstStyle/>
          <a:p>
            <a:pPr algn="l">
              <a:lnSpc>
                <a:spcPct val="100000"/>
              </a:lnSpc>
              <a:spcBef>
                <a:spcPct val="50000"/>
              </a:spcBef>
              <a:defRPr/>
            </a:pPr>
            <a:r>
              <a:rPr lang="ru-RU" sz="2800" dirty="0">
                <a:latin typeface="Arial" panose="020B0604020202020204" pitchFamily="34" charset="0"/>
                <a:cs typeface="Arial" panose="020B0604020202020204" pitchFamily="34" charset="0"/>
              </a:rPr>
              <a:t>   В основе сюжета сказки-</a:t>
            </a:r>
            <a:r>
              <a:rPr lang="ru-RU" sz="2800" b="1" dirty="0">
                <a:latin typeface="Arial" panose="020B0604020202020204" pitchFamily="34" charset="0"/>
                <a:cs typeface="Arial" panose="020B0604020202020204" pitchFamily="34" charset="0"/>
              </a:rPr>
              <a:t>гротескная</a:t>
            </a:r>
            <a:r>
              <a:rPr lang="ru-RU" sz="2800" dirty="0">
                <a:latin typeface="Arial" panose="020B0604020202020204" pitchFamily="34" charset="0"/>
                <a:cs typeface="Arial" panose="020B0604020202020204" pitchFamily="34" charset="0"/>
              </a:rPr>
              <a:t> ситуация, за которой скрыты реальные отношения между классами помещиков и крепостных. Несмотря на небольшой размер произведения, композиция создана по стандартному плану: </a:t>
            </a:r>
            <a:r>
              <a:rPr lang="ru-RU" sz="2800" b="1" dirty="0">
                <a:latin typeface="Arial" panose="020B0604020202020204" pitchFamily="34" charset="0"/>
                <a:cs typeface="Arial" panose="020B0604020202020204" pitchFamily="34" charset="0"/>
              </a:rPr>
              <a:t>завязка, кульминация и развязка.</a:t>
            </a:r>
          </a:p>
        </p:txBody>
      </p:sp>
      <p:sp>
        <p:nvSpPr>
          <p:cNvPr id="4" name="object 2">
            <a:extLst>
              <a:ext uri="{FF2B5EF4-FFF2-40B4-BE49-F238E27FC236}">
                <a16:creationId xmlns:a16="http://schemas.microsoft.com/office/drawing/2014/main" id="{BBD50A0F-E09F-4AD3-AE8D-4CE369D9B7CF}"/>
              </a:ext>
            </a:extLst>
          </p:cNvPr>
          <p:cNvSpPr/>
          <p:nvPr/>
        </p:nvSpPr>
        <p:spPr>
          <a:xfrm>
            <a:off x="0" y="0"/>
            <a:ext cx="12192000" cy="1233996"/>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sz="6000" b="1" dirty="0">
                <a:solidFill>
                  <a:schemeClr val="bg1"/>
                </a:solidFill>
                <a:latin typeface="Arial" panose="020B0604020202020204" pitchFamily="34" charset="0"/>
                <a:cs typeface="Arial" panose="020B0604020202020204" pitchFamily="34" charset="0"/>
              </a:rPr>
              <a:t>Композиция </a:t>
            </a:r>
            <a:endParaRPr sz="6000" b="1" dirty="0">
              <a:solidFill>
                <a:schemeClr val="bg1"/>
              </a:solidFill>
              <a:latin typeface="Arial" panose="020B0604020202020204" pitchFamily="34" charset="0"/>
              <a:cs typeface="Arial" panose="020B0604020202020204" pitchFamily="34" charset="0"/>
            </a:endParaRPr>
          </a:p>
        </p:txBody>
      </p:sp>
      <p:sp>
        <p:nvSpPr>
          <p:cNvPr id="2" name="Овал 1">
            <a:extLst>
              <a:ext uri="{FF2B5EF4-FFF2-40B4-BE49-F238E27FC236}">
                <a16:creationId xmlns:a16="http://schemas.microsoft.com/office/drawing/2014/main" id="{1511848F-04CB-4537-A25E-FEADDCFA49AB}"/>
              </a:ext>
            </a:extLst>
          </p:cNvPr>
          <p:cNvSpPr/>
          <p:nvPr/>
        </p:nvSpPr>
        <p:spPr>
          <a:xfrm>
            <a:off x="6871317" y="1340530"/>
            <a:ext cx="5107619" cy="5317722"/>
          </a:xfrm>
          <a:prstGeom prst="ellipse">
            <a:avLst/>
          </a:prstGeom>
          <a:ln w="38100">
            <a:solidFill>
              <a:srgbClr val="002060"/>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latin typeface="Arial" panose="020B0604020202020204" pitchFamily="34" charset="0"/>
                <a:cs typeface="Arial" panose="020B0604020202020204" pitchFamily="34" charset="0"/>
              </a:rPr>
              <a:t>Гротеск-</a:t>
            </a:r>
            <a:r>
              <a:rPr lang="ru-RU" sz="2800" dirty="0">
                <a:latin typeface="Arial" panose="020B0604020202020204" pitchFamily="34" charset="0"/>
                <a:cs typeface="Arial" panose="020B0604020202020204" pitchFamily="34" charset="0"/>
              </a:rPr>
              <a:t>изображение действительности в преувеличенном, уродливо-комическом виде, переплетение реальности и фантастики, страшного со смешным.</a:t>
            </a:r>
          </a:p>
        </p:txBody>
      </p:sp>
    </p:spTree>
    <p:extLst>
      <p:ext uri="{BB962C8B-B14F-4D97-AF65-F5344CB8AC3E}">
        <p14:creationId xmlns:p14="http://schemas.microsoft.com/office/powerpoint/2010/main" val="14382027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8043" y="1"/>
            <a:ext cx="12173957" cy="112746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ru-RU" altLang="ru-RU" sz="6000" b="1" dirty="0">
                <a:solidFill>
                  <a:schemeClr val="bg1"/>
                </a:solidFill>
                <a:latin typeface="Arial" panose="020B0604020202020204" pitchFamily="34" charset="0"/>
                <a:cs typeface="Arial" panose="020B0604020202020204" pitchFamily="34" charset="0"/>
              </a:rPr>
              <a:t>«Дикий помещик»</a:t>
            </a:r>
          </a:p>
          <a:p>
            <a:pPr algn="ctr"/>
            <a:endParaRPr lang="ru-RU" altLang="ru-RU" sz="2800" dirty="0">
              <a:latin typeface="Arial" panose="020B0604020202020204" pitchFamily="34" charset="0"/>
              <a:cs typeface="Arial" panose="020B0604020202020204" pitchFamily="34" charset="0"/>
            </a:endParaRPr>
          </a:p>
          <a:p>
            <a:pPr algn="ctr"/>
            <a:endParaRPr lang="ru-RU" altLang="ru-RU" sz="2800" dirty="0">
              <a:latin typeface="Arial" panose="020B0604020202020204" pitchFamily="34" charset="0"/>
              <a:cs typeface="Arial" panose="020B0604020202020204" pitchFamily="34" charset="0"/>
            </a:endParaRPr>
          </a:p>
          <a:p>
            <a:pPr algn="ctr"/>
            <a:endParaRPr lang="ru-RU" altLang="ru-RU" sz="2800" dirty="0">
              <a:latin typeface="Arial" panose="020B0604020202020204" pitchFamily="34" charset="0"/>
              <a:cs typeface="Arial" panose="020B0604020202020204" pitchFamily="34" charset="0"/>
            </a:endParaRPr>
          </a:p>
          <a:p>
            <a:pPr algn="ctr"/>
            <a:r>
              <a:rPr lang="ru-RU" sz="6000" b="1" dirty="0">
                <a:solidFill>
                  <a:schemeClr val="bg1"/>
                </a:solidFill>
                <a:latin typeface="Arial" panose="020B0604020202020204" pitchFamily="34" charset="0"/>
                <a:cs typeface="Arial" panose="020B0604020202020204" pitchFamily="34" charset="0"/>
              </a:rPr>
              <a:t>д</a:t>
            </a:r>
            <a:endParaRPr sz="6000" b="1" dirty="0">
              <a:solidFill>
                <a:schemeClr val="bg1"/>
              </a:solidFill>
              <a:latin typeface="Arial" panose="020B0604020202020204" pitchFamily="34" charset="0"/>
              <a:cs typeface="Arial" panose="020B0604020202020204" pitchFamily="34" charset="0"/>
            </a:endParaRPr>
          </a:p>
        </p:txBody>
      </p:sp>
      <p:sp>
        <p:nvSpPr>
          <p:cNvPr id="3" name="Прямоугольник 2">
            <a:extLst>
              <a:ext uri="{FF2B5EF4-FFF2-40B4-BE49-F238E27FC236}">
                <a16:creationId xmlns:a16="http://schemas.microsoft.com/office/drawing/2014/main" id="{C9678F0C-42D9-4DF6-B3F0-E2DAC7312077}"/>
              </a:ext>
            </a:extLst>
          </p:cNvPr>
          <p:cNvSpPr/>
          <p:nvPr/>
        </p:nvSpPr>
        <p:spPr>
          <a:xfrm>
            <a:off x="5498241" y="1127465"/>
            <a:ext cx="6441750" cy="523220"/>
          </a:xfrm>
          <a:prstGeom prst="rect">
            <a:avLst/>
          </a:prstGeom>
        </p:spPr>
        <p:txBody>
          <a:bodyPr wrap="square">
            <a:spAutoFit/>
          </a:bodyPr>
          <a:lstStyle/>
          <a:p>
            <a:pPr>
              <a:spcBef>
                <a:spcPct val="50000"/>
              </a:spcBef>
              <a:defRPr/>
            </a:pPr>
            <a:r>
              <a:rPr lang="ru-RU" sz="2800" dirty="0">
                <a:latin typeface="Arial" panose="020B0604020202020204" pitchFamily="34" charset="0"/>
                <a:cs typeface="Arial" panose="020B0604020202020204" pitchFamily="34" charset="0"/>
              </a:rPr>
              <a:t>   </a:t>
            </a:r>
          </a:p>
        </p:txBody>
      </p:sp>
      <p:sp>
        <p:nvSpPr>
          <p:cNvPr id="4" name="Прямоугольник 3">
            <a:extLst>
              <a:ext uri="{FF2B5EF4-FFF2-40B4-BE49-F238E27FC236}">
                <a16:creationId xmlns:a16="http://schemas.microsoft.com/office/drawing/2014/main" id="{BDE87BDE-BDE7-4D6B-AFAB-F95D131B1B34}"/>
              </a:ext>
            </a:extLst>
          </p:cNvPr>
          <p:cNvSpPr/>
          <p:nvPr/>
        </p:nvSpPr>
        <p:spPr>
          <a:xfrm>
            <a:off x="5498241" y="4393099"/>
            <a:ext cx="6096000" cy="369332"/>
          </a:xfrm>
          <a:prstGeom prst="rect">
            <a:avLst/>
          </a:prstGeom>
        </p:spPr>
        <p:txBody>
          <a:bodyPr>
            <a:spAutoFit/>
          </a:bodyPr>
          <a:lstStyle/>
          <a:p>
            <a:pPr algn="ctr">
              <a:spcBef>
                <a:spcPct val="50000"/>
              </a:spcBef>
              <a:defRPr/>
            </a:pPr>
            <a:endParaRPr lang="ru-RU" dirty="0"/>
          </a:p>
        </p:txBody>
      </p:sp>
      <p:sp>
        <p:nvSpPr>
          <p:cNvPr id="2" name="Прямоугольник 1">
            <a:extLst>
              <a:ext uri="{FF2B5EF4-FFF2-40B4-BE49-F238E27FC236}">
                <a16:creationId xmlns:a16="http://schemas.microsoft.com/office/drawing/2014/main" id="{2AECDB2F-77AB-4370-8ECB-8BD6B2B0B244}"/>
              </a:ext>
            </a:extLst>
          </p:cNvPr>
          <p:cNvSpPr/>
          <p:nvPr/>
        </p:nvSpPr>
        <p:spPr>
          <a:xfrm>
            <a:off x="252009" y="1349406"/>
            <a:ext cx="5843991" cy="5024761"/>
          </a:xfrm>
          <a:prstGeom prst="rect">
            <a:avLst/>
          </a:prstGeom>
          <a:solidFill>
            <a:schemeClr val="bg2"/>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ru-RU" sz="2800" dirty="0">
                <a:solidFill>
                  <a:schemeClr val="tx1"/>
                </a:solidFill>
                <a:latin typeface="Arial" panose="020B0604020202020204" pitchFamily="34" charset="0"/>
                <a:cs typeface="Arial" panose="020B0604020202020204" pitchFamily="34" charset="0"/>
              </a:rPr>
              <a:t>   </a:t>
            </a:r>
            <a:r>
              <a:rPr lang="ru-RU" sz="2800" dirty="0" smtClean="0">
                <a:solidFill>
                  <a:schemeClr val="tx1"/>
                </a:solidFill>
                <a:latin typeface="Arial" panose="020B0604020202020204" pitchFamily="34" charset="0"/>
                <a:cs typeface="Arial" panose="020B0604020202020204" pitchFamily="34" charset="0"/>
              </a:rPr>
              <a:t>  В </a:t>
            </a:r>
            <a:r>
              <a:rPr lang="ru-RU" sz="2800" b="1" dirty="0">
                <a:solidFill>
                  <a:schemeClr val="tx1"/>
                </a:solidFill>
                <a:latin typeface="Arial" panose="020B0604020202020204" pitchFamily="34" charset="0"/>
                <a:cs typeface="Arial" panose="020B0604020202020204" pitchFamily="34" charset="0"/>
              </a:rPr>
              <a:t>завязке </a:t>
            </a:r>
            <a:r>
              <a:rPr lang="ru-RU" sz="2800" dirty="0">
                <a:solidFill>
                  <a:schemeClr val="tx1"/>
                </a:solidFill>
                <a:latin typeface="Arial" panose="020B0604020202020204" pitchFamily="34" charset="0"/>
                <a:cs typeface="Arial" panose="020B0604020202020204" pitchFamily="34" charset="0"/>
              </a:rPr>
              <a:t>произведения главный герой - помещик обращался к Богу с просьбой навсегда избавиться и очистить воздух от темного и ненавистного ему окружения, т.е. «мужика». Получилось так, что желание помещика исполнилось, и он остался в полном одиночестве в своем большом поместье.</a:t>
            </a:r>
          </a:p>
          <a:p>
            <a:r>
              <a:rPr lang="ru-RU" sz="2800" b="1" dirty="0">
                <a:solidFill>
                  <a:schemeClr val="tx1"/>
                </a:solidFill>
                <a:latin typeface="Arial" panose="020B0604020202020204" pitchFamily="34" charset="0"/>
                <a:cs typeface="Arial" panose="020B0604020202020204" pitchFamily="34" charset="0"/>
              </a:rPr>
              <a:t>   </a:t>
            </a:r>
          </a:p>
        </p:txBody>
      </p:sp>
      <p:pic>
        <p:nvPicPr>
          <p:cNvPr id="4098" name="Picture 2" descr="Салтыков-Щедрин и рассказ «Дикий помещик»: краткое содержание произведения">
            <a:extLst>
              <a:ext uri="{FF2B5EF4-FFF2-40B4-BE49-F238E27FC236}">
                <a16:creationId xmlns:a16="http://schemas.microsoft.com/office/drawing/2014/main" id="{EB6CF0DE-3FE8-466B-A1A9-526EAA5A74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7122" y="1836130"/>
            <a:ext cx="5095303" cy="38000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24091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2789</TotalTime>
  <Words>850</Words>
  <Application>Microsoft Office PowerPoint</Application>
  <PresentationFormat>Широкоэкранный</PresentationFormat>
  <Paragraphs>82</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Calibri</vt:lpstr>
      <vt:lpstr>Calibri Light</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Lenova 330 pro A6</cp:lastModifiedBy>
  <cp:revision>206</cp:revision>
  <dcterms:created xsi:type="dcterms:W3CDTF">2020-10-21T13:45:23Z</dcterms:created>
  <dcterms:modified xsi:type="dcterms:W3CDTF">2020-12-14T05:39:12Z</dcterms:modified>
</cp:coreProperties>
</file>