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1360" r:id="rId2"/>
    <p:sldId id="1412" r:id="rId3"/>
    <p:sldId id="372" r:id="rId4"/>
    <p:sldId id="256" r:id="rId5"/>
    <p:sldId id="1361" r:id="rId6"/>
    <p:sldId id="1405" r:id="rId7"/>
    <p:sldId id="1393" r:id="rId8"/>
    <p:sldId id="1362" r:id="rId9"/>
    <p:sldId id="1359" r:id="rId10"/>
    <p:sldId id="1363" r:id="rId11"/>
    <p:sldId id="1385" r:id="rId12"/>
    <p:sldId id="1397" r:id="rId13"/>
    <p:sldId id="1386" r:id="rId14"/>
    <p:sldId id="1366" r:id="rId15"/>
    <p:sldId id="385" r:id="rId16"/>
    <p:sldId id="1413" r:id="rId17"/>
    <p:sldId id="1406" r:id="rId18"/>
    <p:sldId id="1365" r:id="rId19"/>
    <p:sldId id="1394" r:id="rId20"/>
    <p:sldId id="1395" r:id="rId21"/>
    <p:sldId id="1398" r:id="rId22"/>
    <p:sldId id="1404"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A7E11341-002E-400E-BAA9-B8E323DD9986}">
          <p14:sldIdLst>
            <p14:sldId id="1360"/>
            <p14:sldId id="1412"/>
            <p14:sldId id="372"/>
            <p14:sldId id="256"/>
            <p14:sldId id="1361"/>
            <p14:sldId id="1405"/>
            <p14:sldId id="1393"/>
            <p14:sldId id="1362"/>
            <p14:sldId id="1359"/>
            <p14:sldId id="1363"/>
            <p14:sldId id="1385"/>
            <p14:sldId id="1397"/>
            <p14:sldId id="1386"/>
            <p14:sldId id="1366"/>
            <p14:sldId id="385"/>
            <p14:sldId id="1413"/>
            <p14:sldId id="1406"/>
            <p14:sldId id="1365"/>
            <p14:sldId id="1394"/>
            <p14:sldId id="1395"/>
            <p14:sldId id="1398"/>
            <p14:sldId id="1404"/>
          </p14:sldIdLst>
        </p14:section>
      </p14:sectionLst>
    </p:ex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73" d="100"/>
          <a:sy n="73" d="100"/>
        </p:scale>
        <p:origin x="618" y="96"/>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E1E8F9-CEC1-45EC-BCD9-B1CC25037306}" type="datetimeFigureOut">
              <a:rPr lang="ru-RU" smtClean="0"/>
              <a:t>14.12.2020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AD256-8EC1-4E12-92FB-44C4E187E28F}" type="slidenum">
              <a:rPr lang="ru-RU" smtClean="0"/>
              <a:t>‹#›</a:t>
            </a:fld>
            <a:endParaRPr lang="ru-RU"/>
          </a:p>
        </p:txBody>
      </p:sp>
    </p:spTree>
    <p:extLst>
      <p:ext uri="{BB962C8B-B14F-4D97-AF65-F5344CB8AC3E}">
        <p14:creationId xmlns:p14="http://schemas.microsoft.com/office/powerpoint/2010/main" val="4034217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A6A3AE-ACA2-40A2-99B8-4BEEEA6B8FE3}"/>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88A3732-F4B5-48F1-8143-8ECC7D82A0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CD03717-4D3F-4FCC-A970-7F0976D565EC}"/>
              </a:ext>
            </a:extLst>
          </p:cNvPr>
          <p:cNvSpPr>
            <a:spLocks noGrp="1"/>
          </p:cNvSpPr>
          <p:nvPr>
            <p:ph type="dt" sz="half" idx="10"/>
          </p:nvPr>
        </p:nvSpPr>
        <p:spPr/>
        <p:txBody>
          <a:bodyPr/>
          <a:lstStyle/>
          <a:p>
            <a:fld id="{42EB2BB0-001B-41EC-853F-279369E20FCB}" type="datetimeFigureOut">
              <a:rPr lang="ru-RU" smtClean="0"/>
              <a:t>14.12.2020</a:t>
            </a:fld>
            <a:endParaRPr lang="ru-RU"/>
          </a:p>
        </p:txBody>
      </p:sp>
      <p:sp>
        <p:nvSpPr>
          <p:cNvPr id="5" name="Нижний колонтитул 4">
            <a:extLst>
              <a:ext uri="{FF2B5EF4-FFF2-40B4-BE49-F238E27FC236}">
                <a16:creationId xmlns:a16="http://schemas.microsoft.com/office/drawing/2014/main" id="{9266E55E-CD77-4709-8062-D7153223B61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A19732E-B910-4D24-99CF-22C7405CF183}"/>
              </a:ext>
            </a:extLst>
          </p:cNvPr>
          <p:cNvSpPr>
            <a:spLocks noGrp="1"/>
          </p:cNvSpPr>
          <p:nvPr>
            <p:ph type="sldNum" sz="quarter" idx="12"/>
          </p:nvPr>
        </p:nvSpPr>
        <p:spPr/>
        <p:txBody>
          <a:bodyPr/>
          <a:lstStyle/>
          <a:p>
            <a:fld id="{8317E2A6-EA1B-4C32-AFE2-EA29F447775E}" type="slidenum">
              <a:rPr lang="ru-RU" smtClean="0"/>
              <a:t>‹#›</a:t>
            </a:fld>
            <a:endParaRPr lang="ru-RU"/>
          </a:p>
        </p:txBody>
      </p:sp>
    </p:spTree>
    <p:extLst>
      <p:ext uri="{BB962C8B-B14F-4D97-AF65-F5344CB8AC3E}">
        <p14:creationId xmlns:p14="http://schemas.microsoft.com/office/powerpoint/2010/main" val="1501331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14028E-0A24-4E54-867D-6FA0FF5721BC}"/>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E7E3ACDD-515E-4539-A782-1549EDFD369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D1F0796-28CC-45DC-9092-66D2F7388AAE}"/>
              </a:ext>
            </a:extLst>
          </p:cNvPr>
          <p:cNvSpPr>
            <a:spLocks noGrp="1"/>
          </p:cNvSpPr>
          <p:nvPr>
            <p:ph type="dt" sz="half" idx="10"/>
          </p:nvPr>
        </p:nvSpPr>
        <p:spPr/>
        <p:txBody>
          <a:bodyPr/>
          <a:lstStyle/>
          <a:p>
            <a:fld id="{42EB2BB0-001B-41EC-853F-279369E20FCB}" type="datetimeFigureOut">
              <a:rPr lang="ru-RU" smtClean="0"/>
              <a:t>14.12.2020</a:t>
            </a:fld>
            <a:endParaRPr lang="ru-RU"/>
          </a:p>
        </p:txBody>
      </p:sp>
      <p:sp>
        <p:nvSpPr>
          <p:cNvPr id="5" name="Нижний колонтитул 4">
            <a:extLst>
              <a:ext uri="{FF2B5EF4-FFF2-40B4-BE49-F238E27FC236}">
                <a16:creationId xmlns:a16="http://schemas.microsoft.com/office/drawing/2014/main" id="{DAF5A338-D98C-4225-A144-3333AF2C7D7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7A5F3BF-EC49-4FE7-9E21-C5AD9B95C228}"/>
              </a:ext>
            </a:extLst>
          </p:cNvPr>
          <p:cNvSpPr>
            <a:spLocks noGrp="1"/>
          </p:cNvSpPr>
          <p:nvPr>
            <p:ph type="sldNum" sz="quarter" idx="12"/>
          </p:nvPr>
        </p:nvSpPr>
        <p:spPr/>
        <p:txBody>
          <a:bodyPr/>
          <a:lstStyle/>
          <a:p>
            <a:fld id="{8317E2A6-EA1B-4C32-AFE2-EA29F447775E}" type="slidenum">
              <a:rPr lang="ru-RU" smtClean="0"/>
              <a:t>‹#›</a:t>
            </a:fld>
            <a:endParaRPr lang="ru-RU"/>
          </a:p>
        </p:txBody>
      </p:sp>
    </p:spTree>
    <p:extLst>
      <p:ext uri="{BB962C8B-B14F-4D97-AF65-F5344CB8AC3E}">
        <p14:creationId xmlns:p14="http://schemas.microsoft.com/office/powerpoint/2010/main" val="2893225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4687ACAC-29E1-4041-AE0D-F7EF28896011}"/>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3027291-F62C-44EC-A131-84C92F0F8BC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F8B4427-D65A-404D-87A2-5F5075904EAE}"/>
              </a:ext>
            </a:extLst>
          </p:cNvPr>
          <p:cNvSpPr>
            <a:spLocks noGrp="1"/>
          </p:cNvSpPr>
          <p:nvPr>
            <p:ph type="dt" sz="half" idx="10"/>
          </p:nvPr>
        </p:nvSpPr>
        <p:spPr/>
        <p:txBody>
          <a:bodyPr/>
          <a:lstStyle/>
          <a:p>
            <a:fld id="{42EB2BB0-001B-41EC-853F-279369E20FCB}" type="datetimeFigureOut">
              <a:rPr lang="ru-RU" smtClean="0"/>
              <a:t>14.12.2020</a:t>
            </a:fld>
            <a:endParaRPr lang="ru-RU"/>
          </a:p>
        </p:txBody>
      </p:sp>
      <p:sp>
        <p:nvSpPr>
          <p:cNvPr id="5" name="Нижний колонтитул 4">
            <a:extLst>
              <a:ext uri="{FF2B5EF4-FFF2-40B4-BE49-F238E27FC236}">
                <a16:creationId xmlns:a16="http://schemas.microsoft.com/office/drawing/2014/main" id="{AB8BBA8C-1639-4CE4-B119-A943945FDAA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8ED6583-6EB3-4A3C-BFBA-B5EB74352683}"/>
              </a:ext>
            </a:extLst>
          </p:cNvPr>
          <p:cNvSpPr>
            <a:spLocks noGrp="1"/>
          </p:cNvSpPr>
          <p:nvPr>
            <p:ph type="sldNum" sz="quarter" idx="12"/>
          </p:nvPr>
        </p:nvSpPr>
        <p:spPr/>
        <p:txBody>
          <a:bodyPr/>
          <a:lstStyle/>
          <a:p>
            <a:fld id="{8317E2A6-EA1B-4C32-AFE2-EA29F447775E}" type="slidenum">
              <a:rPr lang="ru-RU" smtClean="0"/>
              <a:t>‹#›</a:t>
            </a:fld>
            <a:endParaRPr lang="ru-RU"/>
          </a:p>
        </p:txBody>
      </p:sp>
    </p:spTree>
    <p:extLst>
      <p:ext uri="{BB962C8B-B14F-4D97-AF65-F5344CB8AC3E}">
        <p14:creationId xmlns:p14="http://schemas.microsoft.com/office/powerpoint/2010/main" val="3169161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4" y="279962"/>
            <a:ext cx="10363201" cy="817561"/>
          </a:xfrm>
        </p:spPr>
        <p:txBody>
          <a:bodyPr/>
          <a:lstStyle/>
          <a:p>
            <a:r>
              <a:rPr lang="en-US"/>
              <a:t>Click to edit Master title style</a:t>
            </a:r>
          </a:p>
        </p:txBody>
      </p:sp>
      <p:sp>
        <p:nvSpPr>
          <p:cNvPr id="4" name="Picture Placeholder 3"/>
          <p:cNvSpPr>
            <a:spLocks noGrp="1"/>
          </p:cNvSpPr>
          <p:nvPr>
            <p:ph type="pic" sz="quarter" idx="10"/>
          </p:nvPr>
        </p:nvSpPr>
        <p:spPr>
          <a:xfrm>
            <a:off x="914401"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399"/>
            </a:lvl1pPr>
          </a:lstStyle>
          <a:p>
            <a:pPr lvl="0"/>
            <a:endParaRPr lang="en-US"/>
          </a:p>
        </p:txBody>
      </p:sp>
      <p:sp>
        <p:nvSpPr>
          <p:cNvPr id="5" name="Picture Placeholder 3"/>
          <p:cNvSpPr>
            <a:spLocks noGrp="1"/>
          </p:cNvSpPr>
          <p:nvPr>
            <p:ph type="pic" sz="quarter" idx="11"/>
          </p:nvPr>
        </p:nvSpPr>
        <p:spPr>
          <a:xfrm>
            <a:off x="4431792"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1399"/>
            </a:lvl1pPr>
          </a:lstStyle>
          <a:p>
            <a:pPr lvl="0"/>
            <a:endParaRPr lang="en-US"/>
          </a:p>
        </p:txBody>
      </p:sp>
      <p:sp>
        <p:nvSpPr>
          <p:cNvPr id="6" name="Picture Placeholder 3"/>
          <p:cNvSpPr>
            <a:spLocks noGrp="1"/>
          </p:cNvSpPr>
          <p:nvPr>
            <p:ph type="pic" sz="quarter" idx="12"/>
          </p:nvPr>
        </p:nvSpPr>
        <p:spPr>
          <a:xfrm>
            <a:off x="7949183"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399"/>
            </a:lvl1pPr>
          </a:lstStyle>
          <a:p>
            <a:pPr lvl="0"/>
            <a:endParaRPr lang="en-US"/>
          </a:p>
        </p:txBody>
      </p:sp>
      <p:sp>
        <p:nvSpPr>
          <p:cNvPr id="8" name="Text Placeholder 9"/>
          <p:cNvSpPr>
            <a:spLocks noGrp="1"/>
          </p:cNvSpPr>
          <p:nvPr>
            <p:ph type="body" sz="quarter" idx="14"/>
          </p:nvPr>
        </p:nvSpPr>
        <p:spPr>
          <a:xfrm>
            <a:off x="914401"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4431792"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7949183"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914404" y="933453"/>
            <a:ext cx="10363201" cy="406400"/>
          </a:xfrm>
        </p:spPr>
        <p:txBody>
          <a:bodyPr>
            <a:normAutofit/>
          </a:bodyPr>
          <a:lstStyle>
            <a:lvl1pPr marL="0" indent="0" algn="ctr">
              <a:lnSpc>
                <a:spcPct val="86000"/>
              </a:lnSpc>
              <a:spcBef>
                <a:spcPts val="0"/>
              </a:spcBef>
              <a:buNone/>
              <a:defRPr sz="1799" baseline="0"/>
            </a:lvl1pPr>
          </a:lstStyle>
          <a:p>
            <a:pPr lvl="0"/>
            <a:r>
              <a:rPr lang="en-US" dirty="0"/>
              <a:t>Click here to edit subtitle</a:t>
            </a:r>
          </a:p>
        </p:txBody>
      </p:sp>
    </p:spTree>
    <p:extLst>
      <p:ext uri="{BB962C8B-B14F-4D97-AF65-F5344CB8AC3E}">
        <p14:creationId xmlns:p14="http://schemas.microsoft.com/office/powerpoint/2010/main" val="329931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E74150-6674-41B2-AB56-74A397E795D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48844B1-60C1-47B9-9799-E195B26110A6}"/>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6A616F6-71E8-4D52-84E2-7B9010158500}"/>
              </a:ext>
            </a:extLst>
          </p:cNvPr>
          <p:cNvSpPr>
            <a:spLocks noGrp="1"/>
          </p:cNvSpPr>
          <p:nvPr>
            <p:ph type="dt" sz="half" idx="10"/>
          </p:nvPr>
        </p:nvSpPr>
        <p:spPr/>
        <p:txBody>
          <a:bodyPr/>
          <a:lstStyle/>
          <a:p>
            <a:fld id="{42EB2BB0-001B-41EC-853F-279369E20FCB}" type="datetimeFigureOut">
              <a:rPr lang="ru-RU" smtClean="0"/>
              <a:t>14.12.2020</a:t>
            </a:fld>
            <a:endParaRPr lang="ru-RU"/>
          </a:p>
        </p:txBody>
      </p:sp>
      <p:sp>
        <p:nvSpPr>
          <p:cNvPr id="5" name="Нижний колонтитул 4">
            <a:extLst>
              <a:ext uri="{FF2B5EF4-FFF2-40B4-BE49-F238E27FC236}">
                <a16:creationId xmlns:a16="http://schemas.microsoft.com/office/drawing/2014/main" id="{35F50463-DA7D-4E34-BBAD-16551A67EF8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70D4457-6638-4CB6-8CE8-DB75FBFF18C6}"/>
              </a:ext>
            </a:extLst>
          </p:cNvPr>
          <p:cNvSpPr>
            <a:spLocks noGrp="1"/>
          </p:cNvSpPr>
          <p:nvPr>
            <p:ph type="sldNum" sz="quarter" idx="12"/>
          </p:nvPr>
        </p:nvSpPr>
        <p:spPr/>
        <p:txBody>
          <a:bodyPr/>
          <a:lstStyle/>
          <a:p>
            <a:fld id="{8317E2A6-EA1B-4C32-AFE2-EA29F447775E}" type="slidenum">
              <a:rPr lang="ru-RU" smtClean="0"/>
              <a:t>‹#›</a:t>
            </a:fld>
            <a:endParaRPr lang="ru-RU"/>
          </a:p>
        </p:txBody>
      </p:sp>
    </p:spTree>
    <p:extLst>
      <p:ext uri="{BB962C8B-B14F-4D97-AF65-F5344CB8AC3E}">
        <p14:creationId xmlns:p14="http://schemas.microsoft.com/office/powerpoint/2010/main" val="3106837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776171-A331-43AC-A9E6-DE917D3182C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EFF93E70-E172-489D-9B64-5D1026128C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E408EFD8-0870-42C6-8CA1-946F70C5DC01}"/>
              </a:ext>
            </a:extLst>
          </p:cNvPr>
          <p:cNvSpPr>
            <a:spLocks noGrp="1"/>
          </p:cNvSpPr>
          <p:nvPr>
            <p:ph type="dt" sz="half" idx="10"/>
          </p:nvPr>
        </p:nvSpPr>
        <p:spPr/>
        <p:txBody>
          <a:bodyPr/>
          <a:lstStyle/>
          <a:p>
            <a:fld id="{42EB2BB0-001B-41EC-853F-279369E20FCB}" type="datetimeFigureOut">
              <a:rPr lang="ru-RU" smtClean="0"/>
              <a:t>14.12.2020</a:t>
            </a:fld>
            <a:endParaRPr lang="ru-RU"/>
          </a:p>
        </p:txBody>
      </p:sp>
      <p:sp>
        <p:nvSpPr>
          <p:cNvPr id="5" name="Нижний колонтитул 4">
            <a:extLst>
              <a:ext uri="{FF2B5EF4-FFF2-40B4-BE49-F238E27FC236}">
                <a16:creationId xmlns:a16="http://schemas.microsoft.com/office/drawing/2014/main" id="{7AC68A0C-6F70-404B-8E59-86A3872155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A435911-8F81-4F9E-8B23-93023E8AC21B}"/>
              </a:ext>
            </a:extLst>
          </p:cNvPr>
          <p:cNvSpPr>
            <a:spLocks noGrp="1"/>
          </p:cNvSpPr>
          <p:nvPr>
            <p:ph type="sldNum" sz="quarter" idx="12"/>
          </p:nvPr>
        </p:nvSpPr>
        <p:spPr/>
        <p:txBody>
          <a:bodyPr/>
          <a:lstStyle/>
          <a:p>
            <a:fld id="{8317E2A6-EA1B-4C32-AFE2-EA29F447775E}" type="slidenum">
              <a:rPr lang="ru-RU" smtClean="0"/>
              <a:t>‹#›</a:t>
            </a:fld>
            <a:endParaRPr lang="ru-RU"/>
          </a:p>
        </p:txBody>
      </p:sp>
    </p:spTree>
    <p:extLst>
      <p:ext uri="{BB962C8B-B14F-4D97-AF65-F5344CB8AC3E}">
        <p14:creationId xmlns:p14="http://schemas.microsoft.com/office/powerpoint/2010/main" val="606729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2B8198-8650-415C-A968-A111103AF68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1E89EE1-ECB1-4A56-B203-B26AA76FE65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CD36EF49-F6D2-4D6B-A518-0B5171DF73D3}"/>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C6911FF0-7319-4808-AC07-84D5F6D33434}"/>
              </a:ext>
            </a:extLst>
          </p:cNvPr>
          <p:cNvSpPr>
            <a:spLocks noGrp="1"/>
          </p:cNvSpPr>
          <p:nvPr>
            <p:ph type="dt" sz="half" idx="10"/>
          </p:nvPr>
        </p:nvSpPr>
        <p:spPr/>
        <p:txBody>
          <a:bodyPr/>
          <a:lstStyle/>
          <a:p>
            <a:fld id="{42EB2BB0-001B-41EC-853F-279369E20FCB}" type="datetimeFigureOut">
              <a:rPr lang="ru-RU" smtClean="0"/>
              <a:t>14.12.2020</a:t>
            </a:fld>
            <a:endParaRPr lang="ru-RU"/>
          </a:p>
        </p:txBody>
      </p:sp>
      <p:sp>
        <p:nvSpPr>
          <p:cNvPr id="6" name="Нижний колонтитул 5">
            <a:extLst>
              <a:ext uri="{FF2B5EF4-FFF2-40B4-BE49-F238E27FC236}">
                <a16:creationId xmlns:a16="http://schemas.microsoft.com/office/drawing/2014/main" id="{D9A96BDE-F5B4-49CE-988E-2E54E47C278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7D13166-D00E-4D07-9865-1FD4EAE19DB7}"/>
              </a:ext>
            </a:extLst>
          </p:cNvPr>
          <p:cNvSpPr>
            <a:spLocks noGrp="1"/>
          </p:cNvSpPr>
          <p:nvPr>
            <p:ph type="sldNum" sz="quarter" idx="12"/>
          </p:nvPr>
        </p:nvSpPr>
        <p:spPr/>
        <p:txBody>
          <a:bodyPr/>
          <a:lstStyle/>
          <a:p>
            <a:fld id="{8317E2A6-EA1B-4C32-AFE2-EA29F447775E}" type="slidenum">
              <a:rPr lang="ru-RU" smtClean="0"/>
              <a:t>‹#›</a:t>
            </a:fld>
            <a:endParaRPr lang="ru-RU"/>
          </a:p>
        </p:txBody>
      </p:sp>
    </p:spTree>
    <p:extLst>
      <p:ext uri="{BB962C8B-B14F-4D97-AF65-F5344CB8AC3E}">
        <p14:creationId xmlns:p14="http://schemas.microsoft.com/office/powerpoint/2010/main" val="226298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F94B6E-F309-4928-AB56-4FE4D8F89121}"/>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5C29C00-F7CA-4E94-AC2B-2826361193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E1C4576-DF4A-4385-9C91-F192935BC8A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6CEF3A70-2BAE-41E7-9667-E13107E343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C74A5A8-651D-420C-8A39-0ACC9158873F}"/>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2E87DD24-E355-41AC-9014-705E9C6C4716}"/>
              </a:ext>
            </a:extLst>
          </p:cNvPr>
          <p:cNvSpPr>
            <a:spLocks noGrp="1"/>
          </p:cNvSpPr>
          <p:nvPr>
            <p:ph type="dt" sz="half" idx="10"/>
          </p:nvPr>
        </p:nvSpPr>
        <p:spPr/>
        <p:txBody>
          <a:bodyPr/>
          <a:lstStyle/>
          <a:p>
            <a:fld id="{42EB2BB0-001B-41EC-853F-279369E20FCB}" type="datetimeFigureOut">
              <a:rPr lang="ru-RU" smtClean="0"/>
              <a:t>14.12.2020</a:t>
            </a:fld>
            <a:endParaRPr lang="ru-RU"/>
          </a:p>
        </p:txBody>
      </p:sp>
      <p:sp>
        <p:nvSpPr>
          <p:cNvPr id="8" name="Нижний колонтитул 7">
            <a:extLst>
              <a:ext uri="{FF2B5EF4-FFF2-40B4-BE49-F238E27FC236}">
                <a16:creationId xmlns:a16="http://schemas.microsoft.com/office/drawing/2014/main" id="{2BA275DC-2EA4-4496-983F-41950B4E023C}"/>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6979C64-EF99-4B78-8CF2-1224AB39C6B8}"/>
              </a:ext>
            </a:extLst>
          </p:cNvPr>
          <p:cNvSpPr>
            <a:spLocks noGrp="1"/>
          </p:cNvSpPr>
          <p:nvPr>
            <p:ph type="sldNum" sz="quarter" idx="12"/>
          </p:nvPr>
        </p:nvSpPr>
        <p:spPr/>
        <p:txBody>
          <a:bodyPr/>
          <a:lstStyle/>
          <a:p>
            <a:fld id="{8317E2A6-EA1B-4C32-AFE2-EA29F447775E}" type="slidenum">
              <a:rPr lang="ru-RU" smtClean="0"/>
              <a:t>‹#›</a:t>
            </a:fld>
            <a:endParaRPr lang="ru-RU"/>
          </a:p>
        </p:txBody>
      </p:sp>
    </p:spTree>
    <p:extLst>
      <p:ext uri="{BB962C8B-B14F-4D97-AF65-F5344CB8AC3E}">
        <p14:creationId xmlns:p14="http://schemas.microsoft.com/office/powerpoint/2010/main" val="14509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064283-148F-460A-8B87-E04204BBC26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61407DC8-CFD4-452A-B2E6-942B17E718D6}"/>
              </a:ext>
            </a:extLst>
          </p:cNvPr>
          <p:cNvSpPr>
            <a:spLocks noGrp="1"/>
          </p:cNvSpPr>
          <p:nvPr>
            <p:ph type="dt" sz="half" idx="10"/>
          </p:nvPr>
        </p:nvSpPr>
        <p:spPr/>
        <p:txBody>
          <a:bodyPr/>
          <a:lstStyle/>
          <a:p>
            <a:fld id="{42EB2BB0-001B-41EC-853F-279369E20FCB}" type="datetimeFigureOut">
              <a:rPr lang="ru-RU" smtClean="0"/>
              <a:t>14.12.2020</a:t>
            </a:fld>
            <a:endParaRPr lang="ru-RU"/>
          </a:p>
        </p:txBody>
      </p:sp>
      <p:sp>
        <p:nvSpPr>
          <p:cNvPr id="4" name="Нижний колонтитул 3">
            <a:extLst>
              <a:ext uri="{FF2B5EF4-FFF2-40B4-BE49-F238E27FC236}">
                <a16:creationId xmlns:a16="http://schemas.microsoft.com/office/drawing/2014/main" id="{A1F2CEE7-87D4-4092-8D23-A9A83001DE4B}"/>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5E0B66BC-F03A-41B5-9FC9-AB1205A4F71A}"/>
              </a:ext>
            </a:extLst>
          </p:cNvPr>
          <p:cNvSpPr>
            <a:spLocks noGrp="1"/>
          </p:cNvSpPr>
          <p:nvPr>
            <p:ph type="sldNum" sz="quarter" idx="12"/>
          </p:nvPr>
        </p:nvSpPr>
        <p:spPr/>
        <p:txBody>
          <a:bodyPr/>
          <a:lstStyle/>
          <a:p>
            <a:fld id="{8317E2A6-EA1B-4C32-AFE2-EA29F447775E}" type="slidenum">
              <a:rPr lang="ru-RU" smtClean="0"/>
              <a:t>‹#›</a:t>
            </a:fld>
            <a:endParaRPr lang="ru-RU"/>
          </a:p>
        </p:txBody>
      </p:sp>
    </p:spTree>
    <p:extLst>
      <p:ext uri="{BB962C8B-B14F-4D97-AF65-F5344CB8AC3E}">
        <p14:creationId xmlns:p14="http://schemas.microsoft.com/office/powerpoint/2010/main" val="241675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24DE972-9DF9-4A75-8116-0D2F55486155}"/>
              </a:ext>
            </a:extLst>
          </p:cNvPr>
          <p:cNvSpPr>
            <a:spLocks noGrp="1"/>
          </p:cNvSpPr>
          <p:nvPr>
            <p:ph type="dt" sz="half" idx="10"/>
          </p:nvPr>
        </p:nvSpPr>
        <p:spPr/>
        <p:txBody>
          <a:bodyPr/>
          <a:lstStyle/>
          <a:p>
            <a:fld id="{42EB2BB0-001B-41EC-853F-279369E20FCB}" type="datetimeFigureOut">
              <a:rPr lang="ru-RU" smtClean="0"/>
              <a:t>14.12.2020</a:t>
            </a:fld>
            <a:endParaRPr lang="ru-RU"/>
          </a:p>
        </p:txBody>
      </p:sp>
      <p:sp>
        <p:nvSpPr>
          <p:cNvPr id="3" name="Нижний колонтитул 2">
            <a:extLst>
              <a:ext uri="{FF2B5EF4-FFF2-40B4-BE49-F238E27FC236}">
                <a16:creationId xmlns:a16="http://schemas.microsoft.com/office/drawing/2014/main" id="{33EE1066-1AA6-4394-B8AC-665231FAF2F5}"/>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819391B0-6DF1-4419-83EC-ACE624C1F774}"/>
              </a:ext>
            </a:extLst>
          </p:cNvPr>
          <p:cNvSpPr>
            <a:spLocks noGrp="1"/>
          </p:cNvSpPr>
          <p:nvPr>
            <p:ph type="sldNum" sz="quarter" idx="12"/>
          </p:nvPr>
        </p:nvSpPr>
        <p:spPr/>
        <p:txBody>
          <a:bodyPr/>
          <a:lstStyle/>
          <a:p>
            <a:fld id="{8317E2A6-EA1B-4C32-AFE2-EA29F447775E}" type="slidenum">
              <a:rPr lang="ru-RU" smtClean="0"/>
              <a:t>‹#›</a:t>
            </a:fld>
            <a:endParaRPr lang="ru-RU"/>
          </a:p>
        </p:txBody>
      </p:sp>
    </p:spTree>
    <p:extLst>
      <p:ext uri="{BB962C8B-B14F-4D97-AF65-F5344CB8AC3E}">
        <p14:creationId xmlns:p14="http://schemas.microsoft.com/office/powerpoint/2010/main" val="677063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B36B0D-D167-4D46-9F35-FF39C44237E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976BA021-908D-4347-A8B1-96067F3A5B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45896913-D812-4134-ABB6-76681C8D24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9444ACD-0E9C-45CD-98AD-A0BA62F609EC}"/>
              </a:ext>
            </a:extLst>
          </p:cNvPr>
          <p:cNvSpPr>
            <a:spLocks noGrp="1"/>
          </p:cNvSpPr>
          <p:nvPr>
            <p:ph type="dt" sz="half" idx="10"/>
          </p:nvPr>
        </p:nvSpPr>
        <p:spPr/>
        <p:txBody>
          <a:bodyPr/>
          <a:lstStyle/>
          <a:p>
            <a:fld id="{42EB2BB0-001B-41EC-853F-279369E20FCB}" type="datetimeFigureOut">
              <a:rPr lang="ru-RU" smtClean="0"/>
              <a:t>14.12.2020</a:t>
            </a:fld>
            <a:endParaRPr lang="ru-RU"/>
          </a:p>
        </p:txBody>
      </p:sp>
      <p:sp>
        <p:nvSpPr>
          <p:cNvPr id="6" name="Нижний колонтитул 5">
            <a:extLst>
              <a:ext uri="{FF2B5EF4-FFF2-40B4-BE49-F238E27FC236}">
                <a16:creationId xmlns:a16="http://schemas.microsoft.com/office/drawing/2014/main" id="{8BF1AE42-27BE-4A4F-A968-C8EFCEDEA6B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39B15A0-8DBE-477C-9D86-57151BA8FF28}"/>
              </a:ext>
            </a:extLst>
          </p:cNvPr>
          <p:cNvSpPr>
            <a:spLocks noGrp="1"/>
          </p:cNvSpPr>
          <p:nvPr>
            <p:ph type="sldNum" sz="quarter" idx="12"/>
          </p:nvPr>
        </p:nvSpPr>
        <p:spPr/>
        <p:txBody>
          <a:bodyPr/>
          <a:lstStyle/>
          <a:p>
            <a:fld id="{8317E2A6-EA1B-4C32-AFE2-EA29F447775E}" type="slidenum">
              <a:rPr lang="ru-RU" smtClean="0"/>
              <a:t>‹#›</a:t>
            </a:fld>
            <a:endParaRPr lang="ru-RU"/>
          </a:p>
        </p:txBody>
      </p:sp>
    </p:spTree>
    <p:extLst>
      <p:ext uri="{BB962C8B-B14F-4D97-AF65-F5344CB8AC3E}">
        <p14:creationId xmlns:p14="http://schemas.microsoft.com/office/powerpoint/2010/main" val="991257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39EC69-F3A1-4182-8611-9519F7FD310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793C28FA-E245-4FEC-84C8-2D5359F447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3BCC7E7F-5925-45A3-A13D-B84E7A49AB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303CC42-17CD-48D2-8DE8-48B2B9E8A47C}"/>
              </a:ext>
            </a:extLst>
          </p:cNvPr>
          <p:cNvSpPr>
            <a:spLocks noGrp="1"/>
          </p:cNvSpPr>
          <p:nvPr>
            <p:ph type="dt" sz="half" idx="10"/>
          </p:nvPr>
        </p:nvSpPr>
        <p:spPr/>
        <p:txBody>
          <a:bodyPr/>
          <a:lstStyle/>
          <a:p>
            <a:fld id="{42EB2BB0-001B-41EC-853F-279369E20FCB}" type="datetimeFigureOut">
              <a:rPr lang="ru-RU" smtClean="0"/>
              <a:t>14.12.2020</a:t>
            </a:fld>
            <a:endParaRPr lang="ru-RU"/>
          </a:p>
        </p:txBody>
      </p:sp>
      <p:sp>
        <p:nvSpPr>
          <p:cNvPr id="6" name="Нижний колонтитул 5">
            <a:extLst>
              <a:ext uri="{FF2B5EF4-FFF2-40B4-BE49-F238E27FC236}">
                <a16:creationId xmlns:a16="http://schemas.microsoft.com/office/drawing/2014/main" id="{E7D499DA-8628-4C31-91AB-D9E91B9671F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6EB7E79-DF6C-4469-AAAC-DD8BC39D06C8}"/>
              </a:ext>
            </a:extLst>
          </p:cNvPr>
          <p:cNvSpPr>
            <a:spLocks noGrp="1"/>
          </p:cNvSpPr>
          <p:nvPr>
            <p:ph type="sldNum" sz="quarter" idx="12"/>
          </p:nvPr>
        </p:nvSpPr>
        <p:spPr/>
        <p:txBody>
          <a:bodyPr/>
          <a:lstStyle/>
          <a:p>
            <a:fld id="{8317E2A6-EA1B-4C32-AFE2-EA29F447775E}" type="slidenum">
              <a:rPr lang="ru-RU" smtClean="0"/>
              <a:t>‹#›</a:t>
            </a:fld>
            <a:endParaRPr lang="ru-RU"/>
          </a:p>
        </p:txBody>
      </p:sp>
    </p:spTree>
    <p:extLst>
      <p:ext uri="{BB962C8B-B14F-4D97-AF65-F5344CB8AC3E}">
        <p14:creationId xmlns:p14="http://schemas.microsoft.com/office/powerpoint/2010/main" val="156201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131D0E-B520-4C57-A5F5-4A24315F94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89892BDB-1732-4A09-935A-5B24143B31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69FF3E2-24AD-47BE-8268-23215698F6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B2BB0-001B-41EC-853F-279369E20FCB}" type="datetimeFigureOut">
              <a:rPr lang="ru-RU" smtClean="0"/>
              <a:t>14.12.2020</a:t>
            </a:fld>
            <a:endParaRPr lang="ru-RU"/>
          </a:p>
        </p:txBody>
      </p:sp>
      <p:sp>
        <p:nvSpPr>
          <p:cNvPr id="5" name="Нижний колонтитул 4">
            <a:extLst>
              <a:ext uri="{FF2B5EF4-FFF2-40B4-BE49-F238E27FC236}">
                <a16:creationId xmlns:a16="http://schemas.microsoft.com/office/drawing/2014/main" id="{417B0519-DB3D-4B40-A365-D6B16D5956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11998645-F74B-46F2-BC3C-B073A44BA4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7E2A6-EA1B-4C32-AFE2-EA29F447775E}" type="slidenum">
              <a:rPr lang="ru-RU" smtClean="0"/>
              <a:t>‹#›</a:t>
            </a:fld>
            <a:endParaRPr lang="ru-RU"/>
          </a:p>
        </p:txBody>
      </p:sp>
    </p:spTree>
    <p:extLst>
      <p:ext uri="{BB962C8B-B14F-4D97-AF65-F5344CB8AC3E}">
        <p14:creationId xmlns:p14="http://schemas.microsoft.com/office/powerpoint/2010/main" val="2907653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2985" y="3247"/>
            <a:ext cx="12173957" cy="2158055"/>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2396" dirty="0"/>
          </a:p>
        </p:txBody>
      </p:sp>
      <p:sp>
        <p:nvSpPr>
          <p:cNvPr id="15" name="object 4">
            <a:extLst>
              <a:ext uri="{FF2B5EF4-FFF2-40B4-BE49-F238E27FC236}">
                <a16:creationId xmlns:a16="http://schemas.microsoft.com/office/drawing/2014/main" id="{96789AA7-9596-4F83-89FD-AEC28EE179F1}"/>
              </a:ext>
            </a:extLst>
          </p:cNvPr>
          <p:cNvSpPr txBox="1"/>
          <p:nvPr/>
        </p:nvSpPr>
        <p:spPr>
          <a:xfrm>
            <a:off x="1731147" y="2556455"/>
            <a:ext cx="7488438" cy="3723132"/>
          </a:xfrm>
          <a:prstGeom prst="rect">
            <a:avLst/>
          </a:prstGeom>
        </p:spPr>
        <p:txBody>
          <a:bodyPr vert="horz" wrap="square" lIns="0" tIns="29525" rIns="0" bIns="0" rtlCol="0">
            <a:spAutoFit/>
          </a:bodyPr>
          <a:lstStyle/>
          <a:p>
            <a:pPr marL="38918">
              <a:spcBef>
                <a:spcPts val="233"/>
              </a:spcBef>
            </a:pPr>
            <a:r>
              <a:rPr lang="ru-RU" sz="4800" b="1" dirty="0">
                <a:solidFill>
                  <a:srgbClr val="2365C7"/>
                </a:solidFill>
                <a:latin typeface="Arial"/>
                <a:cs typeface="Arial"/>
              </a:rPr>
              <a:t>Тема</a:t>
            </a:r>
            <a:r>
              <a:rPr sz="4800" b="1" dirty="0">
                <a:solidFill>
                  <a:srgbClr val="2365C7"/>
                </a:solidFill>
                <a:latin typeface="Arial"/>
                <a:cs typeface="Arial"/>
              </a:rPr>
              <a:t>:</a:t>
            </a:r>
            <a:endParaRPr sz="4800" b="1" dirty="0">
              <a:latin typeface="Arial"/>
              <a:cs typeface="Arial"/>
            </a:endParaRPr>
          </a:p>
          <a:p>
            <a:pPr marL="26841"/>
            <a:r>
              <a:rPr lang="ru-RU" sz="4800" b="1" dirty="0">
                <a:solidFill>
                  <a:srgbClr val="0070C0"/>
                </a:solidFill>
                <a:latin typeface="Arial"/>
                <a:cs typeface="Arial"/>
              </a:rPr>
              <a:t>Внеклассное чтение. Сказки «Дикий помещик», «Премудрый пескарь».</a:t>
            </a:r>
            <a:endParaRPr sz="4800" b="1" dirty="0">
              <a:solidFill>
                <a:srgbClr val="0070C0"/>
              </a:solidFill>
              <a:latin typeface="Arial"/>
              <a:cs typeface="Arial"/>
            </a:endParaRPr>
          </a:p>
        </p:txBody>
      </p:sp>
      <p:sp>
        <p:nvSpPr>
          <p:cNvPr id="16" name="object 5">
            <a:extLst>
              <a:ext uri="{FF2B5EF4-FFF2-40B4-BE49-F238E27FC236}">
                <a16:creationId xmlns:a16="http://schemas.microsoft.com/office/drawing/2014/main" id="{A8BAE388-D6D2-40E9-8208-E39C1E0E7029}"/>
              </a:ext>
            </a:extLst>
          </p:cNvPr>
          <p:cNvSpPr/>
          <p:nvPr/>
        </p:nvSpPr>
        <p:spPr>
          <a:xfrm>
            <a:off x="649840" y="2781245"/>
            <a:ext cx="727405" cy="1438704"/>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2396"/>
          </a:p>
        </p:txBody>
      </p:sp>
      <p:sp>
        <p:nvSpPr>
          <p:cNvPr id="17" name="object 6">
            <a:extLst>
              <a:ext uri="{FF2B5EF4-FFF2-40B4-BE49-F238E27FC236}">
                <a16:creationId xmlns:a16="http://schemas.microsoft.com/office/drawing/2014/main" id="{ACB4B4C4-B96E-4D3D-A3B1-019ECDA735A1}"/>
              </a:ext>
            </a:extLst>
          </p:cNvPr>
          <p:cNvSpPr/>
          <p:nvPr/>
        </p:nvSpPr>
        <p:spPr>
          <a:xfrm>
            <a:off x="649840" y="4464233"/>
            <a:ext cx="727405" cy="1438704"/>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2396"/>
          </a:p>
        </p:txBody>
      </p:sp>
      <p:sp>
        <p:nvSpPr>
          <p:cNvPr id="20" name="object 9">
            <a:extLst>
              <a:ext uri="{FF2B5EF4-FFF2-40B4-BE49-F238E27FC236}">
                <a16:creationId xmlns:a16="http://schemas.microsoft.com/office/drawing/2014/main" id="{F294EAD7-CAB8-401C-B12D-6064AA1177E0}"/>
              </a:ext>
            </a:extLst>
          </p:cNvPr>
          <p:cNvSpPr/>
          <p:nvPr/>
        </p:nvSpPr>
        <p:spPr>
          <a:xfrm>
            <a:off x="9940665" y="228332"/>
            <a:ext cx="1546444" cy="1530082"/>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2396" dirty="0"/>
          </a:p>
        </p:txBody>
      </p:sp>
      <p:sp>
        <p:nvSpPr>
          <p:cNvPr id="21" name="object 10">
            <a:extLst>
              <a:ext uri="{FF2B5EF4-FFF2-40B4-BE49-F238E27FC236}">
                <a16:creationId xmlns:a16="http://schemas.microsoft.com/office/drawing/2014/main" id="{27824596-7DE1-4136-95E4-49A51856B6D3}"/>
              </a:ext>
            </a:extLst>
          </p:cNvPr>
          <p:cNvSpPr/>
          <p:nvPr/>
        </p:nvSpPr>
        <p:spPr>
          <a:xfrm>
            <a:off x="9931172" y="273855"/>
            <a:ext cx="1546444" cy="1463326"/>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2396"/>
          </a:p>
        </p:txBody>
      </p:sp>
      <p:sp>
        <p:nvSpPr>
          <p:cNvPr id="22" name="object 12">
            <a:extLst>
              <a:ext uri="{FF2B5EF4-FFF2-40B4-BE49-F238E27FC236}">
                <a16:creationId xmlns:a16="http://schemas.microsoft.com/office/drawing/2014/main" id="{CAFE6579-511C-4CCB-9A5C-300ACC2F553A}"/>
              </a:ext>
            </a:extLst>
          </p:cNvPr>
          <p:cNvSpPr txBox="1"/>
          <p:nvPr/>
        </p:nvSpPr>
        <p:spPr>
          <a:xfrm>
            <a:off x="10410314" y="355010"/>
            <a:ext cx="628745" cy="765747"/>
          </a:xfrm>
          <a:prstGeom prst="rect">
            <a:avLst/>
          </a:prstGeom>
        </p:spPr>
        <p:txBody>
          <a:bodyPr vert="horz" wrap="square" lIns="0" tIns="33552" rIns="0" bIns="0" rtlCol="0">
            <a:spAutoFit/>
          </a:bodyPr>
          <a:lstStyle/>
          <a:p>
            <a:pPr algn="ctr">
              <a:spcBef>
                <a:spcPts val="265"/>
              </a:spcBef>
            </a:pPr>
            <a:r>
              <a:rPr lang="ru-RU" sz="4800" b="1" spc="21" dirty="0">
                <a:solidFill>
                  <a:srgbClr val="FEFEFE"/>
                </a:solidFill>
                <a:latin typeface="Arial"/>
                <a:cs typeface="Arial"/>
              </a:rPr>
              <a:t>7</a:t>
            </a:r>
            <a:endParaRPr sz="4800" dirty="0">
              <a:latin typeface="Arial"/>
              <a:cs typeface="Arial"/>
            </a:endParaRPr>
          </a:p>
        </p:txBody>
      </p:sp>
      <p:sp>
        <p:nvSpPr>
          <p:cNvPr id="23" name="object 13">
            <a:extLst>
              <a:ext uri="{FF2B5EF4-FFF2-40B4-BE49-F238E27FC236}">
                <a16:creationId xmlns:a16="http://schemas.microsoft.com/office/drawing/2014/main" id="{065B57C3-CBC0-467B-8CE6-9C853CD5BC49}"/>
              </a:ext>
            </a:extLst>
          </p:cNvPr>
          <p:cNvSpPr txBox="1"/>
          <p:nvPr/>
        </p:nvSpPr>
        <p:spPr>
          <a:xfrm>
            <a:off x="10024465" y="1131580"/>
            <a:ext cx="1357409" cy="905028"/>
          </a:xfrm>
          <a:prstGeom prst="rect">
            <a:avLst/>
          </a:prstGeom>
        </p:spPr>
        <p:txBody>
          <a:bodyPr vert="horz" wrap="square" lIns="0" tIns="25499" rIns="0" bIns="0" rtlCol="0">
            <a:spAutoFit/>
          </a:bodyPr>
          <a:lstStyle/>
          <a:p>
            <a:pPr algn="ctr">
              <a:spcBef>
                <a:spcPts val="201"/>
              </a:spcBef>
            </a:pPr>
            <a:r>
              <a:rPr lang="ru-RU" sz="2800" b="1" spc="-11" dirty="0">
                <a:solidFill>
                  <a:srgbClr val="FEFEFE"/>
                </a:solidFill>
                <a:latin typeface="Arial"/>
                <a:cs typeface="Arial"/>
              </a:rPr>
              <a:t>класс</a:t>
            </a:r>
          </a:p>
          <a:p>
            <a:pPr>
              <a:spcBef>
                <a:spcPts val="201"/>
              </a:spcBef>
            </a:pPr>
            <a:endParaRPr sz="2747" dirty="0">
              <a:latin typeface="Arial"/>
              <a:cs typeface="Arial"/>
            </a:endParaRPr>
          </a:p>
        </p:txBody>
      </p:sp>
      <p:sp>
        <p:nvSpPr>
          <p:cNvPr id="46" name="object 2">
            <a:extLst>
              <a:ext uri="{FF2B5EF4-FFF2-40B4-BE49-F238E27FC236}">
                <a16:creationId xmlns:a16="http://schemas.microsoft.com/office/drawing/2014/main" id="{B8AE967A-8A32-463D-BEB3-961169192AFF}"/>
              </a:ext>
            </a:extLst>
          </p:cNvPr>
          <p:cNvSpPr txBox="1">
            <a:spLocks/>
          </p:cNvSpPr>
          <p:nvPr/>
        </p:nvSpPr>
        <p:spPr>
          <a:xfrm>
            <a:off x="2049236" y="456620"/>
            <a:ext cx="6469121" cy="1138567"/>
          </a:xfrm>
          <a:prstGeom prst="rect">
            <a:avLst/>
          </a:prstGeom>
        </p:spPr>
        <p:txBody>
          <a:bodyPr vert="horz" wrap="square" lIns="0" tIns="30911" rIns="0" bIns="0" rtlCol="0">
            <a:spAutoFit/>
          </a:bodyPr>
          <a:lstStyle>
            <a:lvl1pPr>
              <a:defRPr sz="3400" b="1" i="0">
                <a:solidFill>
                  <a:schemeClr val="bg1"/>
                </a:solidFill>
                <a:latin typeface="Arial"/>
                <a:ea typeface="+mj-ea"/>
                <a:cs typeface="Arial"/>
              </a:defRPr>
            </a:lvl1pPr>
          </a:lstStyle>
          <a:p>
            <a:pPr marL="26881" defTabSz="1935419">
              <a:spcBef>
                <a:spcPts val="241"/>
              </a:spcBef>
              <a:defRPr/>
            </a:pPr>
            <a:r>
              <a:rPr lang="ru-RU" sz="7196" kern="0" spc="21" dirty="0">
                <a:solidFill>
                  <a:sysClr val="window" lastClr="FFFFFF"/>
                </a:solidFill>
              </a:rPr>
              <a:t>   Литература</a:t>
            </a:r>
            <a:endParaRPr lang="en-US" sz="7196" kern="0" spc="21" dirty="0">
              <a:solidFill>
                <a:sysClr val="window" lastClr="FFFFFF"/>
              </a:solidFill>
            </a:endParaRPr>
          </a:p>
        </p:txBody>
      </p:sp>
      <p:sp>
        <p:nvSpPr>
          <p:cNvPr id="47" name="object 11">
            <a:extLst>
              <a:ext uri="{FF2B5EF4-FFF2-40B4-BE49-F238E27FC236}">
                <a16:creationId xmlns:a16="http://schemas.microsoft.com/office/drawing/2014/main" id="{38127922-7F66-46DD-B48F-9CFEFAEAC55F}"/>
              </a:ext>
            </a:extLst>
          </p:cNvPr>
          <p:cNvSpPr/>
          <p:nvPr/>
        </p:nvSpPr>
        <p:spPr>
          <a:xfrm>
            <a:off x="704893" y="614405"/>
            <a:ext cx="936801" cy="897823"/>
          </a:xfrm>
          <a:custGeom>
            <a:avLst/>
            <a:gdLst/>
            <a:ahLst/>
            <a:cxnLst/>
            <a:rect l="l" t="t" r="r" b="b"/>
            <a:pathLst>
              <a:path w="442595" h="424180">
                <a:moveTo>
                  <a:pt x="439548" y="319402"/>
                </a:moveTo>
                <a:lnTo>
                  <a:pt x="52138" y="319402"/>
                </a:lnTo>
                <a:lnTo>
                  <a:pt x="31861" y="323505"/>
                </a:lnTo>
                <a:lnTo>
                  <a:pt x="15286" y="334689"/>
                </a:lnTo>
                <a:lnTo>
                  <a:pt x="4103" y="351264"/>
                </a:lnTo>
                <a:lnTo>
                  <a:pt x="0" y="371541"/>
                </a:lnTo>
                <a:lnTo>
                  <a:pt x="4103" y="391814"/>
                </a:lnTo>
                <a:lnTo>
                  <a:pt x="15286" y="408387"/>
                </a:lnTo>
                <a:lnTo>
                  <a:pt x="31861" y="419570"/>
                </a:lnTo>
                <a:lnTo>
                  <a:pt x="52138" y="423673"/>
                </a:lnTo>
                <a:lnTo>
                  <a:pt x="328301" y="423673"/>
                </a:lnTo>
                <a:lnTo>
                  <a:pt x="331199" y="420775"/>
                </a:lnTo>
                <a:lnTo>
                  <a:pt x="331199" y="413618"/>
                </a:lnTo>
                <a:lnTo>
                  <a:pt x="328301" y="410716"/>
                </a:lnTo>
                <a:lnTo>
                  <a:pt x="52138" y="410716"/>
                </a:lnTo>
                <a:lnTo>
                  <a:pt x="36902" y="407633"/>
                </a:lnTo>
                <a:lnTo>
                  <a:pt x="24445" y="399230"/>
                </a:lnTo>
                <a:lnTo>
                  <a:pt x="16039" y="386776"/>
                </a:lnTo>
                <a:lnTo>
                  <a:pt x="12955" y="371541"/>
                </a:lnTo>
                <a:lnTo>
                  <a:pt x="16039" y="356305"/>
                </a:lnTo>
                <a:lnTo>
                  <a:pt x="24445" y="343850"/>
                </a:lnTo>
                <a:lnTo>
                  <a:pt x="36902" y="335446"/>
                </a:lnTo>
                <a:lnTo>
                  <a:pt x="52138" y="332362"/>
                </a:lnTo>
                <a:lnTo>
                  <a:pt x="439548" y="332362"/>
                </a:lnTo>
                <a:lnTo>
                  <a:pt x="442446" y="329457"/>
                </a:lnTo>
                <a:lnTo>
                  <a:pt x="442446" y="322300"/>
                </a:lnTo>
                <a:lnTo>
                  <a:pt x="439548" y="319402"/>
                </a:lnTo>
                <a:close/>
              </a:path>
              <a:path w="442595" h="424180">
                <a:moveTo>
                  <a:pt x="439548" y="410716"/>
                </a:moveTo>
                <a:lnTo>
                  <a:pt x="354347" y="410716"/>
                </a:lnTo>
                <a:lnTo>
                  <a:pt x="351445" y="413618"/>
                </a:lnTo>
                <a:lnTo>
                  <a:pt x="351445" y="420775"/>
                </a:lnTo>
                <a:lnTo>
                  <a:pt x="354347" y="423673"/>
                </a:lnTo>
                <a:lnTo>
                  <a:pt x="439548" y="423673"/>
                </a:lnTo>
                <a:lnTo>
                  <a:pt x="442446" y="420775"/>
                </a:lnTo>
                <a:lnTo>
                  <a:pt x="442446" y="413618"/>
                </a:lnTo>
                <a:lnTo>
                  <a:pt x="439548" y="410716"/>
                </a:lnTo>
                <a:close/>
              </a:path>
              <a:path w="442595" h="424180">
                <a:moveTo>
                  <a:pt x="432503" y="332362"/>
                </a:moveTo>
                <a:lnTo>
                  <a:pt x="418830" y="332362"/>
                </a:lnTo>
                <a:lnTo>
                  <a:pt x="416437" y="340457"/>
                </a:lnTo>
                <a:lnTo>
                  <a:pt x="414121" y="350137"/>
                </a:lnTo>
                <a:lnTo>
                  <a:pt x="412372" y="360724"/>
                </a:lnTo>
                <a:lnTo>
                  <a:pt x="411680" y="371541"/>
                </a:lnTo>
                <a:lnTo>
                  <a:pt x="412372" y="382354"/>
                </a:lnTo>
                <a:lnTo>
                  <a:pt x="414121" y="392940"/>
                </a:lnTo>
                <a:lnTo>
                  <a:pt x="416437" y="402620"/>
                </a:lnTo>
                <a:lnTo>
                  <a:pt x="418830" y="410716"/>
                </a:lnTo>
                <a:lnTo>
                  <a:pt x="432503" y="410716"/>
                </a:lnTo>
                <a:lnTo>
                  <a:pt x="430159" y="403448"/>
                </a:lnTo>
                <a:lnTo>
                  <a:pt x="427579" y="393776"/>
                </a:lnTo>
                <a:lnTo>
                  <a:pt x="425494" y="382780"/>
                </a:lnTo>
                <a:lnTo>
                  <a:pt x="424637" y="371541"/>
                </a:lnTo>
                <a:lnTo>
                  <a:pt x="425494" y="360297"/>
                </a:lnTo>
                <a:lnTo>
                  <a:pt x="427579" y="349299"/>
                </a:lnTo>
                <a:lnTo>
                  <a:pt x="430159" y="339627"/>
                </a:lnTo>
                <a:lnTo>
                  <a:pt x="432503" y="332362"/>
                </a:lnTo>
                <a:close/>
              </a:path>
              <a:path w="442595" h="424180">
                <a:moveTo>
                  <a:pt x="437324" y="60998"/>
                </a:moveTo>
                <a:lnTo>
                  <a:pt x="91180" y="60998"/>
                </a:lnTo>
                <a:lnTo>
                  <a:pt x="72562" y="64766"/>
                </a:lnTo>
                <a:lnTo>
                  <a:pt x="57340" y="75038"/>
                </a:lnTo>
                <a:lnTo>
                  <a:pt x="47069" y="90259"/>
                </a:lnTo>
                <a:lnTo>
                  <a:pt x="43300" y="108878"/>
                </a:lnTo>
                <a:lnTo>
                  <a:pt x="47069" y="127498"/>
                </a:lnTo>
                <a:lnTo>
                  <a:pt x="57340" y="142719"/>
                </a:lnTo>
                <a:lnTo>
                  <a:pt x="72562" y="152990"/>
                </a:lnTo>
                <a:lnTo>
                  <a:pt x="91180" y="156758"/>
                </a:lnTo>
                <a:lnTo>
                  <a:pt x="69324" y="156758"/>
                </a:lnTo>
                <a:lnTo>
                  <a:pt x="27786" y="184311"/>
                </a:lnTo>
                <a:lnTo>
                  <a:pt x="24237" y="274312"/>
                </a:lnTo>
                <a:lnTo>
                  <a:pt x="27786" y="291847"/>
                </a:lnTo>
                <a:lnTo>
                  <a:pt x="37458" y="306181"/>
                </a:lnTo>
                <a:lnTo>
                  <a:pt x="51791" y="315853"/>
                </a:lnTo>
                <a:lnTo>
                  <a:pt x="69324" y="319402"/>
                </a:lnTo>
                <a:lnTo>
                  <a:pt x="390660" y="319402"/>
                </a:lnTo>
                <a:lnTo>
                  <a:pt x="393559" y="316500"/>
                </a:lnTo>
                <a:lnTo>
                  <a:pt x="393559" y="309347"/>
                </a:lnTo>
                <a:lnTo>
                  <a:pt x="390660" y="306445"/>
                </a:lnTo>
                <a:lnTo>
                  <a:pt x="69324" y="306445"/>
                </a:lnTo>
                <a:lnTo>
                  <a:pt x="56828" y="303917"/>
                </a:lnTo>
                <a:lnTo>
                  <a:pt x="46614" y="297025"/>
                </a:lnTo>
                <a:lnTo>
                  <a:pt x="39723" y="286810"/>
                </a:lnTo>
                <a:lnTo>
                  <a:pt x="37194" y="274312"/>
                </a:lnTo>
                <a:lnTo>
                  <a:pt x="37311" y="201264"/>
                </a:lnTo>
                <a:lnTo>
                  <a:pt x="39723" y="189349"/>
                </a:lnTo>
                <a:lnTo>
                  <a:pt x="46614" y="179135"/>
                </a:lnTo>
                <a:lnTo>
                  <a:pt x="56828" y="172243"/>
                </a:lnTo>
                <a:lnTo>
                  <a:pt x="69324" y="169715"/>
                </a:lnTo>
                <a:lnTo>
                  <a:pt x="272069" y="169715"/>
                </a:lnTo>
                <a:lnTo>
                  <a:pt x="272069" y="143798"/>
                </a:lnTo>
                <a:lnTo>
                  <a:pt x="91180" y="143798"/>
                </a:lnTo>
                <a:lnTo>
                  <a:pt x="77602" y="141049"/>
                </a:lnTo>
                <a:lnTo>
                  <a:pt x="66500" y="133558"/>
                </a:lnTo>
                <a:lnTo>
                  <a:pt x="59008" y="122457"/>
                </a:lnTo>
                <a:lnTo>
                  <a:pt x="56259" y="108878"/>
                </a:lnTo>
                <a:lnTo>
                  <a:pt x="59008" y="95299"/>
                </a:lnTo>
                <a:lnTo>
                  <a:pt x="66500" y="84196"/>
                </a:lnTo>
                <a:lnTo>
                  <a:pt x="77602" y="76703"/>
                </a:lnTo>
                <a:lnTo>
                  <a:pt x="91180" y="73954"/>
                </a:lnTo>
                <a:lnTo>
                  <a:pt x="437324" y="73954"/>
                </a:lnTo>
                <a:lnTo>
                  <a:pt x="440228" y="71056"/>
                </a:lnTo>
                <a:lnTo>
                  <a:pt x="440228" y="63900"/>
                </a:lnTo>
                <a:lnTo>
                  <a:pt x="437324" y="60998"/>
                </a:lnTo>
                <a:close/>
              </a:path>
              <a:path w="442595" h="424180">
                <a:moveTo>
                  <a:pt x="364773" y="279319"/>
                </a:moveTo>
                <a:lnTo>
                  <a:pt x="358407" y="282596"/>
                </a:lnTo>
                <a:lnTo>
                  <a:pt x="357159" y="286501"/>
                </a:lnTo>
                <a:lnTo>
                  <a:pt x="361878" y="295652"/>
                </a:lnTo>
                <a:lnTo>
                  <a:pt x="365412" y="301195"/>
                </a:lnTo>
                <a:lnTo>
                  <a:pt x="369417" y="306445"/>
                </a:lnTo>
                <a:lnTo>
                  <a:pt x="386379" y="306445"/>
                </a:lnTo>
                <a:lnTo>
                  <a:pt x="381764" y="301183"/>
                </a:lnTo>
                <a:lnTo>
                  <a:pt x="377507" y="295584"/>
                </a:lnTo>
                <a:lnTo>
                  <a:pt x="373727" y="289832"/>
                </a:lnTo>
                <a:lnTo>
                  <a:pt x="370316" y="283748"/>
                </a:lnTo>
                <a:lnTo>
                  <a:pt x="368679" y="280569"/>
                </a:lnTo>
                <a:lnTo>
                  <a:pt x="364773" y="279319"/>
                </a:lnTo>
                <a:close/>
              </a:path>
              <a:path w="442595" h="424180">
                <a:moveTo>
                  <a:pt x="386358" y="169715"/>
                </a:moveTo>
                <a:lnTo>
                  <a:pt x="369388" y="169715"/>
                </a:lnTo>
                <a:lnTo>
                  <a:pt x="359477" y="185128"/>
                </a:lnTo>
                <a:lnTo>
                  <a:pt x="352251" y="201849"/>
                </a:lnTo>
                <a:lnTo>
                  <a:pt x="347827" y="219594"/>
                </a:lnTo>
                <a:lnTo>
                  <a:pt x="346326" y="238079"/>
                </a:lnTo>
                <a:lnTo>
                  <a:pt x="346326" y="244717"/>
                </a:lnTo>
                <a:lnTo>
                  <a:pt x="346913" y="251369"/>
                </a:lnTo>
                <a:lnTo>
                  <a:pt x="348612" y="260992"/>
                </a:lnTo>
                <a:lnTo>
                  <a:pt x="351345" y="263199"/>
                </a:lnTo>
                <a:lnTo>
                  <a:pt x="354804" y="263199"/>
                </a:lnTo>
                <a:lnTo>
                  <a:pt x="355185" y="263170"/>
                </a:lnTo>
                <a:lnTo>
                  <a:pt x="359088" y="262475"/>
                </a:lnTo>
                <a:lnTo>
                  <a:pt x="361439" y="259113"/>
                </a:lnTo>
                <a:lnTo>
                  <a:pt x="359801" y="249850"/>
                </a:lnTo>
                <a:lnTo>
                  <a:pt x="359352" y="244717"/>
                </a:lnTo>
                <a:lnTo>
                  <a:pt x="359286" y="238079"/>
                </a:lnTo>
                <a:lnTo>
                  <a:pt x="361058" y="219208"/>
                </a:lnTo>
                <a:lnTo>
                  <a:pt x="366268" y="201264"/>
                </a:lnTo>
                <a:lnTo>
                  <a:pt x="374754" y="184637"/>
                </a:lnTo>
                <a:lnTo>
                  <a:pt x="386358" y="169715"/>
                </a:lnTo>
                <a:close/>
              </a:path>
              <a:path w="442595" h="424180">
                <a:moveTo>
                  <a:pt x="305304" y="191105"/>
                </a:moveTo>
                <a:lnTo>
                  <a:pt x="282202" y="191105"/>
                </a:lnTo>
                <a:lnTo>
                  <a:pt x="291815" y="202039"/>
                </a:lnTo>
                <a:lnTo>
                  <a:pt x="295783" y="203028"/>
                </a:lnTo>
                <a:lnTo>
                  <a:pt x="302975" y="200322"/>
                </a:lnTo>
                <a:lnTo>
                  <a:pt x="305304" y="196959"/>
                </a:lnTo>
                <a:lnTo>
                  <a:pt x="305304" y="191105"/>
                </a:lnTo>
                <a:close/>
              </a:path>
              <a:path w="442595" h="424180">
                <a:moveTo>
                  <a:pt x="272069" y="169715"/>
                </a:moveTo>
                <a:lnTo>
                  <a:pt x="259105" y="169715"/>
                </a:lnTo>
                <a:lnTo>
                  <a:pt x="259105" y="196959"/>
                </a:lnTo>
                <a:lnTo>
                  <a:pt x="261432" y="200322"/>
                </a:lnTo>
                <a:lnTo>
                  <a:pt x="265035" y="201676"/>
                </a:lnTo>
                <a:lnTo>
                  <a:pt x="267544" y="202759"/>
                </a:lnTo>
                <a:lnTo>
                  <a:pt x="272141" y="202359"/>
                </a:lnTo>
                <a:lnTo>
                  <a:pt x="275132" y="199155"/>
                </a:lnTo>
                <a:lnTo>
                  <a:pt x="282202" y="191105"/>
                </a:lnTo>
                <a:lnTo>
                  <a:pt x="305304" y="191105"/>
                </a:lnTo>
                <a:lnTo>
                  <a:pt x="305304" y="183017"/>
                </a:lnTo>
                <a:lnTo>
                  <a:pt x="272069" y="183017"/>
                </a:lnTo>
                <a:lnTo>
                  <a:pt x="272069" y="169715"/>
                </a:lnTo>
                <a:close/>
              </a:path>
              <a:path w="442595" h="424180">
                <a:moveTo>
                  <a:pt x="284565" y="175701"/>
                </a:moveTo>
                <a:lnTo>
                  <a:pt x="279845" y="175701"/>
                </a:lnTo>
                <a:lnTo>
                  <a:pt x="277606" y="176712"/>
                </a:lnTo>
                <a:lnTo>
                  <a:pt x="272069" y="183017"/>
                </a:lnTo>
                <a:lnTo>
                  <a:pt x="292345" y="183017"/>
                </a:lnTo>
                <a:lnTo>
                  <a:pt x="286804" y="176712"/>
                </a:lnTo>
                <a:lnTo>
                  <a:pt x="284565" y="175701"/>
                </a:lnTo>
                <a:close/>
              </a:path>
              <a:path w="442595" h="424180">
                <a:moveTo>
                  <a:pt x="367595" y="104612"/>
                </a:moveTo>
                <a:lnTo>
                  <a:pt x="292345" y="104612"/>
                </a:lnTo>
                <a:lnTo>
                  <a:pt x="292345" y="183017"/>
                </a:lnTo>
                <a:lnTo>
                  <a:pt x="305304" y="183017"/>
                </a:lnTo>
                <a:lnTo>
                  <a:pt x="305304" y="169715"/>
                </a:lnTo>
                <a:lnTo>
                  <a:pt x="390660" y="169715"/>
                </a:lnTo>
                <a:lnTo>
                  <a:pt x="393559" y="166813"/>
                </a:lnTo>
                <a:lnTo>
                  <a:pt x="393559" y="159656"/>
                </a:lnTo>
                <a:lnTo>
                  <a:pt x="390660" y="156758"/>
                </a:lnTo>
                <a:lnTo>
                  <a:pt x="437324" y="156758"/>
                </a:lnTo>
                <a:lnTo>
                  <a:pt x="440228" y="153860"/>
                </a:lnTo>
                <a:lnTo>
                  <a:pt x="440228" y="146704"/>
                </a:lnTo>
                <a:lnTo>
                  <a:pt x="437324" y="143798"/>
                </a:lnTo>
                <a:lnTo>
                  <a:pt x="305297" y="143798"/>
                </a:lnTo>
                <a:lnTo>
                  <a:pt x="305297" y="104616"/>
                </a:lnTo>
                <a:lnTo>
                  <a:pt x="367595" y="104612"/>
                </a:lnTo>
                <a:close/>
              </a:path>
              <a:path w="442595" h="424180">
                <a:moveTo>
                  <a:pt x="367591" y="91659"/>
                </a:moveTo>
                <a:lnTo>
                  <a:pt x="253306" y="91659"/>
                </a:lnTo>
                <a:lnTo>
                  <a:pt x="250404" y="94557"/>
                </a:lnTo>
                <a:lnTo>
                  <a:pt x="250404" y="101714"/>
                </a:lnTo>
                <a:lnTo>
                  <a:pt x="253306" y="104616"/>
                </a:lnTo>
                <a:lnTo>
                  <a:pt x="259105" y="104616"/>
                </a:lnTo>
                <a:lnTo>
                  <a:pt x="259105" y="143798"/>
                </a:lnTo>
                <a:lnTo>
                  <a:pt x="272069" y="143798"/>
                </a:lnTo>
                <a:lnTo>
                  <a:pt x="272069" y="104612"/>
                </a:lnTo>
                <a:lnTo>
                  <a:pt x="367595" y="104612"/>
                </a:lnTo>
                <a:lnTo>
                  <a:pt x="370493" y="101714"/>
                </a:lnTo>
                <a:lnTo>
                  <a:pt x="370493" y="94557"/>
                </a:lnTo>
                <a:lnTo>
                  <a:pt x="367591" y="91659"/>
                </a:lnTo>
                <a:close/>
              </a:path>
              <a:path w="442595" h="424180">
                <a:moveTo>
                  <a:pt x="431038" y="73954"/>
                </a:moveTo>
                <a:lnTo>
                  <a:pt x="417382" y="73954"/>
                </a:lnTo>
                <a:lnTo>
                  <a:pt x="415252" y="81289"/>
                </a:lnTo>
                <a:lnTo>
                  <a:pt x="413226" y="89930"/>
                </a:lnTo>
                <a:lnTo>
                  <a:pt x="411711" y="99314"/>
                </a:lnTo>
                <a:lnTo>
                  <a:pt x="411115" y="108878"/>
                </a:lnTo>
                <a:lnTo>
                  <a:pt x="411711" y="118442"/>
                </a:lnTo>
                <a:lnTo>
                  <a:pt x="413226" y="127825"/>
                </a:lnTo>
                <a:lnTo>
                  <a:pt x="415252" y="136465"/>
                </a:lnTo>
                <a:lnTo>
                  <a:pt x="417382" y="143798"/>
                </a:lnTo>
                <a:lnTo>
                  <a:pt x="431038" y="143798"/>
                </a:lnTo>
                <a:lnTo>
                  <a:pt x="428929" y="137197"/>
                </a:lnTo>
                <a:lnTo>
                  <a:pt x="426650" y="128562"/>
                </a:lnTo>
                <a:lnTo>
                  <a:pt x="424826" y="118815"/>
                </a:lnTo>
                <a:lnTo>
                  <a:pt x="424079" y="108878"/>
                </a:lnTo>
                <a:lnTo>
                  <a:pt x="424826" y="98940"/>
                </a:lnTo>
                <a:lnTo>
                  <a:pt x="426650" y="89193"/>
                </a:lnTo>
                <a:lnTo>
                  <a:pt x="428929" y="80557"/>
                </a:lnTo>
                <a:lnTo>
                  <a:pt x="431038" y="73954"/>
                </a:lnTo>
                <a:close/>
              </a:path>
              <a:path w="442595" h="424180">
                <a:moveTo>
                  <a:pt x="64557" y="118"/>
                </a:moveTo>
                <a:lnTo>
                  <a:pt x="30742" y="118"/>
                </a:lnTo>
                <a:lnTo>
                  <a:pt x="18905" y="2514"/>
                </a:lnTo>
                <a:lnTo>
                  <a:pt x="9229" y="9045"/>
                </a:lnTo>
                <a:lnTo>
                  <a:pt x="2701" y="18723"/>
                </a:lnTo>
                <a:lnTo>
                  <a:pt x="306" y="30560"/>
                </a:lnTo>
                <a:lnTo>
                  <a:pt x="2701" y="42397"/>
                </a:lnTo>
                <a:lnTo>
                  <a:pt x="9229" y="52074"/>
                </a:lnTo>
                <a:lnTo>
                  <a:pt x="18905" y="58602"/>
                </a:lnTo>
                <a:lnTo>
                  <a:pt x="30742" y="60998"/>
                </a:lnTo>
                <a:lnTo>
                  <a:pt x="388849" y="60998"/>
                </a:lnTo>
                <a:lnTo>
                  <a:pt x="391222" y="59400"/>
                </a:lnTo>
                <a:lnTo>
                  <a:pt x="393209" y="54518"/>
                </a:lnTo>
                <a:lnTo>
                  <a:pt x="392619" y="51714"/>
                </a:lnTo>
                <a:lnTo>
                  <a:pt x="388842" y="48041"/>
                </a:lnTo>
                <a:lnTo>
                  <a:pt x="21102" y="48041"/>
                </a:lnTo>
                <a:lnTo>
                  <a:pt x="13265" y="40200"/>
                </a:lnTo>
                <a:lnTo>
                  <a:pt x="13265" y="20923"/>
                </a:lnTo>
                <a:lnTo>
                  <a:pt x="21102" y="13078"/>
                </a:lnTo>
                <a:lnTo>
                  <a:pt x="64557" y="13078"/>
                </a:lnTo>
                <a:lnTo>
                  <a:pt x="67456" y="10180"/>
                </a:lnTo>
                <a:lnTo>
                  <a:pt x="67456" y="3023"/>
                </a:lnTo>
                <a:lnTo>
                  <a:pt x="64557" y="118"/>
                </a:lnTo>
                <a:close/>
              </a:path>
              <a:path w="442595" h="424180">
                <a:moveTo>
                  <a:pt x="392421" y="0"/>
                </a:moveTo>
                <a:lnTo>
                  <a:pt x="386206" y="118"/>
                </a:lnTo>
                <a:lnTo>
                  <a:pt x="90333" y="118"/>
                </a:lnTo>
                <a:lnTo>
                  <a:pt x="87435" y="3023"/>
                </a:lnTo>
                <a:lnTo>
                  <a:pt x="87435" y="10180"/>
                </a:lnTo>
                <a:lnTo>
                  <a:pt x="90333" y="13078"/>
                </a:lnTo>
                <a:lnTo>
                  <a:pt x="373614" y="13078"/>
                </a:lnTo>
                <a:lnTo>
                  <a:pt x="370989" y="18453"/>
                </a:lnTo>
                <a:lnTo>
                  <a:pt x="369600" y="24392"/>
                </a:lnTo>
                <a:lnTo>
                  <a:pt x="369600" y="36730"/>
                </a:lnTo>
                <a:lnTo>
                  <a:pt x="370987" y="42670"/>
                </a:lnTo>
                <a:lnTo>
                  <a:pt x="373611" y="48041"/>
                </a:lnTo>
                <a:lnTo>
                  <a:pt x="388842" y="48041"/>
                </a:lnTo>
                <a:lnTo>
                  <a:pt x="385462" y="44754"/>
                </a:lnTo>
                <a:lnTo>
                  <a:pt x="382557" y="37890"/>
                </a:lnTo>
                <a:lnTo>
                  <a:pt x="382557" y="23227"/>
                </a:lnTo>
                <a:lnTo>
                  <a:pt x="385462" y="16369"/>
                </a:lnTo>
                <a:lnTo>
                  <a:pt x="390729" y="11245"/>
                </a:lnTo>
                <a:lnTo>
                  <a:pt x="394487" y="7793"/>
                </a:lnTo>
                <a:lnTo>
                  <a:pt x="392421" y="0"/>
                </a:lnTo>
                <a:close/>
              </a:path>
            </a:pathLst>
          </a:custGeom>
          <a:solidFill>
            <a:srgbClr val="00AEEF"/>
          </a:solidFill>
        </p:spPr>
        <p:txBody>
          <a:bodyPr wrap="square" lIns="0" tIns="0" rIns="0" bIns="0" rtlCol="0"/>
          <a:lstStyle/>
          <a:p>
            <a:pPr defTabSz="1935419"/>
            <a:endParaRPr sz="3810">
              <a:solidFill>
                <a:prstClr val="black"/>
              </a:solidFill>
              <a:latin typeface="Calibri"/>
            </a:endParaRPr>
          </a:p>
        </p:txBody>
      </p:sp>
      <p:sp>
        <p:nvSpPr>
          <p:cNvPr id="48" name="object 12">
            <a:extLst>
              <a:ext uri="{FF2B5EF4-FFF2-40B4-BE49-F238E27FC236}">
                <a16:creationId xmlns:a16="http://schemas.microsoft.com/office/drawing/2014/main" id="{4BA87E8F-AB13-4B1A-98DA-14DD43AEABCF}"/>
              </a:ext>
            </a:extLst>
          </p:cNvPr>
          <p:cNvSpPr/>
          <p:nvPr/>
        </p:nvSpPr>
        <p:spPr>
          <a:xfrm>
            <a:off x="1094599" y="1111867"/>
            <a:ext cx="329292" cy="0"/>
          </a:xfrm>
          <a:custGeom>
            <a:avLst/>
            <a:gdLst/>
            <a:ahLst/>
            <a:cxnLst/>
            <a:rect l="l" t="t" r="r" b="b"/>
            <a:pathLst>
              <a:path w="155575">
                <a:moveTo>
                  <a:pt x="0" y="0"/>
                </a:moveTo>
                <a:lnTo>
                  <a:pt x="155365" y="0"/>
                </a:lnTo>
              </a:path>
            </a:pathLst>
          </a:custGeom>
          <a:ln w="12956">
            <a:solidFill>
              <a:srgbClr val="00AEEF"/>
            </a:solidFill>
          </a:ln>
        </p:spPr>
        <p:txBody>
          <a:bodyPr wrap="square" lIns="0" tIns="0" rIns="0" bIns="0" rtlCol="0"/>
          <a:lstStyle/>
          <a:p>
            <a:pPr defTabSz="1935419"/>
            <a:endParaRPr sz="3810">
              <a:solidFill>
                <a:prstClr val="black"/>
              </a:solidFill>
              <a:latin typeface="Calibri"/>
            </a:endParaRPr>
          </a:p>
        </p:txBody>
      </p:sp>
      <p:sp>
        <p:nvSpPr>
          <p:cNvPr id="49" name="object 13">
            <a:extLst>
              <a:ext uri="{FF2B5EF4-FFF2-40B4-BE49-F238E27FC236}">
                <a16:creationId xmlns:a16="http://schemas.microsoft.com/office/drawing/2014/main" id="{B0334A9A-6476-4878-93C5-A3D2EC2917B4}"/>
              </a:ext>
            </a:extLst>
          </p:cNvPr>
          <p:cNvSpPr/>
          <p:nvPr/>
        </p:nvSpPr>
        <p:spPr>
          <a:xfrm>
            <a:off x="1234903" y="1405393"/>
            <a:ext cx="90051" cy="28225"/>
          </a:xfrm>
          <a:custGeom>
            <a:avLst/>
            <a:gdLst/>
            <a:ahLst/>
            <a:cxnLst/>
            <a:rect l="l" t="t" r="r" b="b"/>
            <a:pathLst>
              <a:path w="42545" h="13334">
                <a:moveTo>
                  <a:pt x="39164" y="0"/>
                </a:moveTo>
                <a:lnTo>
                  <a:pt x="2901" y="0"/>
                </a:lnTo>
                <a:lnTo>
                  <a:pt x="0" y="2901"/>
                </a:lnTo>
                <a:lnTo>
                  <a:pt x="0" y="10058"/>
                </a:lnTo>
                <a:lnTo>
                  <a:pt x="2901" y="12960"/>
                </a:lnTo>
                <a:lnTo>
                  <a:pt x="39164" y="12960"/>
                </a:lnTo>
                <a:lnTo>
                  <a:pt x="42062" y="10058"/>
                </a:lnTo>
                <a:lnTo>
                  <a:pt x="42062" y="2901"/>
                </a:lnTo>
                <a:lnTo>
                  <a:pt x="39164" y="0"/>
                </a:lnTo>
                <a:close/>
              </a:path>
            </a:pathLst>
          </a:custGeom>
          <a:solidFill>
            <a:srgbClr val="00AEEF"/>
          </a:solidFill>
        </p:spPr>
        <p:txBody>
          <a:bodyPr wrap="square" lIns="0" tIns="0" rIns="0" bIns="0" rtlCol="0"/>
          <a:lstStyle/>
          <a:p>
            <a:pPr defTabSz="1935419"/>
            <a:endParaRPr sz="3810">
              <a:solidFill>
                <a:prstClr val="black"/>
              </a:solidFill>
              <a:latin typeface="Calibri"/>
            </a:endParaRPr>
          </a:p>
        </p:txBody>
      </p:sp>
      <p:sp>
        <p:nvSpPr>
          <p:cNvPr id="50" name="object 14">
            <a:extLst>
              <a:ext uri="{FF2B5EF4-FFF2-40B4-BE49-F238E27FC236}">
                <a16:creationId xmlns:a16="http://schemas.microsoft.com/office/drawing/2014/main" id="{6631407E-AD9B-4D71-ADDE-1AE5738A212F}"/>
              </a:ext>
            </a:extLst>
          </p:cNvPr>
          <p:cNvSpPr/>
          <p:nvPr/>
        </p:nvSpPr>
        <p:spPr>
          <a:xfrm>
            <a:off x="941860" y="1419110"/>
            <a:ext cx="260743" cy="0"/>
          </a:xfrm>
          <a:custGeom>
            <a:avLst/>
            <a:gdLst/>
            <a:ahLst/>
            <a:cxnLst/>
            <a:rect l="l" t="t" r="r" b="b"/>
            <a:pathLst>
              <a:path w="123190">
                <a:moveTo>
                  <a:pt x="0" y="0"/>
                </a:moveTo>
                <a:lnTo>
                  <a:pt x="123033" y="0"/>
                </a:lnTo>
              </a:path>
            </a:pathLst>
          </a:custGeom>
          <a:ln w="12960">
            <a:solidFill>
              <a:srgbClr val="00AEEF"/>
            </a:solidFill>
          </a:ln>
        </p:spPr>
        <p:txBody>
          <a:bodyPr wrap="square" lIns="0" tIns="0" rIns="0" bIns="0" rtlCol="0"/>
          <a:lstStyle/>
          <a:p>
            <a:pPr defTabSz="1935419"/>
            <a:endParaRPr sz="3810">
              <a:solidFill>
                <a:prstClr val="black"/>
              </a:solidFill>
              <a:latin typeface="Calibri"/>
            </a:endParaRPr>
          </a:p>
        </p:txBody>
      </p:sp>
      <p:sp>
        <p:nvSpPr>
          <p:cNvPr id="51" name="object 15">
            <a:extLst>
              <a:ext uri="{FF2B5EF4-FFF2-40B4-BE49-F238E27FC236}">
                <a16:creationId xmlns:a16="http://schemas.microsoft.com/office/drawing/2014/main" id="{23E1226E-F095-46EB-B6A9-68DAB40DE3D5}"/>
              </a:ext>
            </a:extLst>
          </p:cNvPr>
          <p:cNvSpPr/>
          <p:nvPr/>
        </p:nvSpPr>
        <p:spPr>
          <a:xfrm>
            <a:off x="1142483" y="808414"/>
            <a:ext cx="63170" cy="28225"/>
          </a:xfrm>
          <a:custGeom>
            <a:avLst/>
            <a:gdLst/>
            <a:ahLst/>
            <a:cxnLst/>
            <a:rect l="l" t="t" r="r" b="b"/>
            <a:pathLst>
              <a:path w="29845" h="13335">
                <a:moveTo>
                  <a:pt x="26700" y="0"/>
                </a:moveTo>
                <a:lnTo>
                  <a:pt x="2898" y="0"/>
                </a:lnTo>
                <a:lnTo>
                  <a:pt x="0" y="2898"/>
                </a:lnTo>
                <a:lnTo>
                  <a:pt x="0" y="10054"/>
                </a:lnTo>
                <a:lnTo>
                  <a:pt x="2898" y="12952"/>
                </a:lnTo>
                <a:lnTo>
                  <a:pt x="26700" y="12952"/>
                </a:lnTo>
                <a:lnTo>
                  <a:pt x="29606" y="10054"/>
                </a:lnTo>
                <a:lnTo>
                  <a:pt x="29606" y="2898"/>
                </a:lnTo>
                <a:lnTo>
                  <a:pt x="26700" y="0"/>
                </a:lnTo>
                <a:close/>
              </a:path>
            </a:pathLst>
          </a:custGeom>
          <a:solidFill>
            <a:srgbClr val="00AEEF"/>
          </a:solidFill>
        </p:spPr>
        <p:txBody>
          <a:bodyPr wrap="square" lIns="0" tIns="0" rIns="0" bIns="0" rtlCol="0"/>
          <a:lstStyle/>
          <a:p>
            <a:pPr defTabSz="1935419"/>
            <a:endParaRPr sz="3810">
              <a:solidFill>
                <a:prstClr val="black"/>
              </a:solidFill>
              <a:latin typeface="Calibri"/>
            </a:endParaRPr>
          </a:p>
        </p:txBody>
      </p:sp>
      <p:sp>
        <p:nvSpPr>
          <p:cNvPr id="52" name="object 16">
            <a:extLst>
              <a:ext uri="{FF2B5EF4-FFF2-40B4-BE49-F238E27FC236}">
                <a16:creationId xmlns:a16="http://schemas.microsoft.com/office/drawing/2014/main" id="{F081E63C-06CE-423D-AAE9-690F6D2219A1}"/>
              </a:ext>
            </a:extLst>
          </p:cNvPr>
          <p:cNvSpPr/>
          <p:nvPr/>
        </p:nvSpPr>
        <p:spPr>
          <a:xfrm>
            <a:off x="855503" y="1042599"/>
            <a:ext cx="255369" cy="177414"/>
          </a:xfrm>
          <a:custGeom>
            <a:avLst/>
            <a:gdLst/>
            <a:ahLst/>
            <a:cxnLst/>
            <a:rect l="l" t="t" r="r" b="b"/>
            <a:pathLst>
              <a:path w="120650" h="83820">
                <a:moveTo>
                  <a:pt x="80314" y="64068"/>
                </a:moveTo>
                <a:lnTo>
                  <a:pt x="58356" y="64068"/>
                </a:lnTo>
                <a:lnTo>
                  <a:pt x="78800" y="79019"/>
                </a:lnTo>
                <a:lnTo>
                  <a:pt x="83786" y="83310"/>
                </a:lnTo>
                <a:lnTo>
                  <a:pt x="94640" y="79689"/>
                </a:lnTo>
                <a:lnTo>
                  <a:pt x="94557" y="65012"/>
                </a:lnTo>
                <a:lnTo>
                  <a:pt x="81601" y="65012"/>
                </a:lnTo>
                <a:lnTo>
                  <a:pt x="80314" y="64068"/>
                </a:lnTo>
                <a:close/>
              </a:path>
              <a:path w="120650" h="83820">
                <a:moveTo>
                  <a:pt x="35111" y="12956"/>
                </a:moveTo>
                <a:lnTo>
                  <a:pt x="22157" y="12956"/>
                </a:lnTo>
                <a:lnTo>
                  <a:pt x="22157" y="74771"/>
                </a:lnTo>
                <a:lnTo>
                  <a:pt x="24231" y="78155"/>
                </a:lnTo>
                <a:lnTo>
                  <a:pt x="30928" y="81554"/>
                </a:lnTo>
                <a:lnTo>
                  <a:pt x="34888" y="81234"/>
                </a:lnTo>
                <a:lnTo>
                  <a:pt x="57066" y="65012"/>
                </a:lnTo>
                <a:lnTo>
                  <a:pt x="35111" y="65012"/>
                </a:lnTo>
                <a:lnTo>
                  <a:pt x="35111" y="12956"/>
                </a:lnTo>
                <a:close/>
              </a:path>
              <a:path w="120650" h="83820">
                <a:moveTo>
                  <a:pt x="59698" y="49560"/>
                </a:moveTo>
                <a:lnTo>
                  <a:pt x="57016" y="49560"/>
                </a:lnTo>
                <a:lnTo>
                  <a:pt x="55670" y="49982"/>
                </a:lnTo>
                <a:lnTo>
                  <a:pt x="35111" y="65012"/>
                </a:lnTo>
                <a:lnTo>
                  <a:pt x="57070" y="65009"/>
                </a:lnTo>
                <a:lnTo>
                  <a:pt x="58356" y="64068"/>
                </a:lnTo>
                <a:lnTo>
                  <a:pt x="80314" y="64068"/>
                </a:lnTo>
                <a:lnTo>
                  <a:pt x="61045" y="49982"/>
                </a:lnTo>
                <a:lnTo>
                  <a:pt x="59698" y="49560"/>
                </a:lnTo>
                <a:close/>
              </a:path>
              <a:path w="120650" h="83820">
                <a:moveTo>
                  <a:pt x="94557" y="12956"/>
                </a:moveTo>
                <a:lnTo>
                  <a:pt x="81601" y="12956"/>
                </a:lnTo>
                <a:lnTo>
                  <a:pt x="81605" y="65012"/>
                </a:lnTo>
                <a:lnTo>
                  <a:pt x="94557" y="65012"/>
                </a:lnTo>
                <a:lnTo>
                  <a:pt x="94557" y="12956"/>
                </a:lnTo>
                <a:close/>
              </a:path>
              <a:path w="120650" h="83820">
                <a:moveTo>
                  <a:pt x="117187" y="0"/>
                </a:moveTo>
                <a:lnTo>
                  <a:pt x="2901" y="0"/>
                </a:lnTo>
                <a:lnTo>
                  <a:pt x="0" y="2901"/>
                </a:lnTo>
                <a:lnTo>
                  <a:pt x="0" y="10058"/>
                </a:lnTo>
                <a:lnTo>
                  <a:pt x="2901" y="12956"/>
                </a:lnTo>
                <a:lnTo>
                  <a:pt x="117187" y="12956"/>
                </a:lnTo>
                <a:lnTo>
                  <a:pt x="120084" y="10058"/>
                </a:lnTo>
                <a:lnTo>
                  <a:pt x="120084" y="2901"/>
                </a:lnTo>
                <a:lnTo>
                  <a:pt x="117187" y="0"/>
                </a:lnTo>
                <a:close/>
              </a:path>
            </a:pathLst>
          </a:custGeom>
          <a:solidFill>
            <a:srgbClr val="00AEEF"/>
          </a:solidFill>
        </p:spPr>
        <p:txBody>
          <a:bodyPr wrap="square" lIns="0" tIns="0" rIns="0" bIns="0" rtlCol="0"/>
          <a:lstStyle/>
          <a:p>
            <a:pPr defTabSz="1935419"/>
            <a:endParaRPr sz="3810">
              <a:solidFill>
                <a:prstClr val="black"/>
              </a:solidFill>
              <a:latin typeface="Calibri"/>
            </a:endParaRPr>
          </a:p>
        </p:txBody>
      </p:sp>
      <p:pic>
        <p:nvPicPr>
          <p:cNvPr id="18" name="i-main-pic" descr="Картинка 1 из 300">
            <a:extLst>
              <a:ext uri="{FF2B5EF4-FFF2-40B4-BE49-F238E27FC236}">
                <a16:creationId xmlns:a16="http://schemas.microsoft.com/office/drawing/2014/main" id="{46D11246-AB43-4889-8F7A-44F283E04DBB}"/>
              </a:ext>
            </a:extLst>
          </p:cNvPr>
          <p:cNvPicPr>
            <a:picLocks noChangeAspect="1"/>
          </p:cNvPicPr>
          <p:nvPr/>
        </p:nvPicPr>
        <p:blipFill>
          <a:blip r:embed="rId2"/>
          <a:stretch>
            <a:fillRect/>
          </a:stretch>
        </p:blipFill>
        <p:spPr>
          <a:xfrm>
            <a:off x="9219584" y="2781245"/>
            <a:ext cx="2747846" cy="3370964"/>
          </a:xfrm>
          <a:prstGeom prst="rect">
            <a:avLst/>
          </a:prstGeom>
          <a:noFill/>
          <a:ln w="9525">
            <a:noFill/>
          </a:ln>
        </p:spPr>
      </p:pic>
    </p:spTree>
    <p:extLst>
      <p:ext uri="{BB962C8B-B14F-4D97-AF65-F5344CB8AC3E}">
        <p14:creationId xmlns:p14="http://schemas.microsoft.com/office/powerpoint/2010/main" val="3887462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C1FDA60-4B6F-4084-A364-3D9BFE8B1029}"/>
              </a:ext>
            </a:extLst>
          </p:cNvPr>
          <p:cNvSpPr>
            <a:spLocks noGrp="1"/>
          </p:cNvSpPr>
          <p:nvPr>
            <p:ph type="subTitle" idx="1"/>
          </p:nvPr>
        </p:nvSpPr>
        <p:spPr>
          <a:xfrm>
            <a:off x="221942" y="1384918"/>
            <a:ext cx="7145509" cy="5140169"/>
          </a:xfrm>
          <a:solidFill>
            <a:schemeClr val="accent3">
              <a:lumMod val="20000"/>
              <a:lumOff val="80000"/>
            </a:schemeClr>
          </a:solidFill>
          <a:ln w="38100">
            <a:solidFill>
              <a:srgbClr val="0070C0"/>
            </a:solidFill>
          </a:ln>
        </p:spPr>
        <p:txBody>
          <a:bodyPr>
            <a:normAutofit/>
          </a:bodyPr>
          <a:lstStyle/>
          <a:p>
            <a:pPr algn="l">
              <a:lnSpc>
                <a:spcPct val="100000"/>
              </a:lnSpc>
            </a:pPr>
            <a:r>
              <a:rPr lang="ru-RU" sz="3200" b="1" dirty="0">
                <a:latin typeface="Arial" panose="020B0604020202020204" pitchFamily="34" charset="0"/>
                <a:cs typeface="Arial" panose="020B0604020202020204" pitchFamily="34" charset="0"/>
              </a:rPr>
              <a:t>   </a:t>
            </a:r>
            <a:r>
              <a:rPr lang="ru-RU" sz="3200" b="1" dirty="0" smtClean="0">
                <a:latin typeface="Arial" panose="020B0604020202020204" pitchFamily="34" charset="0"/>
                <a:cs typeface="Arial" panose="020B0604020202020204" pitchFamily="34" charset="0"/>
              </a:rPr>
              <a:t>  Кульминация </a:t>
            </a:r>
            <a:r>
              <a:rPr lang="ru-RU" sz="3200" dirty="0">
                <a:latin typeface="Arial" panose="020B0604020202020204" pitchFamily="34" charset="0"/>
                <a:cs typeface="Arial" panose="020B0604020202020204" pitchFamily="34" charset="0"/>
              </a:rPr>
              <a:t>сказки в полной мере раскрывает беспомощность барина без крестьян, которые выступали в его жизни источником всех благ. Когда они исчезли, некогда лощеный барин превратился в дикое животное: перестал следить за собой, есть нормальную человеческую пищу.</a:t>
            </a:r>
          </a:p>
        </p:txBody>
      </p:sp>
      <p:sp>
        <p:nvSpPr>
          <p:cNvPr id="4" name="object 2">
            <a:extLst>
              <a:ext uri="{FF2B5EF4-FFF2-40B4-BE49-F238E27FC236}">
                <a16:creationId xmlns:a16="http://schemas.microsoft.com/office/drawing/2014/main" id="{BBD50A0F-E09F-4AD3-AE8D-4CE369D9B7CF}"/>
              </a:ext>
            </a:extLst>
          </p:cNvPr>
          <p:cNvSpPr/>
          <p:nvPr/>
        </p:nvSpPr>
        <p:spPr>
          <a:xfrm>
            <a:off x="0" y="-381"/>
            <a:ext cx="12192000" cy="1145600"/>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altLang="ru-RU" sz="6000" b="1" dirty="0">
                <a:solidFill>
                  <a:schemeClr val="bg1"/>
                </a:solidFill>
                <a:latin typeface="Arial" panose="020B0604020202020204" pitchFamily="34" charset="0"/>
                <a:cs typeface="Arial" panose="020B0604020202020204" pitchFamily="34" charset="0"/>
              </a:rPr>
              <a:t>«Дикий помещик»</a:t>
            </a:r>
          </a:p>
        </p:txBody>
      </p:sp>
      <p:pic>
        <p:nvPicPr>
          <p:cNvPr id="2" name="Picture 2" descr="Сказка Дикий помещик: Салтыков-Щедрин - читать онлайн">
            <a:extLst>
              <a:ext uri="{FF2B5EF4-FFF2-40B4-BE49-F238E27FC236}">
                <a16:creationId xmlns:a16="http://schemas.microsoft.com/office/drawing/2014/main" id="{8B5401A0-EA33-4F4A-ACCE-9CB50E1B51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367" b="4420"/>
          <a:stretch/>
        </p:blipFill>
        <p:spPr bwMode="auto">
          <a:xfrm>
            <a:off x="7747670" y="1985810"/>
            <a:ext cx="4003829" cy="35599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134540975"/>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D236C7C-B0EA-4355-BF35-48A440B996BB}"/>
              </a:ext>
            </a:extLst>
          </p:cNvPr>
          <p:cNvSpPr>
            <a:spLocks noGrp="1"/>
          </p:cNvSpPr>
          <p:nvPr>
            <p:ph idx="1"/>
          </p:nvPr>
        </p:nvSpPr>
        <p:spPr>
          <a:xfrm>
            <a:off x="550420" y="1358284"/>
            <a:ext cx="6464334" cy="5160816"/>
          </a:xfrm>
          <a:solidFill>
            <a:schemeClr val="accent3">
              <a:lumMod val="20000"/>
              <a:lumOff val="80000"/>
            </a:schemeClr>
          </a:solidFill>
          <a:ln w="38100">
            <a:solidFill>
              <a:srgbClr val="002060"/>
            </a:solidFill>
          </a:ln>
        </p:spPr>
        <p:txBody>
          <a:bodyPr>
            <a:noAutofit/>
          </a:bodyPr>
          <a:lstStyle/>
          <a:p>
            <a:pPr marL="0" indent="0">
              <a:lnSpc>
                <a:spcPct val="100000"/>
              </a:lnSpc>
              <a:buNone/>
            </a:pPr>
            <a:r>
              <a:rPr lang="ru-RU" dirty="0">
                <a:latin typeface="Arial" panose="020B0604020202020204" pitchFamily="34" charset="0"/>
                <a:cs typeface="Arial" panose="020B0604020202020204" pitchFamily="34" charset="0"/>
              </a:rPr>
              <a:t>    </a:t>
            </a:r>
            <a:r>
              <a:rPr lang="ru-RU" dirty="0" smtClean="0">
                <a:latin typeface="Arial" panose="020B0604020202020204" pitchFamily="34" charset="0"/>
                <a:cs typeface="Arial" panose="020B0604020202020204" pitchFamily="34" charset="0"/>
              </a:rPr>
              <a:t> </a:t>
            </a:r>
            <a:r>
              <a:rPr lang="ru-RU" sz="3200" dirty="0" smtClean="0">
                <a:latin typeface="Arial" panose="020B0604020202020204" pitchFamily="34" charset="0"/>
                <a:cs typeface="Arial" panose="020B0604020202020204" pitchFamily="34" charset="0"/>
              </a:rPr>
              <a:t>В </a:t>
            </a:r>
            <a:r>
              <a:rPr lang="ru-RU" sz="3200" b="1" dirty="0">
                <a:latin typeface="Arial" panose="020B0604020202020204" pitchFamily="34" charset="0"/>
                <a:cs typeface="Arial" panose="020B0604020202020204" pitchFamily="34" charset="0"/>
              </a:rPr>
              <a:t>развязке</a:t>
            </a:r>
            <a:r>
              <a:rPr lang="ru-RU" sz="3200" dirty="0">
                <a:latin typeface="Arial" panose="020B0604020202020204" pitchFamily="34" charset="0"/>
                <a:cs typeface="Arial" panose="020B0604020202020204" pitchFamily="34" charset="0"/>
              </a:rPr>
              <a:t> произведения помещик, окончательно обнищавший и одичавший, полностью утрачивает рассудок. </a:t>
            </a:r>
          </a:p>
          <a:p>
            <a:pPr marL="0" indent="0">
              <a:lnSpc>
                <a:spcPct val="100000"/>
              </a:lnSpc>
              <a:buNone/>
            </a:pPr>
            <a:r>
              <a:rPr lang="ru-RU" sz="3200" dirty="0">
                <a:latin typeface="Arial" panose="020B0604020202020204" pitchFamily="34" charset="0"/>
                <a:cs typeface="Arial" panose="020B0604020202020204" pitchFamily="34" charset="0"/>
              </a:rPr>
              <a:t>   По приказу высшего начальства вернули всех крестьян, а помещика насильно привели в приличный вид, но прежним он никогда не станет…</a:t>
            </a:r>
          </a:p>
        </p:txBody>
      </p:sp>
      <p:sp>
        <p:nvSpPr>
          <p:cNvPr id="4" name="object 2">
            <a:extLst>
              <a:ext uri="{FF2B5EF4-FFF2-40B4-BE49-F238E27FC236}">
                <a16:creationId xmlns:a16="http://schemas.microsoft.com/office/drawing/2014/main" id="{5F861C4D-E230-4464-A7A4-58FBAF4ABF95}"/>
              </a:ext>
            </a:extLst>
          </p:cNvPr>
          <p:cNvSpPr/>
          <p:nvPr/>
        </p:nvSpPr>
        <p:spPr>
          <a:xfrm>
            <a:off x="0" y="-7184"/>
            <a:ext cx="12192000" cy="1001484"/>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altLang="ru-RU" sz="6000" b="1">
                <a:solidFill>
                  <a:schemeClr val="bg1"/>
                </a:solidFill>
                <a:latin typeface="Arial" panose="020B0604020202020204" pitchFamily="34" charset="0"/>
                <a:cs typeface="Arial" panose="020B0604020202020204" pitchFamily="34" charset="0"/>
              </a:rPr>
              <a:t>«Дикий помещик»</a:t>
            </a:r>
            <a:endParaRPr lang="ru-RU" altLang="ru-RU" sz="6000" b="1" dirty="0">
              <a:solidFill>
                <a:schemeClr val="bg1"/>
              </a:solidFill>
              <a:latin typeface="Arial" panose="020B0604020202020204" pitchFamily="34" charset="0"/>
              <a:cs typeface="Arial" panose="020B0604020202020204" pitchFamily="34" charset="0"/>
            </a:endParaRPr>
          </a:p>
        </p:txBody>
      </p:sp>
      <p:pic>
        <p:nvPicPr>
          <p:cNvPr id="6146" name="Picture 2" descr="Отзыв на сказку &quot;Дикий помещик&quot;. Что писать?">
            <a:extLst>
              <a:ext uri="{FF2B5EF4-FFF2-40B4-BE49-F238E27FC236}">
                <a16:creationId xmlns:a16="http://schemas.microsoft.com/office/drawing/2014/main" id="{CD548A1D-D989-48E8-9F10-EA70ABC67A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0437" y="1776295"/>
            <a:ext cx="4176945" cy="387066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5763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C1FDA60-4B6F-4084-A364-3D9BFE8B1029}"/>
              </a:ext>
            </a:extLst>
          </p:cNvPr>
          <p:cNvSpPr>
            <a:spLocks noGrp="1"/>
          </p:cNvSpPr>
          <p:nvPr>
            <p:ph type="subTitle" idx="1"/>
          </p:nvPr>
        </p:nvSpPr>
        <p:spPr>
          <a:xfrm>
            <a:off x="1402672" y="1802166"/>
            <a:ext cx="7048870" cy="2894122"/>
          </a:xfrm>
          <a:solidFill>
            <a:schemeClr val="accent3">
              <a:lumMod val="20000"/>
              <a:lumOff val="80000"/>
            </a:schemeClr>
          </a:solidFill>
          <a:ln w="38100">
            <a:solidFill>
              <a:srgbClr val="0070C0"/>
            </a:solidFill>
          </a:ln>
        </p:spPr>
        <p:txBody>
          <a:bodyPr>
            <a:noAutofit/>
          </a:bodyPr>
          <a:lstStyle/>
          <a:p>
            <a:pPr algn="l">
              <a:lnSpc>
                <a:spcPct val="100000"/>
              </a:lnSpc>
            </a:pPr>
            <a:r>
              <a:rPr lang="ru-RU" sz="2800" dirty="0">
                <a:latin typeface="Arial" panose="020B0604020202020204" pitchFamily="34" charset="0"/>
                <a:cs typeface="Arial" panose="020B0604020202020204" pitchFamily="34" charset="0"/>
              </a:rPr>
              <a:t>   видео</a:t>
            </a:r>
          </a:p>
        </p:txBody>
      </p:sp>
      <p:sp>
        <p:nvSpPr>
          <p:cNvPr id="4" name="object 2">
            <a:extLst>
              <a:ext uri="{FF2B5EF4-FFF2-40B4-BE49-F238E27FC236}">
                <a16:creationId xmlns:a16="http://schemas.microsoft.com/office/drawing/2014/main" id="{BBD50A0F-E09F-4AD3-AE8D-4CE369D9B7CF}"/>
              </a:ext>
            </a:extLst>
          </p:cNvPr>
          <p:cNvSpPr/>
          <p:nvPr/>
        </p:nvSpPr>
        <p:spPr>
          <a:xfrm>
            <a:off x="0" y="-381"/>
            <a:ext cx="12192000" cy="1083457"/>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sz="5400" b="1" dirty="0">
                <a:solidFill>
                  <a:schemeClr val="bg1"/>
                </a:solidFill>
                <a:latin typeface="Arial" panose="020B0604020202020204" pitchFamily="34" charset="0"/>
                <a:cs typeface="Arial" panose="020B0604020202020204" pitchFamily="34" charset="0"/>
              </a:rPr>
              <a:t> </a:t>
            </a:r>
            <a:endParaRPr sz="5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486522"/>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C1FDA60-4B6F-4084-A364-3D9BFE8B1029}"/>
              </a:ext>
            </a:extLst>
          </p:cNvPr>
          <p:cNvSpPr>
            <a:spLocks noGrp="1"/>
          </p:cNvSpPr>
          <p:nvPr>
            <p:ph type="subTitle" idx="1"/>
          </p:nvPr>
        </p:nvSpPr>
        <p:spPr>
          <a:xfrm>
            <a:off x="292956" y="1370967"/>
            <a:ext cx="5086912" cy="981616"/>
          </a:xfrm>
          <a:solidFill>
            <a:schemeClr val="accent3">
              <a:lumMod val="20000"/>
              <a:lumOff val="80000"/>
            </a:schemeClr>
          </a:solidFill>
          <a:ln w="38100">
            <a:solidFill>
              <a:srgbClr val="0070C0"/>
            </a:solidFill>
          </a:ln>
        </p:spPr>
        <p:txBody>
          <a:bodyPr>
            <a:normAutofit/>
          </a:bodyPr>
          <a:lstStyle/>
          <a:p>
            <a:pPr>
              <a:lnSpc>
                <a:spcPct val="100000"/>
              </a:lnSpc>
            </a:pPr>
            <a:r>
              <a:rPr lang="ru-RU" sz="2800" dirty="0">
                <a:latin typeface="Arial" panose="020B0604020202020204" pitchFamily="34" charset="0"/>
                <a:cs typeface="Arial" panose="020B0604020202020204" pitchFamily="34" charset="0"/>
              </a:rPr>
              <a:t>   </a:t>
            </a:r>
            <a:r>
              <a:rPr lang="ru-RU" sz="2800" b="1" dirty="0">
                <a:latin typeface="Arial" panose="020B0604020202020204" pitchFamily="34" charset="0"/>
                <a:cs typeface="Arial" panose="020B0604020202020204" pitchFamily="34" charset="0"/>
              </a:rPr>
              <a:t>Беспомощность помещиков без крестьян.</a:t>
            </a:r>
          </a:p>
        </p:txBody>
      </p:sp>
      <p:sp>
        <p:nvSpPr>
          <p:cNvPr id="4" name="object 2">
            <a:extLst>
              <a:ext uri="{FF2B5EF4-FFF2-40B4-BE49-F238E27FC236}">
                <a16:creationId xmlns:a16="http://schemas.microsoft.com/office/drawing/2014/main" id="{BBD50A0F-E09F-4AD3-AE8D-4CE369D9B7CF}"/>
              </a:ext>
            </a:extLst>
          </p:cNvPr>
          <p:cNvSpPr/>
          <p:nvPr/>
        </p:nvSpPr>
        <p:spPr>
          <a:xfrm>
            <a:off x="0" y="1"/>
            <a:ext cx="12192000" cy="1136342"/>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just"/>
            <a:r>
              <a:rPr lang="ru-RU" sz="6000" b="1" dirty="0">
                <a:solidFill>
                  <a:schemeClr val="bg1"/>
                </a:solidFill>
                <a:latin typeface="Arial" panose="020B0604020202020204" pitchFamily="34" charset="0"/>
                <a:cs typeface="Arial" panose="020B0604020202020204" pitchFamily="34" charset="0"/>
              </a:rPr>
              <a:t>                    Вывод  </a:t>
            </a:r>
            <a:endParaRPr sz="6000" b="1" dirty="0">
              <a:solidFill>
                <a:schemeClr val="bg1"/>
              </a:solidFill>
              <a:latin typeface="Arial" panose="020B0604020202020204" pitchFamily="34" charset="0"/>
              <a:cs typeface="Arial" panose="020B0604020202020204" pitchFamily="34" charset="0"/>
            </a:endParaRPr>
          </a:p>
        </p:txBody>
      </p:sp>
      <p:sp>
        <p:nvSpPr>
          <p:cNvPr id="2" name="Прямоугольник 1">
            <a:extLst>
              <a:ext uri="{FF2B5EF4-FFF2-40B4-BE49-F238E27FC236}">
                <a16:creationId xmlns:a16="http://schemas.microsoft.com/office/drawing/2014/main" id="{19CB8A1F-84F0-4AF7-993B-4393E62BDC93}"/>
              </a:ext>
            </a:extLst>
          </p:cNvPr>
          <p:cNvSpPr/>
          <p:nvPr/>
        </p:nvSpPr>
        <p:spPr>
          <a:xfrm>
            <a:off x="292955" y="2649278"/>
            <a:ext cx="7057756" cy="3970318"/>
          </a:xfrm>
          <a:prstGeom prst="rect">
            <a:avLst/>
          </a:prstGeom>
          <a:solidFill>
            <a:schemeClr val="bg2"/>
          </a:solidFill>
          <a:ln w="38100">
            <a:solidFill>
              <a:srgbClr val="0070C0"/>
            </a:solidFill>
          </a:ln>
        </p:spPr>
        <p:txBody>
          <a:bodyPr wrap="square">
            <a:spAutoFit/>
          </a:bodyPr>
          <a:lstStyle/>
          <a:p>
            <a:r>
              <a:rPr lang="ru-RU" sz="2800" dirty="0">
                <a:latin typeface="Arial" panose="020B0604020202020204" pitchFamily="34" charset="0"/>
                <a:cs typeface="Arial" panose="020B0604020202020204" pitchFamily="34" charset="0"/>
              </a:rPr>
              <a:t>     Не станет крестьян, помещики деградируют и как класс, и как люди. После деградации они не вернутся к нормальной жизни.</a:t>
            </a:r>
          </a:p>
          <a:p>
            <a:r>
              <a:rPr lang="ru-RU" sz="2800" dirty="0">
                <a:latin typeface="Arial" panose="020B0604020202020204" pitchFamily="34" charset="0"/>
                <a:cs typeface="Arial" panose="020B0604020202020204" pitchFamily="34" charset="0"/>
              </a:rPr>
              <a:t>   Жизнь без крестьян станет невозможной не только для помещиков, но и для всей страны, ведь народ – опора государства, создатель материальных и духовных ценностей.</a:t>
            </a:r>
          </a:p>
        </p:txBody>
      </p:sp>
      <p:pic>
        <p:nvPicPr>
          <p:cNvPr id="7170" name="Picture 2" descr="bol.com | Михаил Салтыков-Щедрин. Его жизнь и литературная деятельность.  (ebook), Onbekend |...">
            <a:extLst>
              <a:ext uri="{FF2B5EF4-FFF2-40B4-BE49-F238E27FC236}">
                <a16:creationId xmlns:a16="http://schemas.microsoft.com/office/drawing/2014/main" id="{4C017C9C-5C26-4ABD-BF90-56B7BB3F25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706" t="11752" r="8964" b="24041"/>
          <a:stretch/>
        </p:blipFill>
        <p:spPr bwMode="auto">
          <a:xfrm>
            <a:off x="7951298" y="1687975"/>
            <a:ext cx="3701532" cy="40727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097103"/>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a:extLst>
              <a:ext uri="{FF2B5EF4-FFF2-40B4-BE49-F238E27FC236}">
                <a16:creationId xmlns:a16="http://schemas.microsoft.com/office/drawing/2014/main" id="{73094BDE-BE56-4F29-BFE0-F616EB22D4F3}"/>
              </a:ext>
            </a:extLst>
          </p:cNvPr>
          <p:cNvSpPr>
            <a:spLocks noGrp="1"/>
          </p:cNvSpPr>
          <p:nvPr>
            <p:ph type="subTitle" idx="1"/>
          </p:nvPr>
        </p:nvSpPr>
        <p:spPr>
          <a:xfrm>
            <a:off x="98670" y="1402671"/>
            <a:ext cx="11771790" cy="5002566"/>
          </a:xfrm>
          <a:solidFill>
            <a:schemeClr val="accent3">
              <a:lumMod val="20000"/>
              <a:lumOff val="80000"/>
            </a:schemeClr>
          </a:solidFill>
          <a:ln w="38100">
            <a:solidFill>
              <a:srgbClr val="0070C0"/>
            </a:solidFill>
          </a:ln>
        </p:spPr>
        <p:txBody>
          <a:bodyPr>
            <a:normAutofit/>
          </a:bodyPr>
          <a:lstStyle/>
          <a:p>
            <a:pPr algn="l" fontAlgn="base">
              <a:lnSpc>
                <a:spcPct val="100000"/>
              </a:lnSpc>
              <a:spcBef>
                <a:spcPct val="0"/>
              </a:spcBef>
              <a:spcAft>
                <a:spcPct val="0"/>
              </a:spcAft>
            </a:pPr>
            <a:r>
              <a:rPr lang="ru-RU" sz="2800" dirty="0">
                <a:solidFill>
                  <a:srgbClr val="000000"/>
                </a:solidFill>
                <a:latin typeface="Arial" panose="020B0604020202020204" pitchFamily="34" charset="0"/>
                <a:cs typeface="Arial" panose="020B0604020202020204" pitchFamily="34" charset="0"/>
              </a:rPr>
              <a:t>  </a:t>
            </a:r>
            <a:r>
              <a:rPr lang="ru-RU" sz="2800" dirty="0" smtClean="0">
                <a:solidFill>
                  <a:srgbClr val="000000"/>
                </a:solidFill>
                <a:latin typeface="Arial" panose="020B0604020202020204" pitchFamily="34" charset="0"/>
                <a:cs typeface="Arial" panose="020B0604020202020204" pitchFamily="34" charset="0"/>
              </a:rPr>
              <a:t>   Сказка </a:t>
            </a:r>
            <a:r>
              <a:rPr lang="ru-RU" sz="2800" dirty="0">
                <a:solidFill>
                  <a:srgbClr val="000000"/>
                </a:solidFill>
                <a:latin typeface="Arial" panose="020B0604020202020204" pitchFamily="34" charset="0"/>
                <a:cs typeface="Arial" panose="020B0604020202020204" pitchFamily="34" charset="0"/>
              </a:rPr>
              <a:t>была написана с января </a:t>
            </a:r>
            <a:r>
              <a:rPr lang="ru-RU" sz="2800" dirty="0" smtClean="0">
                <a:solidFill>
                  <a:srgbClr val="000000"/>
                </a:solidFill>
                <a:latin typeface="Arial" panose="020B0604020202020204" pitchFamily="34" charset="0"/>
                <a:cs typeface="Arial" panose="020B0604020202020204" pitchFamily="34" charset="0"/>
              </a:rPr>
              <a:t>1882 г</a:t>
            </a:r>
            <a:r>
              <a:rPr lang="ru-RU" sz="2800" dirty="0">
                <a:solidFill>
                  <a:srgbClr val="000000"/>
                </a:solidFill>
                <a:latin typeface="Arial" panose="020B0604020202020204" pitchFamily="34" charset="0"/>
                <a:cs typeface="Arial" panose="020B0604020202020204" pitchFamily="34" charset="0"/>
              </a:rPr>
              <a:t>. - декабрь </a:t>
            </a:r>
            <a:r>
              <a:rPr lang="ru-RU" sz="2800" dirty="0" smtClean="0">
                <a:solidFill>
                  <a:srgbClr val="000000"/>
                </a:solidFill>
                <a:latin typeface="Arial" panose="020B0604020202020204" pitchFamily="34" charset="0"/>
                <a:cs typeface="Arial" panose="020B0604020202020204" pitchFamily="34" charset="0"/>
              </a:rPr>
              <a:t>1883 г</a:t>
            </a:r>
            <a:r>
              <a:rPr lang="ru-RU" sz="2800" dirty="0">
                <a:solidFill>
                  <a:srgbClr val="000000"/>
                </a:solidFill>
                <a:latin typeface="Arial" panose="020B0604020202020204" pitchFamily="34" charset="0"/>
                <a:cs typeface="Arial" panose="020B0604020202020204" pitchFamily="34" charset="0"/>
              </a:rPr>
              <a:t>.</a:t>
            </a:r>
          </a:p>
          <a:p>
            <a:pPr algn="l" fontAlgn="base">
              <a:lnSpc>
                <a:spcPct val="100000"/>
              </a:lnSpc>
              <a:spcBef>
                <a:spcPct val="0"/>
              </a:spcBef>
              <a:spcAft>
                <a:spcPct val="0"/>
              </a:spcAft>
            </a:pPr>
            <a:r>
              <a:rPr lang="ru-RU" sz="2800" dirty="0">
                <a:solidFill>
                  <a:srgbClr val="000000"/>
                </a:solidFill>
                <a:latin typeface="Arial" panose="020B0604020202020204" pitchFamily="34" charset="0"/>
                <a:cs typeface="Arial" panose="020B0604020202020204" pitchFamily="34" charset="0"/>
              </a:rPr>
              <a:t>Её можно читать как поверхностно, не задумываясь </a:t>
            </a:r>
          </a:p>
          <a:p>
            <a:pPr algn="l" fontAlgn="base">
              <a:lnSpc>
                <a:spcPct val="100000"/>
              </a:lnSpc>
              <a:spcBef>
                <a:spcPct val="0"/>
              </a:spcBef>
              <a:spcAft>
                <a:spcPct val="0"/>
              </a:spcAft>
            </a:pPr>
            <a:r>
              <a:rPr lang="ru-RU" sz="2800" dirty="0">
                <a:solidFill>
                  <a:srgbClr val="000000"/>
                </a:solidFill>
                <a:latin typeface="Arial" panose="020B0604020202020204" pitchFamily="34" charset="0"/>
                <a:cs typeface="Arial" panose="020B0604020202020204" pitchFamily="34" charset="0"/>
              </a:rPr>
              <a:t>о переносном смысле, так и учитывая аллего-</a:t>
            </a:r>
          </a:p>
          <a:p>
            <a:pPr algn="l" fontAlgn="base">
              <a:lnSpc>
                <a:spcPct val="100000"/>
              </a:lnSpc>
              <a:spcBef>
                <a:spcPct val="0"/>
              </a:spcBef>
              <a:spcAft>
                <a:spcPct val="0"/>
              </a:spcAft>
            </a:pPr>
            <a:r>
              <a:rPr lang="ru-RU" sz="2800" dirty="0">
                <a:solidFill>
                  <a:srgbClr val="000000"/>
                </a:solidFill>
                <a:latin typeface="Arial" panose="020B0604020202020204" pitchFamily="34" charset="0"/>
                <a:cs typeface="Arial" panose="020B0604020202020204" pitchFamily="34" charset="0"/>
              </a:rPr>
              <a:t>рическое значение. </a:t>
            </a:r>
            <a:r>
              <a:rPr lang="ru-RU" sz="2800" dirty="0">
                <a:latin typeface="Arial" panose="020B0604020202020204" pitchFamily="34" charset="0"/>
                <a:cs typeface="Arial" panose="020B0604020202020204" pitchFamily="34" charset="0"/>
              </a:rPr>
              <a:t>Для создания аллегорий автор</a:t>
            </a:r>
          </a:p>
          <a:p>
            <a:pPr algn="l" fontAlgn="base">
              <a:lnSpc>
                <a:spcPct val="100000"/>
              </a:lnSpc>
              <a:spcBef>
                <a:spcPct val="0"/>
              </a:spcBef>
              <a:spcAft>
                <a:spcPct val="0"/>
              </a:spcAft>
            </a:pPr>
            <a:r>
              <a:rPr lang="ru-RU" sz="2800" dirty="0">
                <a:latin typeface="Arial" panose="020B0604020202020204" pitchFamily="34" charset="0"/>
                <a:cs typeface="Arial" panose="020B0604020202020204" pitchFamily="34" charset="0"/>
              </a:rPr>
              <a:t>погружает читателя в подводный мир, поэтому </a:t>
            </a:r>
          </a:p>
          <a:p>
            <a:pPr algn="l" fontAlgn="base">
              <a:lnSpc>
                <a:spcPct val="100000"/>
              </a:lnSpc>
              <a:spcBef>
                <a:spcPct val="0"/>
              </a:spcBef>
              <a:spcAft>
                <a:spcPct val="0"/>
              </a:spcAft>
            </a:pPr>
            <a:r>
              <a:rPr lang="ru-RU" sz="2800" b="1" dirty="0">
                <a:latin typeface="Arial" panose="020B0604020202020204" pitchFamily="34" charset="0"/>
                <a:cs typeface="Arial" panose="020B0604020202020204" pitchFamily="34" charset="0"/>
              </a:rPr>
              <a:t>главные герои сказки</a:t>
            </a:r>
            <a:r>
              <a:rPr lang="ru-RU" sz="2800" dirty="0">
                <a:latin typeface="Arial" panose="020B0604020202020204" pitchFamily="34" charset="0"/>
                <a:cs typeface="Arial" panose="020B0604020202020204" pitchFamily="34" charset="0"/>
              </a:rPr>
              <a:t> – рыбы. </a:t>
            </a:r>
          </a:p>
          <a:p>
            <a:pPr algn="l" fontAlgn="base">
              <a:lnSpc>
                <a:spcPct val="100000"/>
              </a:lnSpc>
              <a:spcBef>
                <a:spcPct val="0"/>
              </a:spcBef>
              <a:spcAft>
                <a:spcPct val="0"/>
              </a:spcAft>
            </a:pPr>
            <a:endParaRPr lang="ru-RU" sz="2800" b="1" dirty="0">
              <a:solidFill>
                <a:srgbClr val="000000"/>
              </a:solidFill>
              <a:latin typeface="Arial" panose="020B0604020202020204" pitchFamily="34" charset="0"/>
              <a:cs typeface="Arial" panose="020B0604020202020204" pitchFamily="34" charset="0"/>
            </a:endParaRPr>
          </a:p>
          <a:p>
            <a:pPr algn="l" fontAlgn="base">
              <a:lnSpc>
                <a:spcPct val="100000"/>
              </a:lnSpc>
              <a:spcBef>
                <a:spcPct val="0"/>
              </a:spcBef>
              <a:spcAft>
                <a:spcPct val="0"/>
              </a:spcAft>
            </a:pPr>
            <a:endParaRPr lang="ru-RU" sz="2800" b="1" dirty="0">
              <a:solidFill>
                <a:srgbClr val="000000"/>
              </a:solidFill>
              <a:latin typeface="Arial" panose="020B0604020202020204" pitchFamily="34" charset="0"/>
              <a:cs typeface="Arial" panose="020B0604020202020204" pitchFamily="34" charset="0"/>
            </a:endParaRPr>
          </a:p>
          <a:p>
            <a:pPr algn="l" fontAlgn="base">
              <a:lnSpc>
                <a:spcPct val="100000"/>
              </a:lnSpc>
              <a:spcBef>
                <a:spcPct val="0"/>
              </a:spcBef>
              <a:spcAft>
                <a:spcPct val="0"/>
              </a:spcAft>
            </a:pPr>
            <a:r>
              <a:rPr lang="ru-RU" sz="2800" b="1" dirty="0">
                <a:solidFill>
                  <a:srgbClr val="000000"/>
                </a:solidFill>
                <a:latin typeface="Arial" panose="020B0604020202020204" pitchFamily="34" charset="0"/>
                <a:cs typeface="Arial" panose="020B0604020202020204" pitchFamily="34" charset="0"/>
              </a:rPr>
              <a:t>Аллегория - это иносказание.</a:t>
            </a:r>
          </a:p>
        </p:txBody>
      </p:sp>
      <p:pic>
        <p:nvPicPr>
          <p:cNvPr id="7174" name="Picture 6" descr="Сумрачный гений Салтыкова-Щедрина: чего мы не знаем из школьной программы -  Экспресс газета">
            <a:extLst>
              <a:ext uri="{FF2B5EF4-FFF2-40B4-BE49-F238E27FC236}">
                <a16:creationId xmlns:a16="http://schemas.microsoft.com/office/drawing/2014/main" id="{2AFDDFC8-485E-464F-954C-1C8A6122F6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1590" y="3002243"/>
            <a:ext cx="3819174" cy="325455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object 2">
            <a:extLst>
              <a:ext uri="{FF2B5EF4-FFF2-40B4-BE49-F238E27FC236}">
                <a16:creationId xmlns:a16="http://schemas.microsoft.com/office/drawing/2014/main" id="{25BB8174-ED31-41CE-B021-1F6E3F6333F5}"/>
              </a:ext>
            </a:extLst>
          </p:cNvPr>
          <p:cNvSpPr/>
          <p:nvPr/>
        </p:nvSpPr>
        <p:spPr>
          <a:xfrm>
            <a:off x="0" y="1"/>
            <a:ext cx="12192000" cy="1136342"/>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sz="5800" b="1" dirty="0">
                <a:solidFill>
                  <a:schemeClr val="bg1"/>
                </a:solidFill>
                <a:latin typeface="Arial" panose="020B0604020202020204" pitchFamily="34" charset="0"/>
                <a:cs typeface="Arial" panose="020B0604020202020204" pitchFamily="34" charset="0"/>
              </a:rPr>
              <a:t>«Премудрый пескарь»</a:t>
            </a:r>
            <a:endParaRPr sz="5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05119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a:extLst>
              <a:ext uri="{FF2B5EF4-FFF2-40B4-BE49-F238E27FC236}">
                <a16:creationId xmlns:a16="http://schemas.microsoft.com/office/drawing/2014/main" id="{19342563-D06C-4013-BD28-CE259464575C}"/>
              </a:ext>
            </a:extLst>
          </p:cNvPr>
          <p:cNvSpPr>
            <a:spLocks noChangeArrowheads="1"/>
          </p:cNvSpPr>
          <p:nvPr/>
        </p:nvSpPr>
        <p:spPr bwMode="auto">
          <a:xfrm>
            <a:off x="1524000" y="1"/>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ru-RU" sz="4000" b="1" dirty="0">
                <a:solidFill>
                  <a:schemeClr val="accent3">
                    <a:lumMod val="50000"/>
                  </a:schemeClr>
                </a:solidFill>
                <a:latin typeface="Arial" panose="020B0604020202020204" pitchFamily="34" charset="0"/>
                <a:cs typeface="Arial" panose="020B0604020202020204" pitchFamily="34" charset="0"/>
              </a:rPr>
              <a:t>Кабинет писателя</a:t>
            </a:r>
          </a:p>
        </p:txBody>
      </p:sp>
      <p:sp>
        <p:nvSpPr>
          <p:cNvPr id="6" name="object 2">
            <a:extLst>
              <a:ext uri="{FF2B5EF4-FFF2-40B4-BE49-F238E27FC236}">
                <a16:creationId xmlns:a16="http://schemas.microsoft.com/office/drawing/2014/main" id="{E57FEE25-8A82-45E6-9643-207432FCFF43}"/>
              </a:ext>
            </a:extLst>
          </p:cNvPr>
          <p:cNvSpPr/>
          <p:nvPr/>
        </p:nvSpPr>
        <p:spPr>
          <a:xfrm>
            <a:off x="0" y="1"/>
            <a:ext cx="12192000" cy="1136342"/>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sz="5800" b="1" dirty="0">
                <a:solidFill>
                  <a:schemeClr val="bg1"/>
                </a:solidFill>
                <a:latin typeface="Arial" panose="020B0604020202020204" pitchFamily="34" charset="0"/>
                <a:cs typeface="Arial" panose="020B0604020202020204" pitchFamily="34" charset="0"/>
              </a:rPr>
              <a:t>Сюжет </a:t>
            </a:r>
            <a:endParaRPr sz="5800" b="1" dirty="0">
              <a:solidFill>
                <a:schemeClr val="bg1"/>
              </a:solidFill>
              <a:latin typeface="Arial" panose="020B0604020202020204" pitchFamily="34" charset="0"/>
              <a:cs typeface="Arial" panose="020B0604020202020204" pitchFamily="34" charset="0"/>
            </a:endParaRPr>
          </a:p>
        </p:txBody>
      </p:sp>
      <p:sp>
        <p:nvSpPr>
          <p:cNvPr id="2" name="Прямоугольник 1">
            <a:extLst>
              <a:ext uri="{FF2B5EF4-FFF2-40B4-BE49-F238E27FC236}">
                <a16:creationId xmlns:a16="http://schemas.microsoft.com/office/drawing/2014/main" id="{AC11D387-3308-4C11-AB76-EEE86AF074B5}"/>
              </a:ext>
            </a:extLst>
          </p:cNvPr>
          <p:cNvSpPr/>
          <p:nvPr/>
        </p:nvSpPr>
        <p:spPr>
          <a:xfrm>
            <a:off x="230819" y="1296140"/>
            <a:ext cx="5865181" cy="5246703"/>
          </a:xfrm>
          <a:prstGeom prst="rect">
            <a:avLst/>
          </a:prstGeom>
          <a:solidFill>
            <a:schemeClr val="bg2"/>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dirty="0">
                <a:solidFill>
                  <a:schemeClr val="tx1"/>
                </a:solidFill>
                <a:latin typeface="Arial" panose="020B0604020202020204" pitchFamily="34" charset="0"/>
                <a:cs typeface="Arial" panose="020B0604020202020204" pitchFamily="34" charset="0"/>
              </a:rPr>
              <a:t>   Начинается произведение с рассказа о семье пескарей. Глава семейства поучал детей быть предельно осторожными, так как маленьких рыб опасность подстерегает на каждом шагу. Главный герой, наслушавшись этих наставлений, решил спрятаться от мира, чтобы дожить до старости и умереть своей смертью.</a:t>
            </a:r>
          </a:p>
        </p:txBody>
      </p:sp>
      <p:pic>
        <p:nvPicPr>
          <p:cNvPr id="2052" name="Picture 4" descr="Премудрый пескарь&quot;: краткое содержание, что писать в читательский дневник?">
            <a:extLst>
              <a:ext uri="{FF2B5EF4-FFF2-40B4-BE49-F238E27FC236}">
                <a16:creationId xmlns:a16="http://schemas.microsoft.com/office/drawing/2014/main" id="{241B59FC-C351-4D7C-A2E6-42B168660C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435" y="1207362"/>
            <a:ext cx="3988525" cy="264554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4" name="Picture 6" descr="Премудрый пескарь">
            <a:extLst>
              <a:ext uri="{FF2B5EF4-FFF2-40B4-BE49-F238E27FC236}">
                <a16:creationId xmlns:a16="http://schemas.microsoft.com/office/drawing/2014/main" id="{9B305A34-8E54-4025-B5F5-7A347D6926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674" y="3710863"/>
            <a:ext cx="3562396" cy="239697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CC4756-F059-4DAB-BF3C-F4D30228F889}"/>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FE400476-A95E-4882-AAAD-6BE2F63CAA79}"/>
              </a:ext>
            </a:extLst>
          </p:cNvPr>
          <p:cNvSpPr>
            <a:spLocks noGrp="1"/>
          </p:cNvSpPr>
          <p:nvPr>
            <p:ph idx="1"/>
          </p:nvPr>
        </p:nvSpPr>
        <p:spPr/>
        <p:txBody>
          <a:bodyPr>
            <a:normAutofit/>
          </a:bodyPr>
          <a:lstStyle/>
          <a:p>
            <a:pPr algn="ctr"/>
            <a:r>
              <a:rPr lang="ru-RU" sz="9600" dirty="0"/>
              <a:t>видео</a:t>
            </a:r>
          </a:p>
        </p:txBody>
      </p:sp>
    </p:spTree>
    <p:extLst>
      <p:ext uri="{BB962C8B-B14F-4D97-AF65-F5344CB8AC3E}">
        <p14:creationId xmlns:p14="http://schemas.microsoft.com/office/powerpoint/2010/main" val="3119675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a:extLst>
              <a:ext uri="{FF2B5EF4-FFF2-40B4-BE49-F238E27FC236}">
                <a16:creationId xmlns:a16="http://schemas.microsoft.com/office/drawing/2014/main" id="{19342563-D06C-4013-BD28-CE259464575C}"/>
              </a:ext>
            </a:extLst>
          </p:cNvPr>
          <p:cNvSpPr>
            <a:spLocks noChangeArrowheads="1"/>
          </p:cNvSpPr>
          <p:nvPr/>
        </p:nvSpPr>
        <p:spPr bwMode="auto">
          <a:xfrm>
            <a:off x="1524000" y="1"/>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ru-RU" sz="4000" b="1" dirty="0">
                <a:solidFill>
                  <a:schemeClr val="accent3">
                    <a:lumMod val="50000"/>
                  </a:schemeClr>
                </a:solidFill>
                <a:latin typeface="Arial" panose="020B0604020202020204" pitchFamily="34" charset="0"/>
                <a:cs typeface="Arial" panose="020B0604020202020204" pitchFamily="34" charset="0"/>
              </a:rPr>
              <a:t>Кабинет писателя</a:t>
            </a:r>
          </a:p>
        </p:txBody>
      </p:sp>
      <p:sp>
        <p:nvSpPr>
          <p:cNvPr id="6" name="object 2">
            <a:extLst>
              <a:ext uri="{FF2B5EF4-FFF2-40B4-BE49-F238E27FC236}">
                <a16:creationId xmlns:a16="http://schemas.microsoft.com/office/drawing/2014/main" id="{E57FEE25-8A82-45E6-9643-207432FCFF43}"/>
              </a:ext>
            </a:extLst>
          </p:cNvPr>
          <p:cNvSpPr/>
          <p:nvPr/>
        </p:nvSpPr>
        <p:spPr>
          <a:xfrm>
            <a:off x="0" y="1"/>
            <a:ext cx="12192000" cy="1136342"/>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sz="5800" b="1" dirty="0">
                <a:solidFill>
                  <a:schemeClr val="bg1"/>
                </a:solidFill>
                <a:latin typeface="Arial" panose="020B0604020202020204" pitchFamily="34" charset="0"/>
                <a:cs typeface="Arial" panose="020B0604020202020204" pitchFamily="34" charset="0"/>
              </a:rPr>
              <a:t>Сюжет </a:t>
            </a:r>
            <a:endParaRPr sz="5800" b="1" dirty="0">
              <a:solidFill>
                <a:schemeClr val="bg1"/>
              </a:solidFill>
              <a:latin typeface="Arial" panose="020B0604020202020204" pitchFamily="34" charset="0"/>
              <a:cs typeface="Arial" panose="020B0604020202020204" pitchFamily="34" charset="0"/>
            </a:endParaRPr>
          </a:p>
        </p:txBody>
      </p:sp>
      <p:sp>
        <p:nvSpPr>
          <p:cNvPr id="2" name="Прямоугольник 1">
            <a:extLst>
              <a:ext uri="{FF2B5EF4-FFF2-40B4-BE49-F238E27FC236}">
                <a16:creationId xmlns:a16="http://schemas.microsoft.com/office/drawing/2014/main" id="{F9FF2E1D-A4EC-4A9F-A841-B4BA1BB9D4FD}"/>
              </a:ext>
            </a:extLst>
          </p:cNvPr>
          <p:cNvSpPr/>
          <p:nvPr/>
        </p:nvSpPr>
        <p:spPr>
          <a:xfrm>
            <a:off x="603682" y="1888155"/>
            <a:ext cx="6924582" cy="4101483"/>
          </a:xfrm>
          <a:prstGeom prst="rect">
            <a:avLst/>
          </a:prstGeom>
          <a:solidFill>
            <a:schemeClr val="bg2"/>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dirty="0">
                <a:solidFill>
                  <a:schemeClr val="tx1"/>
                </a:solidFill>
                <a:latin typeface="Arial" panose="020B0604020202020204" pitchFamily="34" charset="0"/>
                <a:cs typeface="Arial" panose="020B0604020202020204" pitchFamily="34" charset="0"/>
              </a:rPr>
              <a:t>   </a:t>
            </a:r>
            <a:r>
              <a:rPr lang="ru-RU" sz="3200" dirty="0">
                <a:solidFill>
                  <a:schemeClr val="tx1"/>
                </a:solidFill>
                <a:latin typeface="Arial" panose="020B0604020202020204" pitchFamily="34" charset="0"/>
                <a:cs typeface="Arial" panose="020B0604020202020204" pitchFamily="34" charset="0"/>
              </a:rPr>
              <a:t>Так в одиночестве и постоянном дрожании от страха он прожил более ста лет. И, действительно, умер своей смертью. Герой так и не понял, что суть жизни в борьбе за свое счастье, в радости, которую ощущаешь в кругу друзей и близких, в простых забавах.</a:t>
            </a:r>
          </a:p>
        </p:txBody>
      </p:sp>
      <p:pic>
        <p:nvPicPr>
          <p:cNvPr id="1026" name="Picture 2" descr="Премудрый пескарь - аудиосказка Салтыкова-Щедрина слушать">
            <a:extLst>
              <a:ext uri="{FF2B5EF4-FFF2-40B4-BE49-F238E27FC236}">
                <a16:creationId xmlns:a16="http://schemas.microsoft.com/office/drawing/2014/main" id="{F490103A-89B8-488A-9F79-4F978EF397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982" y="1626897"/>
            <a:ext cx="3531030" cy="39250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75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C1FDA60-4B6F-4084-A364-3D9BFE8B1029}"/>
              </a:ext>
            </a:extLst>
          </p:cNvPr>
          <p:cNvSpPr>
            <a:spLocks noGrp="1"/>
          </p:cNvSpPr>
          <p:nvPr>
            <p:ph type="subTitle" idx="1"/>
          </p:nvPr>
        </p:nvSpPr>
        <p:spPr>
          <a:xfrm>
            <a:off x="239696" y="1038686"/>
            <a:ext cx="6605241" cy="5688685"/>
          </a:xfrm>
          <a:solidFill>
            <a:schemeClr val="accent3">
              <a:lumMod val="20000"/>
              <a:lumOff val="80000"/>
            </a:schemeClr>
          </a:solidFill>
          <a:ln w="38100">
            <a:solidFill>
              <a:srgbClr val="0070C0"/>
            </a:solidFill>
          </a:ln>
        </p:spPr>
        <p:txBody>
          <a:bodyPr>
            <a:normAutofit lnSpcReduction="10000"/>
          </a:bodyPr>
          <a:lstStyle/>
          <a:p>
            <a:pPr algn="l">
              <a:lnSpc>
                <a:spcPct val="100000"/>
              </a:lnSpc>
            </a:pPr>
            <a:r>
              <a:rPr lang="ru-RU" sz="2800" dirty="0">
                <a:latin typeface="Arial" panose="020B0604020202020204" pitchFamily="34" charset="0"/>
                <a:cs typeface="Arial" panose="020B0604020202020204" pitchFamily="34" charset="0"/>
              </a:rPr>
              <a:t>  </a:t>
            </a:r>
          </a:p>
          <a:p>
            <a:pPr algn="l">
              <a:lnSpc>
                <a:spcPct val="100000"/>
              </a:lnSpc>
            </a:pPr>
            <a:endParaRPr lang="ru-RU" sz="2800" dirty="0">
              <a:latin typeface="Arial" panose="020B0604020202020204" pitchFamily="34" charset="0"/>
              <a:cs typeface="Arial" panose="020B0604020202020204" pitchFamily="34" charset="0"/>
            </a:endParaRPr>
          </a:p>
          <a:p>
            <a:pPr algn="l">
              <a:lnSpc>
                <a:spcPct val="100000"/>
              </a:lnSpc>
            </a:pPr>
            <a:endParaRPr lang="ru-RU" sz="2800" dirty="0">
              <a:latin typeface="Arial" panose="020B0604020202020204" pitchFamily="34" charset="0"/>
              <a:cs typeface="Arial" panose="020B0604020202020204" pitchFamily="34" charset="0"/>
            </a:endParaRPr>
          </a:p>
          <a:p>
            <a:pPr algn="l">
              <a:lnSpc>
                <a:spcPct val="110000"/>
              </a:lnSpc>
            </a:pPr>
            <a:r>
              <a:rPr lang="ru-RU" sz="2800" dirty="0">
                <a:latin typeface="Arial" panose="020B0604020202020204" pitchFamily="34" charset="0"/>
                <a:cs typeface="Arial" panose="020B0604020202020204" pitchFamily="34" charset="0"/>
              </a:rPr>
              <a:t>   </a:t>
            </a:r>
            <a:r>
              <a:rPr lang="ru-RU" sz="2800" dirty="0" smtClean="0">
                <a:latin typeface="Arial" panose="020B0604020202020204" pitchFamily="34" charset="0"/>
                <a:cs typeface="Arial" panose="020B0604020202020204" pitchFamily="34" charset="0"/>
              </a:rPr>
              <a:t>   Называя </a:t>
            </a:r>
            <a:r>
              <a:rPr lang="ru-RU" sz="2800" dirty="0">
                <a:latin typeface="Arial" panose="020B0604020202020204" pitchFamily="34" charset="0"/>
                <a:cs typeface="Arial" panose="020B0604020202020204" pitchFamily="34" charset="0"/>
              </a:rPr>
              <a:t>пескаря премудрым, </a:t>
            </a:r>
            <a:r>
              <a:rPr lang="ru-RU" sz="2800" dirty="0" err="1">
                <a:latin typeface="Arial" panose="020B0604020202020204" pitchFamily="34" charset="0"/>
                <a:cs typeface="Arial" panose="020B0604020202020204" pitchFamily="34" charset="0"/>
              </a:rPr>
              <a:t>М.Е.Салтыков</a:t>
            </a:r>
            <a:r>
              <a:rPr lang="ru-RU" sz="2800" dirty="0">
                <a:latin typeface="Arial" panose="020B0604020202020204" pitchFamily="34" charset="0"/>
                <a:cs typeface="Arial" panose="020B0604020202020204" pitchFamily="34" charset="0"/>
              </a:rPr>
              <a:t>-Щедрин, на самом деле, намекает на глупость героя. Приставка </a:t>
            </a:r>
            <a:r>
              <a:rPr lang="ru-RU" sz="2800" dirty="0" smtClean="0">
                <a:latin typeface="Arial" panose="020B0604020202020204" pitchFamily="34" charset="0"/>
                <a:cs typeface="Arial" panose="020B0604020202020204" pitchFamily="34" charset="0"/>
              </a:rPr>
              <a:t>пре- </a:t>
            </a:r>
            <a:r>
              <a:rPr lang="ru-RU" sz="2800" dirty="0">
                <a:latin typeface="Arial" panose="020B0604020202020204" pitchFamily="34" charset="0"/>
                <a:cs typeface="Arial" panose="020B0604020202020204" pitchFamily="34" charset="0"/>
              </a:rPr>
              <a:t>в этом случае является синонимом к слову </a:t>
            </a:r>
            <a:r>
              <a:rPr lang="ru-RU" sz="2800" b="1" dirty="0">
                <a:latin typeface="Arial" panose="020B0604020202020204" pitchFamily="34" charset="0"/>
                <a:cs typeface="Arial" panose="020B0604020202020204" pitchFamily="34" charset="0"/>
              </a:rPr>
              <a:t>«чересчур»</a:t>
            </a:r>
            <a:r>
              <a:rPr lang="ru-RU" sz="2800" dirty="0">
                <a:latin typeface="Arial" panose="020B0604020202020204" pitchFamily="34" charset="0"/>
                <a:cs typeface="Arial" panose="020B0604020202020204" pitchFamily="34" charset="0"/>
              </a:rPr>
              <a:t>,</a:t>
            </a:r>
            <a:r>
              <a:rPr lang="ru-RU" sz="2800" b="1" dirty="0">
                <a:latin typeface="Arial" panose="020B0604020202020204" pitchFamily="34" charset="0"/>
                <a:cs typeface="Arial" panose="020B0604020202020204" pitchFamily="34" charset="0"/>
              </a:rPr>
              <a:t> </a:t>
            </a:r>
            <a:r>
              <a:rPr lang="ru-RU" sz="2800" dirty="0">
                <a:latin typeface="Arial" panose="020B0604020202020204" pitchFamily="34" charset="0"/>
                <a:cs typeface="Arial" panose="020B0604020202020204" pitchFamily="34" charset="0"/>
              </a:rPr>
              <a:t>ведь пескарь чересчур боялся за свою жизнь и поэтому чересчур много думал, как уберечь себя.</a:t>
            </a:r>
          </a:p>
        </p:txBody>
      </p:sp>
      <p:sp>
        <p:nvSpPr>
          <p:cNvPr id="4" name="object 2">
            <a:extLst>
              <a:ext uri="{FF2B5EF4-FFF2-40B4-BE49-F238E27FC236}">
                <a16:creationId xmlns:a16="http://schemas.microsoft.com/office/drawing/2014/main" id="{BBD50A0F-E09F-4AD3-AE8D-4CE369D9B7CF}"/>
              </a:ext>
            </a:extLst>
          </p:cNvPr>
          <p:cNvSpPr/>
          <p:nvPr/>
        </p:nvSpPr>
        <p:spPr>
          <a:xfrm>
            <a:off x="0" y="-1"/>
            <a:ext cx="12192000" cy="939679"/>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sz="6000" b="1" dirty="0">
                <a:solidFill>
                  <a:schemeClr val="bg1"/>
                </a:solidFill>
                <a:latin typeface="Arial" panose="020B0604020202020204" pitchFamily="34" charset="0"/>
                <a:cs typeface="Arial" panose="020B0604020202020204" pitchFamily="34" charset="0"/>
              </a:rPr>
              <a:t>Смысл названия</a:t>
            </a:r>
            <a:endParaRPr sz="6000" b="1" dirty="0">
              <a:solidFill>
                <a:schemeClr val="bg1"/>
              </a:solidFill>
              <a:latin typeface="Arial" panose="020B0604020202020204" pitchFamily="34" charset="0"/>
              <a:cs typeface="Arial" panose="020B0604020202020204" pitchFamily="34" charset="0"/>
            </a:endParaRPr>
          </a:p>
        </p:txBody>
      </p:sp>
      <p:pic>
        <p:nvPicPr>
          <p:cNvPr id="3074" name="Picture 2" descr="В чем смысл названия сказки &quot;Премудрый пескарь&quot; Салтыкова-Щедрина?">
            <a:extLst>
              <a:ext uri="{FF2B5EF4-FFF2-40B4-BE49-F238E27FC236}">
                <a16:creationId xmlns:a16="http://schemas.microsoft.com/office/drawing/2014/main" id="{10821C19-99C9-46E3-8226-02D989F928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5" t="227" r="4409" b="11533"/>
          <a:stretch/>
        </p:blipFill>
        <p:spPr bwMode="auto">
          <a:xfrm>
            <a:off x="363984" y="1127464"/>
            <a:ext cx="3923931" cy="14204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3078" name="Picture 6" descr="Премудрый пискарь. Вяленая вобла.">
            <a:extLst>
              <a:ext uri="{FF2B5EF4-FFF2-40B4-BE49-F238E27FC236}">
                <a16:creationId xmlns:a16="http://schemas.microsoft.com/office/drawing/2014/main" id="{DCE2B0A4-AA58-4CA5-A51A-B905D156BB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2454" y="1641249"/>
            <a:ext cx="4943437" cy="398884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308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C1FDA60-4B6F-4084-A364-3D9BFE8B1029}"/>
              </a:ext>
            </a:extLst>
          </p:cNvPr>
          <p:cNvSpPr>
            <a:spLocks noGrp="1"/>
          </p:cNvSpPr>
          <p:nvPr>
            <p:ph type="subTitle" idx="1"/>
          </p:nvPr>
        </p:nvSpPr>
        <p:spPr>
          <a:xfrm>
            <a:off x="209006" y="1175657"/>
            <a:ext cx="7236823" cy="5525589"/>
          </a:xfrm>
          <a:solidFill>
            <a:schemeClr val="accent3">
              <a:lumMod val="20000"/>
              <a:lumOff val="80000"/>
            </a:schemeClr>
          </a:solidFill>
          <a:ln w="38100">
            <a:solidFill>
              <a:srgbClr val="0070C0"/>
            </a:solidFill>
          </a:ln>
        </p:spPr>
        <p:txBody>
          <a:bodyPr>
            <a:normAutofit fontScale="92500" lnSpcReduction="10000"/>
          </a:bodyPr>
          <a:lstStyle/>
          <a:p>
            <a:pPr algn="l">
              <a:lnSpc>
                <a:spcPct val="110000"/>
              </a:lnSpc>
            </a:pPr>
            <a:r>
              <a:rPr lang="ru-RU" sz="2800" dirty="0">
                <a:latin typeface="Arial" panose="020B0604020202020204" pitchFamily="34" charset="0"/>
                <a:cs typeface="Arial" panose="020B0604020202020204" pitchFamily="34" charset="0"/>
              </a:rPr>
              <a:t>   </a:t>
            </a:r>
            <a:r>
              <a:rPr lang="ru-RU" sz="3200" dirty="0">
                <a:latin typeface="Arial" panose="020B0604020202020204" pitchFamily="34" charset="0"/>
                <a:cs typeface="Arial" panose="020B0604020202020204" pitchFamily="34" charset="0"/>
              </a:rPr>
              <a:t>В произведении есть реальные и </a:t>
            </a:r>
            <a:r>
              <a:rPr lang="ru-RU" sz="3200" b="1" dirty="0">
                <a:latin typeface="Arial" panose="020B0604020202020204" pitchFamily="34" charset="0"/>
                <a:cs typeface="Arial" panose="020B0604020202020204" pitchFamily="34" charset="0"/>
              </a:rPr>
              <a:t>фантастические</a:t>
            </a:r>
            <a:r>
              <a:rPr lang="ru-RU" sz="3200" dirty="0">
                <a:latin typeface="Arial" panose="020B0604020202020204" pitchFamily="34" charset="0"/>
                <a:cs typeface="Arial" panose="020B0604020202020204" pitchFamily="34" charset="0"/>
              </a:rPr>
              <a:t> события, а человеческие качества и характеры автор скрывает под образами рыб.</a:t>
            </a:r>
          </a:p>
          <a:p>
            <a:pPr algn="l">
              <a:lnSpc>
                <a:spcPct val="110000"/>
              </a:lnSpc>
            </a:pPr>
            <a:r>
              <a:rPr lang="ru-RU" sz="3200" dirty="0">
                <a:latin typeface="Arial" panose="020B0604020202020204" pitchFamily="34" charset="0"/>
                <a:cs typeface="Arial" panose="020B0604020202020204" pitchFamily="34" charset="0"/>
              </a:rPr>
              <a:t>   В то же время писатель использовал сатирические приемы. Он высмеивает пескаря посредством описания его характера и поведения, художественных средств, например, постоянного </a:t>
            </a:r>
            <a:r>
              <a:rPr lang="ru-RU" sz="3200" b="1" dirty="0">
                <a:latin typeface="Arial" panose="020B0604020202020204" pitchFamily="34" charset="0"/>
                <a:cs typeface="Arial" panose="020B0604020202020204" pitchFamily="34" charset="0"/>
              </a:rPr>
              <a:t>повторения эпитета «премудрый».</a:t>
            </a:r>
          </a:p>
        </p:txBody>
      </p:sp>
      <p:sp>
        <p:nvSpPr>
          <p:cNvPr id="4" name="object 2">
            <a:extLst>
              <a:ext uri="{FF2B5EF4-FFF2-40B4-BE49-F238E27FC236}">
                <a16:creationId xmlns:a16="http://schemas.microsoft.com/office/drawing/2014/main" id="{BBD50A0F-E09F-4AD3-AE8D-4CE369D9B7CF}"/>
              </a:ext>
            </a:extLst>
          </p:cNvPr>
          <p:cNvSpPr/>
          <p:nvPr/>
        </p:nvSpPr>
        <p:spPr>
          <a:xfrm>
            <a:off x="0" y="-381"/>
            <a:ext cx="12192000" cy="1047946"/>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sz="6000" b="1" dirty="0">
                <a:solidFill>
                  <a:schemeClr val="bg1"/>
                </a:solidFill>
                <a:latin typeface="Arial" panose="020B0604020202020204" pitchFamily="34" charset="0"/>
                <a:cs typeface="Arial" panose="020B0604020202020204" pitchFamily="34" charset="0"/>
              </a:rPr>
              <a:t>Жанр - сказка </a:t>
            </a:r>
            <a:endParaRPr sz="6000" b="1" dirty="0">
              <a:solidFill>
                <a:schemeClr val="bg1"/>
              </a:solidFill>
              <a:latin typeface="Arial" panose="020B0604020202020204" pitchFamily="34" charset="0"/>
              <a:cs typeface="Arial" panose="020B0604020202020204" pitchFamily="34" charset="0"/>
            </a:endParaRPr>
          </a:p>
        </p:txBody>
      </p:sp>
      <p:pic>
        <p:nvPicPr>
          <p:cNvPr id="4098" name="Picture 2" descr="Премудрый пескарь. Михаил Евграфович Салтыков-Щедрин: glebminskiy —  LiveJournal">
            <a:extLst>
              <a:ext uri="{FF2B5EF4-FFF2-40B4-BE49-F238E27FC236}">
                <a16:creationId xmlns:a16="http://schemas.microsoft.com/office/drawing/2014/main" id="{4148C93D-2BDE-48E2-BA28-4F30DE6918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9901" y="1994175"/>
            <a:ext cx="4487551" cy="32962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5165416"/>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a:extLst>
              <a:ext uri="{FF2B5EF4-FFF2-40B4-BE49-F238E27FC236}">
                <a16:creationId xmlns:a16="http://schemas.microsoft.com/office/drawing/2014/main" id="{19342563-D06C-4013-BD28-CE259464575C}"/>
              </a:ext>
            </a:extLst>
          </p:cNvPr>
          <p:cNvSpPr>
            <a:spLocks noChangeArrowheads="1"/>
          </p:cNvSpPr>
          <p:nvPr/>
        </p:nvSpPr>
        <p:spPr bwMode="auto">
          <a:xfrm>
            <a:off x="1524000" y="1"/>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ru-RU" sz="4000" b="1" dirty="0">
                <a:solidFill>
                  <a:schemeClr val="accent3">
                    <a:lumMod val="50000"/>
                  </a:schemeClr>
                </a:solidFill>
                <a:latin typeface="Arial" panose="020B0604020202020204" pitchFamily="34" charset="0"/>
                <a:cs typeface="Arial" panose="020B0604020202020204" pitchFamily="34" charset="0"/>
              </a:rPr>
              <a:t>Кабинет писателя</a:t>
            </a:r>
          </a:p>
        </p:txBody>
      </p:sp>
      <p:sp>
        <p:nvSpPr>
          <p:cNvPr id="6" name="object 2">
            <a:extLst>
              <a:ext uri="{FF2B5EF4-FFF2-40B4-BE49-F238E27FC236}">
                <a16:creationId xmlns:a16="http://schemas.microsoft.com/office/drawing/2014/main" id="{E57FEE25-8A82-45E6-9643-207432FCFF43}"/>
              </a:ext>
            </a:extLst>
          </p:cNvPr>
          <p:cNvSpPr/>
          <p:nvPr/>
        </p:nvSpPr>
        <p:spPr>
          <a:xfrm>
            <a:off x="0" y="1"/>
            <a:ext cx="12192000" cy="1136342"/>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sz="5800" b="1" dirty="0">
                <a:solidFill>
                  <a:schemeClr val="bg1"/>
                </a:solidFill>
                <a:latin typeface="Arial" panose="020B0604020202020204" pitchFamily="34" charset="0"/>
                <a:cs typeface="Arial" panose="020B0604020202020204" pitchFamily="34" charset="0"/>
              </a:rPr>
              <a:t>План урока</a:t>
            </a:r>
            <a:endParaRPr sz="5800" b="1" dirty="0">
              <a:solidFill>
                <a:schemeClr val="bg1"/>
              </a:solidFill>
              <a:latin typeface="Arial" panose="020B0604020202020204" pitchFamily="34" charset="0"/>
              <a:cs typeface="Arial" panose="020B0604020202020204" pitchFamily="34" charset="0"/>
            </a:endParaRPr>
          </a:p>
        </p:txBody>
      </p:sp>
      <p:sp>
        <p:nvSpPr>
          <p:cNvPr id="2" name="Прямоугольник: скругленные углы 1">
            <a:extLst>
              <a:ext uri="{FF2B5EF4-FFF2-40B4-BE49-F238E27FC236}">
                <a16:creationId xmlns:a16="http://schemas.microsoft.com/office/drawing/2014/main" id="{F98835A2-0502-4BE8-931B-3569B3A4C925}"/>
              </a:ext>
            </a:extLst>
          </p:cNvPr>
          <p:cNvSpPr/>
          <p:nvPr/>
        </p:nvSpPr>
        <p:spPr>
          <a:xfrm>
            <a:off x="444137" y="1287263"/>
            <a:ext cx="11312434" cy="5113538"/>
          </a:xfrm>
          <a:prstGeom prst="roundRect">
            <a:avLst>
              <a:gd name="adj" fmla="val 10543"/>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342900" indent="-342900">
              <a:buFont typeface="+mj-lt"/>
              <a:buAutoNum type="arabicPeriod"/>
            </a:pPr>
            <a:r>
              <a:rPr lang="ru-RU" sz="3200" b="1" dirty="0" smtClean="0">
                <a:solidFill>
                  <a:schemeClr val="tx1"/>
                </a:solidFill>
                <a:latin typeface="Arial" panose="020B0604020202020204" pitchFamily="34" charset="0"/>
                <a:cs typeface="Arial" panose="020B0604020202020204" pitchFamily="34" charset="0"/>
              </a:rPr>
              <a:t> История </a:t>
            </a:r>
            <a:r>
              <a:rPr lang="ru-RU" sz="3200" b="1" dirty="0">
                <a:solidFill>
                  <a:schemeClr val="tx1"/>
                </a:solidFill>
                <a:latin typeface="Arial" panose="020B0604020202020204" pitchFamily="34" charset="0"/>
                <a:cs typeface="Arial" panose="020B0604020202020204" pitchFamily="34" charset="0"/>
              </a:rPr>
              <a:t>создания сказок.</a:t>
            </a:r>
          </a:p>
          <a:p>
            <a:pPr marL="342900" indent="-342900">
              <a:buFont typeface="+mj-lt"/>
              <a:buAutoNum type="arabicPeriod"/>
            </a:pPr>
            <a:endParaRPr lang="ru-RU" sz="3200" b="1"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ru-RU" sz="3200" b="1" dirty="0" smtClean="0">
                <a:solidFill>
                  <a:schemeClr val="tx1"/>
                </a:solidFill>
                <a:latin typeface="Arial" panose="020B0604020202020204" pitchFamily="34" charset="0"/>
                <a:cs typeface="Arial" panose="020B0604020202020204" pitchFamily="34" charset="0"/>
              </a:rPr>
              <a:t> Сказка «</a:t>
            </a:r>
            <a:r>
              <a:rPr lang="ru-RU" sz="3200" b="1" dirty="0">
                <a:solidFill>
                  <a:schemeClr val="tx1"/>
                </a:solidFill>
                <a:latin typeface="Arial" panose="020B0604020202020204" pitchFamily="34" charset="0"/>
                <a:cs typeface="Arial" panose="020B0604020202020204" pitchFamily="34" charset="0"/>
              </a:rPr>
              <a:t>Дикий помещик». Краткий анализ.</a:t>
            </a:r>
          </a:p>
          <a:p>
            <a:pPr marL="342900" indent="-342900">
              <a:buFont typeface="+mj-lt"/>
              <a:buAutoNum type="arabicPeriod"/>
            </a:pPr>
            <a:endParaRPr lang="ru-RU" sz="3200" b="1"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ru-RU" sz="3200" b="1" dirty="0" smtClean="0">
                <a:solidFill>
                  <a:schemeClr val="tx1"/>
                </a:solidFill>
                <a:latin typeface="Arial" panose="020B0604020202020204" pitchFamily="34" charset="0"/>
                <a:cs typeface="Arial" panose="020B0604020202020204" pitchFamily="34" charset="0"/>
              </a:rPr>
              <a:t> Сказка </a:t>
            </a:r>
            <a:r>
              <a:rPr lang="ru-RU" sz="3200" b="1" dirty="0">
                <a:solidFill>
                  <a:schemeClr val="tx1"/>
                </a:solidFill>
                <a:latin typeface="Arial" panose="020B0604020202020204" pitchFamily="34" charset="0"/>
                <a:cs typeface="Arial" panose="020B0604020202020204" pitchFamily="34" charset="0"/>
              </a:rPr>
              <a:t>«Премудрый пескарь». Краткий анализ.</a:t>
            </a:r>
          </a:p>
          <a:p>
            <a:pPr marL="342900" indent="-342900">
              <a:buFont typeface="+mj-lt"/>
              <a:buAutoNum type="arabicPeriod"/>
            </a:pPr>
            <a:endParaRPr lang="ru-RU" sz="2800"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endParaRPr lang="ru-RU" sz="2800"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endParaRPr lang="ru-RU" sz="2800"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endParaRPr lang="ru-RU"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98289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C1FDA60-4B6F-4084-A364-3D9BFE8B1029}"/>
              </a:ext>
            </a:extLst>
          </p:cNvPr>
          <p:cNvSpPr>
            <a:spLocks noGrp="1"/>
          </p:cNvSpPr>
          <p:nvPr>
            <p:ph type="subTitle" idx="1"/>
          </p:nvPr>
        </p:nvSpPr>
        <p:spPr>
          <a:xfrm>
            <a:off x="522898" y="1165636"/>
            <a:ext cx="11063860" cy="5086905"/>
          </a:xfrm>
          <a:solidFill>
            <a:schemeClr val="accent3">
              <a:lumMod val="20000"/>
              <a:lumOff val="80000"/>
            </a:schemeClr>
          </a:solidFill>
          <a:ln w="38100">
            <a:solidFill>
              <a:srgbClr val="0070C0"/>
            </a:solidFill>
          </a:ln>
        </p:spPr>
        <p:txBody>
          <a:bodyPr>
            <a:normAutofit/>
          </a:bodyPr>
          <a:lstStyle/>
          <a:p>
            <a:pPr algn="l">
              <a:lnSpc>
                <a:spcPct val="110000"/>
              </a:lnSpc>
            </a:pPr>
            <a:r>
              <a:rPr lang="ru-RU" sz="2800" b="1" dirty="0" smtClean="0">
                <a:latin typeface="Arial" panose="020B0604020202020204" pitchFamily="34" charset="0"/>
                <a:cs typeface="Arial" panose="020B0604020202020204" pitchFamily="34" charset="0"/>
              </a:rPr>
              <a:t>     В </a:t>
            </a:r>
            <a:r>
              <a:rPr lang="ru-RU" sz="2800" b="1" dirty="0">
                <a:latin typeface="Arial" panose="020B0604020202020204" pitchFamily="34" charset="0"/>
                <a:cs typeface="Arial" panose="020B0604020202020204" pitchFamily="34" charset="0"/>
              </a:rPr>
              <a:t>экспозиции</a:t>
            </a:r>
            <a:r>
              <a:rPr lang="ru-RU" sz="2800" dirty="0">
                <a:latin typeface="Arial" panose="020B0604020202020204" pitchFamily="34" charset="0"/>
                <a:cs typeface="Arial" panose="020B0604020202020204" pitchFamily="34" charset="0"/>
              </a:rPr>
              <a:t> читатель знакомится с главным героем сказки и его семьей, узнает о том, какие опасности подстерегают небольших рыб. </a:t>
            </a:r>
            <a:r>
              <a:rPr lang="ru-RU" sz="2800" b="1" dirty="0">
                <a:latin typeface="Arial" panose="020B0604020202020204" pitchFamily="34" charset="0"/>
                <a:cs typeface="Arial" panose="020B0604020202020204" pitchFamily="34" charset="0"/>
              </a:rPr>
              <a:t>Завязка </a:t>
            </a:r>
            <a:r>
              <a:rPr lang="ru-RU" sz="2800" dirty="0">
                <a:latin typeface="Arial" panose="020B0604020202020204" pitchFamily="34" charset="0"/>
                <a:cs typeface="Arial" panose="020B0604020202020204" pitchFamily="34" charset="0"/>
              </a:rPr>
              <a:t>– рассказы и наставления пескаря-отца. Развитие событий – рассказ о жизни пескаря-сына после смерти родителей.</a:t>
            </a:r>
          </a:p>
          <a:p>
            <a:pPr algn="l">
              <a:lnSpc>
                <a:spcPct val="110000"/>
              </a:lnSpc>
            </a:pPr>
            <a:r>
              <a:rPr lang="ru-RU" sz="2800" dirty="0" smtClean="0">
                <a:latin typeface="Arial" panose="020B0604020202020204" pitchFamily="34" charset="0"/>
                <a:cs typeface="Arial" panose="020B0604020202020204" pitchFamily="34" charset="0"/>
              </a:rPr>
              <a:t>     Ярко </a:t>
            </a:r>
            <a:r>
              <a:rPr lang="ru-RU" sz="2800" dirty="0">
                <a:latin typeface="Arial" panose="020B0604020202020204" pitchFamily="34" charset="0"/>
                <a:cs typeface="Arial" panose="020B0604020202020204" pitchFamily="34" charset="0"/>
              </a:rPr>
              <a:t>выраженной </a:t>
            </a:r>
            <a:r>
              <a:rPr lang="ru-RU" sz="2800" b="1" dirty="0">
                <a:latin typeface="Arial" panose="020B0604020202020204" pitchFamily="34" charset="0"/>
                <a:cs typeface="Arial" panose="020B0604020202020204" pitchFamily="34" charset="0"/>
              </a:rPr>
              <a:t>кульминации </a:t>
            </a:r>
            <a:r>
              <a:rPr lang="ru-RU" sz="2800" dirty="0">
                <a:latin typeface="Arial" panose="020B0604020202020204" pitchFamily="34" charset="0"/>
                <a:cs typeface="Arial" panose="020B0604020202020204" pitchFamily="34" charset="0"/>
              </a:rPr>
              <a:t>в сказке нет, однако кульминационными точками можно считать эпизоды, где рак и щука подстерегают пескаря. </a:t>
            </a:r>
            <a:r>
              <a:rPr lang="ru-RU" sz="2800" b="1" dirty="0">
                <a:latin typeface="Arial" panose="020B0604020202020204" pitchFamily="34" charset="0"/>
                <a:cs typeface="Arial" panose="020B0604020202020204" pitchFamily="34" charset="0"/>
              </a:rPr>
              <a:t>Развязка </a:t>
            </a:r>
            <a:r>
              <a:rPr lang="ru-RU" sz="2800" dirty="0">
                <a:latin typeface="Arial" panose="020B0604020202020204" pitchFamily="34" charset="0"/>
                <a:cs typeface="Arial" panose="020B0604020202020204" pitchFamily="34" charset="0"/>
              </a:rPr>
              <a:t>произведения – пескарь незаметно исчезает.</a:t>
            </a:r>
          </a:p>
          <a:p>
            <a:pPr algn="l">
              <a:lnSpc>
                <a:spcPct val="100000"/>
              </a:lnSpc>
            </a:pPr>
            <a:endParaRPr lang="ru-RU" sz="2800" dirty="0">
              <a:latin typeface="Arial" panose="020B0604020202020204" pitchFamily="34" charset="0"/>
              <a:cs typeface="Arial" panose="020B0604020202020204" pitchFamily="34" charset="0"/>
            </a:endParaRPr>
          </a:p>
        </p:txBody>
      </p:sp>
      <p:sp>
        <p:nvSpPr>
          <p:cNvPr id="4" name="object 2">
            <a:extLst>
              <a:ext uri="{FF2B5EF4-FFF2-40B4-BE49-F238E27FC236}">
                <a16:creationId xmlns:a16="http://schemas.microsoft.com/office/drawing/2014/main" id="{BBD50A0F-E09F-4AD3-AE8D-4CE369D9B7CF}"/>
              </a:ext>
            </a:extLst>
          </p:cNvPr>
          <p:cNvSpPr/>
          <p:nvPr/>
        </p:nvSpPr>
        <p:spPr>
          <a:xfrm>
            <a:off x="0" y="-381"/>
            <a:ext cx="12192000" cy="888148"/>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endParaRPr sz="5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97295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C1FDA60-4B6F-4084-A364-3D9BFE8B1029}"/>
              </a:ext>
            </a:extLst>
          </p:cNvPr>
          <p:cNvSpPr>
            <a:spLocks noGrp="1"/>
          </p:cNvSpPr>
          <p:nvPr>
            <p:ph type="subTitle" idx="1"/>
          </p:nvPr>
        </p:nvSpPr>
        <p:spPr>
          <a:xfrm>
            <a:off x="431074" y="1387204"/>
            <a:ext cx="8419963" cy="4621713"/>
          </a:xfrm>
          <a:solidFill>
            <a:schemeClr val="accent3">
              <a:lumMod val="20000"/>
              <a:lumOff val="80000"/>
            </a:schemeClr>
          </a:solidFill>
          <a:ln w="38100">
            <a:solidFill>
              <a:srgbClr val="0070C0"/>
            </a:solidFill>
          </a:ln>
        </p:spPr>
        <p:txBody>
          <a:bodyPr>
            <a:normAutofit/>
          </a:bodyPr>
          <a:lstStyle/>
          <a:p>
            <a:pPr algn="l">
              <a:lnSpc>
                <a:spcPct val="100000"/>
              </a:lnSpc>
            </a:pPr>
            <a:r>
              <a:rPr lang="ru-RU" sz="2800" dirty="0">
                <a:latin typeface="Arial" panose="020B0604020202020204" pitchFamily="34" charset="0"/>
                <a:cs typeface="Arial" panose="020B0604020202020204" pitchFamily="34" charset="0"/>
              </a:rPr>
              <a:t>   </a:t>
            </a:r>
            <a:r>
              <a:rPr lang="ru-RU" sz="3200" dirty="0">
                <a:latin typeface="Arial" panose="020B0604020202020204" pitchFamily="34" charset="0"/>
                <a:cs typeface="Arial" panose="020B0604020202020204" pitchFamily="34" charset="0"/>
              </a:rPr>
              <a:t>Такая неожиданная концовка позволяет еще раз подчеркнуть бессмысленность жизни персонажа, премудрость которого превратилась в глупость. В соответствии с этим и сам </a:t>
            </a:r>
            <a:r>
              <a:rPr lang="ru-RU" sz="3200" b="1" dirty="0">
                <a:latin typeface="Arial" panose="020B0604020202020204" pitchFamily="34" charset="0"/>
                <a:cs typeface="Arial" panose="020B0604020202020204" pitchFamily="34" charset="0"/>
              </a:rPr>
              <a:t>эпитет премудрый</a:t>
            </a:r>
            <a:r>
              <a:rPr lang="ru-RU" sz="3200" dirty="0">
                <a:latin typeface="Arial" panose="020B0604020202020204" pitchFamily="34" charset="0"/>
                <a:cs typeface="Arial" panose="020B0604020202020204" pitchFamily="34" charset="0"/>
              </a:rPr>
              <a:t> воспринимается не как «очень мудрый», а как «перемудривший и наделавший вследствие этого глупостей</a:t>
            </a:r>
            <a:r>
              <a:rPr lang="ru-RU" sz="3200" dirty="0" smtClean="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p:txBody>
      </p:sp>
      <p:sp>
        <p:nvSpPr>
          <p:cNvPr id="4" name="object 2">
            <a:extLst>
              <a:ext uri="{FF2B5EF4-FFF2-40B4-BE49-F238E27FC236}">
                <a16:creationId xmlns:a16="http://schemas.microsoft.com/office/drawing/2014/main" id="{BBD50A0F-E09F-4AD3-AE8D-4CE369D9B7CF}"/>
              </a:ext>
            </a:extLst>
          </p:cNvPr>
          <p:cNvSpPr/>
          <p:nvPr/>
        </p:nvSpPr>
        <p:spPr>
          <a:xfrm>
            <a:off x="0" y="-381"/>
            <a:ext cx="12192000" cy="932536"/>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sz="5400" b="1" dirty="0">
                <a:solidFill>
                  <a:schemeClr val="bg1"/>
                </a:solidFill>
                <a:latin typeface="Arial" panose="020B0604020202020204" pitchFamily="34" charset="0"/>
                <a:cs typeface="Arial" panose="020B0604020202020204" pitchFamily="34" charset="0"/>
              </a:rPr>
              <a:t>Итог </a:t>
            </a:r>
          </a:p>
        </p:txBody>
      </p:sp>
      <p:pic>
        <p:nvPicPr>
          <p:cNvPr id="5122" name="Picture 2" descr="Михаил Салтыков-Щедрин. Сказки 1880-х: хищники и жертвы • Arzamas">
            <a:extLst>
              <a:ext uri="{FF2B5EF4-FFF2-40B4-BE49-F238E27FC236}">
                <a16:creationId xmlns:a16="http://schemas.microsoft.com/office/drawing/2014/main" id="{EFF334AA-EA94-463B-80B2-E236B5C5B3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3332" y="1866498"/>
            <a:ext cx="3027045" cy="3201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2362361"/>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C1FDA60-4B6F-4084-A364-3D9BFE8B1029}"/>
              </a:ext>
            </a:extLst>
          </p:cNvPr>
          <p:cNvSpPr>
            <a:spLocks noGrp="1"/>
          </p:cNvSpPr>
          <p:nvPr>
            <p:ph sz="half" idx="1"/>
          </p:nvPr>
        </p:nvSpPr>
        <p:spPr>
          <a:xfrm>
            <a:off x="1018904" y="1937360"/>
            <a:ext cx="10084526" cy="3418410"/>
          </a:xfrm>
          <a:solidFill>
            <a:srgbClr val="92D050"/>
          </a:solidFill>
          <a:ln w="38100">
            <a:solidFill>
              <a:srgbClr val="0070C0"/>
            </a:solidFill>
          </a:ln>
        </p:spPr>
        <p:txBody>
          <a:bodyPr>
            <a:normAutofit/>
          </a:bodyPr>
          <a:lstStyle/>
          <a:p>
            <a:pPr>
              <a:lnSpc>
                <a:spcPct val="100000"/>
              </a:lnSpc>
              <a:spcBef>
                <a:spcPct val="0"/>
              </a:spcBef>
              <a:buFont typeface="Wingdings" panose="05000000000000000000" pitchFamily="2" charset="2"/>
              <a:buChar char="v"/>
            </a:pPr>
            <a:r>
              <a:rPr lang="ru-RU" sz="3600" b="1" dirty="0" smtClean="0">
                <a:latin typeface="Arial" panose="020B0604020202020204" pitchFamily="34" charset="0"/>
                <a:cs typeface="Arial" panose="020B0604020202020204" pitchFamily="34" charset="0"/>
              </a:rPr>
              <a:t> Прочитать </a:t>
            </a:r>
            <a:r>
              <a:rPr lang="ru-RU" sz="3600" b="1" dirty="0">
                <a:latin typeface="Arial" panose="020B0604020202020204" pitchFamily="34" charset="0"/>
                <a:cs typeface="Arial" panose="020B0604020202020204" pitchFamily="34" charset="0"/>
              </a:rPr>
              <a:t>сказки «Дикий помещик» </a:t>
            </a:r>
            <a:r>
              <a:rPr lang="ru-RU" sz="3600" b="1" dirty="0" smtClean="0">
                <a:latin typeface="Arial" panose="020B0604020202020204" pitchFamily="34" charset="0"/>
                <a:cs typeface="Arial" panose="020B0604020202020204" pitchFamily="34" charset="0"/>
              </a:rPr>
              <a:t>и</a:t>
            </a:r>
          </a:p>
          <a:p>
            <a:pPr marL="0" indent="0">
              <a:lnSpc>
                <a:spcPct val="100000"/>
              </a:lnSpc>
              <a:spcBef>
                <a:spcPct val="0"/>
              </a:spcBef>
              <a:buNone/>
            </a:pPr>
            <a:r>
              <a:rPr lang="ru-RU" sz="3600" b="1" dirty="0">
                <a:latin typeface="Arial" panose="020B0604020202020204" pitchFamily="34" charset="0"/>
                <a:cs typeface="Arial" panose="020B0604020202020204" pitchFamily="34" charset="0"/>
              </a:rPr>
              <a:t> </a:t>
            </a:r>
            <a:r>
              <a:rPr lang="ru-RU" sz="3600" b="1" dirty="0" smtClean="0">
                <a:latin typeface="Arial" panose="020B0604020202020204" pitchFamily="34" charset="0"/>
                <a:cs typeface="Arial" panose="020B0604020202020204" pitchFamily="34" charset="0"/>
              </a:rPr>
              <a:t>  </a:t>
            </a:r>
            <a:r>
              <a:rPr lang="ru-RU" sz="3600" b="1" dirty="0" smtClean="0">
                <a:latin typeface="Arial" panose="020B0604020202020204" pitchFamily="34" charset="0"/>
                <a:cs typeface="Arial" panose="020B0604020202020204" pitchFamily="34" charset="0"/>
              </a:rPr>
              <a:t> </a:t>
            </a:r>
            <a:r>
              <a:rPr lang="ru-RU" sz="3600" b="1" dirty="0">
                <a:latin typeface="Arial" panose="020B0604020202020204" pitchFamily="34" charset="0"/>
                <a:cs typeface="Arial" panose="020B0604020202020204" pitchFamily="34" charset="0"/>
              </a:rPr>
              <a:t>«Премудрый пескарь».</a:t>
            </a:r>
          </a:p>
          <a:p>
            <a:pPr>
              <a:lnSpc>
                <a:spcPct val="100000"/>
              </a:lnSpc>
              <a:spcBef>
                <a:spcPct val="0"/>
              </a:spcBef>
              <a:buFont typeface="Wingdings" panose="05000000000000000000" pitchFamily="2" charset="2"/>
              <a:buChar char="v"/>
            </a:pPr>
            <a:r>
              <a:rPr lang="ru-RU" sz="3600" b="1" dirty="0" smtClean="0">
                <a:latin typeface="Arial" panose="020B0604020202020204" pitchFamily="34" charset="0"/>
                <a:cs typeface="Arial" panose="020B0604020202020204" pitchFamily="34" charset="0"/>
              </a:rPr>
              <a:t> Какие </a:t>
            </a:r>
            <a:r>
              <a:rPr lang="ru-RU" sz="3600" b="1" dirty="0">
                <a:latin typeface="Arial" panose="020B0604020202020204" pitchFamily="34" charset="0"/>
                <a:cs typeface="Arial" panose="020B0604020202020204" pitchFamily="34" charset="0"/>
              </a:rPr>
              <a:t>человеческие пороки </a:t>
            </a:r>
            <a:endParaRPr lang="ru-RU" sz="3600" b="1" dirty="0" smtClean="0">
              <a:latin typeface="Arial" panose="020B0604020202020204" pitchFamily="34" charset="0"/>
              <a:cs typeface="Arial" panose="020B0604020202020204" pitchFamily="34" charset="0"/>
            </a:endParaRPr>
          </a:p>
          <a:p>
            <a:pPr marL="0" indent="0">
              <a:lnSpc>
                <a:spcPct val="100000"/>
              </a:lnSpc>
              <a:spcBef>
                <a:spcPct val="0"/>
              </a:spcBef>
              <a:buNone/>
            </a:pPr>
            <a:r>
              <a:rPr lang="ru-RU" sz="3600" b="1" dirty="0">
                <a:latin typeface="Arial" panose="020B0604020202020204" pitchFamily="34" charset="0"/>
                <a:cs typeface="Arial" panose="020B0604020202020204" pitchFamily="34" charset="0"/>
              </a:rPr>
              <a:t> </a:t>
            </a:r>
            <a:r>
              <a:rPr lang="ru-RU" sz="3600" b="1" dirty="0" smtClean="0">
                <a:latin typeface="Arial" panose="020B0604020202020204" pitchFamily="34" charset="0"/>
                <a:cs typeface="Arial" panose="020B0604020202020204" pitchFamily="34" charset="0"/>
              </a:rPr>
              <a:t>  </a:t>
            </a:r>
            <a:r>
              <a:rPr lang="ru-RU" sz="3600" b="1" dirty="0" smtClean="0">
                <a:latin typeface="Arial" panose="020B0604020202020204" pitchFamily="34" charset="0"/>
                <a:cs typeface="Arial" panose="020B0604020202020204" pitchFamily="34" charset="0"/>
              </a:rPr>
              <a:t> описываются </a:t>
            </a:r>
            <a:r>
              <a:rPr lang="ru-RU" sz="3600" b="1" dirty="0">
                <a:latin typeface="Arial" panose="020B0604020202020204" pitchFamily="34" charset="0"/>
                <a:cs typeface="Arial" panose="020B0604020202020204" pitchFamily="34" charset="0"/>
              </a:rPr>
              <a:t>в этих произведениях?</a:t>
            </a:r>
          </a:p>
          <a:p>
            <a:pPr>
              <a:lnSpc>
                <a:spcPct val="100000"/>
              </a:lnSpc>
              <a:spcBef>
                <a:spcPct val="0"/>
              </a:spcBef>
              <a:buFont typeface="Wingdings" panose="05000000000000000000" pitchFamily="2" charset="2"/>
              <a:buChar char="v"/>
            </a:pPr>
            <a:endParaRPr lang="ru-RU" sz="3000" b="1" dirty="0">
              <a:latin typeface="Arial" panose="020B0604020202020204" pitchFamily="34" charset="0"/>
              <a:cs typeface="Arial" panose="020B0604020202020204" pitchFamily="34" charset="0"/>
            </a:endParaRPr>
          </a:p>
        </p:txBody>
      </p:sp>
      <p:sp>
        <p:nvSpPr>
          <p:cNvPr id="6" name="object 2">
            <a:extLst>
              <a:ext uri="{FF2B5EF4-FFF2-40B4-BE49-F238E27FC236}">
                <a16:creationId xmlns:a16="http://schemas.microsoft.com/office/drawing/2014/main" id="{8E113912-0383-4E12-942B-6134906A4CD6}"/>
              </a:ext>
            </a:extLst>
          </p:cNvPr>
          <p:cNvSpPr/>
          <p:nvPr/>
        </p:nvSpPr>
        <p:spPr>
          <a:xfrm>
            <a:off x="0" y="1"/>
            <a:ext cx="12192000" cy="1188719"/>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sz="6000" b="1" dirty="0">
                <a:solidFill>
                  <a:schemeClr val="bg1"/>
                </a:solidFill>
                <a:latin typeface="Arial" panose="020B0604020202020204" pitchFamily="34" charset="0"/>
                <a:cs typeface="Arial" panose="020B0604020202020204" pitchFamily="34" charset="0"/>
              </a:rPr>
              <a:t> </a:t>
            </a:r>
            <a:r>
              <a:rPr lang="ru-RU" sz="4400" b="1" dirty="0">
                <a:solidFill>
                  <a:schemeClr val="bg1"/>
                </a:solidFill>
                <a:latin typeface="Arial" panose="020B0604020202020204" pitchFamily="34" charset="0"/>
                <a:cs typeface="Arial" panose="020B0604020202020204" pitchFamily="34" charset="0"/>
              </a:rPr>
              <a:t>Задание для самостоятельной работы</a:t>
            </a:r>
          </a:p>
        </p:txBody>
      </p:sp>
    </p:spTree>
    <p:extLst>
      <p:ext uri="{BB962C8B-B14F-4D97-AF65-F5344CB8AC3E}">
        <p14:creationId xmlns:p14="http://schemas.microsoft.com/office/powerpoint/2010/main" val="288758182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7" name="Text Box 8">
            <a:extLst>
              <a:ext uri="{FF2B5EF4-FFF2-40B4-BE49-F238E27FC236}">
                <a16:creationId xmlns:a16="http://schemas.microsoft.com/office/drawing/2014/main" id="{B52FE8F8-6B71-4B06-80DE-C403AF474124}"/>
              </a:ext>
            </a:extLst>
          </p:cNvPr>
          <p:cNvSpPr txBox="1">
            <a:spLocks noChangeArrowheads="1"/>
          </p:cNvSpPr>
          <p:nvPr/>
        </p:nvSpPr>
        <p:spPr bwMode="auto">
          <a:xfrm>
            <a:off x="6249472" y="1851283"/>
            <a:ext cx="5241925" cy="3970318"/>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buClr>
                <a:schemeClr val="accent1"/>
              </a:buClr>
            </a:pPr>
            <a:r>
              <a:rPr lang="ru-RU" altLang="ru-RU" sz="2800" b="1" dirty="0"/>
              <a:t>   Известный русский  </a:t>
            </a:r>
            <a:r>
              <a:rPr lang="ru-RU" altLang="ru-RU" sz="2800" b="1" dirty="0" smtClean="0"/>
              <a:t>писатель - сатирик </a:t>
            </a:r>
            <a:r>
              <a:rPr lang="ru-RU" altLang="ru-RU" sz="2800" b="1" dirty="0"/>
              <a:t>Михаил Евграфович Салтыков-Щедрин был поистине великим творцом. Являясь чиновником, он мастерски обличал невежественных дворян и восхвалял простой русский народ.</a:t>
            </a:r>
          </a:p>
        </p:txBody>
      </p:sp>
      <p:pic>
        <p:nvPicPr>
          <p:cNvPr id="1026" name="Picture 2" descr="Михаил Салтыков-Щедрин / Великие писатели | Номера | 7 Дней">
            <a:extLst>
              <a:ext uri="{FF2B5EF4-FFF2-40B4-BE49-F238E27FC236}">
                <a16:creationId xmlns:a16="http://schemas.microsoft.com/office/drawing/2014/main" id="{9D51A9BD-7F07-472D-985F-87A534E35E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144" y="1508732"/>
            <a:ext cx="4710179" cy="523509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5" name="object 2">
            <a:extLst>
              <a:ext uri="{FF2B5EF4-FFF2-40B4-BE49-F238E27FC236}">
                <a16:creationId xmlns:a16="http://schemas.microsoft.com/office/drawing/2014/main" id="{FD99935C-4AB0-4B7A-A3C5-4D29721997CE}"/>
              </a:ext>
            </a:extLst>
          </p:cNvPr>
          <p:cNvSpPr/>
          <p:nvPr/>
        </p:nvSpPr>
        <p:spPr>
          <a:xfrm>
            <a:off x="0" y="0"/>
            <a:ext cx="12173957" cy="1171852"/>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sz="6000" b="1" dirty="0">
                <a:solidFill>
                  <a:schemeClr val="bg1"/>
                </a:solidFill>
                <a:latin typeface="Arial" panose="020B0604020202020204" pitchFamily="34" charset="0"/>
                <a:cs typeface="Arial" panose="020B0604020202020204" pitchFamily="34" charset="0"/>
              </a:rPr>
              <a:t> </a:t>
            </a:r>
            <a:endParaRPr sz="6000" b="1" dirty="0">
              <a:solidFill>
                <a:schemeClr val="bg1"/>
              </a:solidFill>
              <a:latin typeface="Arial" panose="020B0604020202020204" pitchFamily="34" charset="0"/>
              <a:cs typeface="Arial" panose="020B0604020202020204" pitchFamily="34" charset="0"/>
            </a:endParaRPr>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BBD50A0F-E09F-4AD3-AE8D-4CE369D9B7CF}"/>
              </a:ext>
            </a:extLst>
          </p:cNvPr>
          <p:cNvSpPr/>
          <p:nvPr/>
        </p:nvSpPr>
        <p:spPr>
          <a:xfrm>
            <a:off x="1" y="0"/>
            <a:ext cx="12191999" cy="1018903"/>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sz="5400" b="1" dirty="0">
                <a:solidFill>
                  <a:schemeClr val="bg1"/>
                </a:solidFill>
                <a:latin typeface="Arial" panose="020B0604020202020204" pitchFamily="34" charset="0"/>
                <a:cs typeface="Arial" panose="020B0604020202020204" pitchFamily="34" charset="0"/>
              </a:rPr>
              <a:t>О сказках</a:t>
            </a:r>
            <a:endParaRPr sz="5400" b="1" dirty="0">
              <a:solidFill>
                <a:schemeClr val="bg1"/>
              </a:solidFill>
              <a:latin typeface="Arial" panose="020B0604020202020204" pitchFamily="34" charset="0"/>
              <a:cs typeface="Arial" panose="020B0604020202020204" pitchFamily="34" charset="0"/>
            </a:endParaRPr>
          </a:p>
        </p:txBody>
      </p:sp>
      <p:sp>
        <p:nvSpPr>
          <p:cNvPr id="6" name="Подзаголовок 5">
            <a:extLst>
              <a:ext uri="{FF2B5EF4-FFF2-40B4-BE49-F238E27FC236}">
                <a16:creationId xmlns:a16="http://schemas.microsoft.com/office/drawing/2014/main" id="{27773833-C113-4642-801B-DA399E8C29D7}"/>
              </a:ext>
            </a:extLst>
          </p:cNvPr>
          <p:cNvSpPr>
            <a:spLocks noGrp="1"/>
          </p:cNvSpPr>
          <p:nvPr>
            <p:ph type="subTitle" idx="1"/>
          </p:nvPr>
        </p:nvSpPr>
        <p:spPr>
          <a:xfrm>
            <a:off x="5873930" y="1980250"/>
            <a:ext cx="5684670" cy="3852909"/>
          </a:xfrm>
          <a:solidFill>
            <a:schemeClr val="accent3">
              <a:lumMod val="20000"/>
              <a:lumOff val="80000"/>
            </a:schemeClr>
          </a:solidFill>
          <a:ln w="38100">
            <a:solidFill>
              <a:srgbClr val="0070C0"/>
            </a:solidFill>
          </a:ln>
        </p:spPr>
        <p:txBody>
          <a:bodyPr>
            <a:normAutofit/>
          </a:bodyPr>
          <a:lstStyle/>
          <a:p>
            <a:pPr lvl="0" algn="l" defTabSz="457200">
              <a:lnSpc>
                <a:spcPct val="100000"/>
              </a:lnSpc>
              <a:buClr>
                <a:schemeClr val="accent1"/>
              </a:buClr>
              <a:defRPr/>
            </a:pPr>
            <a:r>
              <a:rPr lang="ru-RU" altLang="ru-RU" sz="2800" dirty="0">
                <a:latin typeface="Arial" panose="020B0604020202020204" pitchFamily="34" charset="0"/>
                <a:cs typeface="Arial" panose="020B0604020202020204" pitchFamily="34" charset="0"/>
              </a:rPr>
              <a:t>   Сказки </a:t>
            </a:r>
            <a:r>
              <a:rPr lang="ru-RU" altLang="ru-RU" sz="2800" dirty="0" err="1" smtClean="0">
                <a:latin typeface="Arial" panose="020B0604020202020204" pitchFamily="34" charset="0"/>
                <a:cs typeface="Arial" panose="020B0604020202020204" pitchFamily="34" charset="0"/>
              </a:rPr>
              <a:t>М.Е.Салтыкова</a:t>
            </a:r>
            <a:r>
              <a:rPr lang="ru-RU" altLang="ru-RU" sz="2800" dirty="0" smtClean="0">
                <a:latin typeface="Arial" panose="020B0604020202020204" pitchFamily="34" charset="0"/>
                <a:cs typeface="Arial" panose="020B0604020202020204" pitchFamily="34" charset="0"/>
              </a:rPr>
              <a:t>-Щедрина</a:t>
            </a:r>
            <a:r>
              <a:rPr lang="ru-RU" altLang="ru-RU" sz="2800" dirty="0">
                <a:latin typeface="Arial" panose="020B0604020202020204" pitchFamily="34" charset="0"/>
                <a:cs typeface="Arial" panose="020B0604020202020204" pitchFamily="34" charset="0"/>
              </a:rPr>
              <a:t>, список которых насчитывает не один десяток, являются достоянием русской классической литературы.</a:t>
            </a:r>
          </a:p>
          <a:p>
            <a:pPr lvl="0" algn="l" defTabSz="457200">
              <a:lnSpc>
                <a:spcPct val="100000"/>
              </a:lnSpc>
              <a:buClr>
                <a:schemeClr val="accent1"/>
              </a:buClr>
              <a:defRPr/>
            </a:pPr>
            <a:r>
              <a:rPr lang="ru-RU" altLang="ru-RU" sz="2800" dirty="0">
                <a:latin typeface="Arial" panose="020B0604020202020204" pitchFamily="34" charset="0"/>
                <a:cs typeface="Arial" panose="020B0604020202020204" pitchFamily="34" charset="0"/>
              </a:rPr>
              <a:t>   В сказках Михаила </a:t>
            </a:r>
            <a:r>
              <a:rPr lang="ru-RU" altLang="ru-RU" sz="2800" dirty="0" err="1">
                <a:latin typeface="Arial" panose="020B0604020202020204" pitchFamily="34" charset="0"/>
                <a:cs typeface="Arial" panose="020B0604020202020204" pitchFamily="34" charset="0"/>
              </a:rPr>
              <a:t>Евграфовича</a:t>
            </a:r>
            <a:r>
              <a:rPr lang="ru-RU" altLang="ru-RU" sz="2800" dirty="0">
                <a:latin typeface="Arial" panose="020B0604020202020204" pitchFamily="34" charset="0"/>
                <a:cs typeface="Arial" panose="020B0604020202020204" pitchFamily="34" charset="0"/>
              </a:rPr>
              <a:t> используется острый сарказм.</a:t>
            </a:r>
          </a:p>
          <a:p>
            <a:pPr lvl="8" algn="l" fontAlgn="base">
              <a:lnSpc>
                <a:spcPct val="100000"/>
              </a:lnSpc>
              <a:spcBef>
                <a:spcPct val="20000"/>
              </a:spcBef>
              <a:spcAft>
                <a:spcPts val="1000"/>
              </a:spcAft>
              <a:buClr>
                <a:prstClr val="black"/>
              </a:buClr>
              <a:buSzPct val="85000"/>
            </a:pPr>
            <a:endParaRPr lang="ru-RU" sz="3200" dirty="0">
              <a:solidFill>
                <a:prstClr val="black"/>
              </a:solidFill>
              <a:latin typeface="Arial" panose="020B0604020202020204" pitchFamily="34" charset="0"/>
              <a:cs typeface="Arial" panose="020B0604020202020204" pitchFamily="34" charset="0"/>
            </a:endParaRPr>
          </a:p>
        </p:txBody>
      </p:sp>
      <p:pic>
        <p:nvPicPr>
          <p:cNvPr id="7" name="Picture 3" descr="&quot;М. Е. Салтыков - Щедрин. Портрет работы И. Н. Крамского.&quot;">
            <a:extLst>
              <a:ext uri="{FF2B5EF4-FFF2-40B4-BE49-F238E27FC236}">
                <a16:creationId xmlns:a16="http://schemas.microsoft.com/office/drawing/2014/main" id="{670CC1C5-C7F2-4DBC-A2D9-3424E0D9EC5D}"/>
              </a:ext>
            </a:extLst>
          </p:cNvPr>
          <p:cNvPicPr>
            <a:picLocks noChangeAspect="1" noChangeArrowheads="1"/>
          </p:cNvPicPr>
          <p:nvPr/>
        </p:nvPicPr>
        <p:blipFill>
          <a:blip r:embed="rId2"/>
          <a:srcRect/>
          <a:stretch>
            <a:fillRect/>
          </a:stretch>
        </p:blipFill>
        <p:spPr bwMode="auto">
          <a:xfrm>
            <a:off x="855466" y="1396141"/>
            <a:ext cx="4033838" cy="49688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23372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C1FDA60-4B6F-4084-A364-3D9BFE8B1029}"/>
              </a:ext>
            </a:extLst>
          </p:cNvPr>
          <p:cNvSpPr>
            <a:spLocks noGrp="1"/>
          </p:cNvSpPr>
          <p:nvPr>
            <p:ph type="subTitle" idx="1"/>
          </p:nvPr>
        </p:nvSpPr>
        <p:spPr>
          <a:xfrm>
            <a:off x="391885" y="1473693"/>
            <a:ext cx="5695405" cy="5109987"/>
          </a:xfrm>
          <a:solidFill>
            <a:schemeClr val="accent3">
              <a:lumMod val="20000"/>
              <a:lumOff val="80000"/>
            </a:schemeClr>
          </a:solidFill>
          <a:ln w="38100">
            <a:solidFill>
              <a:srgbClr val="0070C0"/>
            </a:solidFill>
          </a:ln>
        </p:spPr>
        <p:txBody>
          <a:bodyPr>
            <a:noAutofit/>
          </a:bodyPr>
          <a:lstStyle/>
          <a:p>
            <a:pPr algn="l">
              <a:lnSpc>
                <a:spcPct val="100000"/>
              </a:lnSpc>
              <a:defRPr/>
            </a:pPr>
            <a:r>
              <a:rPr lang="ru-RU" sz="2800" dirty="0">
                <a:latin typeface="Arial" panose="020B0604020202020204" pitchFamily="34" charset="0"/>
                <a:cs typeface="Arial" panose="020B0604020202020204" pitchFamily="34" charset="0"/>
              </a:rPr>
              <a:t>   </a:t>
            </a:r>
            <a:r>
              <a:rPr lang="ru-RU" sz="2800" dirty="0" smtClean="0">
                <a:latin typeface="Arial" panose="020B0604020202020204" pitchFamily="34" charset="0"/>
                <a:cs typeface="Arial" panose="020B0604020202020204" pitchFamily="34" charset="0"/>
              </a:rPr>
              <a:t>  </a:t>
            </a:r>
            <a:r>
              <a:rPr lang="ru-RU" sz="3600" dirty="0" smtClean="0">
                <a:latin typeface="Arial" panose="020B0604020202020204" pitchFamily="34" charset="0"/>
                <a:cs typeface="Arial" panose="020B0604020202020204" pitchFamily="34" charset="0"/>
              </a:rPr>
              <a:t>Не </a:t>
            </a:r>
            <a:r>
              <a:rPr lang="ru-RU" sz="3600" dirty="0">
                <a:latin typeface="Arial" panose="020B0604020202020204" pitchFamily="34" charset="0"/>
                <a:cs typeface="Arial" panose="020B0604020202020204" pitchFamily="34" charset="0"/>
              </a:rPr>
              <a:t>имея возможности открыто высмеивать пороки самодержавия, </a:t>
            </a:r>
            <a:r>
              <a:rPr lang="ru-RU" sz="3600" dirty="0" err="1" smtClean="0">
                <a:latin typeface="Arial" panose="020B0604020202020204" pitchFamily="34" charset="0"/>
                <a:cs typeface="Arial" panose="020B0604020202020204" pitchFamily="34" charset="0"/>
              </a:rPr>
              <a:t>М.Е.Салтыков</a:t>
            </a:r>
            <a:r>
              <a:rPr lang="ru-RU" sz="3600" dirty="0" smtClean="0">
                <a:latin typeface="Arial" panose="020B0604020202020204" pitchFamily="34" charset="0"/>
                <a:cs typeface="Arial" panose="020B0604020202020204" pitchFamily="34" charset="0"/>
              </a:rPr>
              <a:t> - </a:t>
            </a:r>
            <a:r>
              <a:rPr lang="ru-RU" sz="3600" dirty="0">
                <a:latin typeface="Arial" panose="020B0604020202020204" pitchFamily="34" charset="0"/>
                <a:cs typeface="Arial" panose="020B0604020202020204" pitchFamily="34" charset="0"/>
              </a:rPr>
              <a:t>Щедрин прибегнул к иносказательной литературной форме-сказке.</a:t>
            </a:r>
          </a:p>
        </p:txBody>
      </p:sp>
      <p:sp>
        <p:nvSpPr>
          <p:cNvPr id="4" name="object 2">
            <a:extLst>
              <a:ext uri="{FF2B5EF4-FFF2-40B4-BE49-F238E27FC236}">
                <a16:creationId xmlns:a16="http://schemas.microsoft.com/office/drawing/2014/main" id="{BBD50A0F-E09F-4AD3-AE8D-4CE369D9B7CF}"/>
              </a:ext>
            </a:extLst>
          </p:cNvPr>
          <p:cNvSpPr/>
          <p:nvPr/>
        </p:nvSpPr>
        <p:spPr>
          <a:xfrm>
            <a:off x="0" y="1"/>
            <a:ext cx="12192000" cy="1136468"/>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sz="6000" b="1" dirty="0">
                <a:solidFill>
                  <a:schemeClr val="bg1"/>
                </a:solidFill>
                <a:latin typeface="Arial" panose="020B0604020202020204" pitchFamily="34" charset="0"/>
                <a:cs typeface="Arial" panose="020B0604020202020204" pitchFamily="34" charset="0"/>
              </a:rPr>
              <a:t>История создания</a:t>
            </a:r>
            <a:endParaRPr sz="6000" b="1" dirty="0">
              <a:solidFill>
                <a:schemeClr val="bg1"/>
              </a:solidFill>
              <a:latin typeface="Arial" panose="020B0604020202020204" pitchFamily="34" charset="0"/>
              <a:cs typeface="Arial" panose="020B0604020202020204" pitchFamily="34" charset="0"/>
            </a:endParaRPr>
          </a:p>
        </p:txBody>
      </p:sp>
      <p:pic>
        <p:nvPicPr>
          <p:cNvPr id="1028" name="Picture 4" descr="Дикий помещик — Википедия">
            <a:extLst>
              <a:ext uri="{FF2B5EF4-FFF2-40B4-BE49-F238E27FC236}">
                <a16:creationId xmlns:a16="http://schemas.microsoft.com/office/drawing/2014/main" id="{951EEAC6-6480-4DF4-BD98-2EBFA69C89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1923" y="1473693"/>
            <a:ext cx="5619564" cy="5109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91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C1FDA60-4B6F-4084-A364-3D9BFE8B1029}"/>
              </a:ext>
            </a:extLst>
          </p:cNvPr>
          <p:cNvSpPr>
            <a:spLocks noGrp="1"/>
          </p:cNvSpPr>
          <p:nvPr>
            <p:ph type="subTitle" idx="1"/>
          </p:nvPr>
        </p:nvSpPr>
        <p:spPr>
          <a:xfrm>
            <a:off x="391886" y="1434504"/>
            <a:ext cx="7935368" cy="5109987"/>
          </a:xfrm>
          <a:solidFill>
            <a:schemeClr val="accent3">
              <a:lumMod val="20000"/>
              <a:lumOff val="80000"/>
            </a:schemeClr>
          </a:solidFill>
          <a:ln w="38100">
            <a:solidFill>
              <a:srgbClr val="0070C0"/>
            </a:solidFill>
          </a:ln>
        </p:spPr>
        <p:txBody>
          <a:bodyPr>
            <a:noAutofit/>
          </a:bodyPr>
          <a:lstStyle/>
          <a:p>
            <a:pPr algn="l">
              <a:lnSpc>
                <a:spcPct val="100000"/>
              </a:lnSpc>
              <a:defRPr/>
            </a:pPr>
            <a:r>
              <a:rPr lang="ru-RU" sz="2800" dirty="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М.Е.Салтыков</a:t>
            </a:r>
            <a:r>
              <a:rPr lang="ru-RU" sz="2800" dirty="0" smtClean="0">
                <a:latin typeface="Arial" panose="020B0604020202020204" pitchFamily="34" charset="0"/>
                <a:cs typeface="Arial" panose="020B0604020202020204" pitchFamily="34" charset="0"/>
              </a:rPr>
              <a:t> – Щедрин </a:t>
            </a:r>
            <a:r>
              <a:rPr lang="ru-RU" sz="2800" dirty="0">
                <a:latin typeface="Arial" panose="020B0604020202020204" pitchFamily="34" charset="0"/>
                <a:cs typeface="Arial" panose="020B0604020202020204" pitchFamily="34" charset="0"/>
              </a:rPr>
              <a:t>всегда крайне болезненно относился к тяжелому положению крестьян, вынужденных находиться в пожизненной кабале у помещиков. Многие произведения писателя, в которых открыто затрагивалась эта тема, подвергались критике и не допускались цензурой к печати.</a:t>
            </a:r>
          </a:p>
          <a:p>
            <a:pPr algn="l">
              <a:lnSpc>
                <a:spcPct val="100000"/>
              </a:lnSpc>
              <a:defRPr/>
            </a:pPr>
            <a:r>
              <a:rPr lang="ru-RU" sz="2800" dirty="0">
                <a:latin typeface="Arial" panose="020B0604020202020204" pitchFamily="34" charset="0"/>
                <a:cs typeface="Arial" panose="020B0604020202020204" pitchFamily="34" charset="0"/>
              </a:rPr>
              <a:t>   Однако </a:t>
            </a:r>
            <a:r>
              <a:rPr lang="ru-RU" sz="2800" dirty="0" err="1" smtClean="0">
                <a:latin typeface="Arial" panose="020B0604020202020204" pitchFamily="34" charset="0"/>
                <a:cs typeface="Arial" panose="020B0604020202020204" pitchFamily="34" charset="0"/>
              </a:rPr>
              <a:t>М.Е.Салтыков</a:t>
            </a:r>
            <a:r>
              <a:rPr lang="ru-RU" sz="2800" dirty="0" smtClean="0">
                <a:latin typeface="Arial" panose="020B0604020202020204" pitchFamily="34" charset="0"/>
                <a:cs typeface="Arial" panose="020B0604020202020204" pitchFamily="34" charset="0"/>
              </a:rPr>
              <a:t> - Щедрин </a:t>
            </a:r>
            <a:r>
              <a:rPr lang="ru-RU" sz="2800" dirty="0">
                <a:latin typeface="Arial" panose="020B0604020202020204" pitchFamily="34" charset="0"/>
                <a:cs typeface="Arial" panose="020B0604020202020204" pitchFamily="34" charset="0"/>
              </a:rPr>
              <a:t>все же нашел выход из этого положения, обратив свой взор на внешне вполне безобидный жанр сказок.</a:t>
            </a:r>
          </a:p>
        </p:txBody>
      </p:sp>
      <p:sp>
        <p:nvSpPr>
          <p:cNvPr id="4" name="object 2">
            <a:extLst>
              <a:ext uri="{FF2B5EF4-FFF2-40B4-BE49-F238E27FC236}">
                <a16:creationId xmlns:a16="http://schemas.microsoft.com/office/drawing/2014/main" id="{BBD50A0F-E09F-4AD3-AE8D-4CE369D9B7CF}"/>
              </a:ext>
            </a:extLst>
          </p:cNvPr>
          <p:cNvSpPr/>
          <p:nvPr/>
        </p:nvSpPr>
        <p:spPr>
          <a:xfrm>
            <a:off x="0" y="1"/>
            <a:ext cx="12192000" cy="1058090"/>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sz="6000" b="1" dirty="0">
                <a:solidFill>
                  <a:schemeClr val="bg1"/>
                </a:solidFill>
                <a:latin typeface="Arial" panose="020B0604020202020204" pitchFamily="34" charset="0"/>
                <a:cs typeface="Arial" panose="020B0604020202020204" pitchFamily="34" charset="0"/>
              </a:rPr>
              <a:t>История создания</a:t>
            </a:r>
            <a:endParaRPr sz="6000" b="1" dirty="0">
              <a:solidFill>
                <a:schemeClr val="bg1"/>
              </a:solidFill>
              <a:latin typeface="Arial" panose="020B0604020202020204" pitchFamily="34" charset="0"/>
              <a:cs typeface="Arial" panose="020B0604020202020204" pitchFamily="34" charset="0"/>
            </a:endParaRPr>
          </a:p>
        </p:txBody>
      </p:sp>
      <p:pic>
        <p:nvPicPr>
          <p:cNvPr id="3074" name="Picture 2" descr="Сатирическое изображение действительности в сказках «Дикий помещик» и  «Премудрый пескарь» М.Е. Салтыкова – Щедрина">
            <a:extLst>
              <a:ext uri="{FF2B5EF4-FFF2-40B4-BE49-F238E27FC236}">
                <a16:creationId xmlns:a16="http://schemas.microsoft.com/office/drawing/2014/main" id="{D8F0BFED-EC16-493A-AB73-A4D2E822F4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2562" y="1917830"/>
            <a:ext cx="3524436" cy="31160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819787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C1FDA60-4B6F-4084-A364-3D9BFE8B1029}"/>
              </a:ext>
            </a:extLst>
          </p:cNvPr>
          <p:cNvSpPr>
            <a:spLocks noGrp="1"/>
          </p:cNvSpPr>
          <p:nvPr>
            <p:ph type="subTitle" idx="1"/>
          </p:nvPr>
        </p:nvSpPr>
        <p:spPr>
          <a:xfrm>
            <a:off x="496387" y="1552071"/>
            <a:ext cx="6387739" cy="4940170"/>
          </a:xfrm>
          <a:solidFill>
            <a:schemeClr val="accent3">
              <a:lumMod val="20000"/>
              <a:lumOff val="80000"/>
            </a:schemeClr>
          </a:solidFill>
          <a:ln w="38100">
            <a:solidFill>
              <a:srgbClr val="0070C0"/>
            </a:solidFill>
          </a:ln>
        </p:spPr>
        <p:txBody>
          <a:bodyPr>
            <a:noAutofit/>
          </a:bodyPr>
          <a:lstStyle/>
          <a:p>
            <a:pPr algn="l">
              <a:lnSpc>
                <a:spcPct val="100000"/>
              </a:lnSpc>
              <a:defRPr/>
            </a:pPr>
            <a:r>
              <a:rPr lang="ru-RU" sz="2800" dirty="0">
                <a:latin typeface="Arial" panose="020B0604020202020204" pitchFamily="34" charset="0"/>
                <a:cs typeface="Arial" panose="020B0604020202020204" pitchFamily="34" charset="0"/>
              </a:rPr>
              <a:t>   </a:t>
            </a:r>
            <a:r>
              <a:rPr lang="ru-RU" sz="2800" dirty="0" smtClean="0">
                <a:latin typeface="Arial" panose="020B0604020202020204" pitchFamily="34" charset="0"/>
                <a:cs typeface="Arial" panose="020B0604020202020204" pitchFamily="34" charset="0"/>
              </a:rPr>
              <a:t>  </a:t>
            </a:r>
            <a:r>
              <a:rPr lang="ru-RU" sz="3200" dirty="0" smtClean="0">
                <a:latin typeface="Arial" panose="020B0604020202020204" pitchFamily="34" charset="0"/>
                <a:cs typeface="Arial" panose="020B0604020202020204" pitchFamily="34" charset="0"/>
              </a:rPr>
              <a:t>В </a:t>
            </a:r>
            <a:r>
              <a:rPr lang="ru-RU" sz="3200" dirty="0">
                <a:latin typeface="Arial" panose="020B0604020202020204" pitchFamily="34" charset="0"/>
                <a:cs typeface="Arial" panose="020B0604020202020204" pitchFamily="34" charset="0"/>
              </a:rPr>
              <a:t>произведении «Дикий помещик» наиболее полно раскрыта тема положения крепостных крестьян в условиях царской России, абсурдность существования класса помещиков, не умеющих и не желающих работать </a:t>
            </a:r>
            <a:r>
              <a:rPr lang="ru-RU" sz="3200" dirty="0" smtClean="0">
                <a:latin typeface="Arial" panose="020B0604020202020204" pitchFamily="34" charset="0"/>
                <a:cs typeface="Arial" panose="020B0604020202020204" pitchFamily="34" charset="0"/>
              </a:rPr>
              <a:t>самостоятельно.</a:t>
            </a:r>
            <a:endParaRPr lang="ru-RU" sz="3200" dirty="0">
              <a:latin typeface="Arial" panose="020B0604020202020204" pitchFamily="34" charset="0"/>
              <a:cs typeface="Arial" panose="020B0604020202020204" pitchFamily="34" charset="0"/>
            </a:endParaRPr>
          </a:p>
        </p:txBody>
      </p:sp>
      <p:sp>
        <p:nvSpPr>
          <p:cNvPr id="4" name="object 2">
            <a:extLst>
              <a:ext uri="{FF2B5EF4-FFF2-40B4-BE49-F238E27FC236}">
                <a16:creationId xmlns:a16="http://schemas.microsoft.com/office/drawing/2014/main" id="{BBD50A0F-E09F-4AD3-AE8D-4CE369D9B7CF}"/>
              </a:ext>
            </a:extLst>
          </p:cNvPr>
          <p:cNvSpPr/>
          <p:nvPr/>
        </p:nvSpPr>
        <p:spPr>
          <a:xfrm>
            <a:off x="0" y="0"/>
            <a:ext cx="12192000" cy="1331650"/>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sz="6000" b="1" dirty="0">
                <a:solidFill>
                  <a:schemeClr val="bg1"/>
                </a:solidFill>
                <a:latin typeface="Arial" panose="020B0604020202020204" pitchFamily="34" charset="0"/>
                <a:cs typeface="Arial" panose="020B0604020202020204" pitchFamily="34" charset="0"/>
              </a:rPr>
              <a:t>«Дикий помещик» </a:t>
            </a:r>
            <a:endParaRPr sz="6000" b="1" dirty="0">
              <a:solidFill>
                <a:schemeClr val="bg1"/>
              </a:solidFill>
              <a:latin typeface="Arial" panose="020B0604020202020204" pitchFamily="34" charset="0"/>
              <a:cs typeface="Arial" panose="020B0604020202020204" pitchFamily="34" charset="0"/>
            </a:endParaRPr>
          </a:p>
        </p:txBody>
      </p:sp>
      <p:pic>
        <p:nvPicPr>
          <p:cNvPr id="2054" name="Picture 6" descr="Дикий помещик Мультфильм Сказка В некотором царстве , в стране , жил помещик  , который жил">
            <a:extLst>
              <a:ext uri="{FF2B5EF4-FFF2-40B4-BE49-F238E27FC236}">
                <a16:creationId xmlns:a16="http://schemas.microsoft.com/office/drawing/2014/main" id="{680BA291-FD7C-4022-83AD-366863353B8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53" t="3391" b="3468"/>
          <a:stretch/>
        </p:blipFill>
        <p:spPr bwMode="auto">
          <a:xfrm>
            <a:off x="7302011" y="1930894"/>
            <a:ext cx="4261280" cy="392295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6496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C1FDA60-4B6F-4084-A364-3D9BFE8B1029}"/>
              </a:ext>
            </a:extLst>
          </p:cNvPr>
          <p:cNvSpPr>
            <a:spLocks noGrp="1"/>
          </p:cNvSpPr>
          <p:nvPr>
            <p:ph type="subTitle" idx="1"/>
          </p:nvPr>
        </p:nvSpPr>
        <p:spPr>
          <a:xfrm>
            <a:off x="772357" y="1518081"/>
            <a:ext cx="5323643" cy="4791279"/>
          </a:xfrm>
          <a:solidFill>
            <a:schemeClr val="accent3">
              <a:lumMod val="20000"/>
              <a:lumOff val="80000"/>
            </a:schemeClr>
          </a:solidFill>
          <a:ln w="38100">
            <a:solidFill>
              <a:srgbClr val="0070C0"/>
            </a:solidFill>
          </a:ln>
        </p:spPr>
        <p:txBody>
          <a:bodyPr>
            <a:noAutofit/>
          </a:bodyPr>
          <a:lstStyle/>
          <a:p>
            <a:pPr algn="l">
              <a:lnSpc>
                <a:spcPct val="100000"/>
              </a:lnSpc>
              <a:spcBef>
                <a:spcPct val="50000"/>
              </a:spcBef>
              <a:defRPr/>
            </a:pPr>
            <a:r>
              <a:rPr lang="ru-RU" sz="2800" dirty="0">
                <a:latin typeface="Arial" panose="020B0604020202020204" pitchFamily="34" charset="0"/>
                <a:cs typeface="Arial" panose="020B0604020202020204" pitchFamily="34" charset="0"/>
              </a:rPr>
              <a:t>   В основе сюжета сказки-</a:t>
            </a:r>
            <a:r>
              <a:rPr lang="ru-RU" sz="2800" b="1" dirty="0">
                <a:latin typeface="Arial" panose="020B0604020202020204" pitchFamily="34" charset="0"/>
                <a:cs typeface="Arial" panose="020B0604020202020204" pitchFamily="34" charset="0"/>
              </a:rPr>
              <a:t>гротескная</a:t>
            </a:r>
            <a:r>
              <a:rPr lang="ru-RU" sz="2800" dirty="0">
                <a:latin typeface="Arial" panose="020B0604020202020204" pitchFamily="34" charset="0"/>
                <a:cs typeface="Arial" panose="020B0604020202020204" pitchFamily="34" charset="0"/>
              </a:rPr>
              <a:t> ситуация, за которой скрыты реальные отношения между классами помещиков и крепостных. Несмотря на небольшой размер произведения, композиция создана по стандартному плану: </a:t>
            </a:r>
            <a:r>
              <a:rPr lang="ru-RU" sz="2800" b="1" dirty="0">
                <a:latin typeface="Arial" panose="020B0604020202020204" pitchFamily="34" charset="0"/>
                <a:cs typeface="Arial" panose="020B0604020202020204" pitchFamily="34" charset="0"/>
              </a:rPr>
              <a:t>завязка, кульминация и развязка.</a:t>
            </a:r>
          </a:p>
        </p:txBody>
      </p:sp>
      <p:sp>
        <p:nvSpPr>
          <p:cNvPr id="4" name="object 2">
            <a:extLst>
              <a:ext uri="{FF2B5EF4-FFF2-40B4-BE49-F238E27FC236}">
                <a16:creationId xmlns:a16="http://schemas.microsoft.com/office/drawing/2014/main" id="{BBD50A0F-E09F-4AD3-AE8D-4CE369D9B7CF}"/>
              </a:ext>
            </a:extLst>
          </p:cNvPr>
          <p:cNvSpPr/>
          <p:nvPr/>
        </p:nvSpPr>
        <p:spPr>
          <a:xfrm>
            <a:off x="0" y="0"/>
            <a:ext cx="12192000" cy="1233996"/>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sz="6000" b="1" dirty="0">
                <a:solidFill>
                  <a:schemeClr val="bg1"/>
                </a:solidFill>
                <a:latin typeface="Arial" panose="020B0604020202020204" pitchFamily="34" charset="0"/>
                <a:cs typeface="Arial" panose="020B0604020202020204" pitchFamily="34" charset="0"/>
              </a:rPr>
              <a:t>Композиция </a:t>
            </a:r>
            <a:endParaRPr sz="6000" b="1" dirty="0">
              <a:solidFill>
                <a:schemeClr val="bg1"/>
              </a:solidFill>
              <a:latin typeface="Arial" panose="020B0604020202020204" pitchFamily="34" charset="0"/>
              <a:cs typeface="Arial" panose="020B0604020202020204" pitchFamily="34" charset="0"/>
            </a:endParaRPr>
          </a:p>
        </p:txBody>
      </p:sp>
      <p:sp>
        <p:nvSpPr>
          <p:cNvPr id="2" name="Овал 1">
            <a:extLst>
              <a:ext uri="{FF2B5EF4-FFF2-40B4-BE49-F238E27FC236}">
                <a16:creationId xmlns:a16="http://schemas.microsoft.com/office/drawing/2014/main" id="{1511848F-04CB-4537-A25E-FEADDCFA49AB}"/>
              </a:ext>
            </a:extLst>
          </p:cNvPr>
          <p:cNvSpPr/>
          <p:nvPr/>
        </p:nvSpPr>
        <p:spPr>
          <a:xfrm>
            <a:off x="6871317" y="1340530"/>
            <a:ext cx="5107619" cy="5317722"/>
          </a:xfrm>
          <a:prstGeom prst="ellipse">
            <a:avLst/>
          </a:prstGeom>
          <a:ln w="38100">
            <a:solidFill>
              <a:srgbClr val="002060"/>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latin typeface="Arial" panose="020B0604020202020204" pitchFamily="34" charset="0"/>
                <a:cs typeface="Arial" panose="020B0604020202020204" pitchFamily="34" charset="0"/>
              </a:rPr>
              <a:t>Гротеск-</a:t>
            </a:r>
            <a:r>
              <a:rPr lang="ru-RU" sz="2800" dirty="0">
                <a:latin typeface="Arial" panose="020B0604020202020204" pitchFamily="34" charset="0"/>
                <a:cs typeface="Arial" panose="020B0604020202020204" pitchFamily="34" charset="0"/>
              </a:rPr>
              <a:t>изображение действительности в преувеличенном, уродливо-комическом виде, переплетение реальности и фантастики, страшного со смешным.</a:t>
            </a:r>
          </a:p>
        </p:txBody>
      </p:sp>
    </p:spTree>
    <p:extLst>
      <p:ext uri="{BB962C8B-B14F-4D97-AF65-F5344CB8AC3E}">
        <p14:creationId xmlns:p14="http://schemas.microsoft.com/office/powerpoint/2010/main" val="14382027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18043" y="1"/>
            <a:ext cx="12173957" cy="1127464"/>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ru-RU" altLang="ru-RU" sz="6000" b="1" dirty="0">
                <a:solidFill>
                  <a:schemeClr val="bg1"/>
                </a:solidFill>
                <a:latin typeface="Arial" panose="020B0604020202020204" pitchFamily="34" charset="0"/>
                <a:cs typeface="Arial" panose="020B0604020202020204" pitchFamily="34" charset="0"/>
              </a:rPr>
              <a:t>«Дикий помещик»</a:t>
            </a:r>
          </a:p>
          <a:p>
            <a:pPr algn="ctr"/>
            <a:endParaRPr lang="ru-RU" altLang="ru-RU" sz="2800" dirty="0">
              <a:latin typeface="Arial" panose="020B0604020202020204" pitchFamily="34" charset="0"/>
              <a:cs typeface="Arial" panose="020B0604020202020204" pitchFamily="34" charset="0"/>
            </a:endParaRPr>
          </a:p>
          <a:p>
            <a:pPr algn="ctr"/>
            <a:endParaRPr lang="ru-RU" altLang="ru-RU" sz="2800" dirty="0">
              <a:latin typeface="Arial" panose="020B0604020202020204" pitchFamily="34" charset="0"/>
              <a:cs typeface="Arial" panose="020B0604020202020204" pitchFamily="34" charset="0"/>
            </a:endParaRPr>
          </a:p>
          <a:p>
            <a:pPr algn="ctr"/>
            <a:endParaRPr lang="ru-RU" altLang="ru-RU" sz="2800" dirty="0">
              <a:latin typeface="Arial" panose="020B0604020202020204" pitchFamily="34" charset="0"/>
              <a:cs typeface="Arial" panose="020B0604020202020204" pitchFamily="34" charset="0"/>
            </a:endParaRPr>
          </a:p>
          <a:p>
            <a:pPr algn="ctr"/>
            <a:r>
              <a:rPr lang="ru-RU" sz="6000" b="1" dirty="0">
                <a:solidFill>
                  <a:schemeClr val="bg1"/>
                </a:solidFill>
                <a:latin typeface="Arial" panose="020B0604020202020204" pitchFamily="34" charset="0"/>
                <a:cs typeface="Arial" panose="020B0604020202020204" pitchFamily="34" charset="0"/>
              </a:rPr>
              <a:t>д</a:t>
            </a:r>
            <a:endParaRPr sz="6000" b="1" dirty="0">
              <a:solidFill>
                <a:schemeClr val="bg1"/>
              </a:solidFill>
              <a:latin typeface="Arial" panose="020B0604020202020204" pitchFamily="34" charset="0"/>
              <a:cs typeface="Arial" panose="020B0604020202020204" pitchFamily="34" charset="0"/>
            </a:endParaRPr>
          </a:p>
        </p:txBody>
      </p:sp>
      <p:sp>
        <p:nvSpPr>
          <p:cNvPr id="3" name="Прямоугольник 2">
            <a:extLst>
              <a:ext uri="{FF2B5EF4-FFF2-40B4-BE49-F238E27FC236}">
                <a16:creationId xmlns:a16="http://schemas.microsoft.com/office/drawing/2014/main" id="{C9678F0C-42D9-4DF6-B3F0-E2DAC7312077}"/>
              </a:ext>
            </a:extLst>
          </p:cNvPr>
          <p:cNvSpPr/>
          <p:nvPr/>
        </p:nvSpPr>
        <p:spPr>
          <a:xfrm>
            <a:off x="5498241" y="1127465"/>
            <a:ext cx="6441750" cy="523220"/>
          </a:xfrm>
          <a:prstGeom prst="rect">
            <a:avLst/>
          </a:prstGeom>
        </p:spPr>
        <p:txBody>
          <a:bodyPr wrap="square">
            <a:spAutoFit/>
          </a:bodyPr>
          <a:lstStyle/>
          <a:p>
            <a:pPr>
              <a:spcBef>
                <a:spcPct val="50000"/>
              </a:spcBef>
              <a:defRPr/>
            </a:pPr>
            <a:r>
              <a:rPr lang="ru-RU" sz="2800" dirty="0">
                <a:latin typeface="Arial" panose="020B0604020202020204" pitchFamily="34" charset="0"/>
                <a:cs typeface="Arial" panose="020B0604020202020204" pitchFamily="34" charset="0"/>
              </a:rPr>
              <a:t>   </a:t>
            </a:r>
          </a:p>
        </p:txBody>
      </p:sp>
      <p:sp>
        <p:nvSpPr>
          <p:cNvPr id="4" name="Прямоугольник 3">
            <a:extLst>
              <a:ext uri="{FF2B5EF4-FFF2-40B4-BE49-F238E27FC236}">
                <a16:creationId xmlns:a16="http://schemas.microsoft.com/office/drawing/2014/main" id="{BDE87BDE-BDE7-4D6B-AFAB-F95D131B1B34}"/>
              </a:ext>
            </a:extLst>
          </p:cNvPr>
          <p:cNvSpPr/>
          <p:nvPr/>
        </p:nvSpPr>
        <p:spPr>
          <a:xfrm>
            <a:off x="5498241" y="4393099"/>
            <a:ext cx="6096000" cy="369332"/>
          </a:xfrm>
          <a:prstGeom prst="rect">
            <a:avLst/>
          </a:prstGeom>
        </p:spPr>
        <p:txBody>
          <a:bodyPr>
            <a:spAutoFit/>
          </a:bodyPr>
          <a:lstStyle/>
          <a:p>
            <a:pPr algn="ctr">
              <a:spcBef>
                <a:spcPct val="50000"/>
              </a:spcBef>
              <a:defRPr/>
            </a:pPr>
            <a:endParaRPr lang="ru-RU" dirty="0"/>
          </a:p>
        </p:txBody>
      </p:sp>
      <p:sp>
        <p:nvSpPr>
          <p:cNvPr id="2" name="Прямоугольник 1">
            <a:extLst>
              <a:ext uri="{FF2B5EF4-FFF2-40B4-BE49-F238E27FC236}">
                <a16:creationId xmlns:a16="http://schemas.microsoft.com/office/drawing/2014/main" id="{2AECDB2F-77AB-4370-8ECB-8BD6B2B0B244}"/>
              </a:ext>
            </a:extLst>
          </p:cNvPr>
          <p:cNvSpPr/>
          <p:nvPr/>
        </p:nvSpPr>
        <p:spPr>
          <a:xfrm>
            <a:off x="252009" y="1349406"/>
            <a:ext cx="5843991" cy="5024761"/>
          </a:xfrm>
          <a:prstGeom prst="rect">
            <a:avLst/>
          </a:prstGeom>
          <a:solidFill>
            <a:schemeClr val="bg2"/>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ru-RU" sz="2800" dirty="0">
                <a:solidFill>
                  <a:schemeClr val="tx1"/>
                </a:solidFill>
                <a:latin typeface="Arial" panose="020B0604020202020204" pitchFamily="34" charset="0"/>
                <a:cs typeface="Arial" panose="020B0604020202020204" pitchFamily="34" charset="0"/>
              </a:rPr>
              <a:t>   </a:t>
            </a:r>
            <a:r>
              <a:rPr lang="ru-RU" sz="2800" dirty="0" smtClean="0">
                <a:solidFill>
                  <a:schemeClr val="tx1"/>
                </a:solidFill>
                <a:latin typeface="Arial" panose="020B0604020202020204" pitchFamily="34" charset="0"/>
                <a:cs typeface="Arial" panose="020B0604020202020204" pitchFamily="34" charset="0"/>
              </a:rPr>
              <a:t>  В </a:t>
            </a:r>
            <a:r>
              <a:rPr lang="ru-RU" sz="2800" b="1" dirty="0">
                <a:solidFill>
                  <a:schemeClr val="tx1"/>
                </a:solidFill>
                <a:latin typeface="Arial" panose="020B0604020202020204" pitchFamily="34" charset="0"/>
                <a:cs typeface="Arial" panose="020B0604020202020204" pitchFamily="34" charset="0"/>
              </a:rPr>
              <a:t>завязке </a:t>
            </a:r>
            <a:r>
              <a:rPr lang="ru-RU" sz="2800" dirty="0">
                <a:solidFill>
                  <a:schemeClr val="tx1"/>
                </a:solidFill>
                <a:latin typeface="Arial" panose="020B0604020202020204" pitchFamily="34" charset="0"/>
                <a:cs typeface="Arial" panose="020B0604020202020204" pitchFamily="34" charset="0"/>
              </a:rPr>
              <a:t>произведения главный герой - помещик обращался к Богу с просьбой навсегда избавиться и очистить воздух от темного и ненавистного ему окружения, т.е. «мужика». Получилось так, что желание помещика исполнилось, и он остался в полном одиночестве в своем большом поместье.</a:t>
            </a:r>
          </a:p>
          <a:p>
            <a:r>
              <a:rPr lang="ru-RU" sz="2800" b="1" dirty="0">
                <a:solidFill>
                  <a:schemeClr val="tx1"/>
                </a:solidFill>
                <a:latin typeface="Arial" panose="020B0604020202020204" pitchFamily="34" charset="0"/>
                <a:cs typeface="Arial" panose="020B0604020202020204" pitchFamily="34" charset="0"/>
              </a:rPr>
              <a:t>   </a:t>
            </a:r>
          </a:p>
        </p:txBody>
      </p:sp>
      <p:pic>
        <p:nvPicPr>
          <p:cNvPr id="4098" name="Picture 2" descr="Салтыков-Щедрин и рассказ «Дикий помещик»: краткое содержание произведения">
            <a:extLst>
              <a:ext uri="{FF2B5EF4-FFF2-40B4-BE49-F238E27FC236}">
                <a16:creationId xmlns:a16="http://schemas.microsoft.com/office/drawing/2014/main" id="{EB6CF0DE-3FE8-466B-A1A9-526EAA5A74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7122" y="1836130"/>
            <a:ext cx="5095303" cy="38000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240910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2789</TotalTime>
  <Words>850</Words>
  <Application>Microsoft Office PowerPoint</Application>
  <PresentationFormat>Широкоэкранный</PresentationFormat>
  <Paragraphs>82</Paragraphs>
  <Slides>22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Arial</vt:lpstr>
      <vt:lpstr>Calibri</vt:lpstr>
      <vt:lpstr>Calibri Light</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Lenova 330 pro A6</cp:lastModifiedBy>
  <cp:revision>206</cp:revision>
  <dcterms:created xsi:type="dcterms:W3CDTF">2020-10-21T13:45:23Z</dcterms:created>
  <dcterms:modified xsi:type="dcterms:W3CDTF">2020-12-14T05:39:12Z</dcterms:modified>
</cp:coreProperties>
</file>