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23" r:id="rId3"/>
    <p:sldId id="258" r:id="rId4"/>
    <p:sldId id="270" r:id="rId5"/>
    <p:sldId id="320" r:id="rId6"/>
    <p:sldId id="322" r:id="rId7"/>
    <p:sldId id="307" r:id="rId8"/>
    <p:sldId id="308" r:id="rId9"/>
    <p:sldId id="324" r:id="rId10"/>
    <p:sldId id="312" r:id="rId11"/>
    <p:sldId id="310" r:id="rId12"/>
    <p:sldId id="328" r:id="rId13"/>
    <p:sldId id="329" r:id="rId14"/>
    <p:sldId id="313" r:id="rId15"/>
    <p:sldId id="330" r:id="rId16"/>
    <p:sldId id="331" r:id="rId17"/>
    <p:sldId id="333" r:id="rId18"/>
    <p:sldId id="334" r:id="rId19"/>
    <p:sldId id="336" r:id="rId20"/>
    <p:sldId id="335" r:id="rId21"/>
    <p:sldId id="337" r:id="rId22"/>
    <p:sldId id="339" r:id="rId23"/>
    <p:sldId id="338" r:id="rId24"/>
    <p:sldId id="318" r:id="rId25"/>
    <p:sldId id="321" r:id="rId26"/>
    <p:sldId id="309" r:id="rId27"/>
    <p:sldId id="305" r:id="rId28"/>
  </p:sldIdLst>
  <p:sldSz cx="5765800" cy="3244850"/>
  <p:notesSz cx="5765800" cy="3244850"/>
  <p:custDataLst>
    <p:tags r:id="rId2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3" d="100"/>
          <a:sy n="133" d="100"/>
        </p:scale>
        <p:origin x="132" y="1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Литература 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952639" y="1274451"/>
            <a:ext cx="2495550" cy="518091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ru-RU" sz="1600" b="1" dirty="0" err="1" smtClean="0">
                <a:solidFill>
                  <a:srgbClr val="2365C7"/>
                </a:solidFill>
                <a:latin typeface="Arial"/>
                <a:cs typeface="Arial"/>
              </a:rPr>
              <a:t>Алишер</a:t>
            </a:r>
            <a:r>
              <a:rPr lang="ru-RU" sz="1600" b="1" dirty="0" smtClean="0">
                <a:solidFill>
                  <a:srgbClr val="2365C7"/>
                </a:solidFill>
                <a:latin typeface="Arial"/>
                <a:cs typeface="Arial"/>
              </a:rPr>
              <a:t> Навои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ru-RU" sz="1600" b="1" dirty="0" err="1" smtClean="0">
                <a:solidFill>
                  <a:srgbClr val="2365C7"/>
                </a:solidFill>
                <a:latin typeface="Arial"/>
                <a:cs typeface="Arial"/>
              </a:rPr>
              <a:t>Фархад</a:t>
            </a:r>
            <a:r>
              <a:rPr lang="ru-RU" sz="1600" b="1" dirty="0" smtClean="0">
                <a:solidFill>
                  <a:srgbClr val="2365C7"/>
                </a:solidFill>
                <a:latin typeface="Arial"/>
                <a:cs typeface="Arial"/>
              </a:rPr>
              <a:t> и Ширин  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2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14338" name="Picture 2" descr="https://proza.ru/pics/2018/07/24/7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1100" y="1089025"/>
            <a:ext cx="1676400" cy="19399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257800" cy="2769989"/>
          </a:xfrm>
        </p:spPr>
        <p:txBody>
          <a:bodyPr/>
          <a:lstStyle/>
          <a:p>
            <a:r>
              <a:rPr lang="ru-RU" sz="2000" dirty="0" err="1" smtClean="0"/>
              <a:t>Фархад</a:t>
            </a:r>
            <a:r>
              <a:rPr lang="ru-RU" sz="2000" dirty="0" smtClean="0"/>
              <a:t> своим трудом каменотеса завоевывает свободное сердце </a:t>
            </a:r>
          </a:p>
          <a:p>
            <a:r>
              <a:rPr lang="ru-RU" sz="2000" dirty="0" smtClean="0"/>
              <a:t>Ширин и любовь ее народа. Мотив страстного интереса к искусству, </a:t>
            </a:r>
          </a:p>
          <a:p>
            <a:r>
              <a:rPr lang="ru-RU" sz="2000" dirty="0" smtClean="0"/>
              <a:t>к ремеслу, к труду кузнеца, строителя и простого каменотеса проходит через всю поэму Навои, играет большую роль в формировании характера героя.</a:t>
            </a:r>
            <a:endParaRPr lang="ru-RU" sz="2000" dirty="0"/>
          </a:p>
        </p:txBody>
      </p:sp>
      <p:pic>
        <p:nvPicPr>
          <p:cNvPr id="43010" name="Picture 2" descr="Презентация книги Алишера Навои «Фархад и Ширин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6601" y="555625"/>
            <a:ext cx="1079499" cy="1079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1371599" cy="1508105"/>
          </a:xfrm>
        </p:spPr>
        <p:txBody>
          <a:bodyPr/>
          <a:lstStyle/>
          <a:p>
            <a:r>
              <a:rPr lang="ru-RU" dirty="0" smtClean="0"/>
              <a:t>Одержимость любовью понуждает Фархада на смелые, самоотвержен-</a:t>
            </a:r>
            <a:r>
              <a:rPr lang="ru-RU" dirty="0" err="1" smtClean="0"/>
              <a:t>ные</a:t>
            </a:r>
            <a:r>
              <a:rPr lang="ru-RU" dirty="0" smtClean="0"/>
              <a:t> поступки.</a:t>
            </a:r>
            <a:endParaRPr lang="ru-RU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511300" y="555625"/>
            <a:ext cx="4114800" cy="251460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Здесь он подумал: «Я пред ней в долгу. </a:t>
            </a: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Чем благодарность высказать могу </a:t>
            </a: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Ей,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</a:rPr>
              <a:t>луноликой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, светлой пери, ей,</a:t>
            </a: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Так снизошедшей к участи моей? </a:t>
            </a: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Арык — ее заветная мечта, </a:t>
            </a: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Так пусть не будет тщетною мечта! </a:t>
            </a: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Но ровно столько я хотел бы жить, </a:t>
            </a: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Чтоб это дело с честью завершить…»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1371600" cy="861774"/>
          </a:xfrm>
        </p:spPr>
        <p:txBody>
          <a:bodyPr/>
          <a:lstStyle/>
          <a:p>
            <a:r>
              <a:rPr lang="ru-RU" dirty="0" smtClean="0"/>
              <a:t>Прекрасная Ширин влюбляется в Фархада</a:t>
            </a:r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663700" y="631825"/>
            <a:ext cx="3886200" cy="2209800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Весьма тонка была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</a:rPr>
              <a:t>Михин-Бану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, —</a:t>
            </a:r>
          </a:p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Все сразу поняла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</a:rPr>
              <a:t>Михин-Бану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. </a:t>
            </a:r>
          </a:p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Ей стало ясно, что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</a:rPr>
              <a:t>граниторуб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Ее племяннице отныне люб, </a:t>
            </a:r>
          </a:p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Что наставленьем — страсти не унять </a:t>
            </a:r>
          </a:p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И что пока не время ей пенять.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4514" name="AutoShape 2" descr="https://cdn.dollsofindia.com/images/p/women-posters/laila-majnu-ER64_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516" name="AutoShape 4" descr="https://cdn.dollsofindia.com/images/p/women-posters/laila-majnu-ER64_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700" y="1546225"/>
            <a:ext cx="1371601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39700" y="631825"/>
            <a:ext cx="4800600" cy="251460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900" dirty="0" err="1" smtClean="0">
                <a:solidFill>
                  <a:schemeClr val="accent4">
                    <a:lumMod val="75000"/>
                  </a:schemeClr>
                </a:solidFill>
              </a:rPr>
              <a:t>Михин-Бану</a:t>
            </a:r>
            <a:r>
              <a:rPr lang="ru-RU" sz="1900" dirty="0" smtClean="0">
                <a:solidFill>
                  <a:schemeClr val="accent4">
                    <a:lumMod val="75000"/>
                  </a:schemeClr>
                </a:solidFill>
              </a:rPr>
              <a:t> была душевна с ней, Беседовала ежедневно с ней, Справлялась о здоровье, — не больна ль? Какую носит на душе печаль?</a:t>
            </a:r>
          </a:p>
          <a:p>
            <a:r>
              <a:rPr lang="ru-RU" sz="1900" dirty="0" smtClean="0">
                <a:solidFill>
                  <a:schemeClr val="accent4">
                    <a:lumMod val="75000"/>
                  </a:schemeClr>
                </a:solidFill>
              </a:rPr>
              <a:t> И убедилась, что Ширин чиста,</a:t>
            </a:r>
          </a:p>
          <a:p>
            <a:r>
              <a:rPr lang="ru-RU" sz="1900" dirty="0" smtClean="0">
                <a:solidFill>
                  <a:schemeClr val="accent4">
                    <a:lumMod val="75000"/>
                  </a:schemeClr>
                </a:solidFill>
              </a:rPr>
              <a:t> Что страсти не перейдена черта,</a:t>
            </a:r>
          </a:p>
          <a:p>
            <a:r>
              <a:rPr lang="ru-RU" sz="1900" dirty="0" smtClean="0">
                <a:solidFill>
                  <a:schemeClr val="accent4">
                    <a:lumMod val="75000"/>
                  </a:schemeClr>
                </a:solidFill>
              </a:rPr>
              <a:t> Но что любовь проникла в сердце к ней</a:t>
            </a:r>
          </a:p>
          <a:p>
            <a:r>
              <a:rPr lang="ru-RU" sz="1900" dirty="0" smtClean="0">
                <a:solidFill>
                  <a:schemeClr val="accent4">
                    <a:lumMod val="75000"/>
                  </a:schemeClr>
                </a:solidFill>
              </a:rPr>
              <a:t> И с каждым днем над нею все властней. </a:t>
            </a:r>
            <a:endParaRPr lang="ru-RU" sz="19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1682" name="Picture 2" descr="https://img-fotki.yandex.ru/get/9804/24302342.186/0_9c649_920aafee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1700" y="1089025"/>
            <a:ext cx="961866" cy="1577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59527"/>
            <a:ext cx="5549900" cy="2585323"/>
          </a:xfrm>
        </p:spPr>
        <p:txBody>
          <a:bodyPr/>
          <a:lstStyle/>
          <a:p>
            <a:r>
              <a:rPr lang="ru-RU" sz="2400" dirty="0" smtClean="0">
                <a:latin typeface="+mn-lt"/>
              </a:rPr>
              <a:t>Решающую роль в жизни и успехах Фархада играют не его героические поединки, не военные подвиги , а труд: он прокладывает в горах сквозь твердые породы арыки, строит крепости, дворцы.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8248" y="936625"/>
            <a:ext cx="1782976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65800" cy="553998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sz="1800" dirty="0" smtClean="0"/>
              <a:t>ГЛ. XXXIII. ФАРХАД ЗАКАНЧИВАЕТ АРЫК И СТРОИТ ЗАМОК ДЛЯ ШИРИН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0700" y="782637"/>
            <a:ext cx="2438400" cy="2154436"/>
          </a:xfrm>
        </p:spPr>
        <p:txBody>
          <a:bodyPr/>
          <a:lstStyle/>
          <a:p>
            <a:r>
              <a:rPr lang="ru-RU" sz="2000" dirty="0" smtClean="0">
                <a:latin typeface="+mn-lt"/>
              </a:rPr>
              <a:t>Вдохновенный </a:t>
            </a:r>
          </a:p>
          <a:p>
            <a:r>
              <a:rPr lang="ru-RU" sz="2000" dirty="0" smtClean="0">
                <a:latin typeface="+mn-lt"/>
              </a:rPr>
              <a:t>труд Фархада.. </a:t>
            </a:r>
          </a:p>
          <a:p>
            <a:r>
              <a:rPr lang="ru-RU" sz="2000" dirty="0" smtClean="0">
                <a:latin typeface="+mn-lt"/>
              </a:rPr>
              <a:t>Живописные работы Фархада и </a:t>
            </a:r>
            <a:r>
              <a:rPr lang="ru-RU" sz="2000" dirty="0" err="1" smtClean="0">
                <a:latin typeface="+mn-lt"/>
              </a:rPr>
              <a:t>Шапура</a:t>
            </a:r>
            <a:r>
              <a:rPr lang="ru-RU" sz="2000" dirty="0" smtClean="0">
                <a:latin typeface="+mn-lt"/>
              </a:rPr>
              <a:t>.</a:t>
            </a:r>
          </a:p>
          <a:p>
            <a:r>
              <a:rPr lang="ru-RU" sz="2000" dirty="0" smtClean="0">
                <a:latin typeface="+mn-lt"/>
              </a:rPr>
              <a:t> Царица </a:t>
            </a:r>
            <a:r>
              <a:rPr lang="ru-RU" sz="2000" dirty="0" err="1" smtClean="0">
                <a:latin typeface="+mn-lt"/>
              </a:rPr>
              <a:t>Бану</a:t>
            </a:r>
            <a:r>
              <a:rPr lang="ru-RU" sz="2000" dirty="0" smtClean="0">
                <a:latin typeface="+mn-lt"/>
              </a:rPr>
              <a:t> </a:t>
            </a:r>
          </a:p>
          <a:p>
            <a:r>
              <a:rPr lang="ru-RU" sz="2000" dirty="0" smtClean="0">
                <a:latin typeface="+mn-lt"/>
              </a:rPr>
              <a:t>среди народа. </a:t>
            </a:r>
          </a:p>
          <a:p>
            <a:r>
              <a:rPr lang="ru-RU" sz="2000" dirty="0" smtClean="0">
                <a:latin typeface="+mn-lt"/>
              </a:rPr>
              <a:t>Где Ширин?</a:t>
            </a:r>
            <a:endParaRPr lang="ru-RU" sz="2000" dirty="0">
              <a:latin typeface="+mn-lt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292100" y="708025"/>
            <a:ext cx="5105400" cy="2362200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Вблизи дворца стоял один утес,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Который в небо голову вознес.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Он круглым был, — в окружности своей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Имел он свыше пятисот локтей. </a:t>
            </a:r>
          </a:p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Фархад</a:t>
            </a:r>
            <a:r>
              <a:rPr lang="ru-RU" dirty="0" smtClean="0">
                <a:solidFill>
                  <a:schemeClr val="tx1"/>
                </a:solidFill>
              </a:rPr>
              <a:t> подумал: «Исполин-скала!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Мне тут сама природа помогла.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Об остальном я позабочусь сам: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Прекрасный замок из скалы создам».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AutoShape 2" descr="https://i.pinimg.com/originals/c6/81/7f/c6817fdacc3ee9b44954a0f08c693f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9636" name="AutoShape 4" descr="https://i.pinimg.com/originals/c6/81/7f/c6817fdacc3ee9b44954a0f08c693f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9638" name="AutoShape 6" descr="https://i.pinimg.com/originals/c6/81/7f/c6817fdacc3ee9b44954a0f08c693f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1054100" y="631825"/>
            <a:ext cx="4495800" cy="2438400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Так создан был из той скалы дворец,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И так он был украшен под конец, Подобный по величине горам,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А по изяществу — китайский храм.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Когда уже все кончил в нем </a:t>
            </a:r>
            <a:r>
              <a:rPr lang="ru-RU" sz="2000" dirty="0" err="1" smtClean="0">
                <a:solidFill>
                  <a:schemeClr val="tx1"/>
                </a:solidFill>
              </a:rPr>
              <a:t>Фархад</a:t>
            </a:r>
            <a:r>
              <a:rPr lang="ru-RU" sz="2000" dirty="0" smtClean="0">
                <a:solidFill>
                  <a:schemeClr val="tx1"/>
                </a:solidFill>
              </a:rPr>
              <a:t>,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Вновь принялся за водоем </a:t>
            </a:r>
            <a:r>
              <a:rPr lang="ru-RU" sz="2000" dirty="0" err="1" smtClean="0">
                <a:solidFill>
                  <a:schemeClr val="tx1"/>
                </a:solidFill>
              </a:rPr>
              <a:t>Фархад</a:t>
            </a:r>
            <a:r>
              <a:rPr lang="ru-RU" sz="2000" dirty="0" smtClean="0">
                <a:solidFill>
                  <a:schemeClr val="tx1"/>
                </a:solidFill>
              </a:rPr>
              <a:t>,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Стал от него арыки ответвлять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И к самому дворцу их направлять,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700" y="631825"/>
            <a:ext cx="914400" cy="980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39700" y="103188"/>
            <a:ext cx="5410200" cy="315471"/>
          </a:xfrm>
        </p:spPr>
        <p:txBody>
          <a:bodyPr/>
          <a:lstStyle/>
          <a:p>
            <a:r>
              <a:rPr lang="ru-RU" dirty="0" smtClean="0"/>
              <a:t>ГЛАВА </a:t>
            </a:r>
            <a:r>
              <a:rPr lang="en-US" dirty="0" smtClean="0"/>
              <a:t>XXXIV</a:t>
            </a:r>
            <a:r>
              <a:rPr lang="ru-RU" dirty="0" smtClean="0"/>
              <a:t>.</a:t>
            </a:r>
            <a:r>
              <a:rPr lang="en-US" dirty="0" smtClean="0"/>
              <a:t> </a:t>
            </a:r>
            <a:r>
              <a:rPr lang="ru-RU" dirty="0" smtClean="0"/>
              <a:t>ПРАЗДНИК ВОДОПУСКА</a:t>
            </a:r>
            <a:endParaRPr lang="ru-RU" dirty="0"/>
          </a:p>
        </p:txBody>
      </p:sp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215900" y="555625"/>
            <a:ext cx="4572000" cy="2514600"/>
          </a:xfrm>
          <a:prstGeom prst="round2Same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err="1" smtClean="0">
                <a:solidFill>
                  <a:schemeClr val="tx1"/>
                </a:solidFill>
              </a:rPr>
              <a:t>Фархад</a:t>
            </a:r>
            <a:r>
              <a:rPr lang="ru-RU" sz="2000" dirty="0" smtClean="0">
                <a:solidFill>
                  <a:schemeClr val="tx1"/>
                </a:solidFill>
              </a:rPr>
              <a:t>, которого примчала страсть,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Чтоб розе с ветра наземь не упасть,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Согнулся, как под солнцем небосвод,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Спиной уперся он коню в живот,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Передние схватил одной рукой,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Две задние ноги схватил другой,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Так на своих плечах </a:t>
            </a:r>
            <a:r>
              <a:rPr lang="ru-RU" sz="2000" dirty="0" err="1" smtClean="0">
                <a:solidFill>
                  <a:schemeClr val="tx1"/>
                </a:solidFill>
              </a:rPr>
              <a:t>Фархад-Меджнун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Понес обоих, как лихой скакун. 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2706" name="AutoShape 2" descr="https://i.gr-assets.com/images/S/compressed.photo.goodreads.com/hostedimages/1487283249i/21995749._SY540_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3100" y="708025"/>
            <a:ext cx="1143000" cy="1154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165725" cy="314325"/>
          </a:xfrm>
        </p:spPr>
        <p:txBody>
          <a:bodyPr/>
          <a:lstStyle/>
          <a:p>
            <a:pPr algn="ctr"/>
            <a:r>
              <a:rPr lang="ru-RU" dirty="0" smtClean="0"/>
              <a:t>ПИСЬМО ШИРИН К ФАРХАДУ</a:t>
            </a:r>
            <a:endParaRPr lang="ru-RU" dirty="0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444500" y="555625"/>
            <a:ext cx="5105400" cy="2514600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В строках начальных моего письма,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Что за меня напишет боль сама,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Да прозвучит моя хвала тому,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Кто создал в мире черной скорби тьму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И кто обрек на вражий гнев и месть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Людей, чья непоколебима честь,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Кто им разлуку горше яда дал,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Сердцам влюбленных муку ада дал.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165725" cy="314325"/>
          </a:xfrm>
        </p:spPr>
        <p:txBody>
          <a:bodyPr/>
          <a:lstStyle/>
          <a:p>
            <a:pPr algn="ctr"/>
            <a:r>
              <a:rPr lang="ru-RU" dirty="0" smtClean="0"/>
              <a:t>ПИСЬМО ШИРИН К ФАРХАДУ</a:t>
            </a:r>
            <a:endParaRPr lang="ru-RU" dirty="0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444500" y="555625"/>
            <a:ext cx="5105400" cy="2514600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От саламандры — в капище огня, —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Скажу ясней: </a:t>
            </a:r>
            <a:r>
              <a:rPr lang="ru-RU" sz="2000" dirty="0" err="1" smtClean="0">
                <a:solidFill>
                  <a:schemeClr val="tx1"/>
                </a:solidFill>
              </a:rPr>
              <a:t>Фархаду</a:t>
            </a:r>
            <a:r>
              <a:rPr lang="ru-RU" sz="2000" dirty="0" smtClean="0">
                <a:solidFill>
                  <a:schemeClr val="tx1"/>
                </a:solidFill>
              </a:rPr>
              <a:t> — от меня: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Тебе, чья крепость горя — горный кряж,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Я, крепости тоски бессменный страж,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Пишу в слезах, измучена судьбой…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О милый мой страдалец, что с тобой? Придавленный горой тоски по мне,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Как ты живешь в той дикой стороне?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1012825"/>
            <a:ext cx="4199395" cy="1478585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Тот ювелир, </a:t>
            </a:r>
          </a:p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что жемчуг слов низал, </a:t>
            </a:r>
          </a:p>
          <a:p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Так ожерелье повести связал.</a:t>
            </a:r>
          </a:p>
          <a:p>
            <a:r>
              <a:rPr lang="ru-RU" b="1" dirty="0" smtClean="0">
                <a:latin typeface="+mn-lt"/>
              </a:rPr>
              <a:t>                                                           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Алишер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Навои                          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3490" name="AutoShape 2" descr="https://cdn1.ozone.ru/multimedia/101976569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492" name="AutoShape 4" descr="https://cdn1.ozone.ru/multimedia/101976569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494" name="AutoShape 6" descr="https://cdn1.ozone.ru/multimedia/101976569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496" name="AutoShape 8" descr="https://cdn1.ozone.ru/multimedia/101976569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498" name="AutoShape 10" descr="https://cdn1.ozone.ru/multimedia/101976569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500" name="AutoShape 12" descr="https://cdn1.ozone.ru/multimedia/101976569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4" descr="https://img-fotki.yandex.ru/get/195786/395936343.16/0_148f8a_86cc6427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3100" y="631825"/>
            <a:ext cx="1050925" cy="14047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5900" y="103188"/>
            <a:ext cx="5549900" cy="314325"/>
          </a:xfrm>
        </p:spPr>
        <p:txBody>
          <a:bodyPr/>
          <a:lstStyle/>
          <a:p>
            <a:r>
              <a:rPr lang="ru-RU" dirty="0" smtClean="0"/>
              <a:t>ГЛ. XLVI. ПИСЬМО ФАРХАДА К ШИРИН</a:t>
            </a:r>
            <a:endParaRPr lang="ru-RU" dirty="0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444500" y="555625"/>
            <a:ext cx="5105400" cy="2514600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Клянусь душой загубленной своей: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Тебя назвать возлюбленной своей, Сердечным словом милая — и то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Назвать я не осмелюсь ни за что!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Да, я прослыл безумцем. Признаюсь,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С безумьем прочен у любви союз.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Но пери </a:t>
            </a:r>
            <a:r>
              <a:rPr lang="ru-RU" sz="2000" dirty="0" err="1" smtClean="0">
                <a:solidFill>
                  <a:schemeClr val="tx1"/>
                </a:solidFill>
              </a:rPr>
              <a:t>луноликая</a:t>
            </a:r>
            <a:r>
              <a:rPr lang="ru-RU" sz="2000" dirty="0" smtClean="0">
                <a:solidFill>
                  <a:schemeClr val="tx1"/>
                </a:solidFill>
              </a:rPr>
              <a:t> сама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Свела меня, несчастного, с ума.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165725" cy="314325"/>
          </a:xfrm>
        </p:spPr>
        <p:txBody>
          <a:bodyPr/>
          <a:lstStyle/>
          <a:p>
            <a:pPr algn="ctr"/>
            <a:r>
              <a:rPr lang="ru-RU"/>
              <a:t>ПИСЬМО ФАРХАДА К ШИРИН</a:t>
            </a:r>
            <a:endParaRPr lang="ru-RU" dirty="0"/>
          </a:p>
        </p:txBody>
      </p: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68300" y="555624"/>
            <a:ext cx="5105400" cy="2689225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 сердцем я пожертвовать готов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За буковку твоих бесценных слов…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Ты пишешь, как страдаешь за меня;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Жжет эта весть меня сильней огня,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Пусть тысячи умрут, подобных мне, —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Мы — прах. О чем скорбеть моей луне?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Ты пишешь, что, в страданьях </a:t>
            </a:r>
            <a:r>
              <a:rPr lang="ru-RU" dirty="0" err="1" smtClean="0">
                <a:solidFill>
                  <a:schemeClr val="tx1"/>
                </a:solidFill>
              </a:rPr>
              <a:t>закалясь</a:t>
            </a:r>
            <a:r>
              <a:rPr lang="ru-RU" dirty="0" smtClean="0">
                <a:solidFill>
                  <a:schemeClr val="tx1"/>
                </a:solidFill>
              </a:rPr>
              <a:t>, Живешь, судьбы ударов не боясь,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Что ты окрепла в горе, что с горой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Ты справиться могла бы, как герой</a:t>
            </a:r>
            <a:r>
              <a:rPr lang="ru-RU" sz="2000" dirty="0" smtClean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68300" y="555625"/>
            <a:ext cx="5105400" cy="2689225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 сердцем я пожертвовать готов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За буковку твоих бесценных слов…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Ты пишешь, как страдаешь за меня;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Жжет эта весть меня сильней огня,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Пусть тысячи умрут, подобных мне, —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Мы — прах. О чем скорбеть моей луне?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Ты пишешь, что, в страданьях </a:t>
            </a:r>
            <a:r>
              <a:rPr lang="ru-RU" dirty="0" err="1" smtClean="0">
                <a:solidFill>
                  <a:schemeClr val="tx1"/>
                </a:solidFill>
              </a:rPr>
              <a:t>закалясь</a:t>
            </a:r>
            <a:r>
              <a:rPr lang="ru-RU" dirty="0" smtClean="0">
                <a:solidFill>
                  <a:schemeClr val="tx1"/>
                </a:solidFill>
              </a:rPr>
              <a:t>, Живешь, судьбы ударов не боясь,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Что ты окрепла в горе, что с горой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Ты справиться могла бы, как герой</a:t>
            </a:r>
            <a:r>
              <a:rPr lang="ru-RU" sz="2000" dirty="0" smtClean="0">
                <a:solidFill>
                  <a:schemeClr val="tx1"/>
                </a:solidFill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ГЛАВА </a:t>
            </a:r>
            <a:r>
              <a:rPr lang="en-US" dirty="0" smtClean="0"/>
              <a:t>XLIX</a:t>
            </a:r>
            <a:r>
              <a:rPr lang="ru-RU" dirty="0" smtClean="0"/>
              <a:t>.</a:t>
            </a:r>
            <a:r>
              <a:rPr lang="en-US" dirty="0" smtClean="0"/>
              <a:t> </a:t>
            </a:r>
            <a:r>
              <a:rPr lang="ru-RU" dirty="0" smtClean="0"/>
              <a:t>СМЕРТЬ ФАРХАДА</a:t>
            </a:r>
            <a:endParaRPr lang="ru-RU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20700" y="631825"/>
            <a:ext cx="4724400" cy="2209800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Степей небытия добычей став, 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Так от меча коварства пострадав, </a:t>
            </a:r>
            <a:r>
              <a:rPr lang="ru-RU" sz="2400" dirty="0" err="1" smtClean="0">
                <a:solidFill>
                  <a:schemeClr val="tx1"/>
                </a:solidFill>
              </a:rPr>
              <a:t>Фархад</a:t>
            </a:r>
            <a:r>
              <a:rPr lang="ru-RU" sz="2400" dirty="0" smtClean="0">
                <a:solidFill>
                  <a:schemeClr val="tx1"/>
                </a:solidFill>
              </a:rPr>
              <a:t> был ранен в сердце, нет, оно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 Все было пополам рассечено!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ГЛАВА </a:t>
            </a:r>
            <a:r>
              <a:rPr lang="en-US" dirty="0" smtClean="0"/>
              <a:t>LI</a:t>
            </a:r>
            <a:r>
              <a:rPr lang="ru-RU" dirty="0" smtClean="0"/>
              <a:t>.</a:t>
            </a:r>
            <a:r>
              <a:rPr lang="en-US" dirty="0" smtClean="0"/>
              <a:t> </a:t>
            </a:r>
            <a:r>
              <a:rPr lang="ru-RU" dirty="0" smtClean="0"/>
              <a:t>СМЕРТЬ ШИРИН</a:t>
            </a:r>
            <a:endParaRPr lang="ru-RU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44500" y="631825"/>
            <a:ext cx="5105400" cy="2438400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Мгновенно погрузилась в тот же сон, </a:t>
            </a:r>
          </a:p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В который и </a:t>
            </a:r>
            <a:r>
              <a:rPr lang="ru-RU" sz="2200" dirty="0" err="1" smtClean="0">
                <a:solidFill>
                  <a:schemeClr val="tx1"/>
                </a:solidFill>
              </a:rPr>
              <a:t>Фархад</a:t>
            </a:r>
            <a:r>
              <a:rPr lang="ru-RU" sz="2200" dirty="0" smtClean="0">
                <a:solidFill>
                  <a:schemeClr val="tx1"/>
                </a:solidFill>
              </a:rPr>
              <a:t> был погружен… </a:t>
            </a:r>
          </a:p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О, что за сон! С тех пор как создан свет,</a:t>
            </a:r>
          </a:p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 От сна такого пробужденья нет! </a:t>
            </a:r>
          </a:p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Пресытиться нельзя подобным сном, </a:t>
            </a:r>
          </a:p>
          <a:p>
            <a:pPr algn="ctr"/>
            <a:r>
              <a:rPr lang="ru-RU" sz="2200" dirty="0" smtClean="0">
                <a:solidFill>
                  <a:schemeClr val="tx1"/>
                </a:solidFill>
              </a:rPr>
              <a:t>Хоть истинное пробужденье — в нем!.. </a:t>
            </a:r>
            <a:endParaRPr lang="ru-RU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292100" y="631825"/>
            <a:ext cx="5334000" cy="2362200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           Листы времен листая как-то раз,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              В них обнаружил я такой рассказ: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        Когда благодаря своей любви,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               Неслыханной среди людей любви, Прославился </a:t>
            </a:r>
            <a:r>
              <a:rPr lang="ru-RU" sz="2000" dirty="0" err="1" smtClean="0">
                <a:solidFill>
                  <a:schemeClr val="tx1"/>
                </a:solidFill>
              </a:rPr>
              <a:t>Фархад</a:t>
            </a:r>
            <a:r>
              <a:rPr lang="ru-RU" sz="2000" dirty="0" smtClean="0">
                <a:solidFill>
                  <a:schemeClr val="tx1"/>
                </a:solidFill>
              </a:rPr>
              <a:t>, и слух о нем Распространялся дальше с каждым днем</a:t>
            </a:r>
            <a:r>
              <a:rPr lang="ru-RU" sz="2400" dirty="0" smtClean="0">
                <a:solidFill>
                  <a:schemeClr val="tx1"/>
                </a:solidFill>
              </a:rPr>
              <a:t>. </a:t>
            </a:r>
          </a:p>
          <a:p>
            <a:pPr algn="ctr"/>
            <a:endParaRPr lang="ru-RU" dirty="0"/>
          </a:p>
        </p:txBody>
      </p:sp>
      <p:sp>
        <p:nvSpPr>
          <p:cNvPr id="46082" name="AutoShape 2" descr="https://uznews.uz/upload/cache/23/ca/23ca19af000f25bd354365b45ddadef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084" name="AutoShape 4" descr="https://uznews.uz/upload/cache/23/ca/23ca19af000f25bd354365b45ddadef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4" descr="https://insit.tv/upload/medialibrary/819/Learning_Arabic_calligraph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300" y="936625"/>
            <a:ext cx="11176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300" y="631825"/>
            <a:ext cx="28829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r>
              <a:rPr lang="ru-RU" sz="2000" kern="0" dirty="0" smtClean="0">
                <a:solidFill>
                  <a:srgbClr val="231F20"/>
                </a:solidFill>
                <a:latin typeface="Arial"/>
                <a:cs typeface="Arial"/>
              </a:rPr>
              <a:t>Любовь Фархада и Ширин выдержала все испытания. И хотя судьба влюблённых трагична, но торжество их любви продлено в вечность.</a:t>
            </a:r>
          </a:p>
        </p:txBody>
      </p:sp>
      <p:pic>
        <p:nvPicPr>
          <p:cNvPr id="3" name="Picture 12" descr="https://pp.userapi.com/c837230/v837230583/9a60/WkOpecyGUa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6300" y="631825"/>
            <a:ext cx="1816100" cy="2384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555625"/>
            <a:ext cx="4893589" cy="2215991"/>
          </a:xfrm>
        </p:spPr>
        <p:txBody>
          <a:bodyPr/>
          <a:lstStyle/>
          <a:p>
            <a:r>
              <a:rPr lang="ru-RU" sz="2400" dirty="0" smtClean="0"/>
              <a:t>Поэма «</a:t>
            </a:r>
            <a:r>
              <a:rPr lang="ru-RU" sz="2400" dirty="0" err="1" smtClean="0"/>
              <a:t>Фархад</a:t>
            </a:r>
            <a:r>
              <a:rPr lang="ru-RU" sz="2400" dirty="0" smtClean="0"/>
              <a:t> и Ширин» наиболее ярко выражает индивидуальность Навои</a:t>
            </a:r>
          </a:p>
          <a:p>
            <a:r>
              <a:rPr lang="ru-RU" sz="2400" dirty="0" smtClean="0"/>
              <a:t> и сдвиги в </a:t>
            </a:r>
          </a:p>
          <a:p>
            <a:r>
              <a:rPr lang="ru-RU" sz="2400" dirty="0" smtClean="0"/>
              <a:t>художественном мышлении за триста лет со времен Низами. </a:t>
            </a:r>
            <a:endParaRPr lang="ru-RU" sz="2400" dirty="0"/>
          </a:p>
        </p:txBody>
      </p:sp>
      <p:pic>
        <p:nvPicPr>
          <p:cNvPr id="4" name="Picture 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8300" y="555625"/>
            <a:ext cx="14478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1846659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cs typeface="Arial" pitchFamily="34" charset="0"/>
              </a:rPr>
              <a:t>Задание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cs typeface="Arial" pitchFamily="34" charset="0"/>
              </a:rPr>
              <a:t>            для самостоятельной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cs typeface="Arial" pitchFamily="34" charset="0"/>
              </a:rPr>
              <a:t>работы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cs typeface="Arial" pitchFamily="34" charset="0"/>
              </a:rPr>
              <a:t>Написать домашнее сочинение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cs typeface="Arial" pitchFamily="34" charset="0"/>
              </a:rPr>
              <a:t>«Ширин его пленила красотой»</a:t>
            </a:r>
          </a:p>
        </p:txBody>
      </p:sp>
      <p:pic>
        <p:nvPicPr>
          <p:cNvPr id="4" name="Picture 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00" y="555625"/>
            <a:ext cx="1371601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2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6703" y="805499"/>
            <a:ext cx="93218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Ло</a:t>
            </a:r>
            <a:r>
              <a:rPr sz="1400" spc="4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3965" y="974130"/>
            <a:ext cx="165735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10" dirty="0">
                <a:solidFill>
                  <a:srgbClr val="FFFFFF"/>
                </a:solidFill>
                <a:latin typeface="Arial"/>
                <a:cs typeface="Arial"/>
              </a:rPr>
              <a:t>компьютерная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сеть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9700" y="479425"/>
            <a:ext cx="5626100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 smtClean="0"/>
              <a:t>Гуманист, просветитель, патриот А.Навои в своем мировоззрении шагнул далеко вперед в сравнении со своим временем. В “</a:t>
            </a:r>
            <a:r>
              <a:rPr lang="ru-RU" sz="2300" dirty="0" err="1" smtClean="0"/>
              <a:t>Фархад</a:t>
            </a:r>
            <a:r>
              <a:rPr lang="ru-RU" sz="2300" dirty="0" smtClean="0"/>
              <a:t> и Ширин” Навои утверждает идеи интернационализма, и это особенно ценно, потому что эпоха поэта - время господства феодальной идеологии.  </a:t>
            </a:r>
            <a:endParaRPr lang="ru-RU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6"/>
            <a:ext cx="5486400" cy="2492990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ru-RU" i="0" dirty="0" smtClean="0"/>
              <a:t> </a:t>
            </a:r>
            <a:r>
              <a:rPr lang="ru-RU" sz="2300" i="0" dirty="0" smtClean="0"/>
              <a:t>“</a:t>
            </a:r>
            <a:r>
              <a:rPr lang="ru-RU" sz="2300" i="0" dirty="0" err="1" smtClean="0"/>
              <a:t>Фархад</a:t>
            </a:r>
            <a:r>
              <a:rPr lang="ru-RU" sz="2300" i="0" dirty="0" smtClean="0"/>
              <a:t> и Ширин” представляет собой вдохновенный гимн труду, любви, человеколюбию и верности. В процессе работы над поэмой Навои </a:t>
            </a:r>
          </a:p>
          <a:p>
            <a:pPr algn="l"/>
            <a:r>
              <a:rPr lang="ru-RU" sz="2300" i="0" dirty="0" smtClean="0"/>
              <a:t>существенно изменяет </a:t>
            </a:r>
          </a:p>
          <a:p>
            <a:pPr algn="l"/>
            <a:r>
              <a:rPr lang="ru-RU" sz="2300" i="0" dirty="0" smtClean="0"/>
              <a:t>традиционные сюжетные </a:t>
            </a:r>
          </a:p>
          <a:p>
            <a:pPr algn="l"/>
            <a:r>
              <a:rPr lang="ru-RU" sz="2300" i="0" dirty="0" smtClean="0"/>
              <a:t>линии повествования</a:t>
            </a:r>
            <a:r>
              <a:rPr lang="ru-RU" sz="2400" i="0" dirty="0" smtClean="0"/>
              <a:t>.</a:t>
            </a:r>
            <a:endParaRPr lang="ru-RU" sz="2400" dirty="0"/>
          </a:p>
        </p:txBody>
      </p:sp>
      <p:pic>
        <p:nvPicPr>
          <p:cNvPr id="4" name="Picture 2" descr="http://www.triveka-auction.com/upload/3veka/lots/74/11890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9700" y="1622425"/>
            <a:ext cx="1524000" cy="1495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/>
          <p:cNvSpPr txBox="1">
            <a:spLocks/>
          </p:cNvSpPr>
          <p:nvPr/>
        </p:nvSpPr>
        <p:spPr>
          <a:xfrm>
            <a:off x="139700" y="555625"/>
            <a:ext cx="5486400" cy="2369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Поэма «</a:t>
            </a:r>
            <a:r>
              <a:rPr kumimoji="0" lang="ru-RU" sz="2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Фархад</a:t>
            </a:r>
            <a:r>
              <a:rPr kumimoji="0" 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и Ширин» - это песнь любви земной такой невероятной силы, которая возвышает человека над его же собственными желаниями и страстями, побуждает к бескорыстному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совершению титанического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труда и великой жертвенности. </a:t>
            </a:r>
            <a:endParaRPr kumimoji="0" lang="ru-RU" sz="2200" b="0" i="1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1442" name="AutoShape 2" descr="https://www.soyuz.ru/public/uploads/files/37/6515508/250x250_2016082101055455c656eb6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44" name="AutoShape 4" descr="https://www.soyuz.ru/public/uploads/files/37/6515508/250x250_2016082101055455c656eb6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46" name="AutoShape 6" descr="https://www.soyuz.ru/public/uploads/files/37/6515508/250x250_2016082101055455c656eb6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48" name="AutoShape 8" descr="https://knigiza100rubley.ru/covers/501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50" name="AutoShape 10" descr="https://knigiza100rubley.ru/covers/501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52" name="AutoShape 12" descr="https://knigiza100rubley.ru/covers/501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700" y="555625"/>
            <a:ext cx="56261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kern="0" dirty="0" smtClean="0">
                <a:solidFill>
                  <a:srgbClr val="231F20"/>
                </a:solidFill>
                <a:latin typeface="Arial"/>
                <a:cs typeface="Arial"/>
              </a:rPr>
              <a:t>              Когда в человеке соединены </a:t>
            </a:r>
          </a:p>
          <a:p>
            <a:pPr lvl="0">
              <a:defRPr/>
            </a:pPr>
            <a:r>
              <a:rPr lang="ru-RU" sz="2400" kern="0" dirty="0" smtClean="0">
                <a:solidFill>
                  <a:srgbClr val="231F20"/>
                </a:solidFill>
                <a:latin typeface="Arial"/>
                <a:cs typeface="Arial"/>
              </a:rPr>
              <a:t>              воедино богатая и тонкая </a:t>
            </a:r>
          </a:p>
          <a:p>
            <a:pPr lvl="0">
              <a:defRPr/>
            </a:pPr>
            <a:r>
              <a:rPr lang="ru-RU" sz="2400" kern="0" dirty="0" smtClean="0">
                <a:solidFill>
                  <a:srgbClr val="231F20"/>
                </a:solidFill>
                <a:latin typeface="Arial"/>
                <a:cs typeface="Arial"/>
              </a:rPr>
              <a:t>              природа души, чистота помыслов, способность сострадать и сила духа – такому человеку судьба и предопределяет стать героем любви.</a:t>
            </a:r>
          </a:p>
          <a:p>
            <a:pPr lvl="0">
              <a:defRPr/>
            </a:pPr>
            <a:endParaRPr lang="ru-RU" i="1" kern="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pic>
        <p:nvPicPr>
          <p:cNvPr id="3" name="Picture 2" descr="http://www.firsttuesdaybookclub.org/wp-content/uploads/2015/01/Khusrow-Farh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01" y="631825"/>
            <a:ext cx="1066800" cy="106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334000" cy="2462213"/>
          </a:xfrm>
        </p:spPr>
        <p:txBody>
          <a:bodyPr/>
          <a:lstStyle/>
          <a:p>
            <a:r>
              <a:rPr lang="ru-RU" sz="2000" dirty="0" smtClean="0"/>
              <a:t>В поэме «</a:t>
            </a:r>
            <a:r>
              <a:rPr lang="ru-RU" sz="2000" dirty="0" err="1" smtClean="0"/>
              <a:t>Фархад</a:t>
            </a:r>
            <a:r>
              <a:rPr lang="ru-RU" sz="2000" dirty="0" smtClean="0"/>
              <a:t> и Ширин» поэт обращается к новым важным </a:t>
            </a:r>
          </a:p>
          <a:p>
            <a:r>
              <a:rPr lang="ru-RU" sz="2000" dirty="0" smtClean="0"/>
              <a:t>темам. И образный строй </a:t>
            </a:r>
          </a:p>
          <a:p>
            <a:r>
              <a:rPr lang="ru-RU" sz="2000" dirty="0" smtClean="0"/>
              <a:t>поэмы во многом иной. Рядом с полуфантастическими </a:t>
            </a:r>
          </a:p>
          <a:p>
            <a:r>
              <a:rPr lang="ru-RU" sz="2000" dirty="0" smtClean="0"/>
              <a:t>эпизодами можно найти </a:t>
            </a:r>
          </a:p>
          <a:p>
            <a:r>
              <a:rPr lang="ru-RU" sz="2000" dirty="0" smtClean="0"/>
              <a:t>правдивое и вдохновенное описание будничного труда землекопа и каменотеса</a:t>
            </a:r>
            <a:endParaRPr lang="ru-RU" sz="2000" dirty="0"/>
          </a:p>
        </p:txBody>
      </p:sp>
      <p:pic>
        <p:nvPicPr>
          <p:cNvPr id="49154" name="Picture 2" descr="http://audio.ziyonet.uz/uploads/audiobooks/20952/56b9c7eaa073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54500" y="631825"/>
            <a:ext cx="1383478" cy="17525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139700" y="552450"/>
            <a:ext cx="2133600" cy="2692400"/>
          </a:xfrm>
        </p:spPr>
        <p:txBody>
          <a:bodyPr/>
          <a:lstStyle/>
          <a:p>
            <a:r>
              <a:rPr lang="ru-RU" sz="1900" dirty="0" err="1" smtClean="0">
                <a:latin typeface="+mn-lt"/>
              </a:rPr>
              <a:t>Фархад</a:t>
            </a:r>
            <a:r>
              <a:rPr lang="ru-RU" sz="1900" dirty="0" smtClean="0">
                <a:latin typeface="+mn-lt"/>
              </a:rPr>
              <a:t> узнает в Ширин красавицу, виденную в зеркале </a:t>
            </a:r>
            <a:r>
              <a:rPr lang="ru-RU" sz="1900" dirty="0" err="1" smtClean="0">
                <a:latin typeface="+mn-lt"/>
              </a:rPr>
              <a:t>Искандара</a:t>
            </a:r>
            <a:r>
              <a:rPr lang="ru-RU" sz="1900" dirty="0" smtClean="0">
                <a:latin typeface="+mn-lt"/>
              </a:rPr>
              <a:t>. </a:t>
            </a:r>
          </a:p>
          <a:p>
            <a:r>
              <a:rPr lang="ru-RU" sz="1900" dirty="0" smtClean="0">
                <a:latin typeface="+mn-lt"/>
              </a:rPr>
              <a:t>Потеря сознания. Фархада переносят во дворец </a:t>
            </a:r>
            <a:r>
              <a:rPr lang="ru-RU" sz="1900" dirty="0" err="1" smtClean="0">
                <a:latin typeface="+mn-lt"/>
              </a:rPr>
              <a:t>Михин-Бану</a:t>
            </a:r>
            <a:endParaRPr lang="ru-RU" sz="1900" dirty="0" smtClean="0">
              <a:latin typeface="+mn-lt"/>
            </a:endParaRPr>
          </a:p>
          <a:p>
            <a:endParaRPr lang="ru-RU" sz="23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9700" y="103188"/>
            <a:ext cx="5626100" cy="315471"/>
          </a:xfrm>
        </p:spPr>
        <p:txBody>
          <a:bodyPr/>
          <a:lstStyle/>
          <a:p>
            <a:r>
              <a:rPr lang="ru-RU" dirty="0" smtClean="0"/>
              <a:t>ГЛ. XXXI. ВСТРЕЧА ФАРХАДА С ШИРИН</a:t>
            </a:r>
            <a:endParaRPr lang="ru-RU" dirty="0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2197100" y="631825"/>
            <a:ext cx="3429000" cy="2438400"/>
          </a:xfrm>
          <a:prstGeom prst="round1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700" dirty="0" err="1" smtClean="0">
                <a:solidFill>
                  <a:schemeClr val="accent4">
                    <a:lumMod val="75000"/>
                  </a:schemeClr>
                </a:solidFill>
              </a:rPr>
              <a:t>Фархад</a:t>
            </a:r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</a:rPr>
              <a:t>, узрев Ширин, окаменел, </a:t>
            </a:r>
          </a:p>
          <a:p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</a:rPr>
              <a:t>То сердцем леденел, то пламенел. </a:t>
            </a:r>
          </a:p>
          <a:p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</a:rPr>
              <a:t>Но и сама Ширин, чей в этот миг </a:t>
            </a:r>
          </a:p>
          <a:p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</a:rPr>
              <a:t>Под пеленою тайны вспыхнул лик, </a:t>
            </a:r>
          </a:p>
          <a:p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</a:rPr>
              <a:t>К нему мгновенной страстью занялась, </a:t>
            </a:r>
          </a:p>
          <a:p>
            <a:r>
              <a:rPr lang="ru-RU" sz="1700" dirty="0" smtClean="0">
                <a:solidFill>
                  <a:schemeClr val="accent4">
                    <a:lumMod val="75000"/>
                  </a:schemeClr>
                </a:solidFill>
              </a:rPr>
              <a:t>Слезами восхищенья облилась</a:t>
            </a:r>
            <a:endParaRPr lang="ru-RU" sz="17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соседними углами 5"/>
          <p:cNvSpPr/>
          <p:nvPr/>
        </p:nvSpPr>
        <p:spPr>
          <a:xfrm>
            <a:off x="292100" y="555625"/>
            <a:ext cx="5029200" cy="2514600"/>
          </a:xfrm>
          <a:prstGeom prst="round2Same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</a:rPr>
              <a:t>Фархад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от изумленья в землю врос. </a:t>
            </a:r>
          </a:p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А ей закрытый подали поднос </a:t>
            </a:r>
          </a:p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Поднос рукой точеною открыв, </a:t>
            </a:r>
          </a:p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Ширин, все извиненья повторив, </a:t>
            </a:r>
          </a:p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Дарами стала осыпать того, </a:t>
            </a:r>
          </a:p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Чье чудом ей казалось мастерство. </a:t>
            </a:r>
          </a:p>
          <a:p>
            <a:pPr algn="ctr"/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</a:rPr>
              <a:t>Фархад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стоял, как бы ума лишен, </a:t>
            </a:r>
          </a:p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Так был он поражен, обворожен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905615c8f02661726a3f196688377eb9b49aa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1210</TotalTime>
  <Words>1299</Words>
  <Application>Microsoft Office PowerPoint</Application>
  <PresentationFormat>Произвольный</PresentationFormat>
  <Paragraphs>169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Литература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ГЛ. XXXI. ВСТРЕЧА ФАРХАДА С ШИРИН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ГЛ. XXXIII. ФАРХАД ЗАКАНЧИВАЕТ АРЫК И СТРОИТ ЗАМОК ДЛЯ ШИРИН</vt:lpstr>
      <vt:lpstr>Презентация PowerPoint</vt:lpstr>
      <vt:lpstr>ГЛАВА XXXIV. ПРАЗДНИК ВОДОПУСКА</vt:lpstr>
      <vt:lpstr>ПИСЬМО ШИРИН К ФАРХАДУ</vt:lpstr>
      <vt:lpstr>ПИСЬМО ШИРИН К ФАРХАДУ</vt:lpstr>
      <vt:lpstr>ГЛ. XLVI. ПИСЬМО ФАРХАДА К ШИРИН</vt:lpstr>
      <vt:lpstr>ПИСЬМО ФАРХАДА К ШИРИН</vt:lpstr>
      <vt:lpstr>ГЛАВА XLIX. СМЕРТЬ ФАРХАДА</vt:lpstr>
      <vt:lpstr>ГЛАВА LI. СМЕРТЬ ШИРИН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Samira</cp:lastModifiedBy>
  <cp:revision>118</cp:revision>
  <dcterms:created xsi:type="dcterms:W3CDTF">2020-04-13T08:05:16Z</dcterms:created>
  <dcterms:modified xsi:type="dcterms:W3CDTF">2020-09-21T05:13:08Z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