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356" r:id="rId11"/>
    <p:sldId id="1402" r:id="rId12"/>
    <p:sldId id="1366" r:id="rId13"/>
    <p:sldId id="1403" r:id="rId14"/>
    <p:sldId id="1405" r:id="rId15"/>
    <p:sldId id="1404" r:id="rId16"/>
    <p:sldId id="1370" r:id="rId17"/>
    <p:sldId id="1357" r:id="rId18"/>
    <p:sldId id="1363" r:id="rId19"/>
    <p:sldId id="1360" r:id="rId20"/>
    <p:sldId id="1372" r:id="rId21"/>
    <p:sldId id="1373" r:id="rId22"/>
    <p:sldId id="1374" r:id="rId23"/>
  </p:sldIdLst>
  <p:sldSz cx="12169775" cy="7021513"/>
  <p:notesSz cx="6858000" cy="9144000"/>
  <p:custDataLst>
    <p:tags r:id="rId25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1403"/>
            <p14:sldId id="1405"/>
            <p14:sldId id="1404"/>
            <p14:sldId id="1370"/>
            <p14:sldId id="1357"/>
            <p14:sldId id="1363"/>
            <p14:sldId id="1360"/>
            <p14:sldId id="1372"/>
            <p14:sldId id="1373"/>
            <p14:sldId id="137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86" y="-312"/>
      </p:cViewPr>
      <p:guideLst>
        <p:guide orient="horz" pos="1608"/>
        <p:guide orient="horz" pos="1120"/>
        <p:guide pos="3977"/>
        <p:guide pos="331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68363" y="2466639"/>
            <a:ext cx="5688632" cy="3646410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>
              <a:lnSpc>
                <a:spcPts val="4162"/>
              </a:lnSpc>
              <a:spcBef>
                <a:spcPts val="235"/>
              </a:spcBef>
            </a:pPr>
            <a:endParaRPr sz="8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Тема: Устное народное творчество. Понятие об исторических песнях.</a:t>
            </a:r>
          </a:p>
          <a:p>
            <a:pPr marL="27041"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0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8" t="-5" r="15612" b="4076"/>
          <a:stretch/>
        </p:blipFill>
        <p:spPr>
          <a:xfrm>
            <a:off x="7513778" y="2646660"/>
            <a:ext cx="3575213" cy="3667098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83" y="517850"/>
            <a:ext cx="1672357" cy="111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2399" y="233946"/>
            <a:ext cx="932801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Исторические песни </a:t>
            </a:r>
            <a:r>
              <a:rPr lang="en-US" sz="4400" dirty="0"/>
              <a:t>XVIII </a:t>
            </a:r>
            <a:r>
              <a:rPr lang="ru-RU" sz="4400" dirty="0" smtClean="0"/>
              <a:t>века</a:t>
            </a:r>
            <a:endParaRPr sz="4400" dirty="0"/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xmlns="" id="{164ACC2A-5F96-4A6B-ADC6-4D9F0F7085B6}"/>
              </a:ext>
            </a:extLst>
          </p:cNvPr>
          <p:cNvSpPr/>
          <p:nvPr/>
        </p:nvSpPr>
        <p:spPr>
          <a:xfrm>
            <a:off x="280184" y="1258861"/>
            <a:ext cx="7676911" cy="1694461"/>
          </a:xfrm>
          <a:prstGeom prst="rect">
            <a:avLst/>
          </a:prstGeom>
          <a:solidFill>
            <a:schemeClr val="tx1"/>
          </a:solidFill>
        </p:spPr>
        <p:txBody>
          <a:bodyPr wrap="square" lIns="245629" tIns="97493" rIns="245629" bIns="61407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веке народ прославлял Петра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его военные походы. С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солдатская историческая песня становится ведущей в русской исторической песенной поэзии.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xmlns="" id="{6F3D02C6-DC2A-4196-BDE3-056C68C57E0A}"/>
              </a:ext>
            </a:extLst>
          </p:cNvPr>
          <p:cNvSpPr/>
          <p:nvPr/>
        </p:nvSpPr>
        <p:spPr>
          <a:xfrm>
            <a:off x="293400" y="4647783"/>
            <a:ext cx="7663695" cy="2077964"/>
          </a:xfrm>
          <a:prstGeom prst="rect">
            <a:avLst/>
          </a:prstGeom>
          <a:solidFill>
            <a:schemeClr val="tx1"/>
          </a:solidFill>
        </p:spPr>
        <p:txBody>
          <a:bodyPr wrap="square" lIns="245629" tIns="97493" rIns="245629" bIns="61407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этот период вошли песни о Крестьянской войне под предводительством </a:t>
            </a:r>
            <a:r>
              <a:rPr lang="ru-RU" sz="2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Е.Пугачёва</a:t>
            </a:r>
            <a:r>
              <a:rPr lang="ru-RU" sz="2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составили цикл с разнообразной тематикой.</a:t>
            </a:r>
            <a:endParaRPr lang="en-US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xmlns="" id="{40F26E7C-BB4F-4712-BA3E-859407FA2948}"/>
              </a:ext>
            </a:extLst>
          </p:cNvPr>
          <p:cNvSpPr/>
          <p:nvPr/>
        </p:nvSpPr>
        <p:spPr>
          <a:xfrm>
            <a:off x="279943" y="2971094"/>
            <a:ext cx="7663694" cy="1694461"/>
          </a:xfrm>
          <a:prstGeom prst="rect">
            <a:avLst/>
          </a:prstGeom>
          <a:solidFill>
            <a:schemeClr val="tx1"/>
          </a:solidFill>
        </p:spPr>
        <p:txBody>
          <a:bodyPr wrap="square" lIns="245629" tIns="97493" rIns="245629" bIns="61407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петровского времени отражены в песнях: «Ах, бедные головушки солдатские…», «Ах, по морю, морю синему» и другие.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19" y="1258861"/>
            <a:ext cx="3728667" cy="55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:a16="http://schemas.microsoft.com/office/drawing/2014/main" xmlns="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:a16="http://schemas.microsoft.com/office/drawing/2014/main" xmlns="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:a16="http://schemas.microsoft.com/office/drawing/2014/main" xmlns="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5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:a16="http://schemas.microsoft.com/office/drawing/2014/main" xmlns="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:a16="http://schemas.microsoft.com/office/drawing/2014/main" xmlns="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:a16="http://schemas.microsoft.com/office/drawing/2014/main" xmlns="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:a16="http://schemas.microsoft.com/office/drawing/2014/main" xmlns="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107">
            <a:extLst>
              <a:ext uri="{FF2B5EF4-FFF2-40B4-BE49-F238E27FC236}">
                <a16:creationId xmlns:a16="http://schemas.microsoft.com/office/drawing/2014/main" xmlns="" id="{12FBD3FA-E570-48E3-90F1-1C3FE68E986E}"/>
              </a:ext>
            </a:extLst>
          </p:cNvPr>
          <p:cNvSpPr>
            <a:spLocks noEditPoints="1"/>
          </p:cNvSpPr>
          <p:nvPr/>
        </p:nvSpPr>
        <p:spPr bwMode="auto">
          <a:xfrm>
            <a:off x="3690431" y="3494040"/>
            <a:ext cx="451352" cy="459992"/>
          </a:xfrm>
          <a:custGeom>
            <a:avLst/>
            <a:gdLst>
              <a:gd name="T0" fmla="*/ 591 w 610"/>
              <a:gd name="T1" fmla="*/ 523 h 606"/>
              <a:gd name="T2" fmla="*/ 463 w 610"/>
              <a:gd name="T3" fmla="*/ 395 h 606"/>
              <a:gd name="T4" fmla="*/ 432 w 610"/>
              <a:gd name="T5" fmla="*/ 74 h 606"/>
              <a:gd name="T6" fmla="*/ 253 w 610"/>
              <a:gd name="T7" fmla="*/ 0 h 606"/>
              <a:gd name="T8" fmla="*/ 74 w 610"/>
              <a:gd name="T9" fmla="*/ 74 h 606"/>
              <a:gd name="T10" fmla="*/ 0 w 610"/>
              <a:gd name="T11" fmla="*/ 253 h 606"/>
              <a:gd name="T12" fmla="*/ 74 w 610"/>
              <a:gd name="T13" fmla="*/ 433 h 606"/>
              <a:gd name="T14" fmla="*/ 253 w 610"/>
              <a:gd name="T15" fmla="*/ 507 h 606"/>
              <a:gd name="T16" fmla="*/ 395 w 610"/>
              <a:gd name="T17" fmla="*/ 464 h 606"/>
              <a:gd name="T18" fmla="*/ 522 w 610"/>
              <a:gd name="T19" fmla="*/ 591 h 606"/>
              <a:gd name="T20" fmla="*/ 557 w 610"/>
              <a:gd name="T21" fmla="*/ 606 h 606"/>
              <a:gd name="T22" fmla="*/ 591 w 610"/>
              <a:gd name="T23" fmla="*/ 591 h 606"/>
              <a:gd name="T24" fmla="*/ 591 w 610"/>
              <a:gd name="T25" fmla="*/ 523 h 606"/>
              <a:gd name="T26" fmla="*/ 84 w 610"/>
              <a:gd name="T27" fmla="*/ 423 h 606"/>
              <a:gd name="T28" fmla="*/ 14 w 610"/>
              <a:gd name="T29" fmla="*/ 253 h 606"/>
              <a:gd name="T30" fmla="*/ 84 w 610"/>
              <a:gd name="T31" fmla="*/ 84 h 606"/>
              <a:gd name="T32" fmla="*/ 253 w 610"/>
              <a:gd name="T33" fmla="*/ 14 h 606"/>
              <a:gd name="T34" fmla="*/ 422 w 610"/>
              <a:gd name="T35" fmla="*/ 84 h 606"/>
              <a:gd name="T36" fmla="*/ 449 w 610"/>
              <a:gd name="T37" fmla="*/ 391 h 606"/>
              <a:gd name="T38" fmla="*/ 448 w 610"/>
              <a:gd name="T39" fmla="*/ 392 h 606"/>
              <a:gd name="T40" fmla="*/ 422 w 610"/>
              <a:gd name="T41" fmla="*/ 423 h 606"/>
              <a:gd name="T42" fmla="*/ 392 w 610"/>
              <a:gd name="T43" fmla="*/ 448 h 606"/>
              <a:gd name="T44" fmla="*/ 391 w 610"/>
              <a:gd name="T45" fmla="*/ 449 h 606"/>
              <a:gd name="T46" fmla="*/ 253 w 610"/>
              <a:gd name="T47" fmla="*/ 493 h 606"/>
              <a:gd name="T48" fmla="*/ 84 w 610"/>
              <a:gd name="T49" fmla="*/ 423 h 606"/>
              <a:gd name="T50" fmla="*/ 581 w 610"/>
              <a:gd name="T51" fmla="*/ 581 h 606"/>
              <a:gd name="T52" fmla="*/ 532 w 610"/>
              <a:gd name="T53" fmla="*/ 581 h 606"/>
              <a:gd name="T54" fmla="*/ 406 w 610"/>
              <a:gd name="T55" fmla="*/ 455 h 606"/>
              <a:gd name="T56" fmla="*/ 432 w 610"/>
              <a:gd name="T57" fmla="*/ 433 h 606"/>
              <a:gd name="T58" fmla="*/ 455 w 610"/>
              <a:gd name="T59" fmla="*/ 406 h 606"/>
              <a:gd name="T60" fmla="*/ 581 w 610"/>
              <a:gd name="T61" fmla="*/ 533 h 606"/>
              <a:gd name="T62" fmla="*/ 581 w 610"/>
              <a:gd name="T63" fmla="*/ 581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10" h="606">
                <a:moveTo>
                  <a:pt x="591" y="523"/>
                </a:moveTo>
                <a:cubicBezTo>
                  <a:pt x="463" y="395"/>
                  <a:pt x="463" y="395"/>
                  <a:pt x="463" y="395"/>
                </a:cubicBezTo>
                <a:cubicBezTo>
                  <a:pt x="530" y="296"/>
                  <a:pt x="519" y="161"/>
                  <a:pt x="432" y="74"/>
                </a:cubicBezTo>
                <a:cubicBezTo>
                  <a:pt x="384" y="26"/>
                  <a:pt x="321" y="0"/>
                  <a:pt x="253" y="0"/>
                </a:cubicBezTo>
                <a:cubicBezTo>
                  <a:pt x="185" y="0"/>
                  <a:pt x="122" y="26"/>
                  <a:pt x="74" y="74"/>
                </a:cubicBezTo>
                <a:cubicBezTo>
                  <a:pt x="26" y="122"/>
                  <a:pt x="0" y="186"/>
                  <a:pt x="0" y="253"/>
                </a:cubicBezTo>
                <a:cubicBezTo>
                  <a:pt x="0" y="321"/>
                  <a:pt x="26" y="385"/>
                  <a:pt x="74" y="433"/>
                </a:cubicBezTo>
                <a:cubicBezTo>
                  <a:pt x="122" y="480"/>
                  <a:pt x="185" y="507"/>
                  <a:pt x="253" y="507"/>
                </a:cubicBezTo>
                <a:cubicBezTo>
                  <a:pt x="304" y="507"/>
                  <a:pt x="353" y="492"/>
                  <a:pt x="395" y="464"/>
                </a:cubicBezTo>
                <a:cubicBezTo>
                  <a:pt x="522" y="591"/>
                  <a:pt x="522" y="591"/>
                  <a:pt x="522" y="591"/>
                </a:cubicBezTo>
                <a:cubicBezTo>
                  <a:pt x="532" y="601"/>
                  <a:pt x="544" y="606"/>
                  <a:pt x="557" y="606"/>
                </a:cubicBezTo>
                <a:cubicBezTo>
                  <a:pt x="569" y="606"/>
                  <a:pt x="582" y="601"/>
                  <a:pt x="591" y="591"/>
                </a:cubicBezTo>
                <a:cubicBezTo>
                  <a:pt x="610" y="572"/>
                  <a:pt x="610" y="542"/>
                  <a:pt x="591" y="523"/>
                </a:cubicBezTo>
                <a:close/>
                <a:moveTo>
                  <a:pt x="84" y="423"/>
                </a:moveTo>
                <a:cubicBezTo>
                  <a:pt x="39" y="377"/>
                  <a:pt x="14" y="317"/>
                  <a:pt x="14" y="253"/>
                </a:cubicBezTo>
                <a:cubicBezTo>
                  <a:pt x="14" y="189"/>
                  <a:pt x="39" y="129"/>
                  <a:pt x="84" y="84"/>
                </a:cubicBezTo>
                <a:cubicBezTo>
                  <a:pt x="129" y="39"/>
                  <a:pt x="189" y="14"/>
                  <a:pt x="253" y="14"/>
                </a:cubicBezTo>
                <a:cubicBezTo>
                  <a:pt x="317" y="14"/>
                  <a:pt x="377" y="39"/>
                  <a:pt x="422" y="84"/>
                </a:cubicBezTo>
                <a:cubicBezTo>
                  <a:pt x="506" y="168"/>
                  <a:pt x="514" y="298"/>
                  <a:pt x="449" y="391"/>
                </a:cubicBezTo>
                <a:cubicBezTo>
                  <a:pt x="448" y="392"/>
                  <a:pt x="448" y="392"/>
                  <a:pt x="448" y="392"/>
                </a:cubicBezTo>
                <a:cubicBezTo>
                  <a:pt x="440" y="403"/>
                  <a:pt x="432" y="413"/>
                  <a:pt x="422" y="423"/>
                </a:cubicBezTo>
                <a:cubicBezTo>
                  <a:pt x="413" y="432"/>
                  <a:pt x="403" y="441"/>
                  <a:pt x="392" y="448"/>
                </a:cubicBezTo>
                <a:cubicBezTo>
                  <a:pt x="392" y="448"/>
                  <a:pt x="391" y="449"/>
                  <a:pt x="391" y="449"/>
                </a:cubicBezTo>
                <a:cubicBezTo>
                  <a:pt x="351" y="477"/>
                  <a:pt x="303" y="493"/>
                  <a:pt x="253" y="493"/>
                </a:cubicBezTo>
                <a:cubicBezTo>
                  <a:pt x="189" y="493"/>
                  <a:pt x="129" y="468"/>
                  <a:pt x="84" y="423"/>
                </a:cubicBezTo>
                <a:close/>
                <a:moveTo>
                  <a:pt x="581" y="581"/>
                </a:moveTo>
                <a:cubicBezTo>
                  <a:pt x="568" y="595"/>
                  <a:pt x="546" y="595"/>
                  <a:pt x="532" y="581"/>
                </a:cubicBezTo>
                <a:cubicBezTo>
                  <a:pt x="406" y="455"/>
                  <a:pt x="406" y="455"/>
                  <a:pt x="406" y="455"/>
                </a:cubicBezTo>
                <a:cubicBezTo>
                  <a:pt x="415" y="448"/>
                  <a:pt x="424" y="441"/>
                  <a:pt x="432" y="433"/>
                </a:cubicBezTo>
                <a:cubicBezTo>
                  <a:pt x="440" y="424"/>
                  <a:pt x="448" y="415"/>
                  <a:pt x="455" y="406"/>
                </a:cubicBezTo>
                <a:cubicBezTo>
                  <a:pt x="581" y="533"/>
                  <a:pt x="581" y="533"/>
                  <a:pt x="581" y="533"/>
                </a:cubicBezTo>
                <a:cubicBezTo>
                  <a:pt x="595" y="546"/>
                  <a:pt x="595" y="568"/>
                  <a:pt x="581" y="5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33">
            <a:extLst>
              <a:ext uri="{FF2B5EF4-FFF2-40B4-BE49-F238E27FC236}">
                <a16:creationId xmlns:a16="http://schemas.microsoft.com/office/drawing/2014/main" xmlns="" id="{FD9B8921-86BF-4FD0-A350-B0845CCF3A2D}"/>
              </a:ext>
            </a:extLst>
          </p:cNvPr>
          <p:cNvSpPr/>
          <p:nvPr/>
        </p:nvSpPr>
        <p:spPr>
          <a:xfrm>
            <a:off x="264283" y="1324466"/>
            <a:ext cx="6697305" cy="246529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веке нашло отражение событие чрезвычайной важности – Отечественная война 1812 года. В войну были ввергнуты крестьянские массы, и это послужило поводом для создания народных песен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34">
            <a:extLst>
              <a:ext uri="{FF2B5EF4-FFF2-40B4-BE49-F238E27FC236}">
                <a16:creationId xmlns:a16="http://schemas.microsoft.com/office/drawing/2014/main" xmlns="" id="{9121121C-5DCE-4675-BB9E-861250F835C2}"/>
              </a:ext>
            </a:extLst>
          </p:cNvPr>
          <p:cNvSpPr/>
          <p:nvPr/>
        </p:nvSpPr>
        <p:spPr>
          <a:xfrm>
            <a:off x="7156556" y="1325064"/>
            <a:ext cx="4743298" cy="2876172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песнях прославляются полководцы и простые солдаты, партизаны: «От своих чистых сердец», «Как заплакала </a:t>
            </a:r>
            <a:r>
              <a:rPr lang="ru-RU" sz="3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Россиюшка</a:t>
            </a:r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француза…» и другие</a:t>
            </a:r>
            <a:r>
              <a:rPr lang="ru-RU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xmlns="" id="{4157D346-FB79-421D-B20D-AE730481A917}"/>
              </a:ext>
            </a:extLst>
          </p:cNvPr>
          <p:cNvSpPr/>
          <p:nvPr/>
        </p:nvSpPr>
        <p:spPr>
          <a:xfrm>
            <a:off x="7304208" y="4374852"/>
            <a:ext cx="4447994" cy="2191306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r>
              <a:rPr lang="ru-RU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</a:t>
            </a:r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lang="ru-RU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капитализма песни рассказывали о рабочих, старателях, фабрикантах.</a:t>
            </a:r>
            <a:endParaRPr lang="en-US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7157" y="350130"/>
            <a:ext cx="9392164" cy="605108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Исторические песни </a:t>
            </a:r>
            <a:r>
              <a:rPr lang="en-US" sz="4900" dirty="0" smtClean="0"/>
              <a:t>XIX </a:t>
            </a:r>
            <a:r>
              <a:rPr lang="ru-RU" sz="4900" dirty="0" smtClean="0"/>
              <a:t>века</a:t>
            </a:r>
            <a:endParaRPr lang="ru-RU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18" y="3954032"/>
            <a:ext cx="6453189" cy="275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AA7B651-53B3-46C5-9041-60D8C8DB800D}"/>
              </a:ext>
            </a:extLst>
          </p:cNvPr>
          <p:cNvSpPr txBox="1"/>
          <p:nvPr/>
        </p:nvSpPr>
        <p:spPr>
          <a:xfrm>
            <a:off x="309585" y="1063244"/>
            <a:ext cx="11550605" cy="699841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lIns="245629" tIns="122816" rIns="245629" bIns="122816" rtlCol="0">
            <a:no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начале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широкое распространение получили рабочие песни: «</a:t>
            </a:r>
            <a:r>
              <a:rPr lang="ru-RU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Сестрорецкий</a:t>
            </a: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оружейный завод», «Камаринская Саввы Морозова». 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Исторические</a:t>
            </a:r>
            <a:r>
              <a:rPr lang="ru-RU" dirty="0" smtClean="0"/>
              <a:t> песни </a:t>
            </a:r>
            <a:r>
              <a:rPr lang="en-US" dirty="0" smtClean="0"/>
              <a:t>XX </a:t>
            </a:r>
            <a:r>
              <a:rPr lang="ru-RU" dirty="0" smtClean="0"/>
              <a:t>века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9" y="2866312"/>
            <a:ext cx="5535949" cy="38573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88" y="2873006"/>
            <a:ext cx="5797630" cy="38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ДОМАШНЕЕ ЗАДАНИЕ 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288244" y="1314513"/>
            <a:ext cx="11521280" cy="4721206"/>
          </a:xfrm>
          <a:prstGeom prst="rect">
            <a:avLst/>
          </a:prstGeom>
          <a:solidFill>
            <a:schemeClr val="tx1"/>
          </a:solidFill>
        </p:spPr>
        <p:txBody>
          <a:bodyPr wrap="square" lIns="194987" tIns="97493" rIns="194987" bIns="97493" rtlCol="0">
            <a:spAutoFit/>
          </a:bodyPr>
          <a:lstStyle/>
          <a:p>
            <a:pPr algn="just"/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Ответьте на вопросы:</a:t>
            </a:r>
          </a:p>
          <a:p>
            <a:pPr algn="just"/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1. Что вы узнали об исторических песнях?</a:t>
            </a:r>
          </a:p>
          <a:p>
            <a:pPr algn="just"/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2. Как проявляется в исторических песнях отношение народа к Петру 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</a:t>
            </a:r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3. Каким народ представлял себе Емельяна Пугачева и Степана Разина?</a:t>
            </a:r>
          </a:p>
          <a:p>
            <a:endParaRPr lang="en-US" sz="3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0251" y="1314511"/>
            <a:ext cx="8892988" cy="4767372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just" defTabSz="1228126">
              <a:spcAft>
                <a:spcPts val="200"/>
              </a:spcAft>
              <a:defRPr/>
            </a:pPr>
            <a:r>
              <a:rPr lang="ru-RU" sz="36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kern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Изустная </a:t>
            </a:r>
            <a:r>
              <a:rPr lang="ru-RU" sz="3200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достоинство и разум народа. Она становила и укрепляла его нравственный облик</a:t>
            </a:r>
            <a:r>
              <a:rPr lang="en-US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его </a:t>
            </a:r>
            <a:endParaRPr lang="ru-RU" sz="3200" kern="0" dirty="0" smtClean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228126">
              <a:spcAft>
                <a:spcPts val="200"/>
              </a:spcAft>
              <a:defRPr/>
            </a:pP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исторической памятью, праздничными</a:t>
            </a:r>
          </a:p>
          <a:p>
            <a:pPr algn="just" defTabSz="1228126">
              <a:spcAft>
                <a:spcPts val="200"/>
              </a:spcAft>
              <a:defRPr/>
            </a:pP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одеждами 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души и </a:t>
            </a: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наполняла </a:t>
            </a:r>
          </a:p>
          <a:p>
            <a:pPr algn="just" defTabSz="1228126">
              <a:spcAft>
                <a:spcPts val="200"/>
              </a:spcAft>
              <a:defRPr/>
            </a:pP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глубоким 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содержанием всю его размеренную </a:t>
            </a: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жизнь, 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текущую по обычаям и обрядам</a:t>
            </a:r>
            <a:r>
              <a:rPr lang="en-US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была связана 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его трудом</a:t>
            </a:r>
            <a:r>
              <a:rPr lang="en-US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kern="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природой и почитанием отцов и </a:t>
            </a:r>
            <a:r>
              <a:rPr lang="ru-RU" sz="3200" kern="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дедов….</a:t>
            </a:r>
            <a:endParaRPr lang="en-US" sz="3200" kern="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54" y="2178608"/>
            <a:ext cx="2393393" cy="313234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286637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УСТНОЕ НАРОДНОЕ ТВОРЧЕСТВО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110072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Русские исторические </a:t>
            </a:r>
            <a:r>
              <a:rPr lang="ru-RU" sz="4400" dirty="0" smtClean="0"/>
              <a:t>песни</a:t>
            </a:r>
            <a:endParaRPr sz="4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0828" y="2302225"/>
            <a:ext cx="668529" cy="74246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343" y="1280991"/>
            <a:ext cx="9851101" cy="550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8343" y="233946"/>
            <a:ext cx="9973108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РУССКИЕ ИСТОРИЧЕСКИЕ ПЕСНИ</a:t>
            </a:r>
            <a:endParaRPr lang="ru-RU" sz="4400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262753" y="1314512"/>
            <a:ext cx="11614487" cy="5328592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Особый пласт в русском фольклоре занимают народные исторические песни. Исторические песни – это устные стихотворные произведения хорового исполнения. Историческая песня зародилась в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древности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55" y="3745104"/>
            <a:ext cx="4375783" cy="2609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31" y="3745103"/>
            <a:ext cx="4356484" cy="26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251" y="246704"/>
            <a:ext cx="11506475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РУССКИЕ ИСТОРИЧЕСКИЕ ПЕСНИ</a:t>
            </a:r>
            <a:endParaRPr lang="ru-RU" sz="4400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330758" y="1314512"/>
            <a:ext cx="11506475" cy="547260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just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песнях отображен и внешний мир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внутренний 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 человека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Одни песни посвящались историческим 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событиям, 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героям, 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выдающимс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личностям, другие – переживаниям, связанным с любовными отношениями, семейной жизнью, с солдатской долей.</a:t>
            </a: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0828" y="2302225"/>
            <a:ext cx="668529" cy="74246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451" y="4639579"/>
            <a:ext cx="4357376" cy="193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6435" y="233946"/>
            <a:ext cx="8567245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Русские исторические </a:t>
            </a:r>
            <a:r>
              <a:rPr lang="ru-RU" sz="4400" dirty="0" smtClean="0"/>
              <a:t>песни</a:t>
            </a:r>
            <a:endParaRPr sz="4400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252239" y="952700"/>
            <a:ext cx="11578121" cy="336029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исторических песнях живет само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породившее,  </a:t>
            </a:r>
            <a:r>
              <a:rPr lang="ru-RU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обытия и факты.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одробности</a:t>
            </a:r>
            <a:r>
              <a:rPr lang="ru-RU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мало что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скажут нашей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памяти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это, воплощено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песне, с удивительной художественной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силой,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властно перенесет нас в  его время, в его жизнь и скажет нам о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многом. </a:t>
            </a:r>
            <a:r>
              <a:rPr lang="ru-RU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Такова тайна народной исторической песни.</a:t>
            </a:r>
            <a:endParaRPr lang="ru-RU" sz="3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252238" y="4313937"/>
            <a:ext cx="11578121" cy="200781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5"/>
              </a:buClr>
            </a:pPr>
            <a:r>
              <a:rPr lang="ru-RU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Народные песни в отличие от былин, исполнявшихся обычно </a:t>
            </a:r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сказителями, </a:t>
            </a:r>
            <a:r>
              <a:rPr lang="ru-RU" sz="32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былинниками</a:t>
            </a:r>
            <a:r>
              <a:rPr lang="ru-RU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создавались самыми разными людьми в минуту, когда душевные переживания требовали выражения в словах и мелодии.</a:t>
            </a:r>
            <a:endParaRPr lang="en-US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6353" y="233946"/>
            <a:ext cx="742609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Русские народные </a:t>
            </a:r>
            <a:r>
              <a:rPr lang="ru-RU" sz="4400" dirty="0" smtClean="0"/>
              <a:t>песни</a:t>
            </a:r>
            <a:endParaRPr sz="4400" dirty="0"/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6308631" y="1417485"/>
            <a:ext cx="2147429" cy="817811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Иван Грозный.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6293073" y="3532679"/>
            <a:ext cx="1940354" cy="927457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Петр Первый.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6308631" y="4684640"/>
            <a:ext cx="5006947" cy="927457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Герои войны – Суворов, Кутузов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315084" y="5801291"/>
            <a:ext cx="5471048" cy="927457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Народные вожди – Ермак, Разин, Пугачев.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6315084" y="2414346"/>
            <a:ext cx="2140976" cy="927457"/>
          </a:xfrm>
          <a:prstGeom prst="rect">
            <a:avLst/>
          </a:prstGeom>
          <a:solidFill>
            <a:srgbClr val="0070C0"/>
          </a:solidFill>
        </p:spPr>
        <p:txBody>
          <a:bodyPr wrap="square" lIns="245629" tIns="97493" rIns="245629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Борис Годунов.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5351526" y="1354639"/>
            <a:ext cx="981821" cy="907744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89000"/>
              </a:lnSpc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5351527" y="2392542"/>
            <a:ext cx="981819" cy="94926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89000"/>
              </a:lnSpc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5367440" y="3544014"/>
            <a:ext cx="980954" cy="92477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89000"/>
              </a:lnSpc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5352398" y="5773436"/>
            <a:ext cx="980948" cy="858257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89000"/>
              </a:lnSpc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26378" y="5337563"/>
            <a:ext cx="483260" cy="257039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4941015" y="4533268"/>
            <a:ext cx="483260" cy="257039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8470773" y="5209042"/>
            <a:ext cx="483260" cy="257039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415708" y="2392542"/>
            <a:ext cx="241631" cy="344669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379486" y="1400541"/>
            <a:ext cx="4803159" cy="5091289"/>
          </a:xfrm>
          <a:prstGeom prst="rect">
            <a:avLst/>
          </a:prstGeom>
          <a:solidFill>
            <a:srgbClr val="0070C0"/>
          </a:solidFill>
        </p:spPr>
        <p:txBody>
          <a:bodyPr wrap="square" lIns="122816" tIns="97493" rIns="122816" bIns="61407">
            <a:spAutoFit/>
          </a:bodyPr>
          <a:lstStyle/>
          <a:p>
            <a:pPr>
              <a:lnSpc>
                <a:spcPct val="89000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Исторические 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песни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9000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не только изображают события или отдельные эпизоды, но и отражают чувства, переживания героев так, как это понимает народ. Частые герои исторических песен: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351527" y="4712590"/>
            <a:ext cx="981819" cy="882012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89000"/>
              </a:lnSpc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24" y="1228612"/>
            <a:ext cx="3381670" cy="301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407" y="263939"/>
            <a:ext cx="9865096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Исторические песни </a:t>
            </a:r>
            <a:r>
              <a:rPr lang="en-US" sz="4400" dirty="0"/>
              <a:t>XVI </a:t>
            </a:r>
            <a:r>
              <a:rPr lang="ru-RU" sz="4400" dirty="0" smtClean="0"/>
              <a:t>века</a:t>
            </a:r>
            <a:endParaRPr sz="4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1596704" y="1716220"/>
            <a:ext cx="94626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4064210" y="1721042"/>
            <a:ext cx="77440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6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6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395" y="1404126"/>
            <a:ext cx="6600566" cy="23407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r>
              <a:rPr lang="ru-RU" sz="3200" dirty="0" smtClean="0">
                <a:solidFill>
                  <a:schemeClr val="tx2"/>
                </a:solidFill>
              </a:rPr>
              <a:t>Все они разнообразны по тематике, но главной в них была идея единства Русской земли, укрепление централизованного государства.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395" y="3834792"/>
            <a:ext cx="6600566" cy="29514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r>
              <a:rPr lang="ru-RU" sz="3200" dirty="0" smtClean="0">
                <a:solidFill>
                  <a:srgbClr val="00B050"/>
                </a:solidFill>
              </a:rPr>
              <a:t>Об Иване Грозном был создан цикл песен «</a:t>
            </a:r>
            <a:r>
              <a:rPr lang="ru-RU" sz="3200" dirty="0" err="1" smtClean="0">
                <a:solidFill>
                  <a:srgbClr val="00B050"/>
                </a:solidFill>
              </a:rPr>
              <a:t>Середи</a:t>
            </a:r>
            <a:r>
              <a:rPr lang="ru-RU" sz="3200" dirty="0" smtClean="0">
                <a:solidFill>
                  <a:srgbClr val="00B050"/>
                </a:solidFill>
              </a:rPr>
              <a:t> было Казанского царства…», «Вы, молоды ребята, послушайте…», «</a:t>
            </a:r>
            <a:r>
              <a:rPr lang="ru-RU" sz="3200" dirty="0" err="1" smtClean="0">
                <a:solidFill>
                  <a:srgbClr val="00B050"/>
                </a:solidFill>
              </a:rPr>
              <a:t>Поизволил</a:t>
            </a:r>
            <a:r>
              <a:rPr lang="ru-RU" sz="3200" dirty="0" smtClean="0">
                <a:solidFill>
                  <a:srgbClr val="00B050"/>
                </a:solidFill>
              </a:rPr>
              <a:t> наш царь-государь…» и другие.  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961" y="1247219"/>
            <a:ext cx="4879039" cy="553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88" grpId="0" animBg="1"/>
      <p:bldP spid="89" grpId="0" animBg="1"/>
      <p:bldP spid="90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6894" y="233946"/>
            <a:ext cx="9023706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Исторические песни</a:t>
            </a:r>
            <a:r>
              <a:rPr lang="en-US" sz="4400" dirty="0"/>
              <a:t> XVII </a:t>
            </a:r>
            <a:r>
              <a:rPr lang="ru-RU" sz="4400" dirty="0" smtClean="0"/>
              <a:t>века</a:t>
            </a:r>
            <a:endParaRPr sz="4400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EF1F3E7D-7175-43C3-BAC9-89D0AF4F4C02}"/>
              </a:ext>
            </a:extLst>
          </p:cNvPr>
          <p:cNvSpPr/>
          <p:nvPr/>
        </p:nvSpPr>
        <p:spPr>
          <a:xfrm>
            <a:off x="242237" y="1882158"/>
            <a:ext cx="3682409" cy="4827557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84222" tIns="184222" rIns="184222" bIns="184222">
            <a:spAutoFit/>
          </a:bodyPr>
          <a:lstStyle/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uz-Cyrl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этот период отражены исторические события Смутного времени. В них прославляли Бориса Годунова и царевича Дмитрия, Ксению Годунову, Гришку Отрепьева и других.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xmlns="" id="{7B6758E0-DE6A-46E0-900C-4FBC8DDFAF26}"/>
              </a:ext>
            </a:extLst>
          </p:cNvPr>
          <p:cNvSpPr/>
          <p:nvPr/>
        </p:nvSpPr>
        <p:spPr>
          <a:xfrm>
            <a:off x="3827289" y="1954356"/>
            <a:ext cx="4566435" cy="464039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84222" tIns="184222" rIns="184222" bIns="184222">
            <a:spAutoFit/>
          </a:bodyPr>
          <a:lstStyle/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5"/>
              </a:buClr>
            </a:pP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Отражена в песнях о Василии Шуйском, о Минине и Пожарском, об избрании Михаила Федоровича Романова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5"/>
              </a:buClr>
            </a:pP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второй половине вспыхнуло восстание под руководством Степана Разина. В это время выявляется поэтическое своеобразие исторической песни как жанра.</a:t>
            </a:r>
            <a:endParaRPr lang="uz-Cyrl-UZ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667" y="1278141"/>
            <a:ext cx="3585051" cy="6037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2800" dirty="0" smtClean="0"/>
              <a:t>Первая половина. 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21410" y="1400836"/>
            <a:ext cx="3558079" cy="48132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2800" dirty="0" smtClean="0"/>
              <a:t>Вторая половина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346" y="1288888"/>
            <a:ext cx="3409665" cy="542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151823</TotalTime>
  <Words>599</Words>
  <Application>Microsoft Office PowerPoint</Application>
  <PresentationFormat>Произвольный</PresentationFormat>
  <Paragraphs>57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УСТНОЕ НАРОДНОЕ ТВОРЧЕСТВО</vt:lpstr>
      <vt:lpstr>Русские исторические песни</vt:lpstr>
      <vt:lpstr>РУССКИЕ ИСТОРИЧЕСКИЕ ПЕСНИ</vt:lpstr>
      <vt:lpstr>РУССКИЕ ИСТОРИЧЕСКИЕ ПЕСНИ</vt:lpstr>
      <vt:lpstr>Русские исторические песни</vt:lpstr>
      <vt:lpstr>Русские народные песни</vt:lpstr>
      <vt:lpstr>Исторические песни XVI века</vt:lpstr>
      <vt:lpstr>Исторические песни XVII века</vt:lpstr>
      <vt:lpstr>Исторические песни XVIII века</vt:lpstr>
      <vt:lpstr>Исторические песни XIX века</vt:lpstr>
      <vt:lpstr>Исторические песни XX века</vt:lpstr>
      <vt:lpstr>ДОМАШНЕЕ ЗАДАНИЕ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1498</cp:revision>
  <dcterms:created xsi:type="dcterms:W3CDTF">2014-10-08T23:03:32Z</dcterms:created>
  <dcterms:modified xsi:type="dcterms:W3CDTF">2020-09-03T11:57:50Z</dcterms:modified>
</cp:coreProperties>
</file>