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43"/>
  </p:notesMasterIdLst>
  <p:sldIdLst>
    <p:sldId id="1356" r:id="rId11"/>
    <p:sldId id="1424" r:id="rId12"/>
    <p:sldId id="1411" r:id="rId13"/>
    <p:sldId id="1422" r:id="rId14"/>
    <p:sldId id="1423" r:id="rId15"/>
    <p:sldId id="1425" r:id="rId16"/>
    <p:sldId id="1426" r:id="rId17"/>
    <p:sldId id="1427" r:id="rId18"/>
    <p:sldId id="1428" r:id="rId19"/>
    <p:sldId id="1429" r:id="rId20"/>
    <p:sldId id="1430" r:id="rId21"/>
    <p:sldId id="1431" r:id="rId22"/>
    <p:sldId id="1417" r:id="rId23"/>
    <p:sldId id="1370" r:id="rId24"/>
    <p:sldId id="1418" r:id="rId25"/>
    <p:sldId id="1419" r:id="rId26"/>
    <p:sldId id="1420" r:id="rId27"/>
    <p:sldId id="1421" r:id="rId28"/>
    <p:sldId id="1372" r:id="rId29"/>
    <p:sldId id="1410" r:id="rId30"/>
    <p:sldId id="1405" r:id="rId31"/>
    <p:sldId id="1402" r:id="rId32"/>
    <p:sldId id="1374" r:id="rId33"/>
    <p:sldId id="1404" r:id="rId34"/>
    <p:sldId id="1403" r:id="rId35"/>
    <p:sldId id="1366" r:id="rId36"/>
    <p:sldId id="1416" r:id="rId37"/>
    <p:sldId id="1363" r:id="rId38"/>
    <p:sldId id="1407" r:id="rId39"/>
    <p:sldId id="1360" r:id="rId40"/>
    <p:sldId id="1373" r:id="rId41"/>
    <p:sldId id="1408" r:id="rId42"/>
  </p:sldIdLst>
  <p:sldSz cx="12169775" cy="7021513"/>
  <p:notesSz cx="6858000" cy="9144000"/>
  <p:custDataLst>
    <p:tags r:id="rId44"/>
  </p:custDataLst>
  <p:defaultTextStyle>
    <a:defPPr>
      <a:defRPr lang="en-US"/>
    </a:defPPr>
    <a:lvl1pPr marL="0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4020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8038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2057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6075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70095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4113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8134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2154" algn="l" defTabSz="1228038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24"/>
            <p14:sldId id="1411"/>
            <p14:sldId id="1422"/>
            <p14:sldId id="1423"/>
            <p14:sldId id="1425"/>
            <p14:sldId id="1426"/>
            <p14:sldId id="1427"/>
            <p14:sldId id="1428"/>
            <p14:sldId id="1429"/>
            <p14:sldId id="1430"/>
            <p14:sldId id="1431"/>
            <p14:sldId id="1417"/>
            <p14:sldId id="1370"/>
            <p14:sldId id="1418"/>
            <p14:sldId id="1419"/>
            <p14:sldId id="1420"/>
            <p14:sldId id="1421"/>
            <p14:sldId id="1372"/>
            <p14:sldId id="1410"/>
            <p14:sldId id="1405"/>
            <p14:sldId id="1402"/>
            <p14:sldId id="1374"/>
            <p14:sldId id="1404"/>
            <p14:sldId id="1403"/>
            <p14:sldId id="1366"/>
            <p14:sldId id="1416"/>
            <p14:sldId id="1363"/>
            <p14:sldId id="1407"/>
            <p14:sldId id="1360"/>
            <p14:sldId id="1373"/>
            <p14:sldId id="1408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7F7F7F"/>
    <a:srgbClr val="5F5F5F"/>
    <a:srgbClr val="B2B2B2"/>
    <a:srgbClr val="DDDDDD"/>
    <a:srgbClr val="808080"/>
    <a:srgbClr val="C0C0C0"/>
    <a:srgbClr val="328682"/>
    <a:srgbClr val="327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4706" autoAdjust="0"/>
    <p:restoredTop sz="86736" autoAdjust="0"/>
  </p:normalViewPr>
  <p:slideViewPr>
    <p:cSldViewPr snapToObjects="1">
      <p:cViewPr>
        <p:scale>
          <a:sx n="64" d="100"/>
          <a:sy n="64" d="100"/>
        </p:scale>
        <p:origin x="-402" y="-228"/>
      </p:cViewPr>
      <p:guideLst>
        <p:guide orient="horz" pos="1608"/>
        <p:guide orient="horz" pos="1120"/>
        <p:guide pos="3977"/>
        <p:guide pos="33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4020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28038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42057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56075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70095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84113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98134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12154" algn="l" defTabSz="61402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50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50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6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6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6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6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6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6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6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6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31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31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31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31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31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31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4818377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4818377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4818377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4818377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70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70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70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70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70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70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70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70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5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5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5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7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5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5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5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3157663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3157663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3157663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3157663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4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4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4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4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4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4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4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4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4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4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4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4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9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7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2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9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7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2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2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81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2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81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2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81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2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81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3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81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3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7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3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81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3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7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7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80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3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9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7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80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3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9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7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7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7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248272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7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2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497152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7" y="1846371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2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71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2322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517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08711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6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348868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6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150728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8" y="1430309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50" y="1430309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8" y="3133968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50" y="3133968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8" y="1430309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50" y="1430309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8" y="3133968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50" y="3133968"/>
            <a:ext cx="5076318" cy="150728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6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6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6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6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6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6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6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6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31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31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31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31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31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31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4818377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4818377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43678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4818377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4818377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70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70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70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70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70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70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70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70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5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5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5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5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5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5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8"/>
            <a:ext cx="507631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8"/>
            <a:ext cx="507631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3157663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3157663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8"/>
            <a:ext cx="507631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8"/>
            <a:ext cx="5076318" cy="270711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7" y="3157663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8" y="3157663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5" y="2181222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5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5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497150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5" y="1846368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0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68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2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4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4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2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4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4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2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4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4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6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49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7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7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2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4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4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8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2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4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4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9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2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4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4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5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4" y="5099317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28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28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3128128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22873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9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7" y="477858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2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6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4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6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4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4188084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4188084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4188084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4188084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4503229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4503229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4503229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9"/>
            <a:ext cx="5076318" cy="43678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4818375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4818375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228738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22873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228739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40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9" y="4778586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4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7" y="477858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2" y="477858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8"/>
            <a:ext cx="2433955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2734" y="2527368"/>
            <a:ext cx="2436998" cy="1610050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48504" y="2527368"/>
            <a:ext cx="2436998" cy="1610050"/>
          </a:xfrm>
          <a:solidFill>
            <a:schemeClr val="accent3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84273" y="2527368"/>
            <a:ext cx="2436998" cy="1610050"/>
          </a:xfrm>
          <a:solidFill>
            <a:schemeClr val="accent5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20043" y="2527368"/>
            <a:ext cx="2436998" cy="1610050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2436998" cy="1754414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48504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8427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20043" y="4312738"/>
            <a:ext cx="2436998" cy="1754414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8"/>
            <a:ext cx="3322349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4" y="2842513"/>
            <a:ext cx="3322349" cy="1294905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23713" y="2842513"/>
            <a:ext cx="3322349" cy="1294905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34692" y="2842513"/>
            <a:ext cx="3322349" cy="1294905"/>
          </a:xfrm>
          <a:solidFill>
            <a:schemeClr val="bg2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312738"/>
            <a:ext cx="3322349" cy="1792433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5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4" y="1430308"/>
            <a:ext cx="5076318" cy="270711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2735" y="3157661"/>
            <a:ext cx="5074797" cy="979758"/>
          </a:xfrm>
          <a:solidFill>
            <a:schemeClr val="accent1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82245" y="3157661"/>
            <a:ext cx="5074797" cy="979758"/>
          </a:xfrm>
          <a:solidFill>
            <a:schemeClr val="accent4">
              <a:alpha val="80000"/>
            </a:schemeClr>
          </a:solidFill>
        </p:spPr>
        <p:txBody>
          <a:bodyPr lIns="389973" tIns="194987" rIns="389973" bIns="194987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5419" indent="-172709">
              <a:defRPr sz="1400">
                <a:solidFill>
                  <a:srgbClr val="FFFFFF"/>
                </a:solidFill>
              </a:defRPr>
            </a:lvl3pPr>
            <a:lvl4pPr marL="518128" indent="-172709">
              <a:defRPr sz="1400">
                <a:solidFill>
                  <a:srgbClr val="FFFFFF"/>
                </a:solidFill>
              </a:defRPr>
            </a:lvl4pPr>
            <a:lvl5pPr marL="748408" indent="-23028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82245" y="4312737"/>
            <a:ext cx="5074797" cy="174367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29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77360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37951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8038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4097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283402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43993" y="1678886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29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77360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37951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8038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4097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283402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43993" y="3228737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29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77360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37951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8038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4097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283402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43993" y="4778585"/>
            <a:ext cx="1376715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228738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22873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228737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4338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493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52377" y="4778586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16742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30415" y="477858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198550" y="4778585"/>
            <a:ext cx="2310190" cy="100173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97924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97924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979241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8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7" y="1678887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2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5" y="1678885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0" y="1678886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8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7" y="3979244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2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5" y="3979241"/>
            <a:ext cx="912734" cy="93620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0" y="3979242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0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79" y="1678886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0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79" y="3979242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4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0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2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79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1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5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5" y="955707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5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6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4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78" y="1678887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29" y="1678885"/>
            <a:ext cx="1396710" cy="1432623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7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1"/>
            <a:ext cx="2347972" cy="361997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1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7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7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40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493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52379" y="1678887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16744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30417" y="1678885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198552" y="1678888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40" y="397924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493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52379" y="3979244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16744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30417" y="3979241"/>
            <a:ext cx="912734" cy="93620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198552" y="3979244"/>
            <a:ext cx="2310190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2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81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2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81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4337" y="1678888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1192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68356" y="1678888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7988981" y="1678888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4337" y="3979244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1192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68356" y="3979244"/>
            <a:ext cx="1531357" cy="1570733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7988981" y="3979244"/>
            <a:ext cx="3552192" cy="198854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6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3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4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81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3" y="1678885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7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1376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4343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39414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52381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17453" y="1678885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30417" y="3334647"/>
            <a:ext cx="3370781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7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8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80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31" y="1678885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9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19377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7943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8128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1669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16880" y="1678887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15446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15631" y="1678885"/>
            <a:ext cx="1396710" cy="1432623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14199" y="3334647"/>
            <a:ext cx="2399574" cy="2460518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6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8128" indent="-172709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299013"/>
            <a:ext cx="2347972" cy="361997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46563" y="1299013"/>
            <a:ext cx="2347972" cy="361997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1387" y="1299013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81751" y="1299013"/>
            <a:ext cx="2475290" cy="3619979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1921" indent="-151921">
              <a:defRPr sz="1400"/>
            </a:lvl3pPr>
            <a:lvl4pPr marL="404589" indent="-209491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2734" y="5099319"/>
            <a:ext cx="5023943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46564" y="5099319"/>
            <a:ext cx="501047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096" y="153980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4" y="1559655"/>
            <a:ext cx="3850635" cy="4661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6" y="1614947"/>
            <a:ext cx="5293853" cy="3151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7" y="1487049"/>
            <a:ext cx="10344310" cy="4737897"/>
          </a:xfrm>
        </p:spPr>
        <p:txBody>
          <a:bodyPr/>
          <a:lstStyle>
            <a:lvl1pPr>
              <a:spcBef>
                <a:spcPts val="1209"/>
              </a:spcBef>
              <a:defRPr/>
            </a:lvl1pPr>
            <a:lvl2pPr>
              <a:spcBef>
                <a:spcPts val="1209"/>
              </a:spcBef>
              <a:defRPr/>
            </a:lvl2pPr>
            <a:lvl3pPr>
              <a:spcBef>
                <a:spcPts val="1209"/>
              </a:spcBef>
              <a:defRPr/>
            </a:lvl3pPr>
            <a:lvl4pPr>
              <a:spcBef>
                <a:spcPts val="1209"/>
              </a:spcBef>
              <a:defRPr/>
            </a:lvl4pPr>
            <a:lvl5pPr>
              <a:spcBef>
                <a:spcPts val="1209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79737" indent="-249463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737" y="1487049"/>
            <a:ext cx="10344310" cy="4737897"/>
          </a:xfrm>
        </p:spPr>
        <p:txBody>
          <a:bodyPr numCol="2" spcCol="584960">
            <a:normAutofit/>
          </a:bodyPr>
          <a:lstStyle>
            <a:lvl1pPr marL="0" indent="0">
              <a:spcBef>
                <a:spcPts val="1209"/>
              </a:spcBef>
              <a:buNone/>
              <a:defRPr sz="1600"/>
            </a:lvl1pPr>
            <a:lvl2pPr marL="230274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2pPr>
            <a:lvl3pPr marL="460547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3pPr>
            <a:lvl4pPr marL="690821" indent="-230274">
              <a:spcBef>
                <a:spcPts val="1209"/>
              </a:spcBef>
              <a:buFont typeface="Arial" panose="020B0604020202020204" pitchFamily="34" charset="0"/>
              <a:buChar char="•"/>
              <a:defRPr sz="1600"/>
            </a:lvl4pPr>
            <a:lvl5pPr marL="921094" indent="-230274">
              <a:spcBef>
                <a:spcPts val="1209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7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487051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737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6302" y="1248270"/>
            <a:ext cx="5070740" cy="463387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248272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7" y="1597487"/>
            <a:ext cx="5072853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248272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597487"/>
            <a:ext cx="5074964" cy="46747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497152"/>
            <a:ext cx="5072853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2737" y="1846371"/>
            <a:ext cx="5072853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2080" y="1497152"/>
            <a:ext cx="5074964" cy="31511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14063" indent="0">
              <a:buNone/>
              <a:defRPr sz="2700" b="1"/>
            </a:lvl2pPr>
            <a:lvl3pPr marL="1228126" indent="0">
              <a:buNone/>
              <a:defRPr sz="2400" b="1"/>
            </a:lvl3pPr>
            <a:lvl4pPr marL="1842187" indent="0">
              <a:buNone/>
              <a:defRPr sz="2100" b="1"/>
            </a:lvl4pPr>
            <a:lvl5pPr marL="2456250" indent="0">
              <a:buNone/>
              <a:defRPr sz="2100" b="1"/>
            </a:lvl5pPr>
            <a:lvl6pPr marL="3070313" indent="0">
              <a:buNone/>
              <a:defRPr sz="2100" b="1"/>
            </a:lvl6pPr>
            <a:lvl7pPr marL="3684376" indent="0">
              <a:buNone/>
              <a:defRPr sz="2100" b="1"/>
            </a:lvl7pPr>
            <a:lvl8pPr marL="4298439" indent="0">
              <a:buNone/>
              <a:defRPr sz="2100" b="1"/>
            </a:lvl8pPr>
            <a:lvl9pPr marL="4912502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080" y="1846371"/>
            <a:ext cx="5074964" cy="44729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737" y="2181225"/>
            <a:ext cx="10344310" cy="1505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5468" y="3978857"/>
            <a:ext cx="8518843" cy="17943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4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8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2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6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7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4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8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2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3457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86916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30373" y="0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3457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86916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30373" y="3501395"/>
            <a:ext cx="3057656" cy="3520118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3194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66389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299583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32777" y="3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3194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66389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299583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32777" y="2335828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3194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66389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299583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32777" y="4671651"/>
            <a:ext cx="2436998" cy="2349865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5050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0101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75153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2525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00202" y="0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5050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0101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75153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2525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00202" y="1750697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5050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0101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75153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2525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00202" y="3501395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5050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0101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75153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2525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00202" y="5252092"/>
            <a:ext cx="2044523" cy="1769421"/>
          </a:xfrm>
        </p:spPr>
        <p:txBody>
          <a:bodyPr lIns="389973" tIns="194987" rIns="389973" bIns="19498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49519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86301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23086" y="5099319"/>
            <a:ext cx="2433955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4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3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2" y="5099319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6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80726" y="5099319"/>
            <a:ext cx="5076318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16" indent="-153516">
              <a:buFont typeface="Arial" panose="020B0604020202020204" pitchFamily="34" charset="0"/>
              <a:buChar char="•"/>
              <a:defRPr sz="1400"/>
            </a:lvl2pPr>
            <a:lvl3pPr marL="307031" indent="-153516">
              <a:defRPr sz="1400"/>
            </a:lvl3pPr>
            <a:lvl4pPr marL="537305" indent="-230274">
              <a:defRPr sz="1400"/>
            </a:lvl4pPr>
            <a:lvl5pPr marL="767579" indent="-23027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9519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6301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3086" y="1430309"/>
            <a:ext cx="2433955" cy="151136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8504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427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20043" y="3128130"/>
            <a:ext cx="2436998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3128130"/>
            <a:ext cx="3322349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0726" y="1430309"/>
            <a:ext cx="5076318" cy="150728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3128130"/>
            <a:ext cx="5074797" cy="3059582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1719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48504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85287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22072" y="1430309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1719" y="4829473"/>
            <a:ext cx="2436998" cy="1358236"/>
          </a:xfrm>
        </p:spPr>
        <p:txBody>
          <a:bodyPr/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47490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8325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19029" y="4829473"/>
            <a:ext cx="2436998" cy="135823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1719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48504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85287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22072" y="3129891"/>
            <a:ext cx="2433955" cy="151136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4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3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2" y="1430309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2734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23713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34692" y="4833551"/>
            <a:ext cx="3322349" cy="1402919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2734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23713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34692" y="3133968"/>
            <a:ext cx="3322349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2737" y="955709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258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82250" y="1430309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2737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82248" y="4816572"/>
            <a:ext cx="5074797" cy="1371136"/>
          </a:xfrm>
        </p:spPr>
        <p:txBody>
          <a:bodyPr/>
          <a:lstStyle>
            <a:lvl1pPr marL="0" indent="0">
              <a:buNone/>
              <a:defRPr sz="2100"/>
            </a:lvl1pPr>
            <a:lvl2pPr marL="172709" indent="-172709">
              <a:buFont typeface="Arial" panose="020B0604020202020204" pitchFamily="34" charset="0"/>
              <a:buChar char="•"/>
              <a:defRPr sz="1400"/>
            </a:lvl2pPr>
            <a:lvl3pPr marL="345419" indent="-172709">
              <a:defRPr sz="1400"/>
            </a:lvl3pPr>
            <a:lvl4pPr marL="518128" indent="-172709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4258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82250" y="3133968"/>
            <a:ext cx="5076318" cy="150728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80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9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9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9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10639501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11072717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11515847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4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lvl="0" algn="ctr"/>
            <a:endParaRPr lang="en-US" sz="11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4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lvl="0"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7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7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80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/>
              <a:pPr algn="ctr"/>
              <a:t>‹#›</a:t>
            </a:fld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9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9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2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9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39501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72717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15847" y="6403644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algn="ctr"/>
            <a:endParaRPr lang="en-US" sz="11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4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lvl="0" algn="ctr"/>
            <a:endParaRPr lang="en-US" sz="11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4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lvl="0" algn="ctr"/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2735" y="286637"/>
            <a:ext cx="10344310" cy="837054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735" y="1248270"/>
            <a:ext cx="10344310" cy="47378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18563" y="6453620"/>
            <a:ext cx="2157337" cy="315145"/>
          </a:xfrm>
          <a:prstGeom prst="rect">
            <a:avLst/>
          </a:prstGeom>
        </p:spPr>
        <p:txBody>
          <a:bodyPr vert="horz" wrap="square" lIns="122816" tIns="61407" rIns="122816" bIns="6140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3478" y="6443132"/>
            <a:ext cx="139169" cy="336122"/>
          </a:xfrm>
          <a:prstGeom prst="rect">
            <a:avLst/>
          </a:prstGeom>
        </p:spPr>
        <p:txBody>
          <a:bodyPr vert="horz" wrap="none" lIns="122816" tIns="61407" rIns="122816" bIns="6140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211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9211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76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347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4786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2184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49073" y="6566227"/>
            <a:ext cx="92265" cy="89953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13807" y="6542728"/>
            <a:ext cx="64018" cy="141090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10251" y="6539729"/>
            <a:ext cx="141960" cy="13975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39807" y="6552424"/>
            <a:ext cx="153683" cy="128759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2816" tIns="61407" rIns="122816" bIns="614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14933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79516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50352" y="6440629"/>
            <a:ext cx="332592" cy="341145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10639501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1107271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11515847" y="6403642"/>
            <a:ext cx="401603" cy="411928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5023" y="6408332"/>
            <a:ext cx="401603" cy="411928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504" y="6400372"/>
            <a:ext cx="401603" cy="411928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94987" tIns="97493" rIns="194987" bIns="97493" rtlCol="0" anchor="ctr"/>
          <a:lstStyle/>
          <a:p>
            <a:pPr marL="0" marR="0" lvl="0" indent="0" algn="ctr" defTabSz="1228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1228126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274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62680" indent="-232406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92953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23227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53500" indent="-230274" algn="l" defTabSz="122812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77344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1407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5470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9531" indent="-307031" algn="l" defTabSz="122812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406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12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187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250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313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376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8439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2502" algn="l" defTabSz="12281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235" y="3326"/>
            <a:ext cx="12153253" cy="220950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32559" y="412583"/>
            <a:ext cx="5446095" cy="1164101"/>
          </a:xfrm>
          <a:prstGeom prst="rect">
            <a:avLst/>
          </a:prstGeom>
        </p:spPr>
        <p:txBody>
          <a:bodyPr vert="horz" wrap="square" lIns="0" tIns="31097" rIns="0" bIns="0" rtlCol="0" anchor="ctr">
            <a:spAutoFit/>
          </a:bodyPr>
          <a:lstStyle/>
          <a:p>
            <a:pPr marL="27041" algn="l">
              <a:lnSpc>
                <a:spcPct val="100000"/>
              </a:lnSpc>
              <a:spcBef>
                <a:spcPts val="243"/>
              </a:spcBef>
            </a:pPr>
            <a:r>
              <a:rPr lang="ru-RU" sz="7200" b="1" spc="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</a:t>
            </a:r>
            <a:endParaRPr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202975" y="3067326"/>
            <a:ext cx="5978561" cy="3954187"/>
          </a:xfrm>
          <a:prstGeom prst="rect">
            <a:avLst/>
          </a:prstGeom>
        </p:spPr>
        <p:txBody>
          <a:bodyPr vert="horz" wrap="square" lIns="0" tIns="29745" rIns="0" bIns="0" rtlCol="0">
            <a:spAutoFit/>
          </a:bodyPr>
          <a:lstStyle/>
          <a:p>
            <a:pPr marL="39208" algn="ctr">
              <a:lnSpc>
                <a:spcPts val="4162"/>
              </a:lnSpc>
              <a:spcBef>
                <a:spcPts val="235"/>
              </a:spcBef>
            </a:pPr>
            <a:endParaRPr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41" algn="ctr"/>
            <a:r>
              <a:rPr lang="ru-RU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 Древней Руси.</a:t>
            </a:r>
          </a:p>
          <a:p>
            <a:pPr marL="27041" algn="ctr"/>
            <a:endParaRPr lang="ru-RU" sz="4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41" algn="ctr"/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041" algn="ctr"/>
            <a:endParaRPr sz="4400" dirty="0"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23015" y="493596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23015" y="493596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91864" y="538857"/>
            <a:ext cx="365764" cy="784063"/>
          </a:xfrm>
          <a:prstGeom prst="rect">
            <a:avLst/>
          </a:prstGeom>
        </p:spPr>
        <p:txBody>
          <a:bodyPr vert="horz" wrap="square" lIns="0" tIns="33803" rIns="0" bIns="0" rtlCol="0">
            <a:spAutoFit/>
          </a:bodyPr>
          <a:lstStyle/>
          <a:p>
            <a:pPr>
              <a:spcBef>
                <a:spcPts val="267"/>
              </a:spcBef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90290" y="1174525"/>
            <a:ext cx="1106866" cy="459201"/>
          </a:xfrm>
          <a:prstGeom prst="rect">
            <a:avLst/>
          </a:prstGeom>
        </p:spPr>
        <p:txBody>
          <a:bodyPr vert="horz" wrap="square" lIns="0" tIns="25689" rIns="0" bIns="0" rtlCol="0">
            <a:spAutoFit/>
          </a:bodyPr>
          <a:lstStyle/>
          <a:p>
            <a:pPr>
              <a:spcBef>
                <a:spcPts val="203"/>
              </a:spcBef>
            </a:pPr>
            <a:r>
              <a:rPr lang="ru-RU" sz="2800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92" y="434554"/>
            <a:ext cx="1365786" cy="1365786"/>
          </a:xfrm>
          <a:prstGeom prst="rect">
            <a:avLst/>
          </a:prstGeom>
        </p:spPr>
      </p:pic>
      <p:pic>
        <p:nvPicPr>
          <p:cNvPr id="4" name="Рисунок 3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1" r="14201"/>
          <a:stretch>
            <a:fillRect/>
          </a:stretch>
        </p:blipFill>
        <p:spPr>
          <a:xfrm>
            <a:off x="8245177" y="2754672"/>
            <a:ext cx="3322349" cy="3488681"/>
          </a:xfrm>
        </p:spPr>
      </p:pic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459" y="342404"/>
            <a:ext cx="11809312" cy="612068"/>
          </a:xfrm>
        </p:spPr>
        <p:txBody>
          <a:bodyPr>
            <a:noAutofit/>
          </a:bodyPr>
          <a:lstStyle/>
          <a:p>
            <a:r>
              <a:rPr lang="ru-RU" sz="4400" dirty="0" smtClean="0"/>
              <a:t>Древнерусская литература конца</a:t>
            </a:r>
            <a:r>
              <a:rPr lang="en-US" sz="4400" dirty="0" smtClean="0"/>
              <a:t> XV</a:t>
            </a:r>
            <a:r>
              <a:rPr lang="ru-RU" sz="4400" dirty="0" smtClean="0"/>
              <a:t> – начала </a:t>
            </a:r>
            <a:r>
              <a:rPr lang="en-US" sz="4400" dirty="0" smtClean="0"/>
              <a:t>XVI </a:t>
            </a:r>
            <a:r>
              <a:rPr lang="ru-RU" sz="4400" dirty="0" smtClean="0"/>
              <a:t>века 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60252" y="1314512"/>
            <a:ext cx="11125235" cy="2462213"/>
          </a:xfrm>
        </p:spPr>
        <p:txBody>
          <a:bodyPr/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Пятый период – эпоха Московского централизованного государства. Происходит слияние областных литератур в общерусскую.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0252" y="3978806"/>
            <a:ext cx="61427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«Повесть о Петре и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Февронии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Муромских» 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«Хождение за три моря»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«Домострой»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59" y="3411295"/>
            <a:ext cx="5112568" cy="328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12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Литература </a:t>
            </a:r>
            <a:r>
              <a:rPr lang="en-US" sz="4400" dirty="0" smtClean="0"/>
              <a:t>XVII</a:t>
            </a:r>
            <a:r>
              <a:rPr lang="ru-RU" sz="4400" dirty="0" smtClean="0"/>
              <a:t> века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01745" y="1307169"/>
            <a:ext cx="6611234" cy="5029069"/>
          </a:xfrm>
        </p:spPr>
        <p:txBody>
          <a:bodyPr/>
          <a:lstStyle/>
          <a:p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Время столкновения старых и новых принципов письма.</a:t>
            </a:r>
          </a:p>
          <a:p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«Повесть о Шемякином суде»</a:t>
            </a:r>
          </a:p>
          <a:p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«Повесть о Горе – </a:t>
            </a:r>
            <a:r>
              <a:rPr lang="ru-RU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Злочастии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«Житие протопопа Аввакума»</a:t>
            </a: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53" y="3330736"/>
            <a:ext cx="635162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80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Отличительные черты 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8244" y="1165556"/>
            <a:ext cx="6948772" cy="5657568"/>
          </a:xfrm>
        </p:spPr>
        <p:txBody>
          <a:bodyPr/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Книга была рукописная.</a:t>
            </a:r>
          </a:p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Автор в большинстве произведений отсутствовал.</a:t>
            </a:r>
          </a:p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Литература делилась на 1) церковную и светскую 2) переводную и оригинальную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91" y="2286620"/>
            <a:ext cx="4691578" cy="311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08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Жанры древнерусской литературы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68363" y="1530536"/>
            <a:ext cx="3528392" cy="12601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Слово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8703" y="5166940"/>
            <a:ext cx="3528392" cy="12601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Летопись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6255" y="3438748"/>
            <a:ext cx="3528392" cy="14041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Житие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61051" y="1535018"/>
            <a:ext cx="3528392" cy="13321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Сказание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97155" y="3438748"/>
            <a:ext cx="3312368" cy="14041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Хождение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3456595" y="1242504"/>
            <a:ext cx="46805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104667" y="1242504"/>
            <a:ext cx="1728192" cy="2898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192899" y="1242504"/>
            <a:ext cx="0" cy="3708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8857195" y="153053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8497155" y="1242504"/>
            <a:ext cx="54006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516935" y="1242504"/>
            <a:ext cx="1800200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12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2729" y="249348"/>
            <a:ext cx="3060340" cy="712607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 algn="l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Летопись </a:t>
            </a:r>
            <a:endParaRPr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0374" y="1085631"/>
            <a:ext cx="11658918" cy="594008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ru-RU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*Первыми русскими книгами были летописи.</a:t>
            </a:r>
            <a:endParaRPr lang="ru-RU" sz="3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*Летопись – это исторический жанр; последовательное описание исторических событий их свидетелем или участником; древнейший вид повествовательной литературы.</a:t>
            </a:r>
          </a:p>
          <a:p>
            <a:r>
              <a:rPr lang="ru-RU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*Летопись – жанр повествовательной</a:t>
            </a:r>
          </a:p>
          <a:p>
            <a:r>
              <a:rPr lang="ru-RU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итературы в России 11 – 17 веках.</a:t>
            </a:r>
          </a:p>
          <a:p>
            <a:r>
              <a:rPr lang="ru-RU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*Летописи были общерусскими и местными.</a:t>
            </a:r>
          </a:p>
          <a:p>
            <a:r>
              <a:rPr lang="ru-RU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*Сохранились, главным образом, в поздних списках.</a:t>
            </a:r>
            <a:endParaRPr lang="ru-RU" sz="3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17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Слово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58028" y="1422524"/>
            <a:ext cx="11201038" cy="4198072"/>
          </a:xfrm>
        </p:spPr>
        <p:txBody>
          <a:bodyPr/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В духовной литературе Словом называлась церковная проповедь. </a:t>
            </a:r>
          </a:p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В светской литературе слово – историческая повесть или историческая поэма; таковы «Слово о погибели земли Русской», «Слово о полку Игореве».</a:t>
            </a:r>
          </a:p>
        </p:txBody>
      </p:sp>
    </p:spTree>
    <p:extLst>
      <p:ext uri="{BB962C8B-B14F-4D97-AF65-F5344CB8AC3E}">
        <p14:creationId xmlns:p14="http://schemas.microsoft.com/office/powerpoint/2010/main" val="403499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95212" y="198388"/>
            <a:ext cx="4104456" cy="83705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Житие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66110" y="1212042"/>
            <a:ext cx="6286829" cy="5539074"/>
          </a:xfrm>
        </p:spPr>
        <p:txBody>
          <a:bodyPr/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Описание жизни святого, совершившего подвиги во имя христианской православной веры. Среди святых были полководцы, которых церковь причислила к лику святых за заслуги перед православием.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73" y="2070596"/>
            <a:ext cx="561135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00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Хождение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63305" y="1395006"/>
            <a:ext cx="7524836" cy="4924425"/>
          </a:xfrm>
        </p:spPr>
        <p:txBody>
          <a:bodyPr/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Произведения, описывающие путешествия паломников к святым Палестины и Византии. Жанр подвергся коренному переосмыслению в сочинении Афанасия Никитина, который отправился в путь с коммерческой целью.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11" y="1530536"/>
            <a:ext cx="3477111" cy="46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19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Поучение 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32478" y="1123691"/>
            <a:ext cx="11736434" cy="4431983"/>
          </a:xfrm>
        </p:spPr>
        <p:txBody>
          <a:bodyPr/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Поучение – жанр, излагающий правила жизни, которые автор хотел донести до читателя: он поучал его. Поучение – это жанр, в котором древнерусские летописцы пытались представить модель поведения для любого древнерусского человека: и для князя, и для простолюдина. Самым ярким образцом этого жанра является включенное в состав «Повести временных лет» «Поучение Владимира Мономаха».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12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5">
            <a:extLst>
              <a:ext uri="{FF2B5EF4-FFF2-40B4-BE49-F238E27FC236}">
                <a16:creationId xmlns="" xmlns:a16="http://schemas.microsoft.com/office/drawing/2014/main" id="{04DAC63A-E2B5-4CEF-AFB7-674628D9F1BD}"/>
              </a:ext>
            </a:extLst>
          </p:cNvPr>
          <p:cNvSpPr>
            <a:spLocks noEditPoints="1"/>
          </p:cNvSpPr>
          <p:nvPr/>
        </p:nvSpPr>
        <p:spPr bwMode="auto">
          <a:xfrm>
            <a:off x="1101771" y="2180085"/>
            <a:ext cx="370772" cy="503752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36">
            <a:extLst>
              <a:ext uri="{FF2B5EF4-FFF2-40B4-BE49-F238E27FC236}">
                <a16:creationId xmlns="" xmlns:a16="http://schemas.microsoft.com/office/drawing/2014/main" id="{2B48F30C-3AD7-4BFB-8A74-A17CA4E358FC}"/>
              </a:ext>
            </a:extLst>
          </p:cNvPr>
          <p:cNvSpPr>
            <a:spLocks noEditPoints="1"/>
          </p:cNvSpPr>
          <p:nvPr/>
        </p:nvSpPr>
        <p:spPr bwMode="auto">
          <a:xfrm>
            <a:off x="6316846" y="2222903"/>
            <a:ext cx="493272" cy="418115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40">
            <a:extLst>
              <a:ext uri="{FF2B5EF4-FFF2-40B4-BE49-F238E27FC236}">
                <a16:creationId xmlns="" xmlns:a16="http://schemas.microsoft.com/office/drawing/2014/main" id="{B535C411-C41F-45B9-9F08-6AA61D0D027B}"/>
              </a:ext>
            </a:extLst>
          </p:cNvPr>
          <p:cNvSpPr>
            <a:spLocks noEditPoints="1"/>
          </p:cNvSpPr>
          <p:nvPr/>
        </p:nvSpPr>
        <p:spPr bwMode="auto">
          <a:xfrm>
            <a:off x="3692054" y="2180085"/>
            <a:ext cx="489221" cy="503752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81">
            <a:extLst>
              <a:ext uri="{FF2B5EF4-FFF2-40B4-BE49-F238E27FC236}">
                <a16:creationId xmlns="" xmlns:a16="http://schemas.microsoft.com/office/drawing/2014/main" id="{7DF11DB9-8F05-41B7-A58D-0257378BD807}"/>
              </a:ext>
            </a:extLst>
          </p:cNvPr>
          <p:cNvSpPr>
            <a:spLocks noEditPoints="1"/>
          </p:cNvSpPr>
          <p:nvPr/>
        </p:nvSpPr>
        <p:spPr bwMode="auto">
          <a:xfrm>
            <a:off x="9035084" y="2180085"/>
            <a:ext cx="446392" cy="574810"/>
          </a:xfrm>
          <a:custGeom>
            <a:avLst/>
            <a:gdLst>
              <a:gd name="T0" fmla="*/ 596 w 603"/>
              <a:gd name="T1" fmla="*/ 239 h 757"/>
              <a:gd name="T2" fmla="*/ 578 w 603"/>
              <a:gd name="T3" fmla="*/ 180 h 757"/>
              <a:gd name="T4" fmla="*/ 548 w 603"/>
              <a:gd name="T5" fmla="*/ 126 h 757"/>
              <a:gd name="T6" fmla="*/ 507 w 603"/>
              <a:gd name="T7" fmla="*/ 80 h 757"/>
              <a:gd name="T8" fmla="*/ 458 w 603"/>
              <a:gd name="T9" fmla="*/ 43 h 757"/>
              <a:gd name="T10" fmla="*/ 403 w 603"/>
              <a:gd name="T11" fmla="*/ 17 h 757"/>
              <a:gd name="T12" fmla="*/ 343 w 603"/>
              <a:gd name="T13" fmla="*/ 3 h 757"/>
              <a:gd name="T14" fmla="*/ 281 w 603"/>
              <a:gd name="T15" fmla="*/ 2 h 757"/>
              <a:gd name="T16" fmla="*/ 221 w 603"/>
              <a:gd name="T17" fmla="*/ 14 h 757"/>
              <a:gd name="T18" fmla="*/ 164 w 603"/>
              <a:gd name="T19" fmla="*/ 38 h 757"/>
              <a:gd name="T20" fmla="*/ 114 w 603"/>
              <a:gd name="T21" fmla="*/ 73 h 757"/>
              <a:gd name="T22" fmla="*/ 72 w 603"/>
              <a:gd name="T23" fmla="*/ 118 h 757"/>
              <a:gd name="T24" fmla="*/ 40 w 603"/>
              <a:gd name="T25" fmla="*/ 171 h 757"/>
              <a:gd name="T26" fmla="*/ 20 w 603"/>
              <a:gd name="T27" fmla="*/ 229 h 757"/>
              <a:gd name="T28" fmla="*/ 13 w 603"/>
              <a:gd name="T29" fmla="*/ 290 h 757"/>
              <a:gd name="T30" fmla="*/ 18 w 603"/>
              <a:gd name="T31" fmla="*/ 351 h 757"/>
              <a:gd name="T32" fmla="*/ 36 w 603"/>
              <a:gd name="T33" fmla="*/ 410 h 757"/>
              <a:gd name="T34" fmla="*/ 66 w 603"/>
              <a:gd name="T35" fmla="*/ 464 h 757"/>
              <a:gd name="T36" fmla="*/ 1 w 603"/>
              <a:gd name="T37" fmla="*/ 650 h 757"/>
              <a:gd name="T38" fmla="*/ 202 w 603"/>
              <a:gd name="T39" fmla="*/ 755 h 757"/>
              <a:gd name="T40" fmla="*/ 303 w 603"/>
              <a:gd name="T41" fmla="*/ 569 h 757"/>
              <a:gd name="T42" fmla="*/ 381 w 603"/>
              <a:gd name="T43" fmla="*/ 711 h 757"/>
              <a:gd name="T44" fmla="*/ 578 w 603"/>
              <a:gd name="T45" fmla="*/ 622 h 757"/>
              <a:gd name="T46" fmla="*/ 547 w 603"/>
              <a:gd name="T47" fmla="*/ 469 h 757"/>
              <a:gd name="T48" fmla="*/ 578 w 603"/>
              <a:gd name="T49" fmla="*/ 416 h 757"/>
              <a:gd name="T50" fmla="*/ 597 w 603"/>
              <a:gd name="T51" fmla="*/ 357 h 757"/>
              <a:gd name="T52" fmla="*/ 603 w 603"/>
              <a:gd name="T53" fmla="*/ 295 h 757"/>
              <a:gd name="T54" fmla="*/ 552 w 603"/>
              <a:gd name="T55" fmla="*/ 370 h 757"/>
              <a:gd name="T56" fmla="*/ 526 w 603"/>
              <a:gd name="T57" fmla="*/ 427 h 757"/>
              <a:gd name="T58" fmla="*/ 498 w 603"/>
              <a:gd name="T59" fmla="*/ 472 h 757"/>
              <a:gd name="T60" fmla="*/ 383 w 603"/>
              <a:gd name="T61" fmla="*/ 692 h 757"/>
              <a:gd name="T62" fmla="*/ 302 w 603"/>
              <a:gd name="T63" fmla="*/ 551 h 757"/>
              <a:gd name="T64" fmla="*/ 132 w 603"/>
              <a:gd name="T65" fmla="*/ 654 h 757"/>
              <a:gd name="T66" fmla="*/ 103 w 603"/>
              <a:gd name="T67" fmla="*/ 465 h 757"/>
              <a:gd name="T68" fmla="*/ 83 w 603"/>
              <a:gd name="T69" fmla="*/ 419 h 757"/>
              <a:gd name="T70" fmla="*/ 34 w 603"/>
              <a:gd name="T71" fmla="*/ 353 h 757"/>
              <a:gd name="T72" fmla="*/ 52 w 603"/>
              <a:gd name="T73" fmla="*/ 273 h 757"/>
              <a:gd name="T74" fmla="*/ 65 w 603"/>
              <a:gd name="T75" fmla="*/ 212 h 757"/>
              <a:gd name="T76" fmla="*/ 81 w 603"/>
              <a:gd name="T77" fmla="*/ 131 h 757"/>
              <a:gd name="T78" fmla="*/ 153 w 603"/>
              <a:gd name="T79" fmla="*/ 91 h 757"/>
              <a:gd name="T80" fmla="*/ 207 w 603"/>
              <a:gd name="T81" fmla="*/ 59 h 757"/>
              <a:gd name="T82" fmla="*/ 278 w 603"/>
              <a:gd name="T83" fmla="*/ 18 h 757"/>
              <a:gd name="T84" fmla="*/ 356 w 603"/>
              <a:gd name="T85" fmla="*/ 44 h 757"/>
              <a:gd name="T86" fmla="*/ 415 w 603"/>
              <a:gd name="T87" fmla="*/ 63 h 757"/>
              <a:gd name="T88" fmla="*/ 494 w 603"/>
              <a:gd name="T89" fmla="*/ 88 h 757"/>
              <a:gd name="T90" fmla="*/ 526 w 603"/>
              <a:gd name="T91" fmla="*/ 163 h 757"/>
              <a:gd name="T92" fmla="*/ 552 w 603"/>
              <a:gd name="T93" fmla="*/ 220 h 757"/>
              <a:gd name="T94" fmla="*/ 586 w 603"/>
              <a:gd name="T95" fmla="*/ 295 h 757"/>
              <a:gd name="T96" fmla="*/ 307 w 603"/>
              <a:gd name="T97" fmla="*/ 463 h 757"/>
              <a:gd name="T98" fmla="*/ 147 w 603"/>
              <a:gd name="T99" fmla="*/ 28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03" h="757">
                <a:moveTo>
                  <a:pt x="603" y="295"/>
                </a:moveTo>
                <a:cubicBezTo>
                  <a:pt x="603" y="293"/>
                  <a:pt x="602" y="291"/>
                  <a:pt x="601" y="290"/>
                </a:cubicBezTo>
                <a:cubicBezTo>
                  <a:pt x="576" y="267"/>
                  <a:pt x="576" y="267"/>
                  <a:pt x="576" y="267"/>
                </a:cubicBezTo>
                <a:cubicBezTo>
                  <a:pt x="596" y="239"/>
                  <a:pt x="596" y="239"/>
                  <a:pt x="596" y="239"/>
                </a:cubicBezTo>
                <a:cubicBezTo>
                  <a:pt x="597" y="237"/>
                  <a:pt x="597" y="235"/>
                  <a:pt x="597" y="233"/>
                </a:cubicBezTo>
                <a:cubicBezTo>
                  <a:pt x="596" y="232"/>
                  <a:pt x="595" y="230"/>
                  <a:pt x="593" y="229"/>
                </a:cubicBezTo>
                <a:cubicBezTo>
                  <a:pt x="564" y="211"/>
                  <a:pt x="564" y="211"/>
                  <a:pt x="564" y="211"/>
                </a:cubicBezTo>
                <a:cubicBezTo>
                  <a:pt x="578" y="180"/>
                  <a:pt x="578" y="180"/>
                  <a:pt x="578" y="180"/>
                </a:cubicBezTo>
                <a:cubicBezTo>
                  <a:pt x="578" y="178"/>
                  <a:pt x="578" y="176"/>
                  <a:pt x="578" y="175"/>
                </a:cubicBezTo>
                <a:cubicBezTo>
                  <a:pt x="577" y="173"/>
                  <a:pt x="575" y="171"/>
                  <a:pt x="573" y="171"/>
                </a:cubicBezTo>
                <a:cubicBezTo>
                  <a:pt x="541" y="160"/>
                  <a:pt x="541" y="160"/>
                  <a:pt x="541" y="160"/>
                </a:cubicBezTo>
                <a:cubicBezTo>
                  <a:pt x="548" y="126"/>
                  <a:pt x="548" y="126"/>
                  <a:pt x="548" y="126"/>
                </a:cubicBezTo>
                <a:cubicBezTo>
                  <a:pt x="548" y="124"/>
                  <a:pt x="548" y="122"/>
                  <a:pt x="547" y="121"/>
                </a:cubicBezTo>
                <a:cubicBezTo>
                  <a:pt x="545" y="119"/>
                  <a:pt x="544" y="118"/>
                  <a:pt x="542" y="118"/>
                </a:cubicBezTo>
                <a:cubicBezTo>
                  <a:pt x="508" y="114"/>
                  <a:pt x="508" y="114"/>
                  <a:pt x="508" y="114"/>
                </a:cubicBezTo>
                <a:cubicBezTo>
                  <a:pt x="507" y="80"/>
                  <a:pt x="507" y="80"/>
                  <a:pt x="507" y="80"/>
                </a:cubicBezTo>
                <a:cubicBezTo>
                  <a:pt x="507" y="78"/>
                  <a:pt x="507" y="76"/>
                  <a:pt x="505" y="75"/>
                </a:cubicBezTo>
                <a:cubicBezTo>
                  <a:pt x="504" y="73"/>
                  <a:pt x="502" y="73"/>
                  <a:pt x="500" y="73"/>
                </a:cubicBezTo>
                <a:cubicBezTo>
                  <a:pt x="466" y="76"/>
                  <a:pt x="466" y="76"/>
                  <a:pt x="466" y="76"/>
                </a:cubicBezTo>
                <a:cubicBezTo>
                  <a:pt x="458" y="43"/>
                  <a:pt x="458" y="43"/>
                  <a:pt x="458" y="43"/>
                </a:cubicBezTo>
                <a:cubicBezTo>
                  <a:pt x="458" y="41"/>
                  <a:pt x="457" y="39"/>
                  <a:pt x="455" y="38"/>
                </a:cubicBezTo>
                <a:cubicBezTo>
                  <a:pt x="453" y="37"/>
                  <a:pt x="451" y="37"/>
                  <a:pt x="449" y="38"/>
                </a:cubicBezTo>
                <a:cubicBezTo>
                  <a:pt x="417" y="48"/>
                  <a:pt x="417" y="48"/>
                  <a:pt x="417" y="48"/>
                </a:cubicBezTo>
                <a:cubicBezTo>
                  <a:pt x="403" y="17"/>
                  <a:pt x="403" y="17"/>
                  <a:pt x="403" y="17"/>
                </a:cubicBezTo>
                <a:cubicBezTo>
                  <a:pt x="402" y="15"/>
                  <a:pt x="400" y="14"/>
                  <a:pt x="398" y="13"/>
                </a:cubicBezTo>
                <a:cubicBezTo>
                  <a:pt x="397" y="13"/>
                  <a:pt x="395" y="13"/>
                  <a:pt x="393" y="14"/>
                </a:cubicBezTo>
                <a:cubicBezTo>
                  <a:pt x="363" y="30"/>
                  <a:pt x="363" y="30"/>
                  <a:pt x="363" y="30"/>
                </a:cubicBezTo>
                <a:cubicBezTo>
                  <a:pt x="343" y="3"/>
                  <a:pt x="343" y="3"/>
                  <a:pt x="343" y="3"/>
                </a:cubicBezTo>
                <a:cubicBezTo>
                  <a:pt x="342" y="2"/>
                  <a:pt x="340" y="0"/>
                  <a:pt x="338" y="0"/>
                </a:cubicBezTo>
                <a:cubicBezTo>
                  <a:pt x="336" y="0"/>
                  <a:pt x="334" y="1"/>
                  <a:pt x="332" y="2"/>
                </a:cubicBezTo>
                <a:cubicBezTo>
                  <a:pt x="307" y="24"/>
                  <a:pt x="307" y="24"/>
                  <a:pt x="307" y="24"/>
                </a:cubicBezTo>
                <a:cubicBezTo>
                  <a:pt x="281" y="2"/>
                  <a:pt x="281" y="2"/>
                  <a:pt x="281" y="2"/>
                </a:cubicBezTo>
                <a:cubicBezTo>
                  <a:pt x="280" y="1"/>
                  <a:pt x="278" y="0"/>
                  <a:pt x="276" y="0"/>
                </a:cubicBezTo>
                <a:cubicBezTo>
                  <a:pt x="274" y="0"/>
                  <a:pt x="272" y="2"/>
                  <a:pt x="271" y="3"/>
                </a:cubicBezTo>
                <a:cubicBezTo>
                  <a:pt x="251" y="30"/>
                  <a:pt x="251" y="30"/>
                  <a:pt x="251" y="30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9" y="13"/>
                  <a:pt x="217" y="13"/>
                  <a:pt x="215" y="13"/>
                </a:cubicBezTo>
                <a:cubicBezTo>
                  <a:pt x="213" y="14"/>
                  <a:pt x="212" y="15"/>
                  <a:pt x="211" y="17"/>
                </a:cubicBezTo>
                <a:cubicBezTo>
                  <a:pt x="197" y="48"/>
                  <a:pt x="197" y="48"/>
                  <a:pt x="197" y="48"/>
                </a:cubicBezTo>
                <a:cubicBezTo>
                  <a:pt x="164" y="38"/>
                  <a:pt x="164" y="38"/>
                  <a:pt x="164" y="38"/>
                </a:cubicBezTo>
                <a:cubicBezTo>
                  <a:pt x="162" y="37"/>
                  <a:pt x="160" y="37"/>
                  <a:pt x="159" y="38"/>
                </a:cubicBezTo>
                <a:cubicBezTo>
                  <a:pt x="157" y="39"/>
                  <a:pt x="156" y="41"/>
                  <a:pt x="155" y="43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14" y="73"/>
                  <a:pt x="114" y="73"/>
                  <a:pt x="114" y="73"/>
                </a:cubicBezTo>
                <a:cubicBezTo>
                  <a:pt x="112" y="73"/>
                  <a:pt x="110" y="73"/>
                  <a:pt x="109" y="75"/>
                </a:cubicBezTo>
                <a:cubicBezTo>
                  <a:pt x="107" y="76"/>
                  <a:pt x="106" y="78"/>
                  <a:pt x="106" y="80"/>
                </a:cubicBezTo>
                <a:cubicBezTo>
                  <a:pt x="106" y="114"/>
                  <a:pt x="106" y="114"/>
                  <a:pt x="106" y="114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0" y="118"/>
                  <a:pt x="68" y="119"/>
                  <a:pt x="67" y="121"/>
                </a:cubicBezTo>
                <a:cubicBezTo>
                  <a:pt x="66" y="122"/>
                  <a:pt x="65" y="124"/>
                  <a:pt x="66" y="126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40" y="171"/>
                  <a:pt x="40" y="171"/>
                  <a:pt x="40" y="171"/>
                </a:cubicBezTo>
                <a:cubicBezTo>
                  <a:pt x="38" y="171"/>
                  <a:pt x="37" y="173"/>
                  <a:pt x="36" y="175"/>
                </a:cubicBezTo>
                <a:cubicBezTo>
                  <a:pt x="35" y="176"/>
                  <a:pt x="35" y="178"/>
                  <a:pt x="36" y="180"/>
                </a:cubicBezTo>
                <a:cubicBezTo>
                  <a:pt x="50" y="211"/>
                  <a:pt x="50" y="211"/>
                  <a:pt x="50" y="211"/>
                </a:cubicBezTo>
                <a:cubicBezTo>
                  <a:pt x="20" y="229"/>
                  <a:pt x="20" y="229"/>
                  <a:pt x="20" y="229"/>
                </a:cubicBezTo>
                <a:cubicBezTo>
                  <a:pt x="19" y="230"/>
                  <a:pt x="17" y="232"/>
                  <a:pt x="17" y="233"/>
                </a:cubicBezTo>
                <a:cubicBezTo>
                  <a:pt x="17" y="235"/>
                  <a:pt x="17" y="237"/>
                  <a:pt x="18" y="239"/>
                </a:cubicBezTo>
                <a:cubicBezTo>
                  <a:pt x="38" y="267"/>
                  <a:pt x="38" y="267"/>
                  <a:pt x="38" y="267"/>
                </a:cubicBezTo>
                <a:cubicBezTo>
                  <a:pt x="13" y="290"/>
                  <a:pt x="13" y="290"/>
                  <a:pt x="13" y="290"/>
                </a:cubicBezTo>
                <a:cubicBezTo>
                  <a:pt x="11" y="291"/>
                  <a:pt x="10" y="293"/>
                  <a:pt x="10" y="295"/>
                </a:cubicBezTo>
                <a:cubicBezTo>
                  <a:pt x="10" y="297"/>
                  <a:pt x="11" y="299"/>
                  <a:pt x="13" y="300"/>
                </a:cubicBezTo>
                <a:cubicBezTo>
                  <a:pt x="38" y="323"/>
                  <a:pt x="38" y="323"/>
                  <a:pt x="38" y="323"/>
                </a:cubicBezTo>
                <a:cubicBezTo>
                  <a:pt x="18" y="351"/>
                  <a:pt x="18" y="351"/>
                  <a:pt x="18" y="351"/>
                </a:cubicBezTo>
                <a:cubicBezTo>
                  <a:pt x="17" y="353"/>
                  <a:pt x="17" y="355"/>
                  <a:pt x="17" y="357"/>
                </a:cubicBezTo>
                <a:cubicBezTo>
                  <a:pt x="17" y="359"/>
                  <a:pt x="19" y="360"/>
                  <a:pt x="20" y="361"/>
                </a:cubicBezTo>
                <a:cubicBezTo>
                  <a:pt x="50" y="379"/>
                  <a:pt x="50" y="379"/>
                  <a:pt x="50" y="379"/>
                </a:cubicBezTo>
                <a:cubicBezTo>
                  <a:pt x="36" y="410"/>
                  <a:pt x="36" y="410"/>
                  <a:pt x="36" y="410"/>
                </a:cubicBezTo>
                <a:cubicBezTo>
                  <a:pt x="35" y="412"/>
                  <a:pt x="35" y="414"/>
                  <a:pt x="36" y="416"/>
                </a:cubicBezTo>
                <a:cubicBezTo>
                  <a:pt x="37" y="417"/>
                  <a:pt x="38" y="419"/>
                  <a:pt x="40" y="419"/>
                </a:cubicBezTo>
                <a:cubicBezTo>
                  <a:pt x="73" y="430"/>
                  <a:pt x="73" y="430"/>
                  <a:pt x="73" y="430"/>
                </a:cubicBezTo>
                <a:cubicBezTo>
                  <a:pt x="66" y="464"/>
                  <a:pt x="66" y="464"/>
                  <a:pt x="66" y="464"/>
                </a:cubicBezTo>
                <a:cubicBezTo>
                  <a:pt x="65" y="466"/>
                  <a:pt x="66" y="468"/>
                  <a:pt x="67" y="469"/>
                </a:cubicBezTo>
                <a:cubicBezTo>
                  <a:pt x="68" y="471"/>
                  <a:pt x="70" y="472"/>
                  <a:pt x="72" y="472"/>
                </a:cubicBezTo>
                <a:cubicBezTo>
                  <a:pt x="87" y="474"/>
                  <a:pt x="87" y="474"/>
                  <a:pt x="87" y="474"/>
                </a:cubicBezTo>
                <a:cubicBezTo>
                  <a:pt x="1" y="650"/>
                  <a:pt x="1" y="650"/>
                  <a:pt x="1" y="650"/>
                </a:cubicBezTo>
                <a:cubicBezTo>
                  <a:pt x="0" y="652"/>
                  <a:pt x="0" y="654"/>
                  <a:pt x="1" y="656"/>
                </a:cubicBezTo>
                <a:cubicBezTo>
                  <a:pt x="3" y="658"/>
                  <a:pt x="5" y="660"/>
                  <a:pt x="7" y="660"/>
                </a:cubicBezTo>
                <a:cubicBezTo>
                  <a:pt x="124" y="665"/>
                  <a:pt x="124" y="665"/>
                  <a:pt x="124" y="665"/>
                </a:cubicBezTo>
                <a:cubicBezTo>
                  <a:pt x="202" y="755"/>
                  <a:pt x="202" y="755"/>
                  <a:pt x="202" y="755"/>
                </a:cubicBezTo>
                <a:cubicBezTo>
                  <a:pt x="203" y="756"/>
                  <a:pt x="205" y="757"/>
                  <a:pt x="207" y="757"/>
                </a:cubicBezTo>
                <a:cubicBezTo>
                  <a:pt x="208" y="757"/>
                  <a:pt x="208" y="757"/>
                  <a:pt x="208" y="757"/>
                </a:cubicBezTo>
                <a:cubicBezTo>
                  <a:pt x="211" y="757"/>
                  <a:pt x="213" y="755"/>
                  <a:pt x="214" y="753"/>
                </a:cubicBezTo>
                <a:cubicBezTo>
                  <a:pt x="303" y="569"/>
                  <a:pt x="303" y="569"/>
                  <a:pt x="303" y="569"/>
                </a:cubicBezTo>
                <a:cubicBezTo>
                  <a:pt x="307" y="566"/>
                  <a:pt x="307" y="566"/>
                  <a:pt x="307" y="566"/>
                </a:cubicBezTo>
                <a:cubicBezTo>
                  <a:pt x="314" y="572"/>
                  <a:pt x="314" y="572"/>
                  <a:pt x="314" y="572"/>
                </a:cubicBezTo>
                <a:cubicBezTo>
                  <a:pt x="375" y="707"/>
                  <a:pt x="375" y="707"/>
                  <a:pt x="375" y="707"/>
                </a:cubicBezTo>
                <a:cubicBezTo>
                  <a:pt x="376" y="709"/>
                  <a:pt x="378" y="711"/>
                  <a:pt x="381" y="711"/>
                </a:cubicBezTo>
                <a:cubicBezTo>
                  <a:pt x="383" y="712"/>
                  <a:pt x="385" y="711"/>
                  <a:pt x="387" y="709"/>
                </a:cubicBezTo>
                <a:cubicBezTo>
                  <a:pt x="459" y="626"/>
                  <a:pt x="459" y="626"/>
                  <a:pt x="459" y="626"/>
                </a:cubicBezTo>
                <a:cubicBezTo>
                  <a:pt x="572" y="625"/>
                  <a:pt x="572" y="625"/>
                  <a:pt x="572" y="625"/>
                </a:cubicBezTo>
                <a:cubicBezTo>
                  <a:pt x="574" y="625"/>
                  <a:pt x="576" y="624"/>
                  <a:pt x="578" y="622"/>
                </a:cubicBezTo>
                <a:cubicBezTo>
                  <a:pt x="579" y="620"/>
                  <a:pt x="579" y="617"/>
                  <a:pt x="578" y="615"/>
                </a:cubicBezTo>
                <a:cubicBezTo>
                  <a:pt x="515" y="475"/>
                  <a:pt x="515" y="475"/>
                  <a:pt x="515" y="475"/>
                </a:cubicBezTo>
                <a:cubicBezTo>
                  <a:pt x="542" y="472"/>
                  <a:pt x="542" y="472"/>
                  <a:pt x="542" y="472"/>
                </a:cubicBezTo>
                <a:cubicBezTo>
                  <a:pt x="544" y="472"/>
                  <a:pt x="545" y="471"/>
                  <a:pt x="547" y="469"/>
                </a:cubicBezTo>
                <a:cubicBezTo>
                  <a:pt x="548" y="468"/>
                  <a:pt x="548" y="466"/>
                  <a:pt x="548" y="464"/>
                </a:cubicBezTo>
                <a:cubicBezTo>
                  <a:pt x="541" y="430"/>
                  <a:pt x="541" y="430"/>
                  <a:pt x="541" y="430"/>
                </a:cubicBezTo>
                <a:cubicBezTo>
                  <a:pt x="573" y="419"/>
                  <a:pt x="573" y="419"/>
                  <a:pt x="573" y="419"/>
                </a:cubicBezTo>
                <a:cubicBezTo>
                  <a:pt x="575" y="419"/>
                  <a:pt x="577" y="417"/>
                  <a:pt x="578" y="416"/>
                </a:cubicBezTo>
                <a:cubicBezTo>
                  <a:pt x="578" y="414"/>
                  <a:pt x="578" y="412"/>
                  <a:pt x="578" y="410"/>
                </a:cubicBezTo>
                <a:cubicBezTo>
                  <a:pt x="564" y="379"/>
                  <a:pt x="564" y="379"/>
                  <a:pt x="564" y="379"/>
                </a:cubicBezTo>
                <a:cubicBezTo>
                  <a:pt x="593" y="361"/>
                  <a:pt x="593" y="361"/>
                  <a:pt x="593" y="361"/>
                </a:cubicBezTo>
                <a:cubicBezTo>
                  <a:pt x="595" y="360"/>
                  <a:pt x="596" y="359"/>
                  <a:pt x="597" y="357"/>
                </a:cubicBezTo>
                <a:cubicBezTo>
                  <a:pt x="597" y="355"/>
                  <a:pt x="597" y="353"/>
                  <a:pt x="596" y="351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601" y="300"/>
                  <a:pt x="601" y="300"/>
                  <a:pt x="601" y="300"/>
                </a:cubicBezTo>
                <a:cubicBezTo>
                  <a:pt x="602" y="299"/>
                  <a:pt x="603" y="297"/>
                  <a:pt x="603" y="295"/>
                </a:cubicBezTo>
                <a:close/>
                <a:moveTo>
                  <a:pt x="562" y="317"/>
                </a:moveTo>
                <a:cubicBezTo>
                  <a:pt x="559" y="320"/>
                  <a:pt x="559" y="324"/>
                  <a:pt x="561" y="326"/>
                </a:cubicBezTo>
                <a:cubicBezTo>
                  <a:pt x="580" y="353"/>
                  <a:pt x="580" y="353"/>
                  <a:pt x="580" y="353"/>
                </a:cubicBezTo>
                <a:cubicBezTo>
                  <a:pt x="552" y="370"/>
                  <a:pt x="552" y="370"/>
                  <a:pt x="552" y="370"/>
                </a:cubicBezTo>
                <a:cubicBezTo>
                  <a:pt x="549" y="372"/>
                  <a:pt x="547" y="375"/>
                  <a:pt x="549" y="379"/>
                </a:cubicBezTo>
                <a:cubicBezTo>
                  <a:pt x="562" y="409"/>
                  <a:pt x="562" y="409"/>
                  <a:pt x="562" y="409"/>
                </a:cubicBezTo>
                <a:cubicBezTo>
                  <a:pt x="531" y="419"/>
                  <a:pt x="531" y="419"/>
                  <a:pt x="531" y="419"/>
                </a:cubicBezTo>
                <a:cubicBezTo>
                  <a:pt x="527" y="420"/>
                  <a:pt x="526" y="424"/>
                  <a:pt x="526" y="427"/>
                </a:cubicBezTo>
                <a:cubicBezTo>
                  <a:pt x="533" y="459"/>
                  <a:pt x="533" y="459"/>
                  <a:pt x="533" y="459"/>
                </a:cubicBezTo>
                <a:cubicBezTo>
                  <a:pt x="504" y="462"/>
                  <a:pt x="504" y="462"/>
                  <a:pt x="504" y="462"/>
                </a:cubicBezTo>
                <a:cubicBezTo>
                  <a:pt x="501" y="463"/>
                  <a:pt x="499" y="464"/>
                  <a:pt x="498" y="466"/>
                </a:cubicBezTo>
                <a:cubicBezTo>
                  <a:pt x="497" y="468"/>
                  <a:pt x="497" y="470"/>
                  <a:pt x="498" y="472"/>
                </a:cubicBezTo>
                <a:cubicBezTo>
                  <a:pt x="561" y="611"/>
                  <a:pt x="561" y="611"/>
                  <a:pt x="561" y="611"/>
                </a:cubicBezTo>
                <a:cubicBezTo>
                  <a:pt x="456" y="612"/>
                  <a:pt x="456" y="612"/>
                  <a:pt x="456" y="612"/>
                </a:cubicBezTo>
                <a:cubicBezTo>
                  <a:pt x="454" y="612"/>
                  <a:pt x="452" y="612"/>
                  <a:pt x="451" y="614"/>
                </a:cubicBezTo>
                <a:cubicBezTo>
                  <a:pt x="383" y="692"/>
                  <a:pt x="383" y="692"/>
                  <a:pt x="383" y="692"/>
                </a:cubicBezTo>
                <a:cubicBezTo>
                  <a:pt x="326" y="564"/>
                  <a:pt x="326" y="564"/>
                  <a:pt x="326" y="564"/>
                </a:cubicBezTo>
                <a:cubicBezTo>
                  <a:pt x="325" y="563"/>
                  <a:pt x="325" y="563"/>
                  <a:pt x="324" y="562"/>
                </a:cubicBezTo>
                <a:cubicBezTo>
                  <a:pt x="311" y="551"/>
                  <a:pt x="311" y="551"/>
                  <a:pt x="311" y="551"/>
                </a:cubicBezTo>
                <a:cubicBezTo>
                  <a:pt x="309" y="549"/>
                  <a:pt x="305" y="549"/>
                  <a:pt x="302" y="551"/>
                </a:cubicBezTo>
                <a:cubicBezTo>
                  <a:pt x="293" y="559"/>
                  <a:pt x="293" y="559"/>
                  <a:pt x="293" y="559"/>
                </a:cubicBezTo>
                <a:cubicBezTo>
                  <a:pt x="292" y="560"/>
                  <a:pt x="292" y="561"/>
                  <a:pt x="291" y="561"/>
                </a:cubicBezTo>
                <a:cubicBezTo>
                  <a:pt x="206" y="737"/>
                  <a:pt x="206" y="737"/>
                  <a:pt x="206" y="737"/>
                </a:cubicBezTo>
                <a:cubicBezTo>
                  <a:pt x="132" y="654"/>
                  <a:pt x="132" y="654"/>
                  <a:pt x="132" y="654"/>
                </a:cubicBezTo>
                <a:cubicBezTo>
                  <a:pt x="131" y="652"/>
                  <a:pt x="129" y="651"/>
                  <a:pt x="127" y="651"/>
                </a:cubicBezTo>
                <a:cubicBezTo>
                  <a:pt x="18" y="646"/>
                  <a:pt x="18" y="646"/>
                  <a:pt x="18" y="646"/>
                </a:cubicBezTo>
                <a:cubicBezTo>
                  <a:pt x="104" y="471"/>
                  <a:pt x="104" y="471"/>
                  <a:pt x="104" y="471"/>
                </a:cubicBezTo>
                <a:cubicBezTo>
                  <a:pt x="105" y="469"/>
                  <a:pt x="105" y="467"/>
                  <a:pt x="103" y="465"/>
                </a:cubicBezTo>
                <a:cubicBezTo>
                  <a:pt x="102" y="463"/>
                  <a:pt x="100" y="461"/>
                  <a:pt x="98" y="461"/>
                </a:cubicBezTo>
                <a:cubicBezTo>
                  <a:pt x="81" y="459"/>
                  <a:pt x="81" y="459"/>
                  <a:pt x="81" y="459"/>
                </a:cubicBezTo>
                <a:cubicBezTo>
                  <a:pt x="87" y="427"/>
                  <a:pt x="87" y="427"/>
                  <a:pt x="87" y="427"/>
                </a:cubicBezTo>
                <a:cubicBezTo>
                  <a:pt x="88" y="424"/>
                  <a:pt x="86" y="420"/>
                  <a:pt x="83" y="419"/>
                </a:cubicBezTo>
                <a:cubicBezTo>
                  <a:pt x="52" y="409"/>
                  <a:pt x="52" y="409"/>
                  <a:pt x="52" y="409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66" y="375"/>
                  <a:pt x="65" y="372"/>
                  <a:pt x="62" y="370"/>
                </a:cubicBezTo>
                <a:cubicBezTo>
                  <a:pt x="34" y="353"/>
                  <a:pt x="34" y="353"/>
                  <a:pt x="34" y="353"/>
                </a:cubicBezTo>
                <a:cubicBezTo>
                  <a:pt x="53" y="326"/>
                  <a:pt x="53" y="326"/>
                  <a:pt x="53" y="326"/>
                </a:cubicBezTo>
                <a:cubicBezTo>
                  <a:pt x="55" y="324"/>
                  <a:pt x="54" y="320"/>
                  <a:pt x="52" y="317"/>
                </a:cubicBezTo>
                <a:cubicBezTo>
                  <a:pt x="28" y="295"/>
                  <a:pt x="28" y="295"/>
                  <a:pt x="28" y="295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4" y="270"/>
                  <a:pt x="55" y="267"/>
                  <a:pt x="53" y="264"/>
                </a:cubicBezTo>
                <a:cubicBezTo>
                  <a:pt x="34" y="237"/>
                  <a:pt x="34" y="237"/>
                  <a:pt x="34" y="237"/>
                </a:cubicBezTo>
                <a:cubicBezTo>
                  <a:pt x="62" y="220"/>
                  <a:pt x="62" y="220"/>
                  <a:pt x="62" y="220"/>
                </a:cubicBezTo>
                <a:cubicBezTo>
                  <a:pt x="65" y="219"/>
                  <a:pt x="66" y="215"/>
                  <a:pt x="65" y="212"/>
                </a:cubicBezTo>
                <a:cubicBezTo>
                  <a:pt x="52" y="182"/>
                  <a:pt x="52" y="182"/>
                  <a:pt x="52" y="182"/>
                </a:cubicBezTo>
                <a:cubicBezTo>
                  <a:pt x="83" y="171"/>
                  <a:pt x="83" y="171"/>
                  <a:pt x="83" y="171"/>
                </a:cubicBezTo>
                <a:cubicBezTo>
                  <a:pt x="86" y="170"/>
                  <a:pt x="88" y="167"/>
                  <a:pt x="87" y="163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7" y="127"/>
                  <a:pt x="120" y="124"/>
                  <a:pt x="120" y="120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6" y="91"/>
                  <a:pt x="159" y="89"/>
                  <a:pt x="160" y="85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98" y="63"/>
                  <a:pt x="198" y="63"/>
                  <a:pt x="198" y="63"/>
                </a:cubicBezTo>
                <a:cubicBezTo>
                  <a:pt x="202" y="64"/>
                  <a:pt x="205" y="63"/>
                  <a:pt x="207" y="59"/>
                </a:cubicBezTo>
                <a:cubicBezTo>
                  <a:pt x="221" y="30"/>
                  <a:pt x="221" y="30"/>
                  <a:pt x="221" y="30"/>
                </a:cubicBezTo>
                <a:cubicBezTo>
                  <a:pt x="249" y="46"/>
                  <a:pt x="249" y="46"/>
                  <a:pt x="249" y="46"/>
                </a:cubicBezTo>
                <a:cubicBezTo>
                  <a:pt x="252" y="47"/>
                  <a:pt x="256" y="47"/>
                  <a:pt x="258" y="44"/>
                </a:cubicBezTo>
                <a:cubicBezTo>
                  <a:pt x="278" y="18"/>
                  <a:pt x="278" y="18"/>
                  <a:pt x="278" y="18"/>
                </a:cubicBezTo>
                <a:cubicBezTo>
                  <a:pt x="302" y="39"/>
                  <a:pt x="302" y="39"/>
                  <a:pt x="302" y="39"/>
                </a:cubicBezTo>
                <a:cubicBezTo>
                  <a:pt x="305" y="41"/>
                  <a:pt x="309" y="41"/>
                  <a:pt x="311" y="39"/>
                </a:cubicBezTo>
                <a:cubicBezTo>
                  <a:pt x="336" y="18"/>
                  <a:pt x="336" y="18"/>
                  <a:pt x="336" y="18"/>
                </a:cubicBezTo>
                <a:cubicBezTo>
                  <a:pt x="356" y="44"/>
                  <a:pt x="356" y="44"/>
                  <a:pt x="356" y="44"/>
                </a:cubicBezTo>
                <a:cubicBezTo>
                  <a:pt x="358" y="47"/>
                  <a:pt x="361" y="47"/>
                  <a:pt x="365" y="46"/>
                </a:cubicBezTo>
                <a:cubicBezTo>
                  <a:pt x="393" y="30"/>
                  <a:pt x="393" y="30"/>
                  <a:pt x="393" y="30"/>
                </a:cubicBezTo>
                <a:cubicBezTo>
                  <a:pt x="407" y="59"/>
                  <a:pt x="407" y="59"/>
                  <a:pt x="407" y="59"/>
                </a:cubicBezTo>
                <a:cubicBezTo>
                  <a:pt x="408" y="63"/>
                  <a:pt x="412" y="64"/>
                  <a:pt x="415" y="63"/>
                </a:cubicBezTo>
                <a:cubicBezTo>
                  <a:pt x="446" y="53"/>
                  <a:pt x="446" y="53"/>
                  <a:pt x="446" y="53"/>
                </a:cubicBezTo>
                <a:cubicBezTo>
                  <a:pt x="454" y="85"/>
                  <a:pt x="454" y="85"/>
                  <a:pt x="454" y="85"/>
                </a:cubicBezTo>
                <a:cubicBezTo>
                  <a:pt x="454" y="89"/>
                  <a:pt x="457" y="91"/>
                  <a:pt x="461" y="91"/>
                </a:cubicBezTo>
                <a:cubicBezTo>
                  <a:pt x="494" y="88"/>
                  <a:pt x="494" y="88"/>
                  <a:pt x="494" y="88"/>
                </a:cubicBezTo>
                <a:cubicBezTo>
                  <a:pt x="494" y="120"/>
                  <a:pt x="494" y="120"/>
                  <a:pt x="494" y="120"/>
                </a:cubicBezTo>
                <a:cubicBezTo>
                  <a:pt x="494" y="124"/>
                  <a:pt x="497" y="127"/>
                  <a:pt x="500" y="127"/>
                </a:cubicBezTo>
                <a:cubicBezTo>
                  <a:pt x="533" y="131"/>
                  <a:pt x="533" y="131"/>
                  <a:pt x="533" y="131"/>
                </a:cubicBezTo>
                <a:cubicBezTo>
                  <a:pt x="526" y="163"/>
                  <a:pt x="526" y="163"/>
                  <a:pt x="526" y="163"/>
                </a:cubicBezTo>
                <a:cubicBezTo>
                  <a:pt x="526" y="167"/>
                  <a:pt x="527" y="170"/>
                  <a:pt x="531" y="171"/>
                </a:cubicBezTo>
                <a:cubicBezTo>
                  <a:pt x="562" y="182"/>
                  <a:pt x="562" y="182"/>
                  <a:pt x="562" y="182"/>
                </a:cubicBezTo>
                <a:cubicBezTo>
                  <a:pt x="549" y="212"/>
                  <a:pt x="549" y="212"/>
                  <a:pt x="549" y="212"/>
                </a:cubicBezTo>
                <a:cubicBezTo>
                  <a:pt x="547" y="215"/>
                  <a:pt x="549" y="219"/>
                  <a:pt x="552" y="220"/>
                </a:cubicBezTo>
                <a:cubicBezTo>
                  <a:pt x="580" y="237"/>
                  <a:pt x="580" y="237"/>
                  <a:pt x="580" y="237"/>
                </a:cubicBezTo>
                <a:cubicBezTo>
                  <a:pt x="561" y="264"/>
                  <a:pt x="561" y="264"/>
                  <a:pt x="561" y="264"/>
                </a:cubicBezTo>
                <a:cubicBezTo>
                  <a:pt x="559" y="267"/>
                  <a:pt x="559" y="270"/>
                  <a:pt x="562" y="273"/>
                </a:cubicBezTo>
                <a:cubicBezTo>
                  <a:pt x="586" y="295"/>
                  <a:pt x="586" y="295"/>
                  <a:pt x="586" y="295"/>
                </a:cubicBezTo>
                <a:lnTo>
                  <a:pt x="562" y="317"/>
                </a:lnTo>
                <a:close/>
                <a:moveTo>
                  <a:pt x="307" y="116"/>
                </a:moveTo>
                <a:cubicBezTo>
                  <a:pt x="211" y="116"/>
                  <a:pt x="133" y="193"/>
                  <a:pt x="133" y="289"/>
                </a:cubicBezTo>
                <a:cubicBezTo>
                  <a:pt x="133" y="385"/>
                  <a:pt x="211" y="463"/>
                  <a:pt x="307" y="463"/>
                </a:cubicBezTo>
                <a:cubicBezTo>
                  <a:pt x="403" y="463"/>
                  <a:pt x="480" y="385"/>
                  <a:pt x="480" y="289"/>
                </a:cubicBezTo>
                <a:cubicBezTo>
                  <a:pt x="480" y="193"/>
                  <a:pt x="403" y="116"/>
                  <a:pt x="307" y="116"/>
                </a:cubicBezTo>
                <a:close/>
                <a:moveTo>
                  <a:pt x="307" y="449"/>
                </a:moveTo>
                <a:cubicBezTo>
                  <a:pt x="219" y="449"/>
                  <a:pt x="147" y="377"/>
                  <a:pt x="147" y="289"/>
                </a:cubicBezTo>
                <a:cubicBezTo>
                  <a:pt x="147" y="201"/>
                  <a:pt x="219" y="130"/>
                  <a:pt x="307" y="130"/>
                </a:cubicBezTo>
                <a:cubicBezTo>
                  <a:pt x="395" y="130"/>
                  <a:pt x="466" y="201"/>
                  <a:pt x="466" y="289"/>
                </a:cubicBezTo>
                <a:cubicBezTo>
                  <a:pt x="466" y="377"/>
                  <a:pt x="395" y="449"/>
                  <a:pt x="307" y="4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94">
            <a:extLst>
              <a:ext uri="{FF2B5EF4-FFF2-40B4-BE49-F238E27FC236}">
                <a16:creationId xmlns="" xmlns:a16="http://schemas.microsoft.com/office/drawing/2014/main" id="{12E97AE3-E834-4A5F-BEDB-90C22A6D9C82}"/>
              </a:ext>
            </a:extLst>
          </p:cNvPr>
          <p:cNvSpPr>
            <a:spLocks noEditPoints="1"/>
          </p:cNvSpPr>
          <p:nvPr/>
        </p:nvSpPr>
        <p:spPr bwMode="auto">
          <a:xfrm>
            <a:off x="1046348" y="3451621"/>
            <a:ext cx="481618" cy="513770"/>
          </a:xfrm>
          <a:custGeom>
            <a:avLst/>
            <a:gdLst>
              <a:gd name="T0" fmla="*/ 648 w 650"/>
              <a:gd name="T1" fmla="*/ 264 h 677"/>
              <a:gd name="T2" fmla="*/ 468 w 650"/>
              <a:gd name="T3" fmla="*/ 3 h 677"/>
              <a:gd name="T4" fmla="*/ 462 w 650"/>
              <a:gd name="T5" fmla="*/ 0 h 677"/>
              <a:gd name="T6" fmla="*/ 348 w 650"/>
              <a:gd name="T7" fmla="*/ 42 h 677"/>
              <a:gd name="T8" fmla="*/ 324 w 650"/>
              <a:gd name="T9" fmla="*/ 55 h 677"/>
              <a:gd name="T10" fmla="*/ 309 w 650"/>
              <a:gd name="T11" fmla="*/ 48 h 677"/>
              <a:gd name="T12" fmla="*/ 260 w 650"/>
              <a:gd name="T13" fmla="*/ 34 h 677"/>
              <a:gd name="T14" fmla="*/ 155 w 650"/>
              <a:gd name="T15" fmla="*/ 65 h 677"/>
              <a:gd name="T16" fmla="*/ 33 w 650"/>
              <a:gd name="T17" fmla="*/ 139 h 677"/>
              <a:gd name="T18" fmla="*/ 31 w 650"/>
              <a:gd name="T19" fmla="*/ 144 h 677"/>
              <a:gd name="T20" fmla="*/ 33 w 650"/>
              <a:gd name="T21" fmla="*/ 149 h 677"/>
              <a:gd name="T22" fmla="*/ 191 w 650"/>
              <a:gd name="T23" fmla="*/ 425 h 677"/>
              <a:gd name="T24" fmla="*/ 14 w 650"/>
              <a:gd name="T25" fmla="*/ 119 h 677"/>
              <a:gd name="T26" fmla="*/ 4 w 650"/>
              <a:gd name="T27" fmla="*/ 116 h 677"/>
              <a:gd name="T28" fmla="*/ 2 w 650"/>
              <a:gd name="T29" fmla="*/ 126 h 677"/>
              <a:gd name="T30" fmla="*/ 317 w 650"/>
              <a:gd name="T31" fmla="*/ 674 h 677"/>
              <a:gd name="T32" fmla="*/ 323 w 650"/>
              <a:gd name="T33" fmla="*/ 677 h 677"/>
              <a:gd name="T34" fmla="*/ 327 w 650"/>
              <a:gd name="T35" fmla="*/ 676 h 677"/>
              <a:gd name="T36" fmla="*/ 329 w 650"/>
              <a:gd name="T37" fmla="*/ 667 h 677"/>
              <a:gd name="T38" fmla="*/ 195 w 650"/>
              <a:gd name="T39" fmla="*/ 433 h 677"/>
              <a:gd name="T40" fmla="*/ 198 w 650"/>
              <a:gd name="T41" fmla="*/ 433 h 677"/>
              <a:gd name="T42" fmla="*/ 202 w 650"/>
              <a:gd name="T43" fmla="*/ 432 h 677"/>
              <a:gd name="T44" fmla="*/ 405 w 650"/>
              <a:gd name="T45" fmla="*/ 327 h 677"/>
              <a:gd name="T46" fmla="*/ 434 w 650"/>
              <a:gd name="T47" fmla="*/ 342 h 677"/>
              <a:gd name="T48" fmla="*/ 462 w 650"/>
              <a:gd name="T49" fmla="*/ 357 h 677"/>
              <a:gd name="T50" fmla="*/ 501 w 650"/>
              <a:gd name="T51" fmla="*/ 336 h 677"/>
              <a:gd name="T52" fmla="*/ 643 w 650"/>
              <a:gd name="T53" fmla="*/ 275 h 677"/>
              <a:gd name="T54" fmla="*/ 649 w 650"/>
              <a:gd name="T55" fmla="*/ 272 h 677"/>
              <a:gd name="T56" fmla="*/ 648 w 650"/>
              <a:gd name="T57" fmla="*/ 264 h 677"/>
              <a:gd name="T58" fmla="*/ 493 w 650"/>
              <a:gd name="T59" fmla="*/ 325 h 677"/>
              <a:gd name="T60" fmla="*/ 462 w 650"/>
              <a:gd name="T61" fmla="*/ 343 h 677"/>
              <a:gd name="T62" fmla="*/ 444 w 650"/>
              <a:gd name="T63" fmla="*/ 332 h 677"/>
              <a:gd name="T64" fmla="*/ 405 w 650"/>
              <a:gd name="T65" fmla="*/ 313 h 677"/>
              <a:gd name="T66" fmla="*/ 204 w 650"/>
              <a:gd name="T67" fmla="*/ 413 h 677"/>
              <a:gd name="T68" fmla="*/ 48 w 650"/>
              <a:gd name="T69" fmla="*/ 144 h 677"/>
              <a:gd name="T70" fmla="*/ 161 w 650"/>
              <a:gd name="T71" fmla="*/ 78 h 677"/>
              <a:gd name="T72" fmla="*/ 260 w 650"/>
              <a:gd name="T73" fmla="*/ 48 h 677"/>
              <a:gd name="T74" fmla="*/ 301 w 650"/>
              <a:gd name="T75" fmla="*/ 60 h 677"/>
              <a:gd name="T76" fmla="*/ 324 w 650"/>
              <a:gd name="T77" fmla="*/ 69 h 677"/>
              <a:gd name="T78" fmla="*/ 355 w 650"/>
              <a:gd name="T79" fmla="*/ 54 h 677"/>
              <a:gd name="T80" fmla="*/ 459 w 650"/>
              <a:gd name="T81" fmla="*/ 14 h 677"/>
              <a:gd name="T82" fmla="*/ 630 w 650"/>
              <a:gd name="T83" fmla="*/ 262 h 677"/>
              <a:gd name="T84" fmla="*/ 493 w 650"/>
              <a:gd name="T85" fmla="*/ 325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0" h="677">
                <a:moveTo>
                  <a:pt x="648" y="264"/>
                </a:moveTo>
                <a:cubicBezTo>
                  <a:pt x="468" y="3"/>
                  <a:pt x="468" y="3"/>
                  <a:pt x="468" y="3"/>
                </a:cubicBezTo>
                <a:cubicBezTo>
                  <a:pt x="467" y="1"/>
                  <a:pt x="465" y="0"/>
                  <a:pt x="462" y="0"/>
                </a:cubicBezTo>
                <a:cubicBezTo>
                  <a:pt x="418" y="0"/>
                  <a:pt x="376" y="25"/>
                  <a:pt x="348" y="42"/>
                </a:cubicBezTo>
                <a:cubicBezTo>
                  <a:pt x="338" y="48"/>
                  <a:pt x="327" y="55"/>
                  <a:pt x="324" y="55"/>
                </a:cubicBezTo>
                <a:cubicBezTo>
                  <a:pt x="319" y="55"/>
                  <a:pt x="314" y="52"/>
                  <a:pt x="309" y="48"/>
                </a:cubicBezTo>
                <a:cubicBezTo>
                  <a:pt x="299" y="42"/>
                  <a:pt x="286" y="34"/>
                  <a:pt x="260" y="34"/>
                </a:cubicBezTo>
                <a:cubicBezTo>
                  <a:pt x="240" y="34"/>
                  <a:pt x="200" y="46"/>
                  <a:pt x="155" y="65"/>
                </a:cubicBezTo>
                <a:cubicBezTo>
                  <a:pt x="107" y="87"/>
                  <a:pt x="62" y="114"/>
                  <a:pt x="33" y="139"/>
                </a:cubicBezTo>
                <a:cubicBezTo>
                  <a:pt x="32" y="140"/>
                  <a:pt x="31" y="142"/>
                  <a:pt x="31" y="144"/>
                </a:cubicBezTo>
                <a:cubicBezTo>
                  <a:pt x="31" y="146"/>
                  <a:pt x="31" y="148"/>
                  <a:pt x="33" y="149"/>
                </a:cubicBezTo>
                <a:cubicBezTo>
                  <a:pt x="128" y="233"/>
                  <a:pt x="192" y="362"/>
                  <a:pt x="191" y="425"/>
                </a:cubicBezTo>
                <a:cubicBezTo>
                  <a:pt x="14" y="119"/>
                  <a:pt x="14" y="119"/>
                  <a:pt x="14" y="119"/>
                </a:cubicBezTo>
                <a:cubicBezTo>
                  <a:pt x="12" y="115"/>
                  <a:pt x="8" y="114"/>
                  <a:pt x="4" y="116"/>
                </a:cubicBezTo>
                <a:cubicBezTo>
                  <a:pt x="1" y="118"/>
                  <a:pt x="0" y="122"/>
                  <a:pt x="2" y="126"/>
                </a:cubicBezTo>
                <a:cubicBezTo>
                  <a:pt x="317" y="674"/>
                  <a:pt x="317" y="674"/>
                  <a:pt x="317" y="674"/>
                </a:cubicBezTo>
                <a:cubicBezTo>
                  <a:pt x="319" y="676"/>
                  <a:pt x="321" y="677"/>
                  <a:pt x="323" y="677"/>
                </a:cubicBezTo>
                <a:cubicBezTo>
                  <a:pt x="325" y="677"/>
                  <a:pt x="326" y="677"/>
                  <a:pt x="327" y="676"/>
                </a:cubicBezTo>
                <a:cubicBezTo>
                  <a:pt x="330" y="674"/>
                  <a:pt x="331" y="670"/>
                  <a:pt x="329" y="667"/>
                </a:cubicBezTo>
                <a:cubicBezTo>
                  <a:pt x="195" y="433"/>
                  <a:pt x="195" y="433"/>
                  <a:pt x="195" y="433"/>
                </a:cubicBezTo>
                <a:cubicBezTo>
                  <a:pt x="196" y="433"/>
                  <a:pt x="197" y="433"/>
                  <a:pt x="198" y="433"/>
                </a:cubicBezTo>
                <a:cubicBezTo>
                  <a:pt x="199" y="433"/>
                  <a:pt x="201" y="433"/>
                  <a:pt x="202" y="432"/>
                </a:cubicBezTo>
                <a:cubicBezTo>
                  <a:pt x="266" y="382"/>
                  <a:pt x="378" y="327"/>
                  <a:pt x="405" y="327"/>
                </a:cubicBezTo>
                <a:cubicBezTo>
                  <a:pt x="419" y="327"/>
                  <a:pt x="426" y="334"/>
                  <a:pt x="434" y="342"/>
                </a:cubicBezTo>
                <a:cubicBezTo>
                  <a:pt x="442" y="350"/>
                  <a:pt x="450" y="357"/>
                  <a:pt x="462" y="357"/>
                </a:cubicBezTo>
                <a:cubicBezTo>
                  <a:pt x="470" y="357"/>
                  <a:pt x="479" y="351"/>
                  <a:pt x="501" y="336"/>
                </a:cubicBezTo>
                <a:cubicBezTo>
                  <a:pt x="536" y="312"/>
                  <a:pt x="589" y="275"/>
                  <a:pt x="643" y="275"/>
                </a:cubicBezTo>
                <a:cubicBezTo>
                  <a:pt x="645" y="275"/>
                  <a:pt x="648" y="274"/>
                  <a:pt x="649" y="272"/>
                </a:cubicBezTo>
                <a:cubicBezTo>
                  <a:pt x="650" y="269"/>
                  <a:pt x="650" y="266"/>
                  <a:pt x="648" y="264"/>
                </a:cubicBezTo>
                <a:close/>
                <a:moveTo>
                  <a:pt x="493" y="325"/>
                </a:moveTo>
                <a:cubicBezTo>
                  <a:pt x="480" y="333"/>
                  <a:pt x="466" y="343"/>
                  <a:pt x="462" y="343"/>
                </a:cubicBezTo>
                <a:cubicBezTo>
                  <a:pt x="456" y="343"/>
                  <a:pt x="451" y="339"/>
                  <a:pt x="444" y="332"/>
                </a:cubicBezTo>
                <a:cubicBezTo>
                  <a:pt x="435" y="324"/>
                  <a:pt x="424" y="313"/>
                  <a:pt x="405" y="313"/>
                </a:cubicBezTo>
                <a:cubicBezTo>
                  <a:pt x="375" y="313"/>
                  <a:pt x="269" y="366"/>
                  <a:pt x="204" y="413"/>
                </a:cubicBezTo>
                <a:cubicBezTo>
                  <a:pt x="198" y="325"/>
                  <a:pt x="112" y="204"/>
                  <a:pt x="48" y="144"/>
                </a:cubicBezTo>
                <a:cubicBezTo>
                  <a:pt x="76" y="121"/>
                  <a:pt x="117" y="98"/>
                  <a:pt x="161" y="78"/>
                </a:cubicBezTo>
                <a:cubicBezTo>
                  <a:pt x="203" y="60"/>
                  <a:pt x="242" y="48"/>
                  <a:pt x="260" y="48"/>
                </a:cubicBezTo>
                <a:cubicBezTo>
                  <a:pt x="282" y="48"/>
                  <a:pt x="292" y="54"/>
                  <a:pt x="301" y="60"/>
                </a:cubicBezTo>
                <a:cubicBezTo>
                  <a:pt x="308" y="65"/>
                  <a:pt x="314" y="69"/>
                  <a:pt x="324" y="69"/>
                </a:cubicBezTo>
                <a:cubicBezTo>
                  <a:pt x="330" y="69"/>
                  <a:pt x="339" y="64"/>
                  <a:pt x="355" y="54"/>
                </a:cubicBezTo>
                <a:cubicBezTo>
                  <a:pt x="381" y="39"/>
                  <a:pt x="419" y="16"/>
                  <a:pt x="459" y="14"/>
                </a:cubicBezTo>
                <a:cubicBezTo>
                  <a:pt x="630" y="262"/>
                  <a:pt x="630" y="262"/>
                  <a:pt x="630" y="262"/>
                </a:cubicBezTo>
                <a:cubicBezTo>
                  <a:pt x="577" y="267"/>
                  <a:pt x="527" y="301"/>
                  <a:pt x="493" y="3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24">
            <a:extLst>
              <a:ext uri="{FF2B5EF4-FFF2-40B4-BE49-F238E27FC236}">
                <a16:creationId xmlns="" xmlns:a16="http://schemas.microsoft.com/office/drawing/2014/main" id="{D6453D5F-1E24-4163-9AB4-EA028DA613BE}"/>
              </a:ext>
            </a:extLst>
          </p:cNvPr>
          <p:cNvSpPr>
            <a:spLocks noEditPoints="1"/>
          </p:cNvSpPr>
          <p:nvPr/>
        </p:nvSpPr>
        <p:spPr bwMode="auto">
          <a:xfrm>
            <a:off x="6277094" y="3464254"/>
            <a:ext cx="412500" cy="506140"/>
          </a:xfrm>
          <a:custGeom>
            <a:avLst/>
            <a:gdLst>
              <a:gd name="T0" fmla="*/ 247 w 557"/>
              <a:gd name="T1" fmla="*/ 666 h 666"/>
              <a:gd name="T2" fmla="*/ 238 w 557"/>
              <a:gd name="T3" fmla="*/ 663 h 666"/>
              <a:gd name="T4" fmla="*/ 226 w 557"/>
              <a:gd name="T5" fmla="*/ 641 h 666"/>
              <a:gd name="T6" fmla="*/ 210 w 557"/>
              <a:gd name="T7" fmla="*/ 545 h 666"/>
              <a:gd name="T8" fmla="*/ 173 w 557"/>
              <a:gd name="T9" fmla="*/ 552 h 666"/>
              <a:gd name="T10" fmla="*/ 148 w 557"/>
              <a:gd name="T11" fmla="*/ 545 h 666"/>
              <a:gd name="T12" fmla="*/ 148 w 557"/>
              <a:gd name="T13" fmla="*/ 545 h 666"/>
              <a:gd name="T14" fmla="*/ 147 w 557"/>
              <a:gd name="T15" fmla="*/ 545 h 666"/>
              <a:gd name="T16" fmla="*/ 128 w 557"/>
              <a:gd name="T17" fmla="*/ 484 h 666"/>
              <a:gd name="T18" fmla="*/ 105 w 557"/>
              <a:gd name="T19" fmla="*/ 482 h 666"/>
              <a:gd name="T20" fmla="*/ 32 w 557"/>
              <a:gd name="T21" fmla="*/ 497 h 666"/>
              <a:gd name="T22" fmla="*/ 7 w 557"/>
              <a:gd name="T23" fmla="*/ 492 h 666"/>
              <a:gd name="T24" fmla="*/ 5 w 557"/>
              <a:gd name="T25" fmla="*/ 467 h 666"/>
              <a:gd name="T26" fmla="*/ 93 w 557"/>
              <a:gd name="T27" fmla="*/ 355 h 666"/>
              <a:gd name="T28" fmla="*/ 164 w 557"/>
              <a:gd name="T29" fmla="*/ 340 h 666"/>
              <a:gd name="T30" fmla="*/ 215 w 557"/>
              <a:gd name="T31" fmla="*/ 254 h 666"/>
              <a:gd name="T32" fmla="*/ 455 w 557"/>
              <a:gd name="T33" fmla="*/ 77 h 666"/>
              <a:gd name="T34" fmla="*/ 536 w 557"/>
              <a:gd name="T35" fmla="*/ 3 h 666"/>
              <a:gd name="T36" fmla="*/ 545 w 557"/>
              <a:gd name="T37" fmla="*/ 0 h 666"/>
              <a:gd name="T38" fmla="*/ 555 w 557"/>
              <a:gd name="T39" fmla="*/ 5 h 666"/>
              <a:gd name="T40" fmla="*/ 555 w 557"/>
              <a:gd name="T41" fmla="*/ 18 h 666"/>
              <a:gd name="T42" fmla="*/ 510 w 557"/>
              <a:gd name="T43" fmla="*/ 114 h 666"/>
              <a:gd name="T44" fmla="*/ 406 w 557"/>
              <a:gd name="T45" fmla="*/ 396 h 666"/>
              <a:gd name="T46" fmla="*/ 338 w 557"/>
              <a:gd name="T47" fmla="*/ 470 h 666"/>
              <a:gd name="T48" fmla="*/ 344 w 557"/>
              <a:gd name="T49" fmla="*/ 542 h 666"/>
              <a:gd name="T50" fmla="*/ 263 w 557"/>
              <a:gd name="T51" fmla="*/ 658 h 666"/>
              <a:gd name="T52" fmla="*/ 247 w 557"/>
              <a:gd name="T53" fmla="*/ 666 h 666"/>
              <a:gd name="T54" fmla="*/ 214 w 557"/>
              <a:gd name="T55" fmla="*/ 530 h 666"/>
              <a:gd name="T56" fmla="*/ 220 w 557"/>
              <a:gd name="T57" fmla="*/ 533 h 666"/>
              <a:gd name="T58" fmla="*/ 240 w 557"/>
              <a:gd name="T59" fmla="*/ 643 h 666"/>
              <a:gd name="T60" fmla="*/ 244 w 557"/>
              <a:gd name="T61" fmla="*/ 651 h 666"/>
              <a:gd name="T62" fmla="*/ 252 w 557"/>
              <a:gd name="T63" fmla="*/ 649 h 666"/>
              <a:gd name="T64" fmla="*/ 331 w 557"/>
              <a:gd name="T65" fmla="*/ 537 h 666"/>
              <a:gd name="T66" fmla="*/ 323 w 557"/>
              <a:gd name="T67" fmla="*/ 471 h 666"/>
              <a:gd name="T68" fmla="*/ 325 w 557"/>
              <a:gd name="T69" fmla="*/ 463 h 666"/>
              <a:gd name="T70" fmla="*/ 395 w 557"/>
              <a:gd name="T71" fmla="*/ 388 h 666"/>
              <a:gd name="T72" fmla="*/ 495 w 557"/>
              <a:gd name="T73" fmla="*/ 115 h 666"/>
              <a:gd name="T74" fmla="*/ 496 w 557"/>
              <a:gd name="T75" fmla="*/ 111 h 666"/>
              <a:gd name="T76" fmla="*/ 540 w 557"/>
              <a:gd name="T77" fmla="*/ 19 h 666"/>
              <a:gd name="T78" fmla="*/ 463 w 557"/>
              <a:gd name="T79" fmla="*/ 89 h 666"/>
              <a:gd name="T80" fmla="*/ 458 w 557"/>
              <a:gd name="T81" fmla="*/ 91 h 666"/>
              <a:gd name="T82" fmla="*/ 226 w 557"/>
              <a:gd name="T83" fmla="*/ 262 h 666"/>
              <a:gd name="T84" fmla="*/ 174 w 557"/>
              <a:gd name="T85" fmla="*/ 351 h 666"/>
              <a:gd name="T86" fmla="*/ 166 w 557"/>
              <a:gd name="T87" fmla="*/ 355 h 666"/>
              <a:gd name="T88" fmla="*/ 145 w 557"/>
              <a:gd name="T89" fmla="*/ 353 h 666"/>
              <a:gd name="T90" fmla="*/ 102 w 557"/>
              <a:gd name="T91" fmla="*/ 366 h 666"/>
              <a:gd name="T92" fmla="*/ 17 w 557"/>
              <a:gd name="T93" fmla="*/ 474 h 666"/>
              <a:gd name="T94" fmla="*/ 18 w 557"/>
              <a:gd name="T95" fmla="*/ 483 h 666"/>
              <a:gd name="T96" fmla="*/ 26 w 557"/>
              <a:gd name="T97" fmla="*/ 485 h 666"/>
              <a:gd name="T98" fmla="*/ 105 w 557"/>
              <a:gd name="T99" fmla="*/ 468 h 666"/>
              <a:gd name="T100" fmla="*/ 137 w 557"/>
              <a:gd name="T101" fmla="*/ 472 h 666"/>
              <a:gd name="T102" fmla="*/ 142 w 557"/>
              <a:gd name="T103" fmla="*/ 479 h 666"/>
              <a:gd name="T104" fmla="*/ 155 w 557"/>
              <a:gd name="T105" fmla="*/ 534 h 666"/>
              <a:gd name="T106" fmla="*/ 173 w 557"/>
              <a:gd name="T107" fmla="*/ 538 h 666"/>
              <a:gd name="T108" fmla="*/ 212 w 557"/>
              <a:gd name="T109" fmla="*/ 530 h 666"/>
              <a:gd name="T110" fmla="*/ 214 w 557"/>
              <a:gd name="T111" fmla="*/ 530 h 6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7" h="666">
                <a:moveTo>
                  <a:pt x="247" y="666"/>
                </a:moveTo>
                <a:cubicBezTo>
                  <a:pt x="244" y="666"/>
                  <a:pt x="241" y="665"/>
                  <a:pt x="238" y="663"/>
                </a:cubicBezTo>
                <a:cubicBezTo>
                  <a:pt x="229" y="660"/>
                  <a:pt x="224" y="651"/>
                  <a:pt x="226" y="641"/>
                </a:cubicBezTo>
                <a:cubicBezTo>
                  <a:pt x="226" y="639"/>
                  <a:pt x="232" y="588"/>
                  <a:pt x="210" y="545"/>
                </a:cubicBezTo>
                <a:cubicBezTo>
                  <a:pt x="196" y="550"/>
                  <a:pt x="184" y="552"/>
                  <a:pt x="173" y="552"/>
                </a:cubicBezTo>
                <a:cubicBezTo>
                  <a:pt x="162" y="552"/>
                  <a:pt x="154" y="550"/>
                  <a:pt x="148" y="545"/>
                </a:cubicBezTo>
                <a:cubicBezTo>
                  <a:pt x="148" y="545"/>
                  <a:pt x="148" y="545"/>
                  <a:pt x="148" y="545"/>
                </a:cubicBezTo>
                <a:cubicBezTo>
                  <a:pt x="147" y="545"/>
                  <a:pt x="147" y="545"/>
                  <a:pt x="147" y="545"/>
                </a:cubicBezTo>
                <a:cubicBezTo>
                  <a:pt x="134" y="535"/>
                  <a:pt x="128" y="515"/>
                  <a:pt x="128" y="484"/>
                </a:cubicBezTo>
                <a:cubicBezTo>
                  <a:pt x="121" y="483"/>
                  <a:pt x="113" y="482"/>
                  <a:pt x="105" y="482"/>
                </a:cubicBezTo>
                <a:cubicBezTo>
                  <a:pt x="65" y="482"/>
                  <a:pt x="32" y="497"/>
                  <a:pt x="32" y="497"/>
                </a:cubicBezTo>
                <a:cubicBezTo>
                  <a:pt x="23" y="501"/>
                  <a:pt x="13" y="499"/>
                  <a:pt x="7" y="492"/>
                </a:cubicBezTo>
                <a:cubicBezTo>
                  <a:pt x="1" y="485"/>
                  <a:pt x="0" y="475"/>
                  <a:pt x="5" y="467"/>
                </a:cubicBezTo>
                <a:cubicBezTo>
                  <a:pt x="14" y="453"/>
                  <a:pt x="59" y="382"/>
                  <a:pt x="93" y="355"/>
                </a:cubicBezTo>
                <a:cubicBezTo>
                  <a:pt x="111" y="341"/>
                  <a:pt x="135" y="336"/>
                  <a:pt x="164" y="340"/>
                </a:cubicBezTo>
                <a:cubicBezTo>
                  <a:pt x="177" y="310"/>
                  <a:pt x="194" y="281"/>
                  <a:pt x="215" y="254"/>
                </a:cubicBezTo>
                <a:cubicBezTo>
                  <a:pt x="315" y="119"/>
                  <a:pt x="412" y="79"/>
                  <a:pt x="455" y="77"/>
                </a:cubicBezTo>
                <a:cubicBezTo>
                  <a:pt x="536" y="3"/>
                  <a:pt x="536" y="3"/>
                  <a:pt x="536" y="3"/>
                </a:cubicBezTo>
                <a:cubicBezTo>
                  <a:pt x="538" y="1"/>
                  <a:pt x="541" y="0"/>
                  <a:pt x="545" y="0"/>
                </a:cubicBezTo>
                <a:cubicBezTo>
                  <a:pt x="549" y="0"/>
                  <a:pt x="553" y="2"/>
                  <a:pt x="555" y="5"/>
                </a:cubicBezTo>
                <a:cubicBezTo>
                  <a:pt x="557" y="9"/>
                  <a:pt x="557" y="14"/>
                  <a:pt x="555" y="18"/>
                </a:cubicBezTo>
                <a:cubicBezTo>
                  <a:pt x="510" y="114"/>
                  <a:pt x="510" y="114"/>
                  <a:pt x="510" y="114"/>
                </a:cubicBezTo>
                <a:cubicBezTo>
                  <a:pt x="523" y="166"/>
                  <a:pt x="496" y="275"/>
                  <a:pt x="406" y="396"/>
                </a:cubicBezTo>
                <a:cubicBezTo>
                  <a:pt x="386" y="423"/>
                  <a:pt x="363" y="448"/>
                  <a:pt x="338" y="470"/>
                </a:cubicBezTo>
                <a:cubicBezTo>
                  <a:pt x="350" y="496"/>
                  <a:pt x="352" y="521"/>
                  <a:pt x="344" y="542"/>
                </a:cubicBezTo>
                <a:cubicBezTo>
                  <a:pt x="328" y="584"/>
                  <a:pt x="269" y="651"/>
                  <a:pt x="263" y="658"/>
                </a:cubicBezTo>
                <a:cubicBezTo>
                  <a:pt x="259" y="663"/>
                  <a:pt x="253" y="666"/>
                  <a:pt x="247" y="666"/>
                </a:cubicBezTo>
                <a:close/>
                <a:moveTo>
                  <a:pt x="214" y="530"/>
                </a:moveTo>
                <a:cubicBezTo>
                  <a:pt x="216" y="530"/>
                  <a:pt x="219" y="531"/>
                  <a:pt x="220" y="533"/>
                </a:cubicBezTo>
                <a:cubicBezTo>
                  <a:pt x="246" y="580"/>
                  <a:pt x="240" y="637"/>
                  <a:pt x="240" y="643"/>
                </a:cubicBezTo>
                <a:cubicBezTo>
                  <a:pt x="239" y="646"/>
                  <a:pt x="241" y="649"/>
                  <a:pt x="244" y="651"/>
                </a:cubicBezTo>
                <a:cubicBezTo>
                  <a:pt x="247" y="652"/>
                  <a:pt x="250" y="651"/>
                  <a:pt x="252" y="649"/>
                </a:cubicBezTo>
                <a:cubicBezTo>
                  <a:pt x="255" y="646"/>
                  <a:pt x="316" y="577"/>
                  <a:pt x="331" y="537"/>
                </a:cubicBezTo>
                <a:cubicBezTo>
                  <a:pt x="338" y="518"/>
                  <a:pt x="336" y="496"/>
                  <a:pt x="323" y="471"/>
                </a:cubicBezTo>
                <a:cubicBezTo>
                  <a:pt x="322" y="468"/>
                  <a:pt x="323" y="465"/>
                  <a:pt x="325" y="463"/>
                </a:cubicBezTo>
                <a:cubicBezTo>
                  <a:pt x="351" y="441"/>
                  <a:pt x="374" y="416"/>
                  <a:pt x="395" y="388"/>
                </a:cubicBezTo>
                <a:cubicBezTo>
                  <a:pt x="483" y="269"/>
                  <a:pt x="509" y="163"/>
                  <a:pt x="495" y="115"/>
                </a:cubicBezTo>
                <a:cubicBezTo>
                  <a:pt x="495" y="114"/>
                  <a:pt x="495" y="112"/>
                  <a:pt x="496" y="111"/>
                </a:cubicBezTo>
                <a:cubicBezTo>
                  <a:pt x="540" y="19"/>
                  <a:pt x="540" y="19"/>
                  <a:pt x="540" y="19"/>
                </a:cubicBezTo>
                <a:cubicBezTo>
                  <a:pt x="463" y="89"/>
                  <a:pt x="463" y="89"/>
                  <a:pt x="463" y="89"/>
                </a:cubicBezTo>
                <a:cubicBezTo>
                  <a:pt x="461" y="90"/>
                  <a:pt x="460" y="91"/>
                  <a:pt x="458" y="91"/>
                </a:cubicBezTo>
                <a:cubicBezTo>
                  <a:pt x="418" y="92"/>
                  <a:pt x="325" y="129"/>
                  <a:pt x="226" y="262"/>
                </a:cubicBezTo>
                <a:cubicBezTo>
                  <a:pt x="205" y="290"/>
                  <a:pt x="188" y="320"/>
                  <a:pt x="174" y="351"/>
                </a:cubicBezTo>
                <a:cubicBezTo>
                  <a:pt x="173" y="354"/>
                  <a:pt x="170" y="355"/>
                  <a:pt x="166" y="355"/>
                </a:cubicBezTo>
                <a:cubicBezTo>
                  <a:pt x="159" y="354"/>
                  <a:pt x="152" y="353"/>
                  <a:pt x="145" y="353"/>
                </a:cubicBezTo>
                <a:cubicBezTo>
                  <a:pt x="128" y="353"/>
                  <a:pt x="113" y="357"/>
                  <a:pt x="102" y="366"/>
                </a:cubicBezTo>
                <a:cubicBezTo>
                  <a:pt x="68" y="392"/>
                  <a:pt x="22" y="466"/>
                  <a:pt x="17" y="474"/>
                </a:cubicBezTo>
                <a:cubicBezTo>
                  <a:pt x="15" y="477"/>
                  <a:pt x="15" y="481"/>
                  <a:pt x="18" y="483"/>
                </a:cubicBezTo>
                <a:cubicBezTo>
                  <a:pt x="20" y="485"/>
                  <a:pt x="23" y="486"/>
                  <a:pt x="26" y="485"/>
                </a:cubicBezTo>
                <a:cubicBezTo>
                  <a:pt x="26" y="485"/>
                  <a:pt x="62" y="468"/>
                  <a:pt x="105" y="468"/>
                </a:cubicBezTo>
                <a:cubicBezTo>
                  <a:pt x="116" y="468"/>
                  <a:pt x="127" y="469"/>
                  <a:pt x="137" y="472"/>
                </a:cubicBezTo>
                <a:cubicBezTo>
                  <a:pt x="140" y="472"/>
                  <a:pt x="142" y="475"/>
                  <a:pt x="142" y="479"/>
                </a:cubicBezTo>
                <a:cubicBezTo>
                  <a:pt x="141" y="507"/>
                  <a:pt x="146" y="527"/>
                  <a:pt x="155" y="534"/>
                </a:cubicBezTo>
                <a:cubicBezTo>
                  <a:pt x="160" y="537"/>
                  <a:pt x="165" y="538"/>
                  <a:pt x="173" y="538"/>
                </a:cubicBezTo>
                <a:cubicBezTo>
                  <a:pt x="183" y="538"/>
                  <a:pt x="197" y="535"/>
                  <a:pt x="212" y="530"/>
                </a:cubicBezTo>
                <a:cubicBezTo>
                  <a:pt x="212" y="530"/>
                  <a:pt x="213" y="530"/>
                  <a:pt x="214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25">
            <a:extLst>
              <a:ext uri="{FF2B5EF4-FFF2-40B4-BE49-F238E27FC236}">
                <a16:creationId xmlns="" xmlns:a16="http://schemas.microsoft.com/office/drawing/2014/main" id="{82CB01C9-802D-40CD-8237-A5D9C9D0CEA3}"/>
              </a:ext>
            </a:extLst>
          </p:cNvPr>
          <p:cNvSpPr>
            <a:spLocks noEditPoints="1"/>
          </p:cNvSpPr>
          <p:nvPr/>
        </p:nvSpPr>
        <p:spPr bwMode="auto">
          <a:xfrm>
            <a:off x="8951644" y="3480112"/>
            <a:ext cx="467884" cy="473922"/>
          </a:xfrm>
          <a:custGeom>
            <a:avLst/>
            <a:gdLst>
              <a:gd name="T0" fmla="*/ 180 w 633"/>
              <a:gd name="T1" fmla="*/ 597 h 624"/>
              <a:gd name="T2" fmla="*/ 150 w 633"/>
              <a:gd name="T3" fmla="*/ 493 h 624"/>
              <a:gd name="T4" fmla="*/ 38 w 633"/>
              <a:gd name="T5" fmla="*/ 462 h 624"/>
              <a:gd name="T6" fmla="*/ 75 w 633"/>
              <a:gd name="T7" fmla="*/ 361 h 624"/>
              <a:gd name="T8" fmla="*/ 0 w 633"/>
              <a:gd name="T9" fmla="*/ 312 h 624"/>
              <a:gd name="T10" fmla="*/ 75 w 633"/>
              <a:gd name="T11" fmla="*/ 262 h 624"/>
              <a:gd name="T12" fmla="*/ 38 w 633"/>
              <a:gd name="T13" fmla="*/ 161 h 624"/>
              <a:gd name="T14" fmla="*/ 150 w 633"/>
              <a:gd name="T15" fmla="*/ 130 h 624"/>
              <a:gd name="T16" fmla="*/ 180 w 633"/>
              <a:gd name="T17" fmla="*/ 26 h 624"/>
              <a:gd name="T18" fmla="*/ 288 w 633"/>
              <a:gd name="T19" fmla="*/ 67 h 624"/>
              <a:gd name="T20" fmla="*/ 374 w 633"/>
              <a:gd name="T21" fmla="*/ 0 h 624"/>
              <a:gd name="T22" fmla="*/ 438 w 633"/>
              <a:gd name="T23" fmla="*/ 97 h 624"/>
              <a:gd name="T24" fmla="*/ 546 w 633"/>
              <a:gd name="T25" fmla="*/ 93 h 624"/>
              <a:gd name="T26" fmla="*/ 540 w 633"/>
              <a:gd name="T27" fmla="*/ 210 h 624"/>
              <a:gd name="T28" fmla="*/ 630 w 633"/>
              <a:gd name="T29" fmla="*/ 270 h 624"/>
              <a:gd name="T30" fmla="*/ 623 w 633"/>
              <a:gd name="T31" fmla="*/ 359 h 624"/>
              <a:gd name="T32" fmla="*/ 593 w 633"/>
              <a:gd name="T33" fmla="*/ 454 h 624"/>
              <a:gd name="T34" fmla="*/ 537 w 633"/>
              <a:gd name="T35" fmla="*/ 531 h 624"/>
              <a:gd name="T36" fmla="*/ 457 w 633"/>
              <a:gd name="T37" fmla="*/ 589 h 624"/>
              <a:gd name="T38" fmla="*/ 366 w 633"/>
              <a:gd name="T39" fmla="*/ 618 h 624"/>
              <a:gd name="T40" fmla="*/ 267 w 633"/>
              <a:gd name="T41" fmla="*/ 618 h 624"/>
              <a:gd name="T42" fmla="*/ 355 w 633"/>
              <a:gd name="T43" fmla="*/ 546 h 624"/>
              <a:gd name="T44" fmla="*/ 423 w 633"/>
              <a:gd name="T45" fmla="*/ 525 h 624"/>
              <a:gd name="T46" fmla="*/ 486 w 633"/>
              <a:gd name="T47" fmla="*/ 478 h 624"/>
              <a:gd name="T48" fmla="*/ 527 w 633"/>
              <a:gd name="T49" fmla="*/ 421 h 624"/>
              <a:gd name="T50" fmla="*/ 552 w 633"/>
              <a:gd name="T51" fmla="*/ 347 h 624"/>
              <a:gd name="T52" fmla="*/ 617 w 633"/>
              <a:gd name="T53" fmla="*/ 278 h 624"/>
              <a:gd name="T54" fmla="*/ 525 w 633"/>
              <a:gd name="T55" fmla="*/ 210 h 624"/>
              <a:gd name="T56" fmla="*/ 540 w 633"/>
              <a:gd name="T57" fmla="*/ 108 h 624"/>
              <a:gd name="T58" fmla="*/ 426 w 633"/>
              <a:gd name="T59" fmla="*/ 107 h 624"/>
              <a:gd name="T60" fmla="*/ 377 w 633"/>
              <a:gd name="T61" fmla="*/ 15 h 624"/>
              <a:gd name="T62" fmla="*/ 285 w 633"/>
              <a:gd name="T63" fmla="*/ 82 h 624"/>
              <a:gd name="T64" fmla="*/ 191 w 633"/>
              <a:gd name="T65" fmla="*/ 36 h 624"/>
              <a:gd name="T66" fmla="*/ 156 w 633"/>
              <a:gd name="T67" fmla="*/ 144 h 624"/>
              <a:gd name="T68" fmla="*/ 53 w 633"/>
              <a:gd name="T69" fmla="*/ 162 h 624"/>
              <a:gd name="T70" fmla="*/ 88 w 633"/>
              <a:gd name="T71" fmla="*/ 271 h 624"/>
              <a:gd name="T72" fmla="*/ 14 w 633"/>
              <a:gd name="T73" fmla="*/ 312 h 624"/>
              <a:gd name="T74" fmla="*/ 88 w 633"/>
              <a:gd name="T75" fmla="*/ 353 h 624"/>
              <a:gd name="T76" fmla="*/ 53 w 633"/>
              <a:gd name="T77" fmla="*/ 461 h 624"/>
              <a:gd name="T78" fmla="*/ 156 w 633"/>
              <a:gd name="T79" fmla="*/ 479 h 624"/>
              <a:gd name="T80" fmla="*/ 191 w 633"/>
              <a:gd name="T81" fmla="*/ 587 h 624"/>
              <a:gd name="T82" fmla="*/ 285 w 633"/>
              <a:gd name="T83" fmla="*/ 542 h 624"/>
              <a:gd name="T84" fmla="*/ 316 w 633"/>
              <a:gd name="T85" fmla="*/ 409 h 624"/>
              <a:gd name="T86" fmla="*/ 414 w 633"/>
              <a:gd name="T87" fmla="*/ 312 h 624"/>
              <a:gd name="T88" fmla="*/ 233 w 633"/>
              <a:gd name="T89" fmla="*/ 312 h 624"/>
              <a:gd name="T90" fmla="*/ 316 w 633"/>
              <a:gd name="T91" fmla="*/ 228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33" h="624">
                <a:moveTo>
                  <a:pt x="260" y="623"/>
                </a:moveTo>
                <a:cubicBezTo>
                  <a:pt x="260" y="623"/>
                  <a:pt x="259" y="623"/>
                  <a:pt x="259" y="623"/>
                </a:cubicBezTo>
                <a:cubicBezTo>
                  <a:pt x="232" y="618"/>
                  <a:pt x="205" y="609"/>
                  <a:pt x="180" y="597"/>
                </a:cubicBezTo>
                <a:cubicBezTo>
                  <a:pt x="177" y="596"/>
                  <a:pt x="175" y="592"/>
                  <a:pt x="176" y="589"/>
                </a:cubicBezTo>
                <a:cubicBezTo>
                  <a:pt x="195" y="526"/>
                  <a:pt x="195" y="526"/>
                  <a:pt x="195" y="526"/>
                </a:cubicBezTo>
                <a:cubicBezTo>
                  <a:pt x="179" y="517"/>
                  <a:pt x="164" y="506"/>
                  <a:pt x="150" y="493"/>
                </a:cubicBezTo>
                <a:cubicBezTo>
                  <a:pt x="96" y="531"/>
                  <a:pt x="96" y="531"/>
                  <a:pt x="96" y="531"/>
                </a:cubicBezTo>
                <a:cubicBezTo>
                  <a:pt x="93" y="533"/>
                  <a:pt x="89" y="532"/>
                  <a:pt x="87" y="530"/>
                </a:cubicBezTo>
                <a:cubicBezTo>
                  <a:pt x="68" y="510"/>
                  <a:pt x="51" y="487"/>
                  <a:pt x="38" y="462"/>
                </a:cubicBezTo>
                <a:cubicBezTo>
                  <a:pt x="36" y="459"/>
                  <a:pt x="37" y="456"/>
                  <a:pt x="40" y="454"/>
                </a:cubicBezTo>
                <a:cubicBezTo>
                  <a:pt x="92" y="414"/>
                  <a:pt x="92" y="414"/>
                  <a:pt x="92" y="414"/>
                </a:cubicBezTo>
                <a:cubicBezTo>
                  <a:pt x="84" y="397"/>
                  <a:pt x="79" y="379"/>
                  <a:pt x="75" y="361"/>
                </a:cubicBezTo>
                <a:cubicBezTo>
                  <a:pt x="9" y="359"/>
                  <a:pt x="9" y="359"/>
                  <a:pt x="9" y="359"/>
                </a:cubicBezTo>
                <a:cubicBezTo>
                  <a:pt x="6" y="359"/>
                  <a:pt x="3" y="357"/>
                  <a:pt x="2" y="353"/>
                </a:cubicBezTo>
                <a:cubicBezTo>
                  <a:pt x="1" y="339"/>
                  <a:pt x="0" y="325"/>
                  <a:pt x="0" y="312"/>
                </a:cubicBezTo>
                <a:cubicBezTo>
                  <a:pt x="0" y="298"/>
                  <a:pt x="1" y="284"/>
                  <a:pt x="2" y="270"/>
                </a:cubicBezTo>
                <a:cubicBezTo>
                  <a:pt x="3" y="267"/>
                  <a:pt x="6" y="264"/>
                  <a:pt x="9" y="264"/>
                </a:cubicBezTo>
                <a:cubicBezTo>
                  <a:pt x="75" y="262"/>
                  <a:pt x="75" y="262"/>
                  <a:pt x="75" y="262"/>
                </a:cubicBezTo>
                <a:cubicBezTo>
                  <a:pt x="79" y="244"/>
                  <a:pt x="84" y="226"/>
                  <a:pt x="92" y="210"/>
                </a:cubicBezTo>
                <a:cubicBezTo>
                  <a:pt x="40" y="170"/>
                  <a:pt x="40" y="170"/>
                  <a:pt x="40" y="170"/>
                </a:cubicBezTo>
                <a:cubicBezTo>
                  <a:pt x="37" y="168"/>
                  <a:pt x="36" y="164"/>
                  <a:pt x="38" y="161"/>
                </a:cubicBezTo>
                <a:cubicBezTo>
                  <a:pt x="51" y="136"/>
                  <a:pt x="68" y="114"/>
                  <a:pt x="87" y="93"/>
                </a:cubicBezTo>
                <a:cubicBezTo>
                  <a:pt x="89" y="91"/>
                  <a:pt x="93" y="91"/>
                  <a:pt x="96" y="93"/>
                </a:cubicBezTo>
                <a:cubicBezTo>
                  <a:pt x="150" y="130"/>
                  <a:pt x="150" y="130"/>
                  <a:pt x="150" y="130"/>
                </a:cubicBezTo>
                <a:cubicBezTo>
                  <a:pt x="164" y="117"/>
                  <a:pt x="179" y="106"/>
                  <a:pt x="195" y="97"/>
                </a:cubicBezTo>
                <a:cubicBezTo>
                  <a:pt x="176" y="34"/>
                  <a:pt x="176" y="34"/>
                  <a:pt x="176" y="34"/>
                </a:cubicBezTo>
                <a:cubicBezTo>
                  <a:pt x="175" y="31"/>
                  <a:pt x="177" y="27"/>
                  <a:pt x="180" y="26"/>
                </a:cubicBezTo>
                <a:cubicBezTo>
                  <a:pt x="205" y="14"/>
                  <a:pt x="231" y="5"/>
                  <a:pt x="259" y="0"/>
                </a:cubicBezTo>
                <a:cubicBezTo>
                  <a:pt x="262" y="0"/>
                  <a:pt x="266" y="2"/>
                  <a:pt x="267" y="5"/>
                </a:cubicBezTo>
                <a:cubicBezTo>
                  <a:pt x="288" y="67"/>
                  <a:pt x="288" y="67"/>
                  <a:pt x="288" y="67"/>
                </a:cubicBezTo>
                <a:cubicBezTo>
                  <a:pt x="307" y="65"/>
                  <a:pt x="326" y="65"/>
                  <a:pt x="344" y="67"/>
                </a:cubicBezTo>
                <a:cubicBezTo>
                  <a:pt x="366" y="5"/>
                  <a:pt x="366" y="5"/>
                  <a:pt x="366" y="5"/>
                </a:cubicBezTo>
                <a:cubicBezTo>
                  <a:pt x="367" y="2"/>
                  <a:pt x="370" y="0"/>
                  <a:pt x="374" y="0"/>
                </a:cubicBezTo>
                <a:cubicBezTo>
                  <a:pt x="401" y="5"/>
                  <a:pt x="428" y="14"/>
                  <a:pt x="453" y="26"/>
                </a:cubicBezTo>
                <a:cubicBezTo>
                  <a:pt x="456" y="27"/>
                  <a:pt x="458" y="31"/>
                  <a:pt x="457" y="34"/>
                </a:cubicBezTo>
                <a:cubicBezTo>
                  <a:pt x="438" y="97"/>
                  <a:pt x="438" y="97"/>
                  <a:pt x="438" y="97"/>
                </a:cubicBezTo>
                <a:cubicBezTo>
                  <a:pt x="454" y="106"/>
                  <a:pt x="469" y="117"/>
                  <a:pt x="483" y="130"/>
                </a:cubicBezTo>
                <a:cubicBezTo>
                  <a:pt x="537" y="93"/>
                  <a:pt x="537" y="93"/>
                  <a:pt x="537" y="93"/>
                </a:cubicBezTo>
                <a:cubicBezTo>
                  <a:pt x="539" y="91"/>
                  <a:pt x="543" y="91"/>
                  <a:pt x="546" y="93"/>
                </a:cubicBezTo>
                <a:cubicBezTo>
                  <a:pt x="565" y="114"/>
                  <a:pt x="581" y="136"/>
                  <a:pt x="595" y="161"/>
                </a:cubicBezTo>
                <a:cubicBezTo>
                  <a:pt x="596" y="164"/>
                  <a:pt x="596" y="168"/>
                  <a:pt x="593" y="170"/>
                </a:cubicBezTo>
                <a:cubicBezTo>
                  <a:pt x="540" y="210"/>
                  <a:pt x="540" y="210"/>
                  <a:pt x="540" y="210"/>
                </a:cubicBezTo>
                <a:cubicBezTo>
                  <a:pt x="548" y="226"/>
                  <a:pt x="554" y="244"/>
                  <a:pt x="558" y="262"/>
                </a:cubicBezTo>
                <a:cubicBezTo>
                  <a:pt x="623" y="264"/>
                  <a:pt x="623" y="264"/>
                  <a:pt x="623" y="264"/>
                </a:cubicBezTo>
                <a:cubicBezTo>
                  <a:pt x="627" y="264"/>
                  <a:pt x="630" y="267"/>
                  <a:pt x="630" y="270"/>
                </a:cubicBezTo>
                <a:cubicBezTo>
                  <a:pt x="632" y="284"/>
                  <a:pt x="633" y="298"/>
                  <a:pt x="633" y="312"/>
                </a:cubicBezTo>
                <a:cubicBezTo>
                  <a:pt x="633" y="325"/>
                  <a:pt x="632" y="339"/>
                  <a:pt x="630" y="353"/>
                </a:cubicBezTo>
                <a:cubicBezTo>
                  <a:pt x="630" y="357"/>
                  <a:pt x="627" y="359"/>
                  <a:pt x="623" y="359"/>
                </a:cubicBezTo>
                <a:cubicBezTo>
                  <a:pt x="558" y="361"/>
                  <a:pt x="558" y="361"/>
                  <a:pt x="558" y="361"/>
                </a:cubicBezTo>
                <a:cubicBezTo>
                  <a:pt x="554" y="379"/>
                  <a:pt x="548" y="397"/>
                  <a:pt x="540" y="414"/>
                </a:cubicBezTo>
                <a:cubicBezTo>
                  <a:pt x="593" y="454"/>
                  <a:pt x="593" y="454"/>
                  <a:pt x="593" y="454"/>
                </a:cubicBezTo>
                <a:cubicBezTo>
                  <a:pt x="596" y="456"/>
                  <a:pt x="596" y="459"/>
                  <a:pt x="595" y="462"/>
                </a:cubicBezTo>
                <a:cubicBezTo>
                  <a:pt x="581" y="487"/>
                  <a:pt x="565" y="509"/>
                  <a:pt x="546" y="530"/>
                </a:cubicBezTo>
                <a:cubicBezTo>
                  <a:pt x="543" y="532"/>
                  <a:pt x="539" y="533"/>
                  <a:pt x="537" y="531"/>
                </a:cubicBezTo>
                <a:cubicBezTo>
                  <a:pt x="483" y="493"/>
                  <a:pt x="483" y="493"/>
                  <a:pt x="483" y="493"/>
                </a:cubicBezTo>
                <a:cubicBezTo>
                  <a:pt x="469" y="506"/>
                  <a:pt x="454" y="517"/>
                  <a:pt x="438" y="526"/>
                </a:cubicBezTo>
                <a:cubicBezTo>
                  <a:pt x="457" y="589"/>
                  <a:pt x="457" y="589"/>
                  <a:pt x="457" y="589"/>
                </a:cubicBezTo>
                <a:cubicBezTo>
                  <a:pt x="458" y="592"/>
                  <a:pt x="456" y="596"/>
                  <a:pt x="453" y="597"/>
                </a:cubicBezTo>
                <a:cubicBezTo>
                  <a:pt x="428" y="609"/>
                  <a:pt x="401" y="618"/>
                  <a:pt x="374" y="623"/>
                </a:cubicBezTo>
                <a:cubicBezTo>
                  <a:pt x="370" y="624"/>
                  <a:pt x="367" y="622"/>
                  <a:pt x="366" y="618"/>
                </a:cubicBezTo>
                <a:cubicBezTo>
                  <a:pt x="344" y="556"/>
                  <a:pt x="344" y="556"/>
                  <a:pt x="344" y="556"/>
                </a:cubicBezTo>
                <a:cubicBezTo>
                  <a:pt x="326" y="558"/>
                  <a:pt x="307" y="558"/>
                  <a:pt x="288" y="556"/>
                </a:cubicBezTo>
                <a:cubicBezTo>
                  <a:pt x="267" y="618"/>
                  <a:pt x="267" y="618"/>
                  <a:pt x="267" y="618"/>
                </a:cubicBezTo>
                <a:cubicBezTo>
                  <a:pt x="266" y="621"/>
                  <a:pt x="263" y="623"/>
                  <a:pt x="260" y="623"/>
                </a:cubicBezTo>
                <a:close/>
                <a:moveTo>
                  <a:pt x="349" y="542"/>
                </a:moveTo>
                <a:cubicBezTo>
                  <a:pt x="352" y="542"/>
                  <a:pt x="354" y="543"/>
                  <a:pt x="355" y="546"/>
                </a:cubicBezTo>
                <a:cubicBezTo>
                  <a:pt x="377" y="608"/>
                  <a:pt x="377" y="608"/>
                  <a:pt x="377" y="608"/>
                </a:cubicBezTo>
                <a:cubicBezTo>
                  <a:pt x="399" y="604"/>
                  <a:pt x="421" y="597"/>
                  <a:pt x="441" y="587"/>
                </a:cubicBezTo>
                <a:cubicBezTo>
                  <a:pt x="423" y="525"/>
                  <a:pt x="423" y="525"/>
                  <a:pt x="423" y="525"/>
                </a:cubicBezTo>
                <a:cubicBezTo>
                  <a:pt x="422" y="521"/>
                  <a:pt x="423" y="518"/>
                  <a:pt x="426" y="516"/>
                </a:cubicBezTo>
                <a:cubicBezTo>
                  <a:pt x="445" y="506"/>
                  <a:pt x="462" y="494"/>
                  <a:pt x="477" y="479"/>
                </a:cubicBezTo>
                <a:cubicBezTo>
                  <a:pt x="479" y="477"/>
                  <a:pt x="483" y="477"/>
                  <a:pt x="486" y="478"/>
                </a:cubicBezTo>
                <a:cubicBezTo>
                  <a:pt x="540" y="516"/>
                  <a:pt x="540" y="516"/>
                  <a:pt x="540" y="516"/>
                </a:cubicBezTo>
                <a:cubicBezTo>
                  <a:pt x="555" y="499"/>
                  <a:pt x="568" y="481"/>
                  <a:pt x="579" y="461"/>
                </a:cubicBezTo>
                <a:cubicBezTo>
                  <a:pt x="527" y="421"/>
                  <a:pt x="527" y="421"/>
                  <a:pt x="527" y="421"/>
                </a:cubicBezTo>
                <a:cubicBezTo>
                  <a:pt x="525" y="419"/>
                  <a:pt x="524" y="416"/>
                  <a:pt x="525" y="413"/>
                </a:cubicBezTo>
                <a:cubicBezTo>
                  <a:pt x="535" y="394"/>
                  <a:pt x="541" y="373"/>
                  <a:pt x="545" y="353"/>
                </a:cubicBezTo>
                <a:cubicBezTo>
                  <a:pt x="545" y="349"/>
                  <a:pt x="548" y="347"/>
                  <a:pt x="552" y="347"/>
                </a:cubicBezTo>
                <a:cubicBezTo>
                  <a:pt x="617" y="345"/>
                  <a:pt x="617" y="345"/>
                  <a:pt x="617" y="345"/>
                </a:cubicBezTo>
                <a:cubicBezTo>
                  <a:pt x="618" y="334"/>
                  <a:pt x="619" y="323"/>
                  <a:pt x="619" y="312"/>
                </a:cubicBezTo>
                <a:cubicBezTo>
                  <a:pt x="619" y="300"/>
                  <a:pt x="618" y="289"/>
                  <a:pt x="617" y="278"/>
                </a:cubicBezTo>
                <a:cubicBezTo>
                  <a:pt x="552" y="276"/>
                  <a:pt x="552" y="276"/>
                  <a:pt x="552" y="276"/>
                </a:cubicBezTo>
                <a:cubicBezTo>
                  <a:pt x="548" y="276"/>
                  <a:pt x="545" y="274"/>
                  <a:pt x="545" y="271"/>
                </a:cubicBezTo>
                <a:cubicBezTo>
                  <a:pt x="541" y="250"/>
                  <a:pt x="535" y="229"/>
                  <a:pt x="525" y="210"/>
                </a:cubicBezTo>
                <a:cubicBezTo>
                  <a:pt x="524" y="207"/>
                  <a:pt x="525" y="204"/>
                  <a:pt x="527" y="202"/>
                </a:cubicBezTo>
                <a:cubicBezTo>
                  <a:pt x="579" y="162"/>
                  <a:pt x="579" y="162"/>
                  <a:pt x="579" y="162"/>
                </a:cubicBezTo>
                <a:cubicBezTo>
                  <a:pt x="568" y="143"/>
                  <a:pt x="555" y="124"/>
                  <a:pt x="540" y="108"/>
                </a:cubicBezTo>
                <a:cubicBezTo>
                  <a:pt x="486" y="145"/>
                  <a:pt x="486" y="145"/>
                  <a:pt x="486" y="145"/>
                </a:cubicBezTo>
                <a:cubicBezTo>
                  <a:pt x="483" y="147"/>
                  <a:pt x="479" y="146"/>
                  <a:pt x="477" y="144"/>
                </a:cubicBezTo>
                <a:cubicBezTo>
                  <a:pt x="462" y="129"/>
                  <a:pt x="445" y="117"/>
                  <a:pt x="426" y="107"/>
                </a:cubicBezTo>
                <a:cubicBezTo>
                  <a:pt x="423" y="105"/>
                  <a:pt x="422" y="102"/>
                  <a:pt x="423" y="99"/>
                </a:cubicBezTo>
                <a:cubicBezTo>
                  <a:pt x="441" y="36"/>
                  <a:pt x="441" y="36"/>
                  <a:pt x="441" y="36"/>
                </a:cubicBezTo>
                <a:cubicBezTo>
                  <a:pt x="421" y="27"/>
                  <a:pt x="399" y="20"/>
                  <a:pt x="377" y="15"/>
                </a:cubicBezTo>
                <a:cubicBezTo>
                  <a:pt x="355" y="77"/>
                  <a:pt x="355" y="77"/>
                  <a:pt x="355" y="77"/>
                </a:cubicBezTo>
                <a:cubicBezTo>
                  <a:pt x="354" y="80"/>
                  <a:pt x="351" y="82"/>
                  <a:pt x="348" y="82"/>
                </a:cubicBezTo>
                <a:cubicBezTo>
                  <a:pt x="327" y="79"/>
                  <a:pt x="306" y="79"/>
                  <a:pt x="285" y="82"/>
                </a:cubicBezTo>
                <a:cubicBezTo>
                  <a:pt x="281" y="82"/>
                  <a:pt x="278" y="80"/>
                  <a:pt x="277" y="77"/>
                </a:cubicBezTo>
                <a:cubicBezTo>
                  <a:pt x="256" y="15"/>
                  <a:pt x="256" y="15"/>
                  <a:pt x="256" y="15"/>
                </a:cubicBezTo>
                <a:cubicBezTo>
                  <a:pt x="233" y="20"/>
                  <a:pt x="212" y="27"/>
                  <a:pt x="191" y="36"/>
                </a:cubicBezTo>
                <a:cubicBezTo>
                  <a:pt x="210" y="99"/>
                  <a:pt x="210" y="99"/>
                  <a:pt x="210" y="99"/>
                </a:cubicBezTo>
                <a:cubicBezTo>
                  <a:pt x="211" y="102"/>
                  <a:pt x="210" y="105"/>
                  <a:pt x="207" y="107"/>
                </a:cubicBezTo>
                <a:cubicBezTo>
                  <a:pt x="188" y="117"/>
                  <a:pt x="171" y="129"/>
                  <a:pt x="156" y="144"/>
                </a:cubicBezTo>
                <a:cubicBezTo>
                  <a:pt x="153" y="146"/>
                  <a:pt x="149" y="147"/>
                  <a:pt x="147" y="145"/>
                </a:cubicBezTo>
                <a:cubicBezTo>
                  <a:pt x="93" y="108"/>
                  <a:pt x="93" y="108"/>
                  <a:pt x="93" y="108"/>
                </a:cubicBezTo>
                <a:cubicBezTo>
                  <a:pt x="78" y="124"/>
                  <a:pt x="64" y="143"/>
                  <a:pt x="53" y="16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8" y="204"/>
                  <a:pt x="109" y="207"/>
                  <a:pt x="107" y="210"/>
                </a:cubicBezTo>
                <a:cubicBezTo>
                  <a:pt x="98" y="230"/>
                  <a:pt x="91" y="250"/>
                  <a:pt x="88" y="271"/>
                </a:cubicBezTo>
                <a:cubicBezTo>
                  <a:pt x="87" y="274"/>
                  <a:pt x="84" y="276"/>
                  <a:pt x="81" y="276"/>
                </a:cubicBezTo>
                <a:cubicBezTo>
                  <a:pt x="16" y="278"/>
                  <a:pt x="16" y="278"/>
                  <a:pt x="16" y="278"/>
                </a:cubicBezTo>
                <a:cubicBezTo>
                  <a:pt x="14" y="289"/>
                  <a:pt x="14" y="300"/>
                  <a:pt x="14" y="312"/>
                </a:cubicBezTo>
                <a:cubicBezTo>
                  <a:pt x="14" y="323"/>
                  <a:pt x="14" y="334"/>
                  <a:pt x="16" y="345"/>
                </a:cubicBezTo>
                <a:cubicBezTo>
                  <a:pt x="81" y="347"/>
                  <a:pt x="81" y="347"/>
                  <a:pt x="81" y="347"/>
                </a:cubicBezTo>
                <a:cubicBezTo>
                  <a:pt x="84" y="347"/>
                  <a:pt x="87" y="349"/>
                  <a:pt x="88" y="353"/>
                </a:cubicBezTo>
                <a:cubicBezTo>
                  <a:pt x="91" y="373"/>
                  <a:pt x="98" y="394"/>
                  <a:pt x="107" y="413"/>
                </a:cubicBezTo>
                <a:cubicBezTo>
                  <a:pt x="109" y="416"/>
                  <a:pt x="108" y="419"/>
                  <a:pt x="105" y="421"/>
                </a:cubicBezTo>
                <a:cubicBezTo>
                  <a:pt x="53" y="461"/>
                  <a:pt x="53" y="461"/>
                  <a:pt x="53" y="461"/>
                </a:cubicBezTo>
                <a:cubicBezTo>
                  <a:pt x="64" y="481"/>
                  <a:pt x="78" y="499"/>
                  <a:pt x="93" y="516"/>
                </a:cubicBezTo>
                <a:cubicBezTo>
                  <a:pt x="147" y="478"/>
                  <a:pt x="147" y="478"/>
                  <a:pt x="147" y="478"/>
                </a:cubicBezTo>
                <a:cubicBezTo>
                  <a:pt x="149" y="477"/>
                  <a:pt x="153" y="477"/>
                  <a:pt x="156" y="479"/>
                </a:cubicBezTo>
                <a:cubicBezTo>
                  <a:pt x="171" y="494"/>
                  <a:pt x="188" y="506"/>
                  <a:pt x="207" y="516"/>
                </a:cubicBezTo>
                <a:cubicBezTo>
                  <a:pt x="210" y="518"/>
                  <a:pt x="211" y="521"/>
                  <a:pt x="210" y="525"/>
                </a:cubicBezTo>
                <a:cubicBezTo>
                  <a:pt x="191" y="587"/>
                  <a:pt x="191" y="587"/>
                  <a:pt x="191" y="587"/>
                </a:cubicBezTo>
                <a:cubicBezTo>
                  <a:pt x="212" y="597"/>
                  <a:pt x="233" y="604"/>
                  <a:pt x="256" y="608"/>
                </a:cubicBezTo>
                <a:cubicBezTo>
                  <a:pt x="277" y="546"/>
                  <a:pt x="277" y="546"/>
                  <a:pt x="277" y="546"/>
                </a:cubicBezTo>
                <a:cubicBezTo>
                  <a:pt x="278" y="543"/>
                  <a:pt x="281" y="541"/>
                  <a:pt x="285" y="542"/>
                </a:cubicBezTo>
                <a:cubicBezTo>
                  <a:pt x="306" y="545"/>
                  <a:pt x="327" y="545"/>
                  <a:pt x="348" y="542"/>
                </a:cubicBezTo>
                <a:cubicBezTo>
                  <a:pt x="348" y="542"/>
                  <a:pt x="348" y="542"/>
                  <a:pt x="349" y="542"/>
                </a:cubicBezTo>
                <a:close/>
                <a:moveTo>
                  <a:pt x="316" y="409"/>
                </a:moveTo>
                <a:cubicBezTo>
                  <a:pt x="263" y="409"/>
                  <a:pt x="219" y="365"/>
                  <a:pt x="219" y="312"/>
                </a:cubicBezTo>
                <a:cubicBezTo>
                  <a:pt x="219" y="258"/>
                  <a:pt x="263" y="214"/>
                  <a:pt x="316" y="214"/>
                </a:cubicBezTo>
                <a:cubicBezTo>
                  <a:pt x="370" y="214"/>
                  <a:pt x="414" y="258"/>
                  <a:pt x="414" y="312"/>
                </a:cubicBezTo>
                <a:cubicBezTo>
                  <a:pt x="414" y="365"/>
                  <a:pt x="370" y="409"/>
                  <a:pt x="316" y="409"/>
                </a:cubicBezTo>
                <a:close/>
                <a:moveTo>
                  <a:pt x="316" y="228"/>
                </a:moveTo>
                <a:cubicBezTo>
                  <a:pt x="270" y="228"/>
                  <a:pt x="233" y="266"/>
                  <a:pt x="233" y="312"/>
                </a:cubicBezTo>
                <a:cubicBezTo>
                  <a:pt x="233" y="358"/>
                  <a:pt x="270" y="395"/>
                  <a:pt x="316" y="395"/>
                </a:cubicBezTo>
                <a:cubicBezTo>
                  <a:pt x="362" y="395"/>
                  <a:pt x="400" y="358"/>
                  <a:pt x="400" y="312"/>
                </a:cubicBezTo>
                <a:cubicBezTo>
                  <a:pt x="400" y="266"/>
                  <a:pt x="362" y="228"/>
                  <a:pt x="316" y="2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2111" tIns="46056" rIns="92111" bIns="46056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Зарождение летописания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517" y="1566540"/>
            <a:ext cx="6365348" cy="4832092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*Летописание зародилось в Киеве и Новгороде в </a:t>
            </a:r>
            <a:r>
              <a:rPr lang="en-US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 </a:t>
            </a:r>
            <a:r>
              <a:rPr lang="ru-RU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веке.</a:t>
            </a:r>
          </a:p>
          <a:p>
            <a:endParaRPr lang="ru-RU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*Первые русские книги создавали в монастырях. </a:t>
            </a:r>
            <a:endParaRPr lang="ru-RU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298" y="1545440"/>
            <a:ext cx="4873498" cy="485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Д. С. Лихачёв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52239" y="1458528"/>
            <a:ext cx="11665295" cy="4985980"/>
          </a:xfrm>
        </p:spPr>
        <p:txBody>
          <a:bodyPr/>
          <a:lstStyle/>
          <a:p>
            <a:pPr algn="ctr"/>
            <a:r>
              <a:rPr 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«Древняя русская литература наполняет нас гордостью за наших далёких предшественников, учит нас с уважением относиться к их труду, борьбе, к их заботам о благе Родины»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646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Авторы первых книг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52240" y="1242504"/>
            <a:ext cx="6988010" cy="5047536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*Летописанием занимались монахи, специально этому обученные старшими мастерами.</a:t>
            </a:r>
          </a:p>
          <a:p>
            <a:pPr marL="0" indent="0">
              <a:buNone/>
            </a:pP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*Первые книги писали от руки, на пергаменте гусиными перьями, чёрными и красными чернилами.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971" y="1331041"/>
            <a:ext cx="5049518" cy="375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9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381" y="246704"/>
            <a:ext cx="9181020" cy="718754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Труд летописца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8243" y="1206500"/>
            <a:ext cx="6984776" cy="56709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*Труд летописца требовал большого напряжения и внимания.</a:t>
            </a:r>
          </a:p>
          <a:p>
            <a:r>
              <a:rPr lang="ru-RU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*Писцы работали от</a:t>
            </a:r>
          </a:p>
          <a:p>
            <a:r>
              <a:rPr lang="ru-RU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рассвета до темноты.</a:t>
            </a:r>
          </a:p>
          <a:p>
            <a:r>
              <a:rPr lang="ru-RU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*Чтобы немного отвлечься, они делали приписки на полях.</a:t>
            </a:r>
            <a:endParaRPr lang="ru-RU" sz="4400" dirty="0">
              <a:solidFill>
                <a:srgbClr val="00B05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19" y="1350515"/>
            <a:ext cx="3967438" cy="534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4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95579" y="1136717"/>
            <a:ext cx="7846344" cy="5788164"/>
          </a:xfrm>
          <a:prstGeom prst="rect">
            <a:avLst/>
          </a:prstGeom>
          <a:noFill/>
        </p:spPr>
        <p:txBody>
          <a:bodyPr wrap="square" lIns="194987" tIns="97493" rIns="194987" bIns="97493" rtlCol="0">
            <a:spAutoFit/>
          </a:bodyPr>
          <a:lstStyle/>
          <a:p>
            <a:pPr defTabSz="1228126">
              <a:spcAft>
                <a:spcPts val="200"/>
              </a:spcAft>
              <a:defRPr/>
            </a:pPr>
            <a:r>
              <a:rPr lang="ru-RU" sz="40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*Сшитые пергаментные листы помещали между двумя досками, служившими в то время обложкой.</a:t>
            </a:r>
          </a:p>
          <a:p>
            <a:pPr defTabSz="1228126">
              <a:spcAft>
                <a:spcPts val="200"/>
              </a:spcAft>
              <a:defRPr/>
            </a:pPr>
            <a:endParaRPr lang="ru-RU" sz="4000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228126">
              <a:spcAft>
                <a:spcPts val="200"/>
              </a:spcAft>
              <a:defRPr/>
            </a:pPr>
            <a:r>
              <a:rPr lang="ru-RU" sz="4000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*Обложка была обтянута кожей, нередко украшалась драгоценными камнями, медными вставками.</a:t>
            </a:r>
            <a:endParaRPr lang="en-US" sz="4000" kern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4991" y="198388"/>
            <a:ext cx="11555656" cy="83705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Оформление книг</a:t>
            </a:r>
            <a:endParaRPr lang="ru-RU" sz="4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048" y="1998588"/>
            <a:ext cx="4706007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792" y="233946"/>
            <a:ext cx="10956707" cy="718754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Содержание летописи</a:t>
            </a:r>
            <a:endParaRPr lang="ru-RU" sz="44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06F4F7A-E37D-4778-B9F6-2C1B186FB126}"/>
              </a:ext>
            </a:extLst>
          </p:cNvPr>
          <p:cNvSpPr txBox="1"/>
          <p:nvPr/>
        </p:nvSpPr>
        <p:spPr>
          <a:xfrm>
            <a:off x="252239" y="1422524"/>
            <a:ext cx="11782274" cy="512131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94987" tIns="97493" rIns="194987" bIns="97493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Текст летописи состоял из погодных (составленных по годам) записей.</a:t>
            </a:r>
          </a:p>
          <a:p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Каждая запись начинается словами:</a:t>
            </a:r>
          </a:p>
          <a:p>
            <a:r>
              <a:rPr lang="ru-RU" sz="4000" dirty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             «В лето такое – то»,</a:t>
            </a:r>
          </a:p>
          <a:p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Далее следует сообщение, что случилось в данное «лето», то есть год.</a:t>
            </a:r>
          </a:p>
          <a:p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С тех времен сохранилось выражение «сколько тебе лет?»</a:t>
            </a:r>
            <a:r>
              <a:rPr lang="ru-RU" sz="4000" dirty="0" smtClean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6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="" xmlns:a16="http://schemas.microsoft.com/office/drawing/2014/main" id="{40F82D4B-0806-40E7-82DD-490ED9DCC420}"/>
              </a:ext>
            </a:extLst>
          </p:cNvPr>
          <p:cNvSpPr/>
          <p:nvPr/>
        </p:nvSpPr>
        <p:spPr>
          <a:xfrm>
            <a:off x="253113" y="1278508"/>
            <a:ext cx="8028018" cy="5436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lIns="184222" tIns="184222" rIns="184222" bIns="184222">
            <a:noAutofit/>
          </a:bodyPr>
          <a:lstStyle/>
          <a:p>
            <a:pPr>
              <a:lnSpc>
                <a:spcPct val="94000"/>
              </a:lnSpc>
              <a:spcAft>
                <a:spcPts val="806"/>
              </a:spcAft>
              <a:buClr>
                <a:schemeClr val="accent1"/>
              </a:buClr>
            </a:pPr>
            <a:r>
              <a:rPr lang="ru-RU" sz="4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Записи, относящиеся к одному году, называются статьями. </a:t>
            </a:r>
          </a:p>
          <a:p>
            <a:pPr>
              <a:lnSpc>
                <a:spcPct val="94000"/>
              </a:lnSpc>
              <a:spcAft>
                <a:spcPts val="806"/>
              </a:spcAft>
              <a:buClr>
                <a:schemeClr val="accent1"/>
              </a:buClr>
            </a:pPr>
            <a:r>
              <a:rPr lang="ru-RU" sz="4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Книгу писали в два столбца чёрными чернилами. </a:t>
            </a:r>
          </a:p>
          <a:p>
            <a:pPr>
              <a:lnSpc>
                <a:spcPct val="94000"/>
              </a:lnSpc>
              <a:spcAft>
                <a:spcPts val="806"/>
              </a:spcAft>
              <a:buClr>
                <a:schemeClr val="accent1"/>
              </a:buClr>
            </a:pPr>
            <a:r>
              <a:rPr lang="ru-RU" sz="4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Заглавные буквы писали киноварью – красной краской.</a:t>
            </a:r>
          </a:p>
          <a:p>
            <a:pPr>
              <a:lnSpc>
                <a:spcPct val="94000"/>
              </a:lnSpc>
              <a:spcAft>
                <a:spcPts val="806"/>
              </a:spcAft>
              <a:buClr>
                <a:schemeClr val="accent1"/>
              </a:buClr>
            </a:pPr>
            <a:r>
              <a:rPr lang="ru-RU" sz="4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Статьи шли подряд, выделяясь лишь красной строкой.</a:t>
            </a:r>
            <a:endParaRPr lang="ru-RU" sz="4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16535" y="291140"/>
            <a:ext cx="6372708" cy="83705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Как писали летописи</a:t>
            </a:r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037" y="2148409"/>
            <a:ext cx="3622346" cy="369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48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2673" y="162384"/>
            <a:ext cx="11989544" cy="1008112"/>
          </a:xfrm>
        </p:spPr>
        <p:txBody>
          <a:bodyPr>
            <a:noAutofit/>
          </a:bodyPr>
          <a:lstStyle/>
          <a:p>
            <a:r>
              <a:rPr lang="ru-RU" sz="4400" dirty="0" smtClean="0"/>
              <a:t>Виды письма летописи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5675" y="1318005"/>
            <a:ext cx="11661860" cy="144655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Древнерусские книги написаны уставом и полууставом.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47" y="2764555"/>
            <a:ext cx="9721080" cy="404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4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6792" y="233946"/>
            <a:ext cx="11100723" cy="718754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Содержание летописей</a:t>
            </a:r>
            <a:endParaRPr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5840" y="1257489"/>
            <a:ext cx="592306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Сообщения бывали длинными, развернутыми, а бывали очень короткими.</a:t>
            </a:r>
          </a:p>
          <a:p>
            <a:pPr lvl="0" algn="ctr"/>
            <a:r>
              <a:rPr lang="ru-RU" sz="4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Некоторым статьям летописец давал заглавия.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371" y="1746560"/>
            <a:ext cx="5755306" cy="43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Первая русская книга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02760" y="1242504"/>
            <a:ext cx="11506763" cy="2215991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Повесть временных лет – так называется в исторической науке древнейший  из дошедших до нас летописных сводов, озаглавленный следующими словами: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760" y="3870796"/>
            <a:ext cx="70422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«Се повести временных лет, откуда есть пошла русская земля, кто в Киеве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первее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начал княжить и откуда русская земля стала есть»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994" y="3150716"/>
            <a:ext cx="4485529" cy="358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53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4427" y="253571"/>
            <a:ext cx="8892988" cy="712607"/>
          </a:xfrm>
          <a:prstGeom prst="rect">
            <a:avLst/>
          </a:prstGeom>
        </p:spPr>
        <p:txBody>
          <a:bodyPr vert="horz" wrap="square" lIns="0" tIns="35155" rIns="0" bIns="0" rtlCol="0" anchor="ctr">
            <a:spAutoFit/>
          </a:bodyPr>
          <a:lstStyle/>
          <a:p>
            <a:pPr marL="27041" algn="l">
              <a:lnSpc>
                <a:spcPct val="100000"/>
              </a:lnSpc>
              <a:spcBef>
                <a:spcPts val="277"/>
              </a:spcBef>
            </a:pPr>
            <a:r>
              <a:rPr lang="ru-RU" sz="4400" dirty="0" smtClean="0"/>
              <a:t>О чём рассказывает «Повесть»</a:t>
            </a:r>
            <a:endParaRPr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3493" y="1278508"/>
            <a:ext cx="11506029" cy="193899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«Повесть временных лет» рассказывает о происхождении Руси, князьях, событиях начального периода русской истории.   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24" y="3366740"/>
            <a:ext cx="5144165" cy="34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1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4534" y="269139"/>
            <a:ext cx="10344310" cy="83705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Время создания «Повести»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38664" y="1314512"/>
            <a:ext cx="6530299" cy="5170646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B050"/>
                </a:solidFill>
              </a:rPr>
              <a:t>*Составление «Повести» относится к концу </a:t>
            </a:r>
            <a:r>
              <a:rPr lang="en-US" sz="4000" dirty="0" smtClean="0">
                <a:solidFill>
                  <a:srgbClr val="00B050"/>
                </a:solidFill>
              </a:rPr>
              <a:t>XI </a:t>
            </a:r>
            <a:r>
              <a:rPr lang="ru-RU" sz="4000" dirty="0" smtClean="0">
                <a:solidFill>
                  <a:srgbClr val="00B050"/>
                </a:solidFill>
              </a:rPr>
              <a:t>-  начала </a:t>
            </a:r>
            <a:r>
              <a:rPr lang="en-US" sz="4000" dirty="0" smtClean="0">
                <a:solidFill>
                  <a:srgbClr val="00B050"/>
                </a:solidFill>
              </a:rPr>
              <a:t>XII </a:t>
            </a:r>
            <a:r>
              <a:rPr lang="ru-RU" sz="4000" dirty="0" smtClean="0">
                <a:solidFill>
                  <a:srgbClr val="00B050"/>
                </a:solidFill>
              </a:rPr>
              <a:t>века.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B050"/>
                </a:solidFill>
              </a:rPr>
              <a:t>*Этот свод называют также </a:t>
            </a:r>
            <a:r>
              <a:rPr lang="ru-RU" sz="4000" dirty="0" err="1" smtClean="0">
                <a:solidFill>
                  <a:srgbClr val="00B050"/>
                </a:solidFill>
              </a:rPr>
              <a:t>Несторовой</a:t>
            </a:r>
            <a:r>
              <a:rPr lang="ru-RU" sz="4000" dirty="0" smtClean="0">
                <a:solidFill>
                  <a:srgbClr val="00B050"/>
                </a:solidFill>
              </a:rPr>
              <a:t> летописью.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00B050"/>
                </a:solidFill>
              </a:rPr>
              <a:t>*Нестор – автор первой редакции «Повести временных лет» 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963" y="1962584"/>
            <a:ext cx="515610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5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Литература и история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8243" y="1242504"/>
            <a:ext cx="11629291" cy="5379934"/>
          </a:xfrm>
        </p:spPr>
        <p:txBody>
          <a:bodyPr/>
          <a:lstStyle/>
          <a:p>
            <a:pPr marL="0" indent="0" algn="just">
              <a:buNone/>
            </a:pP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Литература огромным потоком сопровождает русскую действительность, русску</a:t>
            </a:r>
            <a:r>
              <a:rPr lang="ru-RU" sz="3800" dirty="0">
                <a:latin typeface="Arial" panose="020B0604020202020204" pitchFamily="34" charset="0"/>
                <a:cs typeface="Arial" panose="020B0604020202020204" pitchFamily="34" charset="0"/>
              </a:rPr>
              <a:t>ю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историю, следуя за ней по пятам. Серьёзность постижения исторического произведения во многом определяется общей культурой читателя и готовностью воспринимать события и характеры далёкого времени. </a:t>
            </a:r>
          </a:p>
          <a:p>
            <a:pPr marL="0" indent="0" algn="just">
              <a:buNone/>
            </a:pP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Тот, кто умеет ценить время в которое он живёт, быстрее поймёт и оценит прошлое.</a:t>
            </a: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7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Авторство летописей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9294" y="1123691"/>
            <a:ext cx="11665631" cy="563231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Летописание велось по повелению того или иного князя</a:t>
            </a:r>
          </a:p>
          <a:p>
            <a:pPr algn="ctr"/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Но летописец всегда писал «вся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добраа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недобраа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», не приукрашивая действительности. </a:t>
            </a:r>
          </a:p>
          <a:p>
            <a:pPr algn="ctr"/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Летописцы, за редким исключением,   не указывали свои имена.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44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91069" y="389823"/>
            <a:ext cx="9187635" cy="552806"/>
          </a:xfrm>
        </p:spPr>
        <p:txBody>
          <a:bodyPr>
            <a:noAutofit/>
          </a:bodyPr>
          <a:lstStyle/>
          <a:p>
            <a:r>
              <a:rPr lang="ru-RU" sz="4400" dirty="0" smtClean="0"/>
              <a:t>Роль книг в обществе  </a:t>
            </a:r>
            <a:endParaRPr lang="ru-RU" sz="4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7235" y="1279909"/>
            <a:ext cx="7356862" cy="5509200"/>
          </a:xfrm>
          <a:prstGeom prst="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Летопись была официальным документом. </a:t>
            </a:r>
          </a:p>
          <a:p>
            <a:pPr algn="ctr"/>
            <a:endParaRPr lang="ru-RU" sz="4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 ценились люди, которые могли «говорить» по летописям, то есть хорошо знали их содержание.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079" y="1262842"/>
            <a:ext cx="4003442" cy="55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9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021" y="278106"/>
            <a:ext cx="10344310" cy="837054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Задания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9957" y="1278508"/>
            <a:ext cx="11521280" cy="4678204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Как называются самые древние памятники русской словесности?</a:t>
            </a:r>
            <a:endParaRPr lang="ru-RU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Как создавались первые русские книги?</a:t>
            </a:r>
            <a:endParaRPr lang="ru-RU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Кто был автором первой русской летописи и как она называлась?</a:t>
            </a:r>
            <a:endParaRPr lang="ru-RU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Каким вы представляете русского летописца, какими качествами он обладал?</a:t>
            </a:r>
          </a:p>
        </p:txBody>
      </p:sp>
    </p:spTree>
    <p:extLst>
      <p:ext uri="{BB962C8B-B14F-4D97-AF65-F5344CB8AC3E}">
        <p14:creationId xmlns:p14="http://schemas.microsoft.com/office/powerpoint/2010/main" val="1340186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История возникновения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52239" y="1278508"/>
            <a:ext cx="11665295" cy="4764381"/>
          </a:xfrm>
        </p:spPr>
        <p:txBody>
          <a:bodyPr/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Древнерусская литература возникла примерно в 11в, и развивалась в течение шести с половиной веков.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Зарождение литературы способствовало возникновению письменности.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Письменность существовала задолго до принятия христианства на Руси  (до 998 г.)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крещения Руси развитие письменности, а значит и литературы, пошло гораздо быстрее.</a:t>
            </a:r>
          </a:p>
        </p:txBody>
      </p:sp>
    </p:spTree>
    <p:extLst>
      <p:ext uri="{BB962C8B-B14F-4D97-AF65-F5344CB8AC3E}">
        <p14:creationId xmlns:p14="http://schemas.microsoft.com/office/powerpoint/2010/main" val="44583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31" y="198388"/>
            <a:ext cx="11989544" cy="837054"/>
          </a:xfrm>
        </p:spPr>
        <p:txBody>
          <a:bodyPr>
            <a:noAutofit/>
          </a:bodyPr>
          <a:lstStyle/>
          <a:p>
            <a:r>
              <a:rPr lang="ru-RU" sz="4400" dirty="0" smtClean="0"/>
              <a:t>Шесть периодов развития древнерусской литературы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60251" y="1602544"/>
            <a:ext cx="11557283" cy="4739759"/>
          </a:xfrm>
        </p:spPr>
        <p:txBody>
          <a:bodyPr/>
          <a:lstStyle/>
          <a:p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XI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век – первая треть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XII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века.</a:t>
            </a:r>
          </a:p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2. Вторая треть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XII</a:t>
            </a:r>
            <a:r>
              <a:rPr lang="ru-RU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– первая треть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XIII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века.</a:t>
            </a:r>
          </a:p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3. Вторая треть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XIII –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конец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XIV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века. </a:t>
            </a:r>
          </a:p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4. Конец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XIV – XV 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век.</a:t>
            </a:r>
          </a:p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5. Конец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XV – XVI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век.</a:t>
            </a:r>
          </a:p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XVII 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век.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687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247" y="622149"/>
            <a:ext cx="11465859" cy="45719"/>
          </a:xfrm>
        </p:spPr>
        <p:txBody>
          <a:bodyPr>
            <a:noAutofit/>
          </a:bodyPr>
          <a:lstStyle/>
          <a:p>
            <a:r>
              <a:rPr lang="ru-RU" sz="4400" dirty="0" smtClean="0"/>
              <a:t>Древнерусская литературы </a:t>
            </a:r>
            <a:r>
              <a:rPr lang="en-US" sz="4400" dirty="0" smtClean="0"/>
              <a:t>XI – </a:t>
            </a:r>
            <a:r>
              <a:rPr lang="ru-RU" sz="4400" dirty="0" smtClean="0"/>
              <a:t>первой трети </a:t>
            </a:r>
            <a:r>
              <a:rPr lang="en-US" sz="4400" dirty="0" smtClean="0"/>
              <a:t>XII </a:t>
            </a:r>
            <a:r>
              <a:rPr lang="ru-RU" sz="4400" dirty="0" smtClean="0"/>
              <a:t>века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24248" y="1530536"/>
            <a:ext cx="7848871" cy="4801314"/>
          </a:xfrm>
        </p:spPr>
        <p:txBody>
          <a:bodyPr/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«Повесть временных лет»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славянской азбуки.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«Поучение» Владимира Мономаха.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«Слово о погибели русской земли»</a:t>
            </a:r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«Слово о Законе и Благодати»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026" y="1710556"/>
            <a:ext cx="379601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26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35" y="198388"/>
            <a:ext cx="11773308" cy="837054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Древнерусская литература второй трети </a:t>
            </a:r>
            <a:r>
              <a:rPr lang="en-US" sz="4400" dirty="0" smtClean="0"/>
              <a:t>XII – </a:t>
            </a:r>
            <a:r>
              <a:rPr lang="ru-RU" sz="4400" dirty="0" smtClean="0"/>
              <a:t>первой трети </a:t>
            </a:r>
            <a:r>
              <a:rPr lang="en-US" sz="4400" dirty="0" smtClean="0"/>
              <a:t>XIII </a:t>
            </a:r>
            <a:r>
              <a:rPr lang="ru-RU" sz="4400" dirty="0" smtClean="0"/>
              <a:t>века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45339" y="1278508"/>
            <a:ext cx="11629292" cy="1218795"/>
          </a:xfrm>
        </p:spPr>
        <p:txBody>
          <a:bodyPr/>
          <a:lstStyle/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«Слово о полку Игореве» </a:t>
            </a:r>
          </a:p>
          <a:p>
            <a:pPr algn="ctr"/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«Слово» Кирилла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Туровского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507" y="2511994"/>
            <a:ext cx="7021891" cy="427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48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53" y="342404"/>
            <a:ext cx="11809312" cy="68407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>Древнерусская литература второй трети </a:t>
            </a:r>
            <a:r>
              <a:rPr lang="en-US" sz="4400" dirty="0" smtClean="0"/>
              <a:t>XIII – </a:t>
            </a:r>
            <a:r>
              <a:rPr lang="ru-RU" sz="4400" dirty="0" smtClean="0"/>
              <a:t>конец </a:t>
            </a:r>
            <a:r>
              <a:rPr lang="en-US" sz="4400" dirty="0" smtClean="0"/>
              <a:t>XIV </a:t>
            </a:r>
            <a:r>
              <a:rPr lang="ru-RU" sz="4400" dirty="0" smtClean="0"/>
              <a:t>века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30808" y="1242504"/>
            <a:ext cx="11838967" cy="3656386"/>
          </a:xfrm>
        </p:spPr>
        <p:txBody>
          <a:bodyPr/>
          <a:lstStyle/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Третий период связан с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монголо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– татарским нашествием и борьбой с ним.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Господствует героическая тема и вера в национальное возрождение. 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«Повесть о разорении Рязани Батыем»</a:t>
            </a:r>
          </a:p>
          <a:p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Задонщина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032" y="4158828"/>
            <a:ext cx="6732749" cy="25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42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80" y="357967"/>
            <a:ext cx="11953540" cy="576064"/>
          </a:xfrm>
        </p:spPr>
        <p:txBody>
          <a:bodyPr>
            <a:noAutofit/>
          </a:bodyPr>
          <a:lstStyle/>
          <a:p>
            <a:r>
              <a:rPr lang="ru-RU" sz="4400" dirty="0" smtClean="0"/>
              <a:t>Древнерусская литература конца </a:t>
            </a:r>
            <a:r>
              <a:rPr lang="en-US" sz="4400" dirty="0" smtClean="0"/>
              <a:t>XIV – XV </a:t>
            </a:r>
            <a:r>
              <a:rPr lang="ru-RU" sz="4400" dirty="0" smtClean="0"/>
              <a:t>века</a:t>
            </a:r>
            <a:endParaRPr lang="ru-RU" sz="4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52240" y="1314512"/>
            <a:ext cx="8604955" cy="5436604"/>
          </a:xfrm>
        </p:spPr>
        <p:txBody>
          <a:bodyPr/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Четвёртый период – время подъёма национального самосознания, формирования нравственного идеала. Это нашло отражение в житиях святых, написанных </a:t>
            </a:r>
            <a:r>
              <a:rPr lang="ru-RU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Епифанием</a:t>
            </a: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Премудрым «Житие Сергия Радонежского»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175" y="1308327"/>
            <a:ext cx="3253527" cy="458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146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37e634bcfc7cfa6db1acc16b18d8ba3d444c7"/>
</p:tagLst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153817</TotalTime>
  <Words>1110</Words>
  <Application>Microsoft Office PowerPoint</Application>
  <PresentationFormat>Произвольный</PresentationFormat>
  <Paragraphs>131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Литература</vt:lpstr>
      <vt:lpstr>Д. С. Лихачёв</vt:lpstr>
      <vt:lpstr>Литература и история</vt:lpstr>
      <vt:lpstr>История возникновения</vt:lpstr>
      <vt:lpstr>Шесть периодов развития древнерусской литературы</vt:lpstr>
      <vt:lpstr>Древнерусская литературы XI – первой трети XII века</vt:lpstr>
      <vt:lpstr>Древнерусская литература второй трети XII – первой трети XIII века</vt:lpstr>
      <vt:lpstr>Древнерусская литература второй трети XIII – конец XIV века</vt:lpstr>
      <vt:lpstr>Древнерусская литература конца XIV – XV века</vt:lpstr>
      <vt:lpstr>Древнерусская литература конца XV – начала XVI века </vt:lpstr>
      <vt:lpstr>Литература XVII века</vt:lpstr>
      <vt:lpstr>Отличительные черты </vt:lpstr>
      <vt:lpstr>Жанры древнерусской литературы</vt:lpstr>
      <vt:lpstr>Летопись </vt:lpstr>
      <vt:lpstr>Слово</vt:lpstr>
      <vt:lpstr>Житие</vt:lpstr>
      <vt:lpstr>Хождение</vt:lpstr>
      <vt:lpstr>Поучение </vt:lpstr>
      <vt:lpstr>Зарождение летописания</vt:lpstr>
      <vt:lpstr>Авторы первых книг</vt:lpstr>
      <vt:lpstr>Труд летописца</vt:lpstr>
      <vt:lpstr>Оформление книг</vt:lpstr>
      <vt:lpstr>Содержание летописи</vt:lpstr>
      <vt:lpstr>Как писали летописи</vt:lpstr>
      <vt:lpstr>Виды письма летописи</vt:lpstr>
      <vt:lpstr>Содержание летописей</vt:lpstr>
      <vt:lpstr>Первая русская книга</vt:lpstr>
      <vt:lpstr>О чём рассказывает «Повесть»</vt:lpstr>
      <vt:lpstr>Время создания «Повести»</vt:lpstr>
      <vt:lpstr>Авторство летописей</vt:lpstr>
      <vt:lpstr>Роль книг в обществе  </vt:lpstr>
      <vt:lpstr>Задания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azat</cp:lastModifiedBy>
  <cp:revision>1630</cp:revision>
  <dcterms:created xsi:type="dcterms:W3CDTF">2014-10-08T23:03:32Z</dcterms:created>
  <dcterms:modified xsi:type="dcterms:W3CDTF">2020-09-16T15:20:46Z</dcterms:modified>
</cp:coreProperties>
</file>