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4"/>
  </p:notesMasterIdLst>
  <p:sldIdLst>
    <p:sldId id="1356" r:id="rId11"/>
    <p:sldId id="1410" r:id="rId12"/>
    <p:sldId id="1411" r:id="rId13"/>
    <p:sldId id="1417" r:id="rId14"/>
    <p:sldId id="1412" r:id="rId15"/>
    <p:sldId id="1413" r:id="rId16"/>
    <p:sldId id="1414" r:id="rId17"/>
    <p:sldId id="1415" r:id="rId18"/>
    <p:sldId id="1405" r:id="rId19"/>
    <p:sldId id="1402" r:id="rId20"/>
    <p:sldId id="1418" r:id="rId21"/>
    <p:sldId id="1374" r:id="rId22"/>
    <p:sldId id="1416" r:id="rId23"/>
    <p:sldId id="1420" r:id="rId24"/>
    <p:sldId id="1421" r:id="rId25"/>
    <p:sldId id="1422" r:id="rId26"/>
    <p:sldId id="1404" r:id="rId27"/>
    <p:sldId id="1403" r:id="rId28"/>
    <p:sldId id="1370" r:id="rId29"/>
    <p:sldId id="1372" r:id="rId30"/>
    <p:sldId id="1366" r:id="rId31"/>
    <p:sldId id="1423" r:id="rId32"/>
    <p:sldId id="1419" r:id="rId33"/>
  </p:sldIdLst>
  <p:sldSz cx="12169775" cy="7021513"/>
  <p:notesSz cx="6858000" cy="9144000"/>
  <p:custDataLst>
    <p:tags r:id="rId35"/>
  </p:custDataLst>
  <p:defaultTextStyle>
    <a:defPPr>
      <a:defRPr lang="en-US"/>
    </a:defPPr>
    <a:lvl1pPr marL="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0"/>
            <p14:sldId id="1411"/>
            <p14:sldId id="1417"/>
            <p14:sldId id="1412"/>
            <p14:sldId id="1413"/>
            <p14:sldId id="1414"/>
            <p14:sldId id="1415"/>
            <p14:sldId id="1405"/>
            <p14:sldId id="1402"/>
            <p14:sldId id="1418"/>
            <p14:sldId id="1374"/>
            <p14:sldId id="1416"/>
            <p14:sldId id="1420"/>
            <p14:sldId id="1421"/>
            <p14:sldId id="1422"/>
            <p14:sldId id="1404"/>
            <p14:sldId id="1403"/>
            <p14:sldId id="1370"/>
            <p14:sldId id="1372"/>
            <p14:sldId id="1366"/>
            <p14:sldId id="1423"/>
            <p14:sldId id="141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7F7F7F"/>
    <a:srgbClr val="5F5F5F"/>
    <a:srgbClr val="B2B2B2"/>
    <a:srgbClr val="DDDDDD"/>
    <a:srgbClr val="808080"/>
    <a:srgbClr val="C0C0C0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706" autoAdjust="0"/>
    <p:restoredTop sz="86736" autoAdjust="0"/>
  </p:normalViewPr>
  <p:slideViewPr>
    <p:cSldViewPr snapToObjects="1">
      <p:cViewPr>
        <p:scale>
          <a:sx n="64" d="100"/>
          <a:sy n="64" d="100"/>
        </p:scale>
        <p:origin x="-402" y="-492"/>
      </p:cViewPr>
      <p:guideLst>
        <p:guide orient="horz" pos="1608"/>
        <p:guide orient="horz" pos="1120"/>
        <p:guide pos="3977"/>
        <p:guide pos="3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6" y="153980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4" y="1559655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6" y="1614947"/>
            <a:ext cx="5293853" cy="31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34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2322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51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8711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9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9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6" y="153980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4" y="1559655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6" y="1614947"/>
            <a:ext cx="5293853" cy="31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370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5" y="3326"/>
            <a:ext cx="12153253" cy="22095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2559" y="412583"/>
            <a:ext cx="5446095" cy="1164101"/>
          </a:xfrm>
          <a:prstGeom prst="rect">
            <a:avLst/>
          </a:prstGeom>
        </p:spPr>
        <p:txBody>
          <a:bodyPr vert="horz" wrap="square" lIns="0" tIns="31097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43"/>
              </a:spcBef>
            </a:pPr>
            <a:r>
              <a:rPr lang="ru-RU" sz="72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17213" y="2928392"/>
            <a:ext cx="6961441" cy="4631295"/>
          </a:xfrm>
          <a:prstGeom prst="rect">
            <a:avLst/>
          </a:prstGeom>
        </p:spPr>
        <p:txBody>
          <a:bodyPr vert="horz" wrap="square" lIns="0" tIns="29745" rIns="0" bIns="0" rtlCol="0">
            <a:spAutoFit/>
          </a:bodyPr>
          <a:lstStyle/>
          <a:p>
            <a:pPr marL="39208" algn="ctr">
              <a:lnSpc>
                <a:spcPts val="4162"/>
              </a:lnSpc>
              <a:spcBef>
                <a:spcPts val="235"/>
              </a:spcBef>
            </a:pPr>
            <a:endParaRPr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Исторические песни.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«Авдотья </a:t>
            </a:r>
            <a:r>
              <a:rPr lang="ru-RU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Рязаночка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lang="ru-RU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sz="4400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57"/>
            <a:ext cx="365764" cy="784063"/>
          </a:xfrm>
          <a:prstGeom prst="rect">
            <a:avLst/>
          </a:prstGeom>
        </p:spPr>
        <p:txBody>
          <a:bodyPr vert="horz" wrap="square" lIns="0" tIns="33803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90290" y="1174525"/>
            <a:ext cx="1106866" cy="459201"/>
          </a:xfrm>
          <a:prstGeom prst="rect">
            <a:avLst/>
          </a:prstGeom>
        </p:spPr>
        <p:txBody>
          <a:bodyPr vert="horz" wrap="square" lIns="0" tIns="25689" rIns="0" bIns="0" rtlCol="0">
            <a:spAutoFit/>
          </a:bodyPr>
          <a:lstStyle/>
          <a:p>
            <a:pPr>
              <a:spcBef>
                <a:spcPts val="203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" y="434554"/>
            <a:ext cx="1365786" cy="136578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7" b="18827"/>
          <a:stretch>
            <a:fillRect/>
          </a:stretch>
        </p:blipFill>
        <p:spPr>
          <a:xfrm>
            <a:off x="8429115" y="2718668"/>
            <a:ext cx="3322349" cy="3488681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56" y="1350516"/>
            <a:ext cx="11559856" cy="5121315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algn="just" defTabSz="1228126">
              <a:spcAft>
                <a:spcPts val="200"/>
              </a:spcAft>
              <a:defRPr/>
            </a:pPr>
            <a:r>
              <a:rPr lang="ru-RU" sz="4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звучит как загадка, и Авдотья </a:t>
            </a:r>
            <a:r>
              <a:rPr lang="ru-RU" sz="4000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Рязаночка</a:t>
            </a:r>
            <a:r>
              <a:rPr lang="ru-RU" sz="4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ему отвечает, что будет у неё и муж, и свекор, и сын, и сноха, и свекровь, да не будет брата любимого. Король, пораженный её мудростью, не только одарил её золотой казной, но и вернул всех пленных </a:t>
            </a:r>
            <a:r>
              <a:rPr lang="ru-RU" sz="4000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рязанцев</a:t>
            </a:r>
            <a:r>
              <a:rPr lang="ru-RU" sz="4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вернулись все домой, и построили город Рязань на новом месте. И это действительный факт.</a:t>
            </a:r>
            <a:endParaRPr lang="en-US" sz="40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991" y="198388"/>
            <a:ext cx="11555656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Песня «Авдотья </a:t>
            </a:r>
            <a:r>
              <a:rPr lang="ru-RU" sz="4400" dirty="0" err="1" smtClean="0"/>
              <a:t>Рязаночка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Песня «Авдотья </a:t>
            </a:r>
            <a:r>
              <a:rPr lang="ru-RU" sz="4400" dirty="0" err="1" smtClean="0"/>
              <a:t>Рязаночка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39" y="1337949"/>
            <a:ext cx="11629291" cy="2954655"/>
          </a:xfrm>
        </p:spPr>
        <p:txBody>
          <a:bodyPr/>
          <a:lstStyle/>
          <a:p>
            <a:pPr marL="230274" lvl="1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Былина «Авдотья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Рязаночка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» - народное сказание о мужестве простой русской женщины, которая занималась всю жизнь домашним хозяйством, растила сына, любила мужа, ткала, стирала, убирала. Она не единственная, на Руси подобных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женщин было тысячи и всех их объединяло одно горе.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43" y="3801262"/>
            <a:ext cx="5502525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0956707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Песня «Авдотья </a:t>
            </a:r>
            <a:r>
              <a:rPr lang="ru-RU" sz="4400" dirty="0" err="1" smtClean="0"/>
              <a:t>Рязаночка</a:t>
            </a:r>
            <a:endParaRPr lang="ru-R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6F4F7A-E37D-4778-B9F6-2C1B186FB126}"/>
              </a:ext>
            </a:extLst>
          </p:cNvPr>
          <p:cNvSpPr txBox="1"/>
          <p:nvPr/>
        </p:nvSpPr>
        <p:spPr>
          <a:xfrm>
            <a:off x="228223" y="1494532"/>
            <a:ext cx="11676842" cy="429031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94987" tIns="97493" rIns="194987" bIns="97493" rtlCol="0">
            <a:spAutoFit/>
          </a:bodyPr>
          <a:lstStyle/>
          <a:p>
            <a:pPr algn="ctr"/>
            <a:r>
              <a:rPr lang="ru-RU" sz="38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Сюжет песни, а возможно и образ Авдотьи, вымышленные.  Художественный вымысел опирается на былинные и сказочные традиции. В песне история жизни Авдотьи и её семьи проявляется как выражение народной национальной трагедии.  </a:t>
            </a:r>
          </a:p>
          <a:p>
            <a:endParaRPr lang="en-US" sz="3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Значение исторических песен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2090" y="1566540"/>
            <a:ext cx="11485275" cy="4653582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Помогают лучше узнать историю народа, так как в них нашли отражение настоящие, реальные события прошлых лет, сохранили имена невымышленных героев.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Выражают народную оценку исторических событий и их участников.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Помогают судить о моральных ценностях того времени.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15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Исторические песни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4248" y="1422525"/>
            <a:ext cx="11521280" cy="2769989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Исторические песни без преувеличения являются продолжением эпического творчества народа на новом этапе государственного развития Руси. Все они посвящены различным историческим событиям и лицам, выражают народные интересы и идеалы.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7" y="4122741"/>
            <a:ext cx="5400600" cy="26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Исторические песни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7910" y="1278508"/>
            <a:ext cx="11485276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Исторические песни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XIII - XVI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веков немного ближе к былинам. В них чётко прослеживается развёрнутость сюжета, а самое главное стилистика. Песни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XVIII – XIX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веков начинают испытывать все большее влияние лирических песен и постепенно переходят в солдатские песни лирического звучани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1340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Исторические песни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4248" y="1386520"/>
            <a:ext cx="11485276" cy="5076563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Традиционная историческая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песня,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навсегда останется памятником русского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фольклора,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запечатлевшим неповторимые проявления национального художественного сознания.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Песня,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властно переносит нас в далёкие исторические времена, знакомит с жизнью людей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XIII – XIX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веков.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Такова тайна песни.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40F82D4B-0806-40E7-82DD-490ED9DCC420}"/>
              </a:ext>
            </a:extLst>
          </p:cNvPr>
          <p:cNvSpPr/>
          <p:nvPr/>
        </p:nvSpPr>
        <p:spPr>
          <a:xfrm>
            <a:off x="253113" y="1278508"/>
            <a:ext cx="5687758" cy="5436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4222" tIns="184222" rIns="184222" bIns="184222">
            <a:noAutofit/>
          </a:bodyPr>
          <a:lstStyle/>
          <a:p>
            <a:pPr marL="742950" indent="-742950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  <a:buAutoNum type="arabicPeriod"/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Фольклор – это…</a:t>
            </a:r>
          </a:p>
          <a:p>
            <a:pPr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Устное народное творчество.</a:t>
            </a:r>
          </a:p>
          <a:p>
            <a:pPr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Художественная литература.</a:t>
            </a:r>
          </a:p>
          <a:p>
            <a:pPr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Жанр литературы.</a:t>
            </a:r>
          </a:p>
          <a:p>
            <a:pPr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Жанр устного народного творчества.</a:t>
            </a:r>
            <a:endParaRPr lang="ru-RU" sz="3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305" y="162384"/>
            <a:ext cx="12096470" cy="837054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Итоговые</a:t>
            </a:r>
            <a:r>
              <a:rPr lang="ru-RU" sz="4400" dirty="0" smtClean="0"/>
              <a:t> тесты по теме: «Исторические песни»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20394" y="1266862"/>
            <a:ext cx="5976664" cy="528606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3390" dirty="0" smtClean="0">
                <a:latin typeface="Arial" panose="020B0604020202020204" pitchFamily="34" charset="0"/>
                <a:cs typeface="Arial" panose="020B0604020202020204" pitchFamily="34" charset="0"/>
              </a:rPr>
              <a:t>2. Исторические песни – это: </a:t>
            </a:r>
          </a:p>
          <a:p>
            <a:endParaRPr lang="ru-RU" sz="339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390" dirty="0" smtClean="0">
                <a:latin typeface="Arial" panose="020B0604020202020204" pitchFamily="34" charset="0"/>
                <a:cs typeface="Arial" panose="020B0604020202020204" pitchFamily="34" charset="0"/>
              </a:rPr>
              <a:t>А) Народные песни, в которых рассказывается об исторических событиях.</a:t>
            </a:r>
          </a:p>
          <a:p>
            <a:r>
              <a:rPr lang="ru-RU" sz="3390" dirty="0" smtClean="0">
                <a:latin typeface="Arial" panose="020B0604020202020204" pitchFamily="34" charset="0"/>
                <a:cs typeface="Arial" panose="020B0604020202020204" pitchFamily="34" charset="0"/>
              </a:rPr>
              <a:t>Б) Народные песни, в которых рассказывается о жизненных историях.</a:t>
            </a:r>
          </a:p>
          <a:p>
            <a:r>
              <a:rPr lang="ru-RU" sz="3390" dirty="0" smtClean="0">
                <a:latin typeface="Arial" panose="020B0604020202020204" pitchFamily="34" charset="0"/>
                <a:cs typeface="Arial" panose="020B0604020202020204" pitchFamily="34" charset="0"/>
              </a:rPr>
              <a:t>В) Авторская песня.</a:t>
            </a:r>
          </a:p>
          <a:p>
            <a:r>
              <a:rPr lang="ru-RU" sz="3390" dirty="0" smtClean="0">
                <a:latin typeface="Arial" panose="020B0604020202020204" pitchFamily="34" charset="0"/>
                <a:cs typeface="Arial" panose="020B0604020202020204" pitchFamily="34" charset="0"/>
              </a:rPr>
              <a:t>Г) Эстрадная песня.</a:t>
            </a:r>
            <a:endParaRPr lang="ru-RU" sz="33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4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15813" y="193158"/>
            <a:ext cx="12565396" cy="869326"/>
          </a:xfrm>
        </p:spPr>
        <p:txBody>
          <a:bodyPr>
            <a:noAutofit/>
          </a:bodyPr>
          <a:lstStyle/>
          <a:p>
            <a:r>
              <a:rPr lang="ru-RU" sz="4400" dirty="0"/>
              <a:t>Итоговые тесты по теме: «Исторические песни»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0685" y="1206583"/>
            <a:ext cx="5808198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Выбрать произведение, которое не относится к произведениям устного народного творчества.</a:t>
            </a: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А) Сказка.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Б) Повесть.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В) Загадка.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Г) Историческая песня.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8883" y="1175805"/>
            <a:ext cx="5724636" cy="566308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Предметом исторических песен являются: 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А) Вымышленные персонажи.</a:t>
            </a:r>
          </a:p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Б) Герои сказок и мифов.</a:t>
            </a:r>
          </a:p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В) Богатыри.</a:t>
            </a:r>
          </a:p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Г) Конкретные события и лица.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235" y="1260435"/>
            <a:ext cx="5508612" cy="54784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Не являются героями исторических песен.</a:t>
            </a:r>
          </a:p>
          <a:p>
            <a:endParaRPr lang="ru-RU" sz="3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Разбойники</a:t>
            </a:r>
            <a:r>
              <a:rPr lang="ru-RU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Богатыри.</a:t>
            </a:r>
          </a:p>
          <a:p>
            <a:endParaRPr lang="ru-RU" sz="3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Полководцы.</a:t>
            </a:r>
          </a:p>
          <a:p>
            <a:endParaRPr lang="ru-RU" sz="3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Цари.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9988" y="162384"/>
            <a:ext cx="10344310" cy="837054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Итоговые тесты по теме: «Исторические песни»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847" y="1227504"/>
            <a:ext cx="6179067" cy="563231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 Емельян Пугачёв возглавил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А) Партизанскую войну 1812 года.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Б) Казацкую республику.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В) Поход в Сибирь.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Г) Народное восстание.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Исторические песни </a:t>
            </a:r>
            <a:r>
              <a:rPr lang="en-US" sz="4400" dirty="0" smtClean="0"/>
              <a:t>XIII-XV </a:t>
            </a:r>
            <a:r>
              <a:rPr lang="ru-RU" sz="4400" dirty="0" err="1" smtClean="0"/>
              <a:t>вв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42248" y="1337948"/>
            <a:ext cx="6490711" cy="5377164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 Narrow" panose="020B0606020202030204" pitchFamily="34" charset="0"/>
              </a:rPr>
              <a:t>Исторические песни </a:t>
            </a:r>
            <a:r>
              <a:rPr lang="en-US" sz="3600" dirty="0" smtClean="0">
                <a:latin typeface="Arial Narrow" panose="020B0606020202030204" pitchFamily="34" charset="0"/>
              </a:rPr>
              <a:t>XIII-XV </a:t>
            </a:r>
            <a:r>
              <a:rPr lang="ru-RU" sz="3600" dirty="0" smtClean="0">
                <a:latin typeface="Arial Narrow" panose="020B0606020202030204" pitchFamily="34" charset="0"/>
              </a:rPr>
              <a:t>веков изображают события, связанные с русской историей. Они тематически связаны с татаро-монгольским нашествием, борьбой народа против иноземного ига. К ним относятся песни об Авдотье </a:t>
            </a:r>
            <a:r>
              <a:rPr lang="ru-RU" sz="3600" dirty="0" err="1" smtClean="0">
                <a:latin typeface="Arial Narrow" panose="020B0606020202030204" pitchFamily="34" charset="0"/>
              </a:rPr>
              <a:t>Рязаночке</a:t>
            </a:r>
            <a:r>
              <a:rPr lang="ru-RU" sz="3600" dirty="0" smtClean="0">
                <a:latin typeface="Arial Narrow" panose="020B0606020202030204" pitchFamily="34" charset="0"/>
              </a:rPr>
              <a:t>, </a:t>
            </a:r>
            <a:r>
              <a:rPr lang="ru-RU" sz="3600" dirty="0" err="1" smtClean="0">
                <a:latin typeface="Arial Narrow" panose="020B0606020202030204" pitchFamily="34" charset="0"/>
              </a:rPr>
              <a:t>Щелкане</a:t>
            </a:r>
            <a:r>
              <a:rPr lang="ru-RU" sz="3600" dirty="0" smtClean="0">
                <a:latin typeface="Arial Narrow" panose="020B0606020202030204" pitchFamily="34" charset="0"/>
              </a:rPr>
              <a:t> и другие. Эти песни носят патриотический характер.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50" y="1337948"/>
            <a:ext cx="4788532" cy="30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5">
            <a:extLst>
              <a:ext uri="{FF2B5EF4-FFF2-40B4-BE49-F238E27FC236}">
                <a16:creationId xmlns:a16="http://schemas.microsoft.com/office/drawing/2014/main" xmlns="" id="{04DAC63A-E2B5-4CEF-AFB7-674628D9F1BD}"/>
              </a:ext>
            </a:extLst>
          </p:cNvPr>
          <p:cNvSpPr>
            <a:spLocks noEditPoints="1"/>
          </p:cNvSpPr>
          <p:nvPr/>
        </p:nvSpPr>
        <p:spPr bwMode="auto">
          <a:xfrm>
            <a:off x="1101771" y="2180085"/>
            <a:ext cx="370772" cy="50375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36">
            <a:extLst>
              <a:ext uri="{FF2B5EF4-FFF2-40B4-BE49-F238E27FC236}">
                <a16:creationId xmlns:a16="http://schemas.microsoft.com/office/drawing/2014/main" xmlns="" id="{2B48F30C-3AD7-4BFB-8A74-A17CA4E358FC}"/>
              </a:ext>
            </a:extLst>
          </p:cNvPr>
          <p:cNvSpPr>
            <a:spLocks noEditPoints="1"/>
          </p:cNvSpPr>
          <p:nvPr/>
        </p:nvSpPr>
        <p:spPr bwMode="auto">
          <a:xfrm>
            <a:off x="6316846" y="2222903"/>
            <a:ext cx="493272" cy="41811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40">
            <a:extLst>
              <a:ext uri="{FF2B5EF4-FFF2-40B4-BE49-F238E27FC236}">
                <a16:creationId xmlns:a16="http://schemas.microsoft.com/office/drawing/2014/main" xmlns="" id="{B535C411-C41F-45B9-9F08-6AA61D0D027B}"/>
              </a:ext>
            </a:extLst>
          </p:cNvPr>
          <p:cNvSpPr>
            <a:spLocks noEditPoints="1"/>
          </p:cNvSpPr>
          <p:nvPr/>
        </p:nvSpPr>
        <p:spPr bwMode="auto">
          <a:xfrm>
            <a:off x="3692054" y="2180085"/>
            <a:ext cx="489221" cy="50375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81">
            <a:extLst>
              <a:ext uri="{FF2B5EF4-FFF2-40B4-BE49-F238E27FC236}">
                <a16:creationId xmlns:a16="http://schemas.microsoft.com/office/drawing/2014/main" xmlns="" id="{7DF11DB9-8F05-41B7-A58D-0257378BD807}"/>
              </a:ext>
            </a:extLst>
          </p:cNvPr>
          <p:cNvSpPr>
            <a:spLocks noEditPoints="1"/>
          </p:cNvSpPr>
          <p:nvPr/>
        </p:nvSpPr>
        <p:spPr bwMode="auto">
          <a:xfrm>
            <a:off x="9035084" y="2180085"/>
            <a:ext cx="446392" cy="574810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94">
            <a:extLst>
              <a:ext uri="{FF2B5EF4-FFF2-40B4-BE49-F238E27FC236}">
                <a16:creationId xmlns:a16="http://schemas.microsoft.com/office/drawing/2014/main" xmlns="" id="{12E97AE3-E834-4A5F-BEDB-90C22A6D9C82}"/>
              </a:ext>
            </a:extLst>
          </p:cNvPr>
          <p:cNvSpPr>
            <a:spLocks noEditPoints="1"/>
          </p:cNvSpPr>
          <p:nvPr/>
        </p:nvSpPr>
        <p:spPr bwMode="auto">
          <a:xfrm>
            <a:off x="1046348" y="3451621"/>
            <a:ext cx="481618" cy="513770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24">
            <a:extLst>
              <a:ext uri="{FF2B5EF4-FFF2-40B4-BE49-F238E27FC236}">
                <a16:creationId xmlns:a16="http://schemas.microsoft.com/office/drawing/2014/main" xmlns="" id="{D6453D5F-1E24-4163-9AB4-EA028DA613BE}"/>
              </a:ext>
            </a:extLst>
          </p:cNvPr>
          <p:cNvSpPr>
            <a:spLocks noEditPoints="1"/>
          </p:cNvSpPr>
          <p:nvPr/>
        </p:nvSpPr>
        <p:spPr bwMode="auto">
          <a:xfrm>
            <a:off x="6277094" y="3464254"/>
            <a:ext cx="412500" cy="506140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25">
            <a:extLst>
              <a:ext uri="{FF2B5EF4-FFF2-40B4-BE49-F238E27FC236}">
                <a16:creationId xmlns:a16="http://schemas.microsoft.com/office/drawing/2014/main" xmlns="" id="{82CB01C9-802D-40CD-8237-A5D9C9D0CEA3}"/>
              </a:ext>
            </a:extLst>
          </p:cNvPr>
          <p:cNvSpPr>
            <a:spLocks noEditPoints="1"/>
          </p:cNvSpPr>
          <p:nvPr/>
        </p:nvSpPr>
        <p:spPr bwMode="auto">
          <a:xfrm>
            <a:off x="8951644" y="3480112"/>
            <a:ext cx="467884" cy="473922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737" y="162384"/>
            <a:ext cx="10344310" cy="961307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Итоговые тесты по теме: «Исторические песни»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239" y="1201957"/>
            <a:ext cx="6055855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742950">
              <a:buAutoNum type="arabicPeriod" startAt="7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жанры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литературы?</a:t>
            </a:r>
          </a:p>
          <a:p>
            <a:pPr marL="742950" indent="-742950">
              <a:buAutoNum type="arabicPeriod" startAt="7"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А) Эпос, повесть, драма.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Б) Эпос, лирика, драма.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В) Роман, поэма, комедия.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Г) Эпос, лирика, трагедия.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77094" y="1263512"/>
            <a:ext cx="5614853" cy="55092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8. Кто является автором фольклорных произведений?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А) Летописец.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Б) Писатель.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В) Поэт.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Г) Народ.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0231" y="1268399"/>
            <a:ext cx="5544616" cy="60016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Из какого языка заимствовано слово «фольклор»: </a:t>
            </a:r>
          </a:p>
          <a:p>
            <a:pPr lvl="0"/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Английского.</a:t>
            </a:r>
          </a:p>
          <a:p>
            <a:pPr lvl="0"/>
            <a:endParaRPr lang="ru-RU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Греческого.</a:t>
            </a:r>
          </a:p>
          <a:p>
            <a:pPr lvl="0"/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Французского.</a:t>
            </a:r>
          </a:p>
          <a:p>
            <a:pPr lvl="0"/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Персидского.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2737" y="162384"/>
            <a:ext cx="10344310" cy="961307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Итоговые тесты по теме: «Исторические песни»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0731" y="1246445"/>
            <a:ext cx="734481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10. Какие черты характерны для русских лирических песен?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А) Повышенная эмоциональность.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Б) Высокая нравственность.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В) Отражение идеалов крестьянства.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Г) Выражение представлений всех сословий о красоте.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737" y="162384"/>
            <a:ext cx="10344310" cy="837054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Итоговые тесты по теме: «Исторические песни»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40" y="1242505"/>
            <a:ext cx="7797478" cy="5436603"/>
          </a:xfrm>
        </p:spPr>
        <p:txBody>
          <a:bodyPr/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11. Выберите верное суждение. </a:t>
            </a:r>
          </a:p>
          <a:p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А) Основной идеей исторических песен является идея морального оправдания или морального осуждения героя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Б) Основной идеей исторических песен является идея патриотизма, любви к Родине.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В)  Основной идеей исторических песен является </a:t>
            </a:r>
            <a:r>
              <a:rPr lang="ru-RU" sz="3000" smtClean="0">
                <a:latin typeface="Arial" panose="020B0604020202020204" pitchFamily="34" charset="0"/>
                <a:cs typeface="Arial" panose="020B0604020202020204" pitchFamily="34" charset="0"/>
              </a:rPr>
              <a:t>рассказ об одном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эпизоде жизни исторического лица.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9718" y="1242505"/>
            <a:ext cx="38304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12. Какие черты характерны для русских лирических песен?</a:t>
            </a:r>
          </a:p>
          <a:p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А) Повышенная эмоциональность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Б) Высокая нравственность 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В) Отражение идеалов крестьянства.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Задание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4247" y="1396658"/>
            <a:ext cx="11629292" cy="2215991"/>
          </a:xfrm>
        </p:spPr>
        <p:txBody>
          <a:bodyPr/>
          <a:lstStyle/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Напишите сочинение на тему: Героизм русской женщины в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былине 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«Авдотья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Рязаночка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Песня «Авдотья </a:t>
            </a:r>
            <a:r>
              <a:rPr lang="ru-RU" sz="4400" dirty="0" err="1" smtClean="0"/>
              <a:t>Рязаночка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49270" y="1316314"/>
            <a:ext cx="6156683" cy="5542813"/>
          </a:xfrm>
        </p:spPr>
        <p:txBody>
          <a:bodyPr/>
          <a:lstStyle/>
          <a:p>
            <a:r>
              <a:rPr lang="ru-RU" sz="4400" dirty="0" smtClean="0">
                <a:latin typeface="Arial Narrow" panose="020B0606020202030204" pitchFamily="34" charset="0"/>
              </a:rPr>
              <a:t>Песня «Авдотья </a:t>
            </a:r>
            <a:r>
              <a:rPr lang="ru-RU" sz="4400" dirty="0" err="1" smtClean="0">
                <a:latin typeface="Arial Narrow" panose="020B0606020202030204" pitchFamily="34" charset="0"/>
              </a:rPr>
              <a:t>Рязаночка</a:t>
            </a:r>
            <a:r>
              <a:rPr lang="ru-RU" sz="4400" dirty="0" smtClean="0">
                <a:latin typeface="Arial Narrow" panose="020B0606020202030204" pitchFamily="34" charset="0"/>
              </a:rPr>
              <a:t>» отражает эпизод татаро-монгольского нашествия, взятие Рязани. Рязань была уничтожена, её жители были убиты и угнаны в </a:t>
            </a:r>
            <a:r>
              <a:rPr lang="ru-RU" sz="4400" dirty="0" smtClean="0">
                <a:latin typeface="Arial Narrow" panose="020B0606020202030204" pitchFamily="34" charset="0"/>
              </a:rPr>
              <a:t>рабство.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76" y="2430636"/>
            <a:ext cx="5831207" cy="29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Песня «Авдотья </a:t>
            </a:r>
            <a:r>
              <a:rPr lang="ru-RU" sz="4400" dirty="0" err="1" smtClean="0"/>
              <a:t>Рязаночка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331888"/>
            <a:ext cx="11701300" cy="246221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Набеги чужеземцев на Русь продолжались и после освобождения от монголо-татарского ига, поэтому хан Батый назван в былине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Бахметом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турецким.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76" y="3794101"/>
            <a:ext cx="5832648" cy="304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Песня «Авдотья </a:t>
            </a:r>
            <a:r>
              <a:rPr lang="ru-RU" sz="4400" dirty="0" err="1" smtClean="0"/>
              <a:t>Рязаночка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350711"/>
            <a:ext cx="11521279" cy="5047536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Да й разорил Казань – город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подлесную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Разорил Казань – де – город на – пусто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Он в Казани князей бояр всех вырубил,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Да и княгинь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бояроней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 живых в полон побрал.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Полонил он народу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многи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тысячи,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Он повёл – де в свою землю турецкую…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Песня «Авдотья </a:t>
            </a:r>
            <a:r>
              <a:rPr lang="ru-RU" sz="4400" dirty="0" err="1" smtClean="0"/>
              <a:t>Рязаночка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314512"/>
            <a:ext cx="11629291" cy="3693319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latin typeface="Arial Narrow" panose="020B0606020202030204" pitchFamily="34" charset="0"/>
              </a:rPr>
              <a:t>	</a:t>
            </a:r>
            <a:r>
              <a:rPr lang="ru-RU" sz="4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Песня рассказывает о том, как король </a:t>
            </a:r>
            <a:r>
              <a:rPr lang="ru-RU" sz="4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Бахмет</a:t>
            </a:r>
            <a:r>
              <a:rPr lang="ru-RU" sz="4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турецкий увёл из города всех уцелевших жителей. Осталась в Рязани одна Авдотья, </a:t>
            </a:r>
            <a:r>
              <a:rPr lang="ru-RU" sz="4000" b="1" dirty="0">
                <a:solidFill>
                  <a:srgbClr val="00B050"/>
                </a:solidFill>
                <a:latin typeface="Arial Narrow" panose="020B0606020202030204" pitchFamily="34" charset="0"/>
              </a:rPr>
              <a:t>и</a:t>
            </a:r>
            <a:r>
              <a:rPr lang="ru-RU" sz="4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пошла она к </a:t>
            </a:r>
            <a:r>
              <a:rPr lang="ru-RU" sz="4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Бахмету</a:t>
            </a:r>
            <a:r>
              <a:rPr lang="ru-RU" sz="4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выручать из беды своих близких. Путь её был труден и тяжёл. Завоеватели оставили на дорогах три заставы великие:  </a:t>
            </a:r>
            <a:endParaRPr lang="ru-RU" sz="40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51" y="4420940"/>
            <a:ext cx="4648849" cy="23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Песня «Авдотья </a:t>
            </a:r>
            <a:r>
              <a:rPr lang="ru-RU" sz="4000" dirty="0" err="1" smtClean="0"/>
              <a:t>Рязаночка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278508"/>
            <a:ext cx="11557283" cy="5207579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Первую заставу великую –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Пускал реки, озера глубокие;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Другую заставу великую –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Чистое поле широкое,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Становил воров – разбойников;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 третью заставу – тёмные лесы.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Напустил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зверьев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лютыих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 Авдотья пошла в землю турецкую.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15" y="1278508"/>
            <a:ext cx="4560712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Песня «Авдотья </a:t>
            </a:r>
            <a:r>
              <a:rPr lang="ru-RU" sz="4400" dirty="0" err="1" smtClean="0"/>
              <a:t>Рязаночка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4" y="1314512"/>
            <a:ext cx="6552727" cy="5544616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Наконец Авдотья пришла к королю. Он был поражён неслыханной смелостью женщины, её любовью к близким, её патриотическим чувством любви к родному краю. В разговоре Авдотьи с королём проявляются элементы иносказания, своего рода загадки.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49" y="1422524"/>
            <a:ext cx="49380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348" y="246704"/>
            <a:ext cx="9181020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Песня «Авдотья </a:t>
            </a:r>
            <a:r>
              <a:rPr lang="ru-RU" sz="4400" dirty="0" err="1" smtClean="0"/>
              <a:t>Рязаночка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713" y="1314512"/>
            <a:ext cx="6472292" cy="5076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Бахмет</a:t>
            </a:r>
            <a:r>
              <a:rPr lang="ru-RU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говорит:     </a:t>
            </a:r>
          </a:p>
          <a:p>
            <a:endParaRPr lang="ru-RU" sz="4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 умела с королём речь говорить, 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умей попросить у короля полону – де головушки,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которой головушки боле век не нажить будет».</a:t>
            </a:r>
            <a:endParaRPr lang="ru-RU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19" y="1314512"/>
            <a:ext cx="54259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7e634bcfc7cfa6db1acc16b18d8ba3d444c7"/>
</p:tagLst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152927</TotalTime>
  <Words>1092</Words>
  <Application>Microsoft Office PowerPoint</Application>
  <PresentationFormat>Произвольный</PresentationFormat>
  <Paragraphs>152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Литература</vt:lpstr>
      <vt:lpstr>Исторические песни XIII-XV вв</vt:lpstr>
      <vt:lpstr>Песня «Авдотья Рязаночка»</vt:lpstr>
      <vt:lpstr>Песня «Авдотья Рязаночка»</vt:lpstr>
      <vt:lpstr>Песня «Авдотья Рязаночка</vt:lpstr>
      <vt:lpstr>Песня «Авдотья Рязаночка»</vt:lpstr>
      <vt:lpstr>Песня «Авдотья Рязаночка»</vt:lpstr>
      <vt:lpstr>Песня «Авдотья Рязаночка»</vt:lpstr>
      <vt:lpstr>Песня «Авдотья Рязаночка»</vt:lpstr>
      <vt:lpstr>Песня «Авдотья Рязаночка»</vt:lpstr>
      <vt:lpstr>Песня «Авдотья Рязаночка»</vt:lpstr>
      <vt:lpstr>Песня «Авдотья Рязаночка</vt:lpstr>
      <vt:lpstr>Значение исторических песен</vt:lpstr>
      <vt:lpstr>Исторические песни </vt:lpstr>
      <vt:lpstr>Исторические песни</vt:lpstr>
      <vt:lpstr>Исторические песни</vt:lpstr>
      <vt:lpstr>Итоговые тесты по теме: «Исторические песни»</vt:lpstr>
      <vt:lpstr>Итоговые тесты по теме: «Исторические песни»</vt:lpstr>
      <vt:lpstr>Итоговые тесты по теме: «Исторические песни»</vt:lpstr>
      <vt:lpstr>Итоговые тесты по теме: «Исторические песни»</vt:lpstr>
      <vt:lpstr>Итоговые тесты по теме: «Исторические песни»</vt:lpstr>
      <vt:lpstr>Итоговые тесты по теме: «Исторические песни»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azat</cp:lastModifiedBy>
  <cp:revision>1590</cp:revision>
  <dcterms:created xsi:type="dcterms:W3CDTF">2014-10-08T23:03:32Z</dcterms:created>
  <dcterms:modified xsi:type="dcterms:W3CDTF">2020-09-10T07:21:40Z</dcterms:modified>
</cp:coreProperties>
</file>