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8"/>
  </p:notesMasterIdLst>
  <p:sldIdLst>
    <p:sldId id="1356" r:id="rId11"/>
    <p:sldId id="1413" r:id="rId12"/>
    <p:sldId id="1414" r:id="rId13"/>
    <p:sldId id="1415" r:id="rId14"/>
    <p:sldId id="1416" r:id="rId15"/>
    <p:sldId id="1417" r:id="rId16"/>
    <p:sldId id="1418" r:id="rId17"/>
    <p:sldId id="1419" r:id="rId18"/>
    <p:sldId id="1405" r:id="rId19"/>
    <p:sldId id="1402" r:id="rId20"/>
    <p:sldId id="1374" r:id="rId21"/>
    <p:sldId id="1404" r:id="rId22"/>
    <p:sldId id="1403" r:id="rId23"/>
    <p:sldId id="1370" r:id="rId24"/>
    <p:sldId id="1372" r:id="rId25"/>
    <p:sldId id="1366" r:id="rId26"/>
    <p:sldId id="1357" r:id="rId27"/>
    <p:sldId id="1363" r:id="rId28"/>
    <p:sldId id="1407" r:id="rId29"/>
    <p:sldId id="1410" r:id="rId30"/>
    <p:sldId id="1411" r:id="rId31"/>
    <p:sldId id="1360" r:id="rId32"/>
    <p:sldId id="1373" r:id="rId33"/>
    <p:sldId id="1406" r:id="rId34"/>
    <p:sldId id="1412" r:id="rId35"/>
    <p:sldId id="1408" r:id="rId36"/>
    <p:sldId id="1409" r:id="rId37"/>
  </p:sldIdLst>
  <p:sldSz cx="12169775" cy="7021513"/>
  <p:notesSz cx="6858000" cy="9144000"/>
  <p:custDataLst>
    <p:tags r:id="rId39"/>
  </p:custDataLst>
  <p:defaultTextStyle>
    <a:defPPr>
      <a:defRPr lang="en-US"/>
    </a:defPPr>
    <a:lvl1pPr marL="0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020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038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2057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6075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0095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4113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8134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2154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13"/>
            <p14:sldId id="1414"/>
            <p14:sldId id="1415"/>
            <p14:sldId id="1416"/>
            <p14:sldId id="1417"/>
            <p14:sldId id="1418"/>
            <p14:sldId id="1419"/>
            <p14:sldId id="1405"/>
            <p14:sldId id="1402"/>
            <p14:sldId id="1374"/>
            <p14:sldId id="1404"/>
            <p14:sldId id="1403"/>
            <p14:sldId id="1370"/>
            <p14:sldId id="1372"/>
            <p14:sldId id="1366"/>
            <p14:sldId id="1357"/>
            <p14:sldId id="1363"/>
            <p14:sldId id="1407"/>
            <p14:sldId id="1410"/>
            <p14:sldId id="1411"/>
            <p14:sldId id="1360"/>
            <p14:sldId id="1373"/>
            <p14:sldId id="1406"/>
            <p14:sldId id="1412"/>
            <p14:sldId id="1408"/>
            <p14:sldId id="140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F7F7F"/>
    <a:srgbClr val="5F5F5F"/>
    <a:srgbClr val="B2B2B2"/>
    <a:srgbClr val="DDDDDD"/>
    <a:srgbClr val="808080"/>
    <a:srgbClr val="C0C0C0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706" autoAdjust="0"/>
    <p:restoredTop sz="86736" autoAdjust="0"/>
  </p:normalViewPr>
  <p:slideViewPr>
    <p:cSldViewPr snapToObjects="1">
      <p:cViewPr>
        <p:scale>
          <a:sx n="64" d="100"/>
          <a:sy n="64" d="100"/>
        </p:scale>
        <p:origin x="-486" y="-312"/>
      </p:cViewPr>
      <p:guideLst>
        <p:guide orient="horz" pos="1608"/>
        <p:guide orient="horz" pos="1120"/>
        <p:guide pos="3977"/>
        <p:guide pos="33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4020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8038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42057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6075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70095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84113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98134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12154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49715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71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71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2322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517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08711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3"/>
            <a:ext cx="2347972" cy="36199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3"/>
            <a:ext cx="2347972" cy="36199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9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079" y="1160211"/>
            <a:ext cx="11927185" cy="57326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g object 17"/>
          <p:cNvSpPr/>
          <p:nvPr/>
        </p:nvSpPr>
        <p:spPr>
          <a:xfrm>
            <a:off x="141096" y="153980"/>
            <a:ext cx="11927185" cy="92887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3684" y="1559655"/>
            <a:ext cx="3850635" cy="466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7436" y="1614947"/>
            <a:ext cx="5293853" cy="315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49715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71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71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0" Type="http://schemas.openxmlformats.org/officeDocument/2006/relationships/slideLayout" Target="../slideLayouts/slideLayout550.xml"/><Relationship Id="rId29" Type="http://schemas.openxmlformats.org/officeDocument/2006/relationships/slideLayout" Target="../slideLayouts/slideLayout559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0.xml"/><Relationship Id="rId19" Type="http://schemas.openxmlformats.org/officeDocument/2006/relationships/slideLayout" Target="../slideLayouts/slideLayout549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29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29" Type="http://schemas.openxmlformats.org/officeDocument/2006/relationships/slideLayout" Target="../slideLayouts/slideLayout327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0" Type="http://schemas.openxmlformats.org/officeDocument/2006/relationships/slideLayout" Target="../slideLayouts/slideLayout376.xml"/><Relationship Id="rId29" Type="http://schemas.openxmlformats.org/officeDocument/2006/relationships/slideLayout" Target="../slideLayouts/slideLayout385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6.xml"/><Relationship Id="rId19" Type="http://schemas.openxmlformats.org/officeDocument/2006/relationships/slideLayout" Target="../slideLayouts/slideLayout375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0" Type="http://schemas.openxmlformats.org/officeDocument/2006/relationships/slideLayout" Target="../slideLayouts/slideLayout434.xml"/><Relationship Id="rId29" Type="http://schemas.openxmlformats.org/officeDocument/2006/relationships/slideLayout" Target="../slideLayouts/slideLayout443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33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0" Type="http://schemas.openxmlformats.org/officeDocument/2006/relationships/slideLayout" Target="../slideLayouts/slideLayout492.xml"/><Relationship Id="rId29" Type="http://schemas.openxmlformats.org/officeDocument/2006/relationships/slideLayout" Target="../slideLayouts/slideLayout501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2.xml"/><Relationship Id="rId19" Type="http://schemas.openxmlformats.org/officeDocument/2006/relationships/slideLayout" Target="../slideLayouts/slideLayout491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39501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7271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1584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4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4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‹#›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39501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7271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1584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4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4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35" y="3326"/>
            <a:ext cx="12153253" cy="22095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2559" y="412583"/>
            <a:ext cx="5446095" cy="1164101"/>
          </a:xfrm>
          <a:prstGeom prst="rect">
            <a:avLst/>
          </a:prstGeom>
        </p:spPr>
        <p:txBody>
          <a:bodyPr vert="horz" wrap="square" lIns="0" tIns="31097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43"/>
              </a:spcBef>
            </a:pPr>
            <a:r>
              <a:rPr lang="ru-RU" sz="7200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617213" y="2928392"/>
            <a:ext cx="6528868" cy="4261963"/>
          </a:xfrm>
          <a:prstGeom prst="rect">
            <a:avLst/>
          </a:prstGeom>
        </p:spPr>
        <p:txBody>
          <a:bodyPr vert="horz" wrap="square" lIns="0" tIns="29745" rIns="0" bIns="0" rtlCol="0">
            <a:spAutoFit/>
          </a:bodyPr>
          <a:lstStyle/>
          <a:p>
            <a:pPr marL="39208" algn="ctr">
              <a:lnSpc>
                <a:spcPts val="4162"/>
              </a:lnSpc>
              <a:spcBef>
                <a:spcPts val="235"/>
              </a:spcBef>
            </a:pPr>
            <a:endParaRPr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41" algn="ctr"/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Исторические песни.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«Взятие Казанского царства».</a:t>
            </a:r>
          </a:p>
          <a:p>
            <a:pPr marL="27041" algn="ctr"/>
            <a:endParaRPr lang="ru-RU" sz="4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41" algn="ctr"/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41" algn="ctr"/>
            <a:endParaRPr sz="4000" dirty="0"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23015" y="493596"/>
            <a:ext cx="1274143" cy="13067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23015" y="493596"/>
            <a:ext cx="1274143" cy="13067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391864" y="538857"/>
            <a:ext cx="365764" cy="784063"/>
          </a:xfrm>
          <a:prstGeom prst="rect">
            <a:avLst/>
          </a:prstGeom>
        </p:spPr>
        <p:txBody>
          <a:bodyPr vert="horz" wrap="square" lIns="0" tIns="33803" rIns="0" bIns="0" rtlCol="0">
            <a:spAutoFit/>
          </a:bodyPr>
          <a:lstStyle/>
          <a:p>
            <a:pPr>
              <a:spcBef>
                <a:spcPts val="267"/>
              </a:spcBef>
            </a:pP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090290" y="1174525"/>
            <a:ext cx="1106866" cy="459201"/>
          </a:xfrm>
          <a:prstGeom prst="rect">
            <a:avLst/>
          </a:prstGeom>
        </p:spPr>
        <p:txBody>
          <a:bodyPr vert="horz" wrap="square" lIns="0" tIns="25689" rIns="0" bIns="0" rtlCol="0">
            <a:spAutoFit/>
          </a:bodyPr>
          <a:lstStyle/>
          <a:p>
            <a:pPr>
              <a:spcBef>
                <a:spcPts val="203"/>
              </a:spcBef>
            </a:pPr>
            <a:r>
              <a:rPr lang="ru-RU" sz="28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2" y="434554"/>
            <a:ext cx="1365786" cy="1365786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" b="3660"/>
          <a:stretch>
            <a:fillRect/>
          </a:stretch>
        </p:blipFill>
        <p:spPr>
          <a:xfrm>
            <a:off x="8579361" y="2754672"/>
            <a:ext cx="3322349" cy="3488681"/>
          </a:xfrm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0656" y="1530536"/>
            <a:ext cx="11559856" cy="4936649"/>
          </a:xfrm>
          <a:prstGeom prst="rect">
            <a:avLst/>
          </a:prstGeom>
          <a:noFill/>
        </p:spPr>
        <p:txBody>
          <a:bodyPr wrap="square" lIns="194987" tIns="97493" rIns="194987" bIns="97493" rtlCol="0">
            <a:spAutoFit/>
          </a:bodyPr>
          <a:lstStyle/>
          <a:p>
            <a:pPr algn="ctr" defTabSz="1228126">
              <a:spcAft>
                <a:spcPts val="200"/>
              </a:spcAft>
              <a:defRPr/>
            </a:pPr>
            <a:r>
              <a:rPr lang="ru-RU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приоритетной задачи внутренней и внешней </a:t>
            </a:r>
            <a:r>
              <a:rPr lang="ru-RU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политики </a:t>
            </a:r>
            <a:r>
              <a:rPr lang="ru-RU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Ивана </a:t>
            </a:r>
            <a:r>
              <a:rPr lang="en-US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объявлено о необходимости разгромить Казанское ханство, которое являлось в то время, одним из последних оплотов татаро-монгольской экспансии на Руси. </a:t>
            </a:r>
            <a:endParaRPr lang="en-US" sz="44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4991" y="198388"/>
            <a:ext cx="11555656" cy="83705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Исторические сведения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792" y="233946"/>
            <a:ext cx="10956707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Присоединение Казани</a:t>
            </a:r>
            <a:endParaRPr lang="ru-RU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228223" y="1494532"/>
            <a:ext cx="11676842" cy="487509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94987" tIns="97493" rIns="194987" bIns="97493" rtlCol="0">
            <a:spAutoFit/>
          </a:bodyPr>
          <a:lstStyle/>
          <a:p>
            <a:pPr algn="just"/>
            <a:r>
              <a:rPr lang="ru-RU" sz="3800" dirty="0" smtClean="0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середине 16 века Русское государство активизировалось в Поволжье. Казанские ханы постоянно совершали набеги на русские земли. В Казани содержалось 100.000 пленных. Церковь стремилась обратить в православие мусульман казанцев. Дворяне мечтали расширить свои наделы за счёт «Казанской землицы».  </a:t>
            </a:r>
          </a:p>
          <a:p>
            <a:endParaRPr lang="en-US" sz="3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253113" y="1278508"/>
            <a:ext cx="5975790" cy="5436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4222" tIns="184222" rIns="184222" bIns="184222">
            <a:noAutofit/>
          </a:bodyPr>
          <a:lstStyle/>
          <a:p>
            <a:pPr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r>
              <a:rPr lang="ru-RU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Опасность для России возросла, когда в Казани у власти укрепилась крымская династия Гиреев. Иван Грозный предпринял несколько попыток завоевания Казани. В 1548 и 1550г. походы на Казань       закончились неудачей.</a:t>
            </a:r>
            <a:endParaRPr lang="ru-RU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60351" y="286637"/>
            <a:ext cx="10344310" cy="83705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Присоединение </a:t>
            </a:r>
            <a:r>
              <a:rPr lang="ru-RU" sz="4400" dirty="0" smtClean="0"/>
              <a:t>Казани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23" y="2034592"/>
            <a:ext cx="5396574" cy="35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4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2673" y="162384"/>
            <a:ext cx="11989544" cy="1008112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Присоединение Казани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685" y="1206583"/>
            <a:ext cx="6420266" cy="535531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построения опорной крепости Свияжск, наступать русским стало легче. В 1552 году возглавляемое Иваном Грозным войско направилось на Казань. В августе началась осада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города. 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51" y="1386520"/>
            <a:ext cx="525853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6535" y="286162"/>
            <a:ext cx="6948771" cy="712607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Присоединение Казани</a:t>
            </a:r>
            <a:endParaRPr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235" y="1206501"/>
            <a:ext cx="8712968" cy="5632311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Казанский кремль был хорошо укреплен двойными деревянными стенами. После 40 дней осады часть стен Казанского кремля была взорвана. 2 октября город был взят. Из неволи были освобождены десятки тысяч русских пленников. </a:t>
            </a:r>
          </a:p>
          <a:p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В память о покорении Казани в Москве, на Красной площади, был построен Покровский собор.  </a:t>
            </a:r>
            <a:endParaRPr lang="ru-RU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1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5">
            <a:extLst>
              <a:ext uri="{FF2B5EF4-FFF2-40B4-BE49-F238E27FC236}">
                <a16:creationId xmlns:a16="http://schemas.microsoft.com/office/drawing/2014/main" xmlns="" id="{04DAC63A-E2B5-4CEF-AFB7-674628D9F1BD}"/>
              </a:ext>
            </a:extLst>
          </p:cNvPr>
          <p:cNvSpPr>
            <a:spLocks noEditPoints="1"/>
          </p:cNvSpPr>
          <p:nvPr/>
        </p:nvSpPr>
        <p:spPr bwMode="auto">
          <a:xfrm>
            <a:off x="1101771" y="2180085"/>
            <a:ext cx="370772" cy="503752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36">
            <a:extLst>
              <a:ext uri="{FF2B5EF4-FFF2-40B4-BE49-F238E27FC236}">
                <a16:creationId xmlns:a16="http://schemas.microsoft.com/office/drawing/2014/main" xmlns="" id="{2B48F30C-3AD7-4BFB-8A74-A17CA4E358FC}"/>
              </a:ext>
            </a:extLst>
          </p:cNvPr>
          <p:cNvSpPr>
            <a:spLocks noEditPoints="1"/>
          </p:cNvSpPr>
          <p:nvPr/>
        </p:nvSpPr>
        <p:spPr bwMode="auto">
          <a:xfrm>
            <a:off x="6316846" y="2222903"/>
            <a:ext cx="493272" cy="418115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0">
            <a:extLst>
              <a:ext uri="{FF2B5EF4-FFF2-40B4-BE49-F238E27FC236}">
                <a16:creationId xmlns:a16="http://schemas.microsoft.com/office/drawing/2014/main" xmlns="" id="{B535C411-C41F-45B9-9F08-6AA61D0D027B}"/>
              </a:ext>
            </a:extLst>
          </p:cNvPr>
          <p:cNvSpPr>
            <a:spLocks noEditPoints="1"/>
          </p:cNvSpPr>
          <p:nvPr/>
        </p:nvSpPr>
        <p:spPr bwMode="auto">
          <a:xfrm>
            <a:off x="3692054" y="2180085"/>
            <a:ext cx="489221" cy="503752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81">
            <a:extLst>
              <a:ext uri="{FF2B5EF4-FFF2-40B4-BE49-F238E27FC236}">
                <a16:creationId xmlns:a16="http://schemas.microsoft.com/office/drawing/2014/main" xmlns="" id="{7DF11DB9-8F05-41B7-A58D-0257378BD807}"/>
              </a:ext>
            </a:extLst>
          </p:cNvPr>
          <p:cNvSpPr>
            <a:spLocks noEditPoints="1"/>
          </p:cNvSpPr>
          <p:nvPr/>
        </p:nvSpPr>
        <p:spPr bwMode="auto">
          <a:xfrm>
            <a:off x="9035084" y="2180085"/>
            <a:ext cx="446392" cy="574810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94">
            <a:extLst>
              <a:ext uri="{FF2B5EF4-FFF2-40B4-BE49-F238E27FC236}">
                <a16:creationId xmlns:a16="http://schemas.microsoft.com/office/drawing/2014/main" xmlns="" id="{12E97AE3-E834-4A5F-BEDB-90C22A6D9C82}"/>
              </a:ext>
            </a:extLst>
          </p:cNvPr>
          <p:cNvSpPr>
            <a:spLocks noEditPoints="1"/>
          </p:cNvSpPr>
          <p:nvPr/>
        </p:nvSpPr>
        <p:spPr bwMode="auto">
          <a:xfrm>
            <a:off x="1046348" y="3451621"/>
            <a:ext cx="481618" cy="513770"/>
          </a:xfrm>
          <a:custGeom>
            <a:avLst/>
            <a:gdLst>
              <a:gd name="T0" fmla="*/ 648 w 650"/>
              <a:gd name="T1" fmla="*/ 264 h 677"/>
              <a:gd name="T2" fmla="*/ 468 w 650"/>
              <a:gd name="T3" fmla="*/ 3 h 677"/>
              <a:gd name="T4" fmla="*/ 462 w 650"/>
              <a:gd name="T5" fmla="*/ 0 h 677"/>
              <a:gd name="T6" fmla="*/ 348 w 650"/>
              <a:gd name="T7" fmla="*/ 42 h 677"/>
              <a:gd name="T8" fmla="*/ 324 w 650"/>
              <a:gd name="T9" fmla="*/ 55 h 677"/>
              <a:gd name="T10" fmla="*/ 309 w 650"/>
              <a:gd name="T11" fmla="*/ 48 h 677"/>
              <a:gd name="T12" fmla="*/ 260 w 650"/>
              <a:gd name="T13" fmla="*/ 34 h 677"/>
              <a:gd name="T14" fmla="*/ 155 w 650"/>
              <a:gd name="T15" fmla="*/ 65 h 677"/>
              <a:gd name="T16" fmla="*/ 33 w 650"/>
              <a:gd name="T17" fmla="*/ 139 h 677"/>
              <a:gd name="T18" fmla="*/ 31 w 650"/>
              <a:gd name="T19" fmla="*/ 144 h 677"/>
              <a:gd name="T20" fmla="*/ 33 w 650"/>
              <a:gd name="T21" fmla="*/ 149 h 677"/>
              <a:gd name="T22" fmla="*/ 191 w 650"/>
              <a:gd name="T23" fmla="*/ 425 h 677"/>
              <a:gd name="T24" fmla="*/ 14 w 650"/>
              <a:gd name="T25" fmla="*/ 119 h 677"/>
              <a:gd name="T26" fmla="*/ 4 w 650"/>
              <a:gd name="T27" fmla="*/ 116 h 677"/>
              <a:gd name="T28" fmla="*/ 2 w 650"/>
              <a:gd name="T29" fmla="*/ 126 h 677"/>
              <a:gd name="T30" fmla="*/ 317 w 650"/>
              <a:gd name="T31" fmla="*/ 674 h 677"/>
              <a:gd name="T32" fmla="*/ 323 w 650"/>
              <a:gd name="T33" fmla="*/ 677 h 677"/>
              <a:gd name="T34" fmla="*/ 327 w 650"/>
              <a:gd name="T35" fmla="*/ 676 h 677"/>
              <a:gd name="T36" fmla="*/ 329 w 650"/>
              <a:gd name="T37" fmla="*/ 667 h 677"/>
              <a:gd name="T38" fmla="*/ 195 w 650"/>
              <a:gd name="T39" fmla="*/ 433 h 677"/>
              <a:gd name="T40" fmla="*/ 198 w 650"/>
              <a:gd name="T41" fmla="*/ 433 h 677"/>
              <a:gd name="T42" fmla="*/ 202 w 650"/>
              <a:gd name="T43" fmla="*/ 432 h 677"/>
              <a:gd name="T44" fmla="*/ 405 w 650"/>
              <a:gd name="T45" fmla="*/ 327 h 677"/>
              <a:gd name="T46" fmla="*/ 434 w 650"/>
              <a:gd name="T47" fmla="*/ 342 h 677"/>
              <a:gd name="T48" fmla="*/ 462 w 650"/>
              <a:gd name="T49" fmla="*/ 357 h 677"/>
              <a:gd name="T50" fmla="*/ 501 w 650"/>
              <a:gd name="T51" fmla="*/ 336 h 677"/>
              <a:gd name="T52" fmla="*/ 643 w 650"/>
              <a:gd name="T53" fmla="*/ 275 h 677"/>
              <a:gd name="T54" fmla="*/ 649 w 650"/>
              <a:gd name="T55" fmla="*/ 272 h 677"/>
              <a:gd name="T56" fmla="*/ 648 w 650"/>
              <a:gd name="T57" fmla="*/ 264 h 677"/>
              <a:gd name="T58" fmla="*/ 493 w 650"/>
              <a:gd name="T59" fmla="*/ 325 h 677"/>
              <a:gd name="T60" fmla="*/ 462 w 650"/>
              <a:gd name="T61" fmla="*/ 343 h 677"/>
              <a:gd name="T62" fmla="*/ 444 w 650"/>
              <a:gd name="T63" fmla="*/ 332 h 677"/>
              <a:gd name="T64" fmla="*/ 405 w 650"/>
              <a:gd name="T65" fmla="*/ 313 h 677"/>
              <a:gd name="T66" fmla="*/ 204 w 650"/>
              <a:gd name="T67" fmla="*/ 413 h 677"/>
              <a:gd name="T68" fmla="*/ 48 w 650"/>
              <a:gd name="T69" fmla="*/ 144 h 677"/>
              <a:gd name="T70" fmla="*/ 161 w 650"/>
              <a:gd name="T71" fmla="*/ 78 h 677"/>
              <a:gd name="T72" fmla="*/ 260 w 650"/>
              <a:gd name="T73" fmla="*/ 48 h 677"/>
              <a:gd name="T74" fmla="*/ 301 w 650"/>
              <a:gd name="T75" fmla="*/ 60 h 677"/>
              <a:gd name="T76" fmla="*/ 324 w 650"/>
              <a:gd name="T77" fmla="*/ 69 h 677"/>
              <a:gd name="T78" fmla="*/ 355 w 650"/>
              <a:gd name="T79" fmla="*/ 54 h 677"/>
              <a:gd name="T80" fmla="*/ 459 w 650"/>
              <a:gd name="T81" fmla="*/ 14 h 677"/>
              <a:gd name="T82" fmla="*/ 630 w 650"/>
              <a:gd name="T83" fmla="*/ 262 h 677"/>
              <a:gd name="T84" fmla="*/ 493 w 650"/>
              <a:gd name="T85" fmla="*/ 325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50" h="677">
                <a:moveTo>
                  <a:pt x="648" y="264"/>
                </a:moveTo>
                <a:cubicBezTo>
                  <a:pt x="468" y="3"/>
                  <a:pt x="468" y="3"/>
                  <a:pt x="468" y="3"/>
                </a:cubicBezTo>
                <a:cubicBezTo>
                  <a:pt x="467" y="1"/>
                  <a:pt x="465" y="0"/>
                  <a:pt x="462" y="0"/>
                </a:cubicBezTo>
                <a:cubicBezTo>
                  <a:pt x="418" y="0"/>
                  <a:pt x="376" y="25"/>
                  <a:pt x="348" y="42"/>
                </a:cubicBezTo>
                <a:cubicBezTo>
                  <a:pt x="338" y="48"/>
                  <a:pt x="327" y="55"/>
                  <a:pt x="324" y="55"/>
                </a:cubicBezTo>
                <a:cubicBezTo>
                  <a:pt x="319" y="55"/>
                  <a:pt x="314" y="52"/>
                  <a:pt x="309" y="48"/>
                </a:cubicBezTo>
                <a:cubicBezTo>
                  <a:pt x="299" y="42"/>
                  <a:pt x="286" y="34"/>
                  <a:pt x="260" y="34"/>
                </a:cubicBezTo>
                <a:cubicBezTo>
                  <a:pt x="240" y="34"/>
                  <a:pt x="200" y="46"/>
                  <a:pt x="155" y="65"/>
                </a:cubicBezTo>
                <a:cubicBezTo>
                  <a:pt x="107" y="87"/>
                  <a:pt x="62" y="114"/>
                  <a:pt x="33" y="139"/>
                </a:cubicBezTo>
                <a:cubicBezTo>
                  <a:pt x="32" y="140"/>
                  <a:pt x="31" y="142"/>
                  <a:pt x="31" y="144"/>
                </a:cubicBezTo>
                <a:cubicBezTo>
                  <a:pt x="31" y="146"/>
                  <a:pt x="31" y="148"/>
                  <a:pt x="33" y="149"/>
                </a:cubicBezTo>
                <a:cubicBezTo>
                  <a:pt x="128" y="233"/>
                  <a:pt x="192" y="362"/>
                  <a:pt x="191" y="425"/>
                </a:cubicBezTo>
                <a:cubicBezTo>
                  <a:pt x="14" y="119"/>
                  <a:pt x="14" y="119"/>
                  <a:pt x="14" y="119"/>
                </a:cubicBezTo>
                <a:cubicBezTo>
                  <a:pt x="12" y="115"/>
                  <a:pt x="8" y="114"/>
                  <a:pt x="4" y="116"/>
                </a:cubicBezTo>
                <a:cubicBezTo>
                  <a:pt x="1" y="118"/>
                  <a:pt x="0" y="122"/>
                  <a:pt x="2" y="126"/>
                </a:cubicBezTo>
                <a:cubicBezTo>
                  <a:pt x="317" y="674"/>
                  <a:pt x="317" y="674"/>
                  <a:pt x="317" y="674"/>
                </a:cubicBezTo>
                <a:cubicBezTo>
                  <a:pt x="319" y="676"/>
                  <a:pt x="321" y="677"/>
                  <a:pt x="323" y="677"/>
                </a:cubicBezTo>
                <a:cubicBezTo>
                  <a:pt x="325" y="677"/>
                  <a:pt x="326" y="677"/>
                  <a:pt x="327" y="676"/>
                </a:cubicBezTo>
                <a:cubicBezTo>
                  <a:pt x="330" y="674"/>
                  <a:pt x="331" y="670"/>
                  <a:pt x="329" y="667"/>
                </a:cubicBezTo>
                <a:cubicBezTo>
                  <a:pt x="195" y="433"/>
                  <a:pt x="195" y="433"/>
                  <a:pt x="195" y="433"/>
                </a:cubicBezTo>
                <a:cubicBezTo>
                  <a:pt x="196" y="433"/>
                  <a:pt x="197" y="433"/>
                  <a:pt x="198" y="433"/>
                </a:cubicBezTo>
                <a:cubicBezTo>
                  <a:pt x="199" y="433"/>
                  <a:pt x="201" y="433"/>
                  <a:pt x="202" y="432"/>
                </a:cubicBezTo>
                <a:cubicBezTo>
                  <a:pt x="266" y="382"/>
                  <a:pt x="378" y="327"/>
                  <a:pt x="405" y="327"/>
                </a:cubicBezTo>
                <a:cubicBezTo>
                  <a:pt x="419" y="327"/>
                  <a:pt x="426" y="334"/>
                  <a:pt x="434" y="342"/>
                </a:cubicBezTo>
                <a:cubicBezTo>
                  <a:pt x="442" y="350"/>
                  <a:pt x="450" y="357"/>
                  <a:pt x="462" y="357"/>
                </a:cubicBezTo>
                <a:cubicBezTo>
                  <a:pt x="470" y="357"/>
                  <a:pt x="479" y="351"/>
                  <a:pt x="501" y="336"/>
                </a:cubicBezTo>
                <a:cubicBezTo>
                  <a:pt x="536" y="312"/>
                  <a:pt x="589" y="275"/>
                  <a:pt x="643" y="275"/>
                </a:cubicBezTo>
                <a:cubicBezTo>
                  <a:pt x="645" y="275"/>
                  <a:pt x="648" y="274"/>
                  <a:pt x="649" y="272"/>
                </a:cubicBezTo>
                <a:cubicBezTo>
                  <a:pt x="650" y="269"/>
                  <a:pt x="650" y="266"/>
                  <a:pt x="648" y="264"/>
                </a:cubicBezTo>
                <a:close/>
                <a:moveTo>
                  <a:pt x="493" y="325"/>
                </a:moveTo>
                <a:cubicBezTo>
                  <a:pt x="480" y="333"/>
                  <a:pt x="466" y="343"/>
                  <a:pt x="462" y="343"/>
                </a:cubicBezTo>
                <a:cubicBezTo>
                  <a:pt x="456" y="343"/>
                  <a:pt x="451" y="339"/>
                  <a:pt x="444" y="332"/>
                </a:cubicBezTo>
                <a:cubicBezTo>
                  <a:pt x="435" y="324"/>
                  <a:pt x="424" y="313"/>
                  <a:pt x="405" y="313"/>
                </a:cubicBezTo>
                <a:cubicBezTo>
                  <a:pt x="375" y="313"/>
                  <a:pt x="269" y="366"/>
                  <a:pt x="204" y="413"/>
                </a:cubicBezTo>
                <a:cubicBezTo>
                  <a:pt x="198" y="325"/>
                  <a:pt x="112" y="204"/>
                  <a:pt x="48" y="144"/>
                </a:cubicBezTo>
                <a:cubicBezTo>
                  <a:pt x="76" y="121"/>
                  <a:pt x="117" y="98"/>
                  <a:pt x="161" y="78"/>
                </a:cubicBezTo>
                <a:cubicBezTo>
                  <a:pt x="203" y="60"/>
                  <a:pt x="242" y="48"/>
                  <a:pt x="260" y="48"/>
                </a:cubicBezTo>
                <a:cubicBezTo>
                  <a:pt x="282" y="48"/>
                  <a:pt x="292" y="54"/>
                  <a:pt x="301" y="60"/>
                </a:cubicBezTo>
                <a:cubicBezTo>
                  <a:pt x="308" y="65"/>
                  <a:pt x="314" y="69"/>
                  <a:pt x="324" y="69"/>
                </a:cubicBezTo>
                <a:cubicBezTo>
                  <a:pt x="330" y="69"/>
                  <a:pt x="339" y="64"/>
                  <a:pt x="355" y="54"/>
                </a:cubicBezTo>
                <a:cubicBezTo>
                  <a:pt x="381" y="39"/>
                  <a:pt x="419" y="16"/>
                  <a:pt x="459" y="14"/>
                </a:cubicBezTo>
                <a:cubicBezTo>
                  <a:pt x="630" y="262"/>
                  <a:pt x="630" y="262"/>
                  <a:pt x="630" y="262"/>
                </a:cubicBezTo>
                <a:cubicBezTo>
                  <a:pt x="577" y="267"/>
                  <a:pt x="527" y="301"/>
                  <a:pt x="493" y="3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24">
            <a:extLst>
              <a:ext uri="{FF2B5EF4-FFF2-40B4-BE49-F238E27FC236}">
                <a16:creationId xmlns:a16="http://schemas.microsoft.com/office/drawing/2014/main" xmlns="" id="{D6453D5F-1E24-4163-9AB4-EA028DA613BE}"/>
              </a:ext>
            </a:extLst>
          </p:cNvPr>
          <p:cNvSpPr>
            <a:spLocks noEditPoints="1"/>
          </p:cNvSpPr>
          <p:nvPr/>
        </p:nvSpPr>
        <p:spPr bwMode="auto">
          <a:xfrm>
            <a:off x="6277094" y="3464254"/>
            <a:ext cx="412500" cy="506140"/>
          </a:xfrm>
          <a:custGeom>
            <a:avLst/>
            <a:gdLst>
              <a:gd name="T0" fmla="*/ 247 w 557"/>
              <a:gd name="T1" fmla="*/ 666 h 666"/>
              <a:gd name="T2" fmla="*/ 238 w 557"/>
              <a:gd name="T3" fmla="*/ 663 h 666"/>
              <a:gd name="T4" fmla="*/ 226 w 557"/>
              <a:gd name="T5" fmla="*/ 641 h 666"/>
              <a:gd name="T6" fmla="*/ 210 w 557"/>
              <a:gd name="T7" fmla="*/ 545 h 666"/>
              <a:gd name="T8" fmla="*/ 173 w 557"/>
              <a:gd name="T9" fmla="*/ 552 h 666"/>
              <a:gd name="T10" fmla="*/ 148 w 557"/>
              <a:gd name="T11" fmla="*/ 545 h 666"/>
              <a:gd name="T12" fmla="*/ 148 w 557"/>
              <a:gd name="T13" fmla="*/ 545 h 666"/>
              <a:gd name="T14" fmla="*/ 147 w 557"/>
              <a:gd name="T15" fmla="*/ 545 h 666"/>
              <a:gd name="T16" fmla="*/ 128 w 557"/>
              <a:gd name="T17" fmla="*/ 484 h 666"/>
              <a:gd name="T18" fmla="*/ 105 w 557"/>
              <a:gd name="T19" fmla="*/ 482 h 666"/>
              <a:gd name="T20" fmla="*/ 32 w 557"/>
              <a:gd name="T21" fmla="*/ 497 h 666"/>
              <a:gd name="T22" fmla="*/ 7 w 557"/>
              <a:gd name="T23" fmla="*/ 492 h 666"/>
              <a:gd name="T24" fmla="*/ 5 w 557"/>
              <a:gd name="T25" fmla="*/ 467 h 666"/>
              <a:gd name="T26" fmla="*/ 93 w 557"/>
              <a:gd name="T27" fmla="*/ 355 h 666"/>
              <a:gd name="T28" fmla="*/ 164 w 557"/>
              <a:gd name="T29" fmla="*/ 340 h 666"/>
              <a:gd name="T30" fmla="*/ 215 w 557"/>
              <a:gd name="T31" fmla="*/ 254 h 666"/>
              <a:gd name="T32" fmla="*/ 455 w 557"/>
              <a:gd name="T33" fmla="*/ 77 h 666"/>
              <a:gd name="T34" fmla="*/ 536 w 557"/>
              <a:gd name="T35" fmla="*/ 3 h 666"/>
              <a:gd name="T36" fmla="*/ 545 w 557"/>
              <a:gd name="T37" fmla="*/ 0 h 666"/>
              <a:gd name="T38" fmla="*/ 555 w 557"/>
              <a:gd name="T39" fmla="*/ 5 h 666"/>
              <a:gd name="T40" fmla="*/ 555 w 557"/>
              <a:gd name="T41" fmla="*/ 18 h 666"/>
              <a:gd name="T42" fmla="*/ 510 w 557"/>
              <a:gd name="T43" fmla="*/ 114 h 666"/>
              <a:gd name="T44" fmla="*/ 406 w 557"/>
              <a:gd name="T45" fmla="*/ 396 h 666"/>
              <a:gd name="T46" fmla="*/ 338 w 557"/>
              <a:gd name="T47" fmla="*/ 470 h 666"/>
              <a:gd name="T48" fmla="*/ 344 w 557"/>
              <a:gd name="T49" fmla="*/ 542 h 666"/>
              <a:gd name="T50" fmla="*/ 263 w 557"/>
              <a:gd name="T51" fmla="*/ 658 h 666"/>
              <a:gd name="T52" fmla="*/ 247 w 557"/>
              <a:gd name="T53" fmla="*/ 666 h 666"/>
              <a:gd name="T54" fmla="*/ 214 w 557"/>
              <a:gd name="T55" fmla="*/ 530 h 666"/>
              <a:gd name="T56" fmla="*/ 220 w 557"/>
              <a:gd name="T57" fmla="*/ 533 h 666"/>
              <a:gd name="T58" fmla="*/ 240 w 557"/>
              <a:gd name="T59" fmla="*/ 643 h 666"/>
              <a:gd name="T60" fmla="*/ 244 w 557"/>
              <a:gd name="T61" fmla="*/ 651 h 666"/>
              <a:gd name="T62" fmla="*/ 252 w 557"/>
              <a:gd name="T63" fmla="*/ 649 h 666"/>
              <a:gd name="T64" fmla="*/ 331 w 557"/>
              <a:gd name="T65" fmla="*/ 537 h 666"/>
              <a:gd name="T66" fmla="*/ 323 w 557"/>
              <a:gd name="T67" fmla="*/ 471 h 666"/>
              <a:gd name="T68" fmla="*/ 325 w 557"/>
              <a:gd name="T69" fmla="*/ 463 h 666"/>
              <a:gd name="T70" fmla="*/ 395 w 557"/>
              <a:gd name="T71" fmla="*/ 388 h 666"/>
              <a:gd name="T72" fmla="*/ 495 w 557"/>
              <a:gd name="T73" fmla="*/ 115 h 666"/>
              <a:gd name="T74" fmla="*/ 496 w 557"/>
              <a:gd name="T75" fmla="*/ 111 h 666"/>
              <a:gd name="T76" fmla="*/ 540 w 557"/>
              <a:gd name="T77" fmla="*/ 19 h 666"/>
              <a:gd name="T78" fmla="*/ 463 w 557"/>
              <a:gd name="T79" fmla="*/ 89 h 666"/>
              <a:gd name="T80" fmla="*/ 458 w 557"/>
              <a:gd name="T81" fmla="*/ 91 h 666"/>
              <a:gd name="T82" fmla="*/ 226 w 557"/>
              <a:gd name="T83" fmla="*/ 262 h 666"/>
              <a:gd name="T84" fmla="*/ 174 w 557"/>
              <a:gd name="T85" fmla="*/ 351 h 666"/>
              <a:gd name="T86" fmla="*/ 166 w 557"/>
              <a:gd name="T87" fmla="*/ 355 h 666"/>
              <a:gd name="T88" fmla="*/ 145 w 557"/>
              <a:gd name="T89" fmla="*/ 353 h 666"/>
              <a:gd name="T90" fmla="*/ 102 w 557"/>
              <a:gd name="T91" fmla="*/ 366 h 666"/>
              <a:gd name="T92" fmla="*/ 17 w 557"/>
              <a:gd name="T93" fmla="*/ 474 h 666"/>
              <a:gd name="T94" fmla="*/ 18 w 557"/>
              <a:gd name="T95" fmla="*/ 483 h 666"/>
              <a:gd name="T96" fmla="*/ 26 w 557"/>
              <a:gd name="T97" fmla="*/ 485 h 666"/>
              <a:gd name="T98" fmla="*/ 105 w 557"/>
              <a:gd name="T99" fmla="*/ 468 h 666"/>
              <a:gd name="T100" fmla="*/ 137 w 557"/>
              <a:gd name="T101" fmla="*/ 472 h 666"/>
              <a:gd name="T102" fmla="*/ 142 w 557"/>
              <a:gd name="T103" fmla="*/ 479 h 666"/>
              <a:gd name="T104" fmla="*/ 155 w 557"/>
              <a:gd name="T105" fmla="*/ 534 h 666"/>
              <a:gd name="T106" fmla="*/ 173 w 557"/>
              <a:gd name="T107" fmla="*/ 538 h 666"/>
              <a:gd name="T108" fmla="*/ 212 w 557"/>
              <a:gd name="T109" fmla="*/ 530 h 666"/>
              <a:gd name="T110" fmla="*/ 214 w 557"/>
              <a:gd name="T111" fmla="*/ 53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57" h="666">
                <a:moveTo>
                  <a:pt x="247" y="666"/>
                </a:moveTo>
                <a:cubicBezTo>
                  <a:pt x="244" y="666"/>
                  <a:pt x="241" y="665"/>
                  <a:pt x="238" y="663"/>
                </a:cubicBezTo>
                <a:cubicBezTo>
                  <a:pt x="229" y="660"/>
                  <a:pt x="224" y="651"/>
                  <a:pt x="226" y="641"/>
                </a:cubicBezTo>
                <a:cubicBezTo>
                  <a:pt x="226" y="639"/>
                  <a:pt x="232" y="588"/>
                  <a:pt x="210" y="545"/>
                </a:cubicBezTo>
                <a:cubicBezTo>
                  <a:pt x="196" y="550"/>
                  <a:pt x="184" y="552"/>
                  <a:pt x="173" y="552"/>
                </a:cubicBezTo>
                <a:cubicBezTo>
                  <a:pt x="162" y="552"/>
                  <a:pt x="154" y="550"/>
                  <a:pt x="148" y="545"/>
                </a:cubicBezTo>
                <a:cubicBezTo>
                  <a:pt x="148" y="545"/>
                  <a:pt x="148" y="545"/>
                  <a:pt x="148" y="545"/>
                </a:cubicBezTo>
                <a:cubicBezTo>
                  <a:pt x="147" y="545"/>
                  <a:pt x="147" y="545"/>
                  <a:pt x="147" y="545"/>
                </a:cubicBezTo>
                <a:cubicBezTo>
                  <a:pt x="134" y="535"/>
                  <a:pt x="128" y="515"/>
                  <a:pt x="128" y="484"/>
                </a:cubicBezTo>
                <a:cubicBezTo>
                  <a:pt x="121" y="483"/>
                  <a:pt x="113" y="482"/>
                  <a:pt x="105" y="482"/>
                </a:cubicBezTo>
                <a:cubicBezTo>
                  <a:pt x="65" y="482"/>
                  <a:pt x="32" y="497"/>
                  <a:pt x="32" y="497"/>
                </a:cubicBezTo>
                <a:cubicBezTo>
                  <a:pt x="23" y="501"/>
                  <a:pt x="13" y="499"/>
                  <a:pt x="7" y="492"/>
                </a:cubicBezTo>
                <a:cubicBezTo>
                  <a:pt x="1" y="485"/>
                  <a:pt x="0" y="475"/>
                  <a:pt x="5" y="467"/>
                </a:cubicBezTo>
                <a:cubicBezTo>
                  <a:pt x="14" y="453"/>
                  <a:pt x="59" y="382"/>
                  <a:pt x="93" y="355"/>
                </a:cubicBezTo>
                <a:cubicBezTo>
                  <a:pt x="111" y="341"/>
                  <a:pt x="135" y="336"/>
                  <a:pt x="164" y="340"/>
                </a:cubicBezTo>
                <a:cubicBezTo>
                  <a:pt x="177" y="310"/>
                  <a:pt x="194" y="281"/>
                  <a:pt x="215" y="254"/>
                </a:cubicBezTo>
                <a:cubicBezTo>
                  <a:pt x="315" y="119"/>
                  <a:pt x="412" y="79"/>
                  <a:pt x="455" y="77"/>
                </a:cubicBezTo>
                <a:cubicBezTo>
                  <a:pt x="536" y="3"/>
                  <a:pt x="536" y="3"/>
                  <a:pt x="536" y="3"/>
                </a:cubicBezTo>
                <a:cubicBezTo>
                  <a:pt x="538" y="1"/>
                  <a:pt x="541" y="0"/>
                  <a:pt x="545" y="0"/>
                </a:cubicBezTo>
                <a:cubicBezTo>
                  <a:pt x="549" y="0"/>
                  <a:pt x="553" y="2"/>
                  <a:pt x="555" y="5"/>
                </a:cubicBezTo>
                <a:cubicBezTo>
                  <a:pt x="557" y="9"/>
                  <a:pt x="557" y="14"/>
                  <a:pt x="555" y="18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23" y="166"/>
                  <a:pt x="496" y="275"/>
                  <a:pt x="406" y="396"/>
                </a:cubicBezTo>
                <a:cubicBezTo>
                  <a:pt x="386" y="423"/>
                  <a:pt x="363" y="448"/>
                  <a:pt x="338" y="470"/>
                </a:cubicBezTo>
                <a:cubicBezTo>
                  <a:pt x="350" y="496"/>
                  <a:pt x="352" y="521"/>
                  <a:pt x="344" y="542"/>
                </a:cubicBezTo>
                <a:cubicBezTo>
                  <a:pt x="328" y="584"/>
                  <a:pt x="269" y="651"/>
                  <a:pt x="263" y="658"/>
                </a:cubicBezTo>
                <a:cubicBezTo>
                  <a:pt x="259" y="663"/>
                  <a:pt x="253" y="666"/>
                  <a:pt x="247" y="666"/>
                </a:cubicBezTo>
                <a:close/>
                <a:moveTo>
                  <a:pt x="214" y="530"/>
                </a:moveTo>
                <a:cubicBezTo>
                  <a:pt x="216" y="530"/>
                  <a:pt x="219" y="531"/>
                  <a:pt x="220" y="533"/>
                </a:cubicBezTo>
                <a:cubicBezTo>
                  <a:pt x="246" y="580"/>
                  <a:pt x="240" y="637"/>
                  <a:pt x="240" y="643"/>
                </a:cubicBezTo>
                <a:cubicBezTo>
                  <a:pt x="239" y="646"/>
                  <a:pt x="241" y="649"/>
                  <a:pt x="244" y="651"/>
                </a:cubicBezTo>
                <a:cubicBezTo>
                  <a:pt x="247" y="652"/>
                  <a:pt x="250" y="651"/>
                  <a:pt x="252" y="649"/>
                </a:cubicBezTo>
                <a:cubicBezTo>
                  <a:pt x="255" y="646"/>
                  <a:pt x="316" y="577"/>
                  <a:pt x="331" y="537"/>
                </a:cubicBezTo>
                <a:cubicBezTo>
                  <a:pt x="338" y="518"/>
                  <a:pt x="336" y="496"/>
                  <a:pt x="323" y="471"/>
                </a:cubicBezTo>
                <a:cubicBezTo>
                  <a:pt x="322" y="468"/>
                  <a:pt x="323" y="465"/>
                  <a:pt x="325" y="463"/>
                </a:cubicBezTo>
                <a:cubicBezTo>
                  <a:pt x="351" y="441"/>
                  <a:pt x="374" y="416"/>
                  <a:pt x="395" y="388"/>
                </a:cubicBezTo>
                <a:cubicBezTo>
                  <a:pt x="483" y="269"/>
                  <a:pt x="509" y="163"/>
                  <a:pt x="495" y="115"/>
                </a:cubicBezTo>
                <a:cubicBezTo>
                  <a:pt x="495" y="114"/>
                  <a:pt x="495" y="112"/>
                  <a:pt x="496" y="111"/>
                </a:cubicBezTo>
                <a:cubicBezTo>
                  <a:pt x="540" y="19"/>
                  <a:pt x="540" y="19"/>
                  <a:pt x="540" y="19"/>
                </a:cubicBezTo>
                <a:cubicBezTo>
                  <a:pt x="463" y="89"/>
                  <a:pt x="463" y="89"/>
                  <a:pt x="463" y="89"/>
                </a:cubicBezTo>
                <a:cubicBezTo>
                  <a:pt x="461" y="90"/>
                  <a:pt x="460" y="91"/>
                  <a:pt x="458" y="91"/>
                </a:cubicBezTo>
                <a:cubicBezTo>
                  <a:pt x="418" y="92"/>
                  <a:pt x="325" y="129"/>
                  <a:pt x="226" y="262"/>
                </a:cubicBezTo>
                <a:cubicBezTo>
                  <a:pt x="205" y="290"/>
                  <a:pt x="188" y="320"/>
                  <a:pt x="174" y="351"/>
                </a:cubicBezTo>
                <a:cubicBezTo>
                  <a:pt x="173" y="354"/>
                  <a:pt x="170" y="355"/>
                  <a:pt x="166" y="355"/>
                </a:cubicBezTo>
                <a:cubicBezTo>
                  <a:pt x="159" y="354"/>
                  <a:pt x="152" y="353"/>
                  <a:pt x="145" y="353"/>
                </a:cubicBezTo>
                <a:cubicBezTo>
                  <a:pt x="128" y="353"/>
                  <a:pt x="113" y="357"/>
                  <a:pt x="102" y="366"/>
                </a:cubicBezTo>
                <a:cubicBezTo>
                  <a:pt x="68" y="392"/>
                  <a:pt x="22" y="466"/>
                  <a:pt x="17" y="474"/>
                </a:cubicBezTo>
                <a:cubicBezTo>
                  <a:pt x="15" y="477"/>
                  <a:pt x="15" y="481"/>
                  <a:pt x="18" y="483"/>
                </a:cubicBezTo>
                <a:cubicBezTo>
                  <a:pt x="20" y="485"/>
                  <a:pt x="23" y="486"/>
                  <a:pt x="26" y="485"/>
                </a:cubicBezTo>
                <a:cubicBezTo>
                  <a:pt x="26" y="485"/>
                  <a:pt x="62" y="468"/>
                  <a:pt x="105" y="468"/>
                </a:cubicBezTo>
                <a:cubicBezTo>
                  <a:pt x="116" y="468"/>
                  <a:pt x="127" y="469"/>
                  <a:pt x="137" y="472"/>
                </a:cubicBezTo>
                <a:cubicBezTo>
                  <a:pt x="140" y="472"/>
                  <a:pt x="142" y="475"/>
                  <a:pt x="142" y="479"/>
                </a:cubicBezTo>
                <a:cubicBezTo>
                  <a:pt x="141" y="507"/>
                  <a:pt x="146" y="527"/>
                  <a:pt x="155" y="534"/>
                </a:cubicBezTo>
                <a:cubicBezTo>
                  <a:pt x="160" y="537"/>
                  <a:pt x="165" y="538"/>
                  <a:pt x="173" y="538"/>
                </a:cubicBezTo>
                <a:cubicBezTo>
                  <a:pt x="183" y="538"/>
                  <a:pt x="197" y="535"/>
                  <a:pt x="212" y="530"/>
                </a:cubicBezTo>
                <a:cubicBezTo>
                  <a:pt x="212" y="530"/>
                  <a:pt x="213" y="530"/>
                  <a:pt x="214" y="5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25">
            <a:extLst>
              <a:ext uri="{FF2B5EF4-FFF2-40B4-BE49-F238E27FC236}">
                <a16:creationId xmlns:a16="http://schemas.microsoft.com/office/drawing/2014/main" xmlns="" id="{82CB01C9-802D-40CD-8237-A5D9C9D0CEA3}"/>
              </a:ext>
            </a:extLst>
          </p:cNvPr>
          <p:cNvSpPr>
            <a:spLocks noEditPoints="1"/>
          </p:cNvSpPr>
          <p:nvPr/>
        </p:nvSpPr>
        <p:spPr bwMode="auto">
          <a:xfrm>
            <a:off x="8951644" y="3480112"/>
            <a:ext cx="467884" cy="473922"/>
          </a:xfrm>
          <a:custGeom>
            <a:avLst/>
            <a:gdLst>
              <a:gd name="T0" fmla="*/ 180 w 633"/>
              <a:gd name="T1" fmla="*/ 597 h 624"/>
              <a:gd name="T2" fmla="*/ 150 w 633"/>
              <a:gd name="T3" fmla="*/ 493 h 624"/>
              <a:gd name="T4" fmla="*/ 38 w 633"/>
              <a:gd name="T5" fmla="*/ 462 h 624"/>
              <a:gd name="T6" fmla="*/ 75 w 633"/>
              <a:gd name="T7" fmla="*/ 361 h 624"/>
              <a:gd name="T8" fmla="*/ 0 w 633"/>
              <a:gd name="T9" fmla="*/ 312 h 624"/>
              <a:gd name="T10" fmla="*/ 75 w 633"/>
              <a:gd name="T11" fmla="*/ 262 h 624"/>
              <a:gd name="T12" fmla="*/ 38 w 633"/>
              <a:gd name="T13" fmla="*/ 161 h 624"/>
              <a:gd name="T14" fmla="*/ 150 w 633"/>
              <a:gd name="T15" fmla="*/ 130 h 624"/>
              <a:gd name="T16" fmla="*/ 180 w 633"/>
              <a:gd name="T17" fmla="*/ 26 h 624"/>
              <a:gd name="T18" fmla="*/ 288 w 633"/>
              <a:gd name="T19" fmla="*/ 67 h 624"/>
              <a:gd name="T20" fmla="*/ 374 w 633"/>
              <a:gd name="T21" fmla="*/ 0 h 624"/>
              <a:gd name="T22" fmla="*/ 438 w 633"/>
              <a:gd name="T23" fmla="*/ 97 h 624"/>
              <a:gd name="T24" fmla="*/ 546 w 633"/>
              <a:gd name="T25" fmla="*/ 93 h 624"/>
              <a:gd name="T26" fmla="*/ 540 w 633"/>
              <a:gd name="T27" fmla="*/ 210 h 624"/>
              <a:gd name="T28" fmla="*/ 630 w 633"/>
              <a:gd name="T29" fmla="*/ 270 h 624"/>
              <a:gd name="T30" fmla="*/ 623 w 633"/>
              <a:gd name="T31" fmla="*/ 359 h 624"/>
              <a:gd name="T32" fmla="*/ 593 w 633"/>
              <a:gd name="T33" fmla="*/ 454 h 624"/>
              <a:gd name="T34" fmla="*/ 537 w 633"/>
              <a:gd name="T35" fmla="*/ 531 h 624"/>
              <a:gd name="T36" fmla="*/ 457 w 633"/>
              <a:gd name="T37" fmla="*/ 589 h 624"/>
              <a:gd name="T38" fmla="*/ 366 w 633"/>
              <a:gd name="T39" fmla="*/ 618 h 624"/>
              <a:gd name="T40" fmla="*/ 267 w 633"/>
              <a:gd name="T41" fmla="*/ 618 h 624"/>
              <a:gd name="T42" fmla="*/ 355 w 633"/>
              <a:gd name="T43" fmla="*/ 546 h 624"/>
              <a:gd name="T44" fmla="*/ 423 w 633"/>
              <a:gd name="T45" fmla="*/ 525 h 624"/>
              <a:gd name="T46" fmla="*/ 486 w 633"/>
              <a:gd name="T47" fmla="*/ 478 h 624"/>
              <a:gd name="T48" fmla="*/ 527 w 633"/>
              <a:gd name="T49" fmla="*/ 421 h 624"/>
              <a:gd name="T50" fmla="*/ 552 w 633"/>
              <a:gd name="T51" fmla="*/ 347 h 624"/>
              <a:gd name="T52" fmla="*/ 617 w 633"/>
              <a:gd name="T53" fmla="*/ 278 h 624"/>
              <a:gd name="T54" fmla="*/ 525 w 633"/>
              <a:gd name="T55" fmla="*/ 210 h 624"/>
              <a:gd name="T56" fmla="*/ 540 w 633"/>
              <a:gd name="T57" fmla="*/ 108 h 624"/>
              <a:gd name="T58" fmla="*/ 426 w 633"/>
              <a:gd name="T59" fmla="*/ 107 h 624"/>
              <a:gd name="T60" fmla="*/ 377 w 633"/>
              <a:gd name="T61" fmla="*/ 15 h 624"/>
              <a:gd name="T62" fmla="*/ 285 w 633"/>
              <a:gd name="T63" fmla="*/ 82 h 624"/>
              <a:gd name="T64" fmla="*/ 191 w 633"/>
              <a:gd name="T65" fmla="*/ 36 h 624"/>
              <a:gd name="T66" fmla="*/ 156 w 633"/>
              <a:gd name="T67" fmla="*/ 144 h 624"/>
              <a:gd name="T68" fmla="*/ 53 w 633"/>
              <a:gd name="T69" fmla="*/ 162 h 624"/>
              <a:gd name="T70" fmla="*/ 88 w 633"/>
              <a:gd name="T71" fmla="*/ 271 h 624"/>
              <a:gd name="T72" fmla="*/ 14 w 633"/>
              <a:gd name="T73" fmla="*/ 312 h 624"/>
              <a:gd name="T74" fmla="*/ 88 w 633"/>
              <a:gd name="T75" fmla="*/ 353 h 624"/>
              <a:gd name="T76" fmla="*/ 53 w 633"/>
              <a:gd name="T77" fmla="*/ 461 h 624"/>
              <a:gd name="T78" fmla="*/ 156 w 633"/>
              <a:gd name="T79" fmla="*/ 479 h 624"/>
              <a:gd name="T80" fmla="*/ 191 w 633"/>
              <a:gd name="T81" fmla="*/ 587 h 624"/>
              <a:gd name="T82" fmla="*/ 285 w 633"/>
              <a:gd name="T83" fmla="*/ 542 h 624"/>
              <a:gd name="T84" fmla="*/ 316 w 633"/>
              <a:gd name="T85" fmla="*/ 409 h 624"/>
              <a:gd name="T86" fmla="*/ 414 w 633"/>
              <a:gd name="T87" fmla="*/ 312 h 624"/>
              <a:gd name="T88" fmla="*/ 233 w 633"/>
              <a:gd name="T89" fmla="*/ 312 h 624"/>
              <a:gd name="T90" fmla="*/ 316 w 633"/>
              <a:gd name="T91" fmla="*/ 228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3" h="624">
                <a:moveTo>
                  <a:pt x="260" y="623"/>
                </a:moveTo>
                <a:cubicBezTo>
                  <a:pt x="260" y="623"/>
                  <a:pt x="259" y="623"/>
                  <a:pt x="259" y="623"/>
                </a:cubicBezTo>
                <a:cubicBezTo>
                  <a:pt x="232" y="618"/>
                  <a:pt x="205" y="609"/>
                  <a:pt x="180" y="597"/>
                </a:cubicBezTo>
                <a:cubicBezTo>
                  <a:pt x="177" y="596"/>
                  <a:pt x="175" y="592"/>
                  <a:pt x="176" y="589"/>
                </a:cubicBezTo>
                <a:cubicBezTo>
                  <a:pt x="195" y="526"/>
                  <a:pt x="195" y="526"/>
                  <a:pt x="195" y="526"/>
                </a:cubicBezTo>
                <a:cubicBezTo>
                  <a:pt x="179" y="517"/>
                  <a:pt x="164" y="506"/>
                  <a:pt x="150" y="493"/>
                </a:cubicBezTo>
                <a:cubicBezTo>
                  <a:pt x="96" y="531"/>
                  <a:pt x="96" y="531"/>
                  <a:pt x="96" y="531"/>
                </a:cubicBezTo>
                <a:cubicBezTo>
                  <a:pt x="93" y="533"/>
                  <a:pt x="89" y="532"/>
                  <a:pt x="87" y="530"/>
                </a:cubicBezTo>
                <a:cubicBezTo>
                  <a:pt x="68" y="510"/>
                  <a:pt x="51" y="487"/>
                  <a:pt x="38" y="462"/>
                </a:cubicBezTo>
                <a:cubicBezTo>
                  <a:pt x="36" y="459"/>
                  <a:pt x="37" y="456"/>
                  <a:pt x="40" y="454"/>
                </a:cubicBezTo>
                <a:cubicBezTo>
                  <a:pt x="92" y="414"/>
                  <a:pt x="92" y="414"/>
                  <a:pt x="92" y="414"/>
                </a:cubicBezTo>
                <a:cubicBezTo>
                  <a:pt x="84" y="397"/>
                  <a:pt x="79" y="379"/>
                  <a:pt x="75" y="361"/>
                </a:cubicBezTo>
                <a:cubicBezTo>
                  <a:pt x="9" y="359"/>
                  <a:pt x="9" y="359"/>
                  <a:pt x="9" y="359"/>
                </a:cubicBezTo>
                <a:cubicBezTo>
                  <a:pt x="6" y="359"/>
                  <a:pt x="3" y="357"/>
                  <a:pt x="2" y="353"/>
                </a:cubicBezTo>
                <a:cubicBezTo>
                  <a:pt x="1" y="339"/>
                  <a:pt x="0" y="325"/>
                  <a:pt x="0" y="312"/>
                </a:cubicBezTo>
                <a:cubicBezTo>
                  <a:pt x="0" y="298"/>
                  <a:pt x="1" y="284"/>
                  <a:pt x="2" y="270"/>
                </a:cubicBezTo>
                <a:cubicBezTo>
                  <a:pt x="3" y="267"/>
                  <a:pt x="6" y="264"/>
                  <a:pt x="9" y="264"/>
                </a:cubicBezTo>
                <a:cubicBezTo>
                  <a:pt x="75" y="262"/>
                  <a:pt x="75" y="262"/>
                  <a:pt x="75" y="262"/>
                </a:cubicBezTo>
                <a:cubicBezTo>
                  <a:pt x="79" y="244"/>
                  <a:pt x="84" y="226"/>
                  <a:pt x="92" y="210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7" y="168"/>
                  <a:pt x="36" y="164"/>
                  <a:pt x="38" y="161"/>
                </a:cubicBezTo>
                <a:cubicBezTo>
                  <a:pt x="51" y="136"/>
                  <a:pt x="68" y="114"/>
                  <a:pt x="87" y="93"/>
                </a:cubicBezTo>
                <a:cubicBezTo>
                  <a:pt x="89" y="91"/>
                  <a:pt x="93" y="91"/>
                  <a:pt x="96" y="93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64" y="117"/>
                  <a:pt x="179" y="106"/>
                  <a:pt x="195" y="97"/>
                </a:cubicBezTo>
                <a:cubicBezTo>
                  <a:pt x="176" y="34"/>
                  <a:pt x="176" y="34"/>
                  <a:pt x="176" y="34"/>
                </a:cubicBezTo>
                <a:cubicBezTo>
                  <a:pt x="175" y="31"/>
                  <a:pt x="177" y="27"/>
                  <a:pt x="180" y="26"/>
                </a:cubicBezTo>
                <a:cubicBezTo>
                  <a:pt x="205" y="14"/>
                  <a:pt x="231" y="5"/>
                  <a:pt x="259" y="0"/>
                </a:cubicBezTo>
                <a:cubicBezTo>
                  <a:pt x="262" y="0"/>
                  <a:pt x="266" y="2"/>
                  <a:pt x="267" y="5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307" y="65"/>
                  <a:pt x="326" y="65"/>
                  <a:pt x="344" y="67"/>
                </a:cubicBezTo>
                <a:cubicBezTo>
                  <a:pt x="366" y="5"/>
                  <a:pt x="366" y="5"/>
                  <a:pt x="366" y="5"/>
                </a:cubicBezTo>
                <a:cubicBezTo>
                  <a:pt x="367" y="2"/>
                  <a:pt x="370" y="0"/>
                  <a:pt x="374" y="0"/>
                </a:cubicBezTo>
                <a:cubicBezTo>
                  <a:pt x="401" y="5"/>
                  <a:pt x="428" y="14"/>
                  <a:pt x="453" y="26"/>
                </a:cubicBezTo>
                <a:cubicBezTo>
                  <a:pt x="456" y="27"/>
                  <a:pt x="458" y="31"/>
                  <a:pt x="457" y="34"/>
                </a:cubicBezTo>
                <a:cubicBezTo>
                  <a:pt x="438" y="97"/>
                  <a:pt x="438" y="97"/>
                  <a:pt x="438" y="97"/>
                </a:cubicBezTo>
                <a:cubicBezTo>
                  <a:pt x="454" y="106"/>
                  <a:pt x="469" y="117"/>
                  <a:pt x="483" y="130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9" y="91"/>
                  <a:pt x="543" y="91"/>
                  <a:pt x="546" y="93"/>
                </a:cubicBezTo>
                <a:cubicBezTo>
                  <a:pt x="565" y="114"/>
                  <a:pt x="581" y="136"/>
                  <a:pt x="595" y="161"/>
                </a:cubicBezTo>
                <a:cubicBezTo>
                  <a:pt x="596" y="164"/>
                  <a:pt x="596" y="168"/>
                  <a:pt x="593" y="170"/>
                </a:cubicBezTo>
                <a:cubicBezTo>
                  <a:pt x="540" y="210"/>
                  <a:pt x="540" y="210"/>
                  <a:pt x="540" y="210"/>
                </a:cubicBezTo>
                <a:cubicBezTo>
                  <a:pt x="548" y="226"/>
                  <a:pt x="554" y="244"/>
                  <a:pt x="558" y="262"/>
                </a:cubicBezTo>
                <a:cubicBezTo>
                  <a:pt x="623" y="264"/>
                  <a:pt x="623" y="264"/>
                  <a:pt x="623" y="264"/>
                </a:cubicBezTo>
                <a:cubicBezTo>
                  <a:pt x="627" y="264"/>
                  <a:pt x="630" y="267"/>
                  <a:pt x="630" y="270"/>
                </a:cubicBezTo>
                <a:cubicBezTo>
                  <a:pt x="632" y="284"/>
                  <a:pt x="633" y="298"/>
                  <a:pt x="633" y="312"/>
                </a:cubicBezTo>
                <a:cubicBezTo>
                  <a:pt x="633" y="325"/>
                  <a:pt x="632" y="339"/>
                  <a:pt x="630" y="353"/>
                </a:cubicBezTo>
                <a:cubicBezTo>
                  <a:pt x="630" y="357"/>
                  <a:pt x="627" y="359"/>
                  <a:pt x="623" y="359"/>
                </a:cubicBezTo>
                <a:cubicBezTo>
                  <a:pt x="558" y="361"/>
                  <a:pt x="558" y="361"/>
                  <a:pt x="558" y="361"/>
                </a:cubicBezTo>
                <a:cubicBezTo>
                  <a:pt x="554" y="379"/>
                  <a:pt x="548" y="397"/>
                  <a:pt x="540" y="414"/>
                </a:cubicBezTo>
                <a:cubicBezTo>
                  <a:pt x="593" y="454"/>
                  <a:pt x="593" y="454"/>
                  <a:pt x="593" y="454"/>
                </a:cubicBezTo>
                <a:cubicBezTo>
                  <a:pt x="596" y="456"/>
                  <a:pt x="596" y="459"/>
                  <a:pt x="595" y="462"/>
                </a:cubicBezTo>
                <a:cubicBezTo>
                  <a:pt x="581" y="487"/>
                  <a:pt x="565" y="509"/>
                  <a:pt x="546" y="530"/>
                </a:cubicBezTo>
                <a:cubicBezTo>
                  <a:pt x="543" y="532"/>
                  <a:pt x="539" y="533"/>
                  <a:pt x="537" y="531"/>
                </a:cubicBezTo>
                <a:cubicBezTo>
                  <a:pt x="483" y="493"/>
                  <a:pt x="483" y="493"/>
                  <a:pt x="483" y="493"/>
                </a:cubicBezTo>
                <a:cubicBezTo>
                  <a:pt x="469" y="506"/>
                  <a:pt x="454" y="517"/>
                  <a:pt x="438" y="526"/>
                </a:cubicBezTo>
                <a:cubicBezTo>
                  <a:pt x="457" y="589"/>
                  <a:pt x="457" y="589"/>
                  <a:pt x="457" y="589"/>
                </a:cubicBezTo>
                <a:cubicBezTo>
                  <a:pt x="458" y="592"/>
                  <a:pt x="456" y="596"/>
                  <a:pt x="453" y="597"/>
                </a:cubicBezTo>
                <a:cubicBezTo>
                  <a:pt x="428" y="609"/>
                  <a:pt x="401" y="618"/>
                  <a:pt x="374" y="623"/>
                </a:cubicBezTo>
                <a:cubicBezTo>
                  <a:pt x="370" y="624"/>
                  <a:pt x="367" y="622"/>
                  <a:pt x="366" y="618"/>
                </a:cubicBezTo>
                <a:cubicBezTo>
                  <a:pt x="344" y="556"/>
                  <a:pt x="344" y="556"/>
                  <a:pt x="344" y="556"/>
                </a:cubicBezTo>
                <a:cubicBezTo>
                  <a:pt x="326" y="558"/>
                  <a:pt x="307" y="558"/>
                  <a:pt x="288" y="556"/>
                </a:cubicBezTo>
                <a:cubicBezTo>
                  <a:pt x="267" y="618"/>
                  <a:pt x="267" y="618"/>
                  <a:pt x="267" y="618"/>
                </a:cubicBezTo>
                <a:cubicBezTo>
                  <a:pt x="266" y="621"/>
                  <a:pt x="263" y="623"/>
                  <a:pt x="260" y="623"/>
                </a:cubicBezTo>
                <a:close/>
                <a:moveTo>
                  <a:pt x="349" y="542"/>
                </a:moveTo>
                <a:cubicBezTo>
                  <a:pt x="352" y="542"/>
                  <a:pt x="354" y="543"/>
                  <a:pt x="355" y="546"/>
                </a:cubicBezTo>
                <a:cubicBezTo>
                  <a:pt x="377" y="608"/>
                  <a:pt x="377" y="608"/>
                  <a:pt x="377" y="608"/>
                </a:cubicBezTo>
                <a:cubicBezTo>
                  <a:pt x="399" y="604"/>
                  <a:pt x="421" y="597"/>
                  <a:pt x="441" y="587"/>
                </a:cubicBezTo>
                <a:cubicBezTo>
                  <a:pt x="423" y="525"/>
                  <a:pt x="423" y="525"/>
                  <a:pt x="423" y="525"/>
                </a:cubicBezTo>
                <a:cubicBezTo>
                  <a:pt x="422" y="521"/>
                  <a:pt x="423" y="518"/>
                  <a:pt x="426" y="516"/>
                </a:cubicBezTo>
                <a:cubicBezTo>
                  <a:pt x="445" y="506"/>
                  <a:pt x="462" y="494"/>
                  <a:pt x="477" y="479"/>
                </a:cubicBezTo>
                <a:cubicBezTo>
                  <a:pt x="479" y="477"/>
                  <a:pt x="483" y="477"/>
                  <a:pt x="486" y="478"/>
                </a:cubicBezTo>
                <a:cubicBezTo>
                  <a:pt x="540" y="516"/>
                  <a:pt x="540" y="516"/>
                  <a:pt x="540" y="516"/>
                </a:cubicBezTo>
                <a:cubicBezTo>
                  <a:pt x="555" y="499"/>
                  <a:pt x="568" y="481"/>
                  <a:pt x="579" y="461"/>
                </a:cubicBezTo>
                <a:cubicBezTo>
                  <a:pt x="527" y="421"/>
                  <a:pt x="527" y="421"/>
                  <a:pt x="527" y="421"/>
                </a:cubicBezTo>
                <a:cubicBezTo>
                  <a:pt x="525" y="419"/>
                  <a:pt x="524" y="416"/>
                  <a:pt x="525" y="413"/>
                </a:cubicBezTo>
                <a:cubicBezTo>
                  <a:pt x="535" y="394"/>
                  <a:pt x="541" y="373"/>
                  <a:pt x="545" y="353"/>
                </a:cubicBezTo>
                <a:cubicBezTo>
                  <a:pt x="545" y="349"/>
                  <a:pt x="548" y="347"/>
                  <a:pt x="552" y="347"/>
                </a:cubicBezTo>
                <a:cubicBezTo>
                  <a:pt x="617" y="345"/>
                  <a:pt x="617" y="345"/>
                  <a:pt x="617" y="345"/>
                </a:cubicBezTo>
                <a:cubicBezTo>
                  <a:pt x="618" y="334"/>
                  <a:pt x="619" y="323"/>
                  <a:pt x="619" y="312"/>
                </a:cubicBezTo>
                <a:cubicBezTo>
                  <a:pt x="619" y="300"/>
                  <a:pt x="618" y="289"/>
                  <a:pt x="617" y="278"/>
                </a:cubicBezTo>
                <a:cubicBezTo>
                  <a:pt x="552" y="276"/>
                  <a:pt x="552" y="276"/>
                  <a:pt x="552" y="276"/>
                </a:cubicBezTo>
                <a:cubicBezTo>
                  <a:pt x="548" y="276"/>
                  <a:pt x="545" y="274"/>
                  <a:pt x="545" y="271"/>
                </a:cubicBezTo>
                <a:cubicBezTo>
                  <a:pt x="541" y="250"/>
                  <a:pt x="535" y="229"/>
                  <a:pt x="525" y="210"/>
                </a:cubicBezTo>
                <a:cubicBezTo>
                  <a:pt x="524" y="207"/>
                  <a:pt x="525" y="204"/>
                  <a:pt x="527" y="202"/>
                </a:cubicBezTo>
                <a:cubicBezTo>
                  <a:pt x="579" y="162"/>
                  <a:pt x="579" y="162"/>
                  <a:pt x="579" y="162"/>
                </a:cubicBezTo>
                <a:cubicBezTo>
                  <a:pt x="568" y="143"/>
                  <a:pt x="555" y="124"/>
                  <a:pt x="540" y="108"/>
                </a:cubicBezTo>
                <a:cubicBezTo>
                  <a:pt x="486" y="145"/>
                  <a:pt x="486" y="145"/>
                  <a:pt x="486" y="145"/>
                </a:cubicBezTo>
                <a:cubicBezTo>
                  <a:pt x="483" y="147"/>
                  <a:pt x="479" y="146"/>
                  <a:pt x="477" y="144"/>
                </a:cubicBezTo>
                <a:cubicBezTo>
                  <a:pt x="462" y="129"/>
                  <a:pt x="445" y="117"/>
                  <a:pt x="426" y="107"/>
                </a:cubicBezTo>
                <a:cubicBezTo>
                  <a:pt x="423" y="105"/>
                  <a:pt x="422" y="102"/>
                  <a:pt x="423" y="99"/>
                </a:cubicBezTo>
                <a:cubicBezTo>
                  <a:pt x="441" y="36"/>
                  <a:pt x="441" y="36"/>
                  <a:pt x="441" y="36"/>
                </a:cubicBezTo>
                <a:cubicBezTo>
                  <a:pt x="421" y="27"/>
                  <a:pt x="399" y="20"/>
                  <a:pt x="377" y="15"/>
                </a:cubicBezTo>
                <a:cubicBezTo>
                  <a:pt x="355" y="77"/>
                  <a:pt x="355" y="77"/>
                  <a:pt x="355" y="77"/>
                </a:cubicBezTo>
                <a:cubicBezTo>
                  <a:pt x="354" y="80"/>
                  <a:pt x="351" y="82"/>
                  <a:pt x="348" y="82"/>
                </a:cubicBezTo>
                <a:cubicBezTo>
                  <a:pt x="327" y="79"/>
                  <a:pt x="306" y="79"/>
                  <a:pt x="285" y="82"/>
                </a:cubicBezTo>
                <a:cubicBezTo>
                  <a:pt x="281" y="82"/>
                  <a:pt x="278" y="80"/>
                  <a:pt x="277" y="77"/>
                </a:cubicBezTo>
                <a:cubicBezTo>
                  <a:pt x="256" y="15"/>
                  <a:pt x="256" y="15"/>
                  <a:pt x="256" y="15"/>
                </a:cubicBezTo>
                <a:cubicBezTo>
                  <a:pt x="233" y="20"/>
                  <a:pt x="212" y="27"/>
                  <a:pt x="191" y="36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102"/>
                  <a:pt x="210" y="105"/>
                  <a:pt x="207" y="107"/>
                </a:cubicBezTo>
                <a:cubicBezTo>
                  <a:pt x="188" y="117"/>
                  <a:pt x="171" y="129"/>
                  <a:pt x="156" y="144"/>
                </a:cubicBezTo>
                <a:cubicBezTo>
                  <a:pt x="153" y="146"/>
                  <a:pt x="149" y="147"/>
                  <a:pt x="147" y="145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78" y="124"/>
                  <a:pt x="64" y="143"/>
                  <a:pt x="53" y="162"/>
                </a:cubicBezTo>
                <a:cubicBezTo>
                  <a:pt x="105" y="202"/>
                  <a:pt x="105" y="202"/>
                  <a:pt x="105" y="202"/>
                </a:cubicBezTo>
                <a:cubicBezTo>
                  <a:pt x="108" y="204"/>
                  <a:pt x="109" y="207"/>
                  <a:pt x="107" y="210"/>
                </a:cubicBezTo>
                <a:cubicBezTo>
                  <a:pt x="98" y="230"/>
                  <a:pt x="91" y="250"/>
                  <a:pt x="88" y="271"/>
                </a:cubicBezTo>
                <a:cubicBezTo>
                  <a:pt x="87" y="274"/>
                  <a:pt x="84" y="276"/>
                  <a:pt x="81" y="276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14" y="289"/>
                  <a:pt x="14" y="300"/>
                  <a:pt x="14" y="312"/>
                </a:cubicBezTo>
                <a:cubicBezTo>
                  <a:pt x="14" y="323"/>
                  <a:pt x="14" y="334"/>
                  <a:pt x="16" y="345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4" y="347"/>
                  <a:pt x="87" y="349"/>
                  <a:pt x="88" y="353"/>
                </a:cubicBezTo>
                <a:cubicBezTo>
                  <a:pt x="91" y="373"/>
                  <a:pt x="98" y="394"/>
                  <a:pt x="107" y="413"/>
                </a:cubicBezTo>
                <a:cubicBezTo>
                  <a:pt x="109" y="416"/>
                  <a:pt x="108" y="419"/>
                  <a:pt x="105" y="421"/>
                </a:cubicBezTo>
                <a:cubicBezTo>
                  <a:pt x="53" y="461"/>
                  <a:pt x="53" y="461"/>
                  <a:pt x="53" y="461"/>
                </a:cubicBezTo>
                <a:cubicBezTo>
                  <a:pt x="64" y="481"/>
                  <a:pt x="78" y="499"/>
                  <a:pt x="93" y="516"/>
                </a:cubicBezTo>
                <a:cubicBezTo>
                  <a:pt x="147" y="478"/>
                  <a:pt x="147" y="478"/>
                  <a:pt x="147" y="478"/>
                </a:cubicBezTo>
                <a:cubicBezTo>
                  <a:pt x="149" y="477"/>
                  <a:pt x="153" y="477"/>
                  <a:pt x="156" y="479"/>
                </a:cubicBezTo>
                <a:cubicBezTo>
                  <a:pt x="171" y="494"/>
                  <a:pt x="188" y="506"/>
                  <a:pt x="207" y="516"/>
                </a:cubicBezTo>
                <a:cubicBezTo>
                  <a:pt x="210" y="518"/>
                  <a:pt x="211" y="521"/>
                  <a:pt x="210" y="525"/>
                </a:cubicBezTo>
                <a:cubicBezTo>
                  <a:pt x="191" y="587"/>
                  <a:pt x="191" y="587"/>
                  <a:pt x="191" y="587"/>
                </a:cubicBezTo>
                <a:cubicBezTo>
                  <a:pt x="212" y="597"/>
                  <a:pt x="233" y="604"/>
                  <a:pt x="256" y="608"/>
                </a:cubicBezTo>
                <a:cubicBezTo>
                  <a:pt x="277" y="546"/>
                  <a:pt x="277" y="546"/>
                  <a:pt x="277" y="546"/>
                </a:cubicBezTo>
                <a:cubicBezTo>
                  <a:pt x="278" y="543"/>
                  <a:pt x="281" y="541"/>
                  <a:pt x="285" y="542"/>
                </a:cubicBezTo>
                <a:cubicBezTo>
                  <a:pt x="306" y="545"/>
                  <a:pt x="327" y="545"/>
                  <a:pt x="348" y="542"/>
                </a:cubicBezTo>
                <a:cubicBezTo>
                  <a:pt x="348" y="542"/>
                  <a:pt x="348" y="542"/>
                  <a:pt x="349" y="542"/>
                </a:cubicBezTo>
                <a:close/>
                <a:moveTo>
                  <a:pt x="316" y="409"/>
                </a:moveTo>
                <a:cubicBezTo>
                  <a:pt x="263" y="409"/>
                  <a:pt x="219" y="365"/>
                  <a:pt x="219" y="312"/>
                </a:cubicBezTo>
                <a:cubicBezTo>
                  <a:pt x="219" y="258"/>
                  <a:pt x="263" y="214"/>
                  <a:pt x="316" y="214"/>
                </a:cubicBezTo>
                <a:cubicBezTo>
                  <a:pt x="370" y="214"/>
                  <a:pt x="414" y="258"/>
                  <a:pt x="414" y="312"/>
                </a:cubicBezTo>
                <a:cubicBezTo>
                  <a:pt x="414" y="365"/>
                  <a:pt x="370" y="409"/>
                  <a:pt x="316" y="409"/>
                </a:cubicBezTo>
                <a:close/>
                <a:moveTo>
                  <a:pt x="316" y="228"/>
                </a:moveTo>
                <a:cubicBezTo>
                  <a:pt x="270" y="228"/>
                  <a:pt x="233" y="266"/>
                  <a:pt x="233" y="312"/>
                </a:cubicBezTo>
                <a:cubicBezTo>
                  <a:pt x="233" y="358"/>
                  <a:pt x="270" y="395"/>
                  <a:pt x="316" y="395"/>
                </a:cubicBezTo>
                <a:cubicBezTo>
                  <a:pt x="362" y="395"/>
                  <a:pt x="400" y="358"/>
                  <a:pt x="400" y="312"/>
                </a:cubicBezTo>
                <a:cubicBezTo>
                  <a:pt x="400" y="266"/>
                  <a:pt x="362" y="228"/>
                  <a:pt x="316" y="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Взятие Казани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5612" y="1208945"/>
            <a:ext cx="6267109" cy="5632311"/>
          </a:xfrm>
          <a:prstGeom prst="rect">
            <a:avLst/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Хан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Едигер-Магмет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 пленён, принял православие и крещён с именем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Симеон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Касаевич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 России присоединено Среднее Поволжье, открыт путь на Урал и в Сибирь.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Россия захватила земли с иноязычным и иноверным населением.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47" y="1326022"/>
            <a:ext cx="4309729" cy="53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792" y="233946"/>
            <a:ext cx="11100723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Значение присоединения Казани</a:t>
            </a:r>
            <a:endParaRPr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8243" y="1314512"/>
            <a:ext cx="114492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*Россия расширила свои территории и защитила исконно русские земли.</a:t>
            </a:r>
          </a:p>
          <a:p>
            <a:pPr lvl="0"/>
            <a:r>
              <a:rPr lang="ru-RU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*Вся Волга оказалась в пределах России, что способствовало развитию торговли с южными и восточными странами.</a:t>
            </a:r>
          </a:p>
          <a:p>
            <a:pPr lvl="0"/>
            <a:r>
              <a:rPr lang="ru-RU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*Другие народы стали добровольно присоединяться к России.</a:t>
            </a:r>
            <a:endParaRPr lang="ru-RU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0346" y="263939"/>
            <a:ext cx="6572102" cy="712607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Песня о взятии Казани</a:t>
            </a:r>
            <a:endParaRPr sz="4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270F5E-51F7-43B4-A683-38D44C2DD250}"/>
              </a:ext>
            </a:extLst>
          </p:cNvPr>
          <p:cNvSpPr txBox="1"/>
          <p:nvPr/>
        </p:nvSpPr>
        <p:spPr>
          <a:xfrm>
            <a:off x="1596704" y="1716220"/>
            <a:ext cx="946261" cy="666976"/>
          </a:xfrm>
          <a:prstGeom prst="rect">
            <a:avLst/>
          </a:prstGeom>
          <a:noFill/>
        </p:spPr>
        <p:txBody>
          <a:bodyPr wrap="square" lIns="194987" tIns="97493" rIns="194987" bIns="97493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xmlns="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7135130" y="5350598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xmlns="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9507786" y="5350598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xmlns="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4737905" y="5367280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xmlns="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2336926" y="5367280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155" y="1386520"/>
            <a:ext cx="7738952" cy="51125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эпохи царствования Ивана Грозного известны исторические песни, в которых отражается характер </a:t>
            </a:r>
            <a:r>
              <a:rPr lang="ru-RU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царя, порывы его страшной жестокости, которая иногда  переходила в покаяние и щедрую милость.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23" y="1716220"/>
            <a:ext cx="3768930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8" grpId="0" animBg="1"/>
      <p:bldP spid="89" grpId="0" animBg="1"/>
      <p:bldP spid="90" grpId="0" animBg="1"/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6555" y="246698"/>
            <a:ext cx="6984776" cy="712607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Песня о взятии Казани</a:t>
            </a:r>
            <a:endParaRPr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2259" y="1638548"/>
            <a:ext cx="11413268" cy="39703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Песня рассказывает о важнейшем этапе борьбы русских с татарами – о взятии Казани при Иване Грозном. Ярко изображает песня один из эпизодов осады города – подкопы под укрепленные стены. Казань долго не сдавалась московскому царю, город пришлось окружить особыми укреплениями, использовать осадные орудия. 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534" y="269139"/>
            <a:ext cx="10344310" cy="83705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Песня о взятии Казани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231" y="1494532"/>
            <a:ext cx="8316924" cy="541686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solidFill>
                  <a:srgbClr val="00B050"/>
                </a:solidFill>
              </a:rPr>
              <a:t>В песне рассказывается, как во время осады города пушкари подвели подкопы под стены казанские, подкатили бочки с порохом, провели к бочкам фитиль и прикрепили его к </a:t>
            </a:r>
            <a:r>
              <a:rPr lang="ru-RU" sz="4400" dirty="0" smtClean="0">
                <a:solidFill>
                  <a:srgbClr val="00B050"/>
                </a:solidFill>
              </a:rPr>
              <a:t>зажженной </a:t>
            </a:r>
            <a:r>
              <a:rPr lang="ru-RU" sz="4400" dirty="0" smtClean="0">
                <a:solidFill>
                  <a:srgbClr val="00B050"/>
                </a:solidFill>
              </a:rPr>
              <a:t>«свече воску ярого».  </a:t>
            </a:r>
            <a:endParaRPr lang="ru-RU" sz="4400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132" y="3222724"/>
            <a:ext cx="2929766" cy="21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Народные исторические песни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01700" y="1289079"/>
            <a:ext cx="11593288" cy="4038029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 жанрам песни делятся: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1) Обрядовые;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еобрядовые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(лирические);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3) исторические.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80" y="1746560"/>
            <a:ext cx="5363534" cy="44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Песня о взятии Казани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52239" y="1163720"/>
            <a:ext cx="12025336" cy="5896697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 Иван сударь Васильевич,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прозритель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 теми ли пехотными полками, 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со старыми славными казаками.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Подходили под Казанское царство за пятнадцать верст, Становились они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подкопью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 Булат-реку,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Подходили под другую под реку, под Казанку;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 черным порохом бочки закатали, 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 и под гору их становили,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Подводили под Казанское царство.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Воску ярого свечу становили.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59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Песня о взятии Казани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60251" y="1350516"/>
            <a:ext cx="11485276" cy="5281446"/>
          </a:xfrm>
          <a:solidFill>
            <a:schemeClr val="bg1"/>
          </a:solidFill>
        </p:spPr>
        <p:txBody>
          <a:bodyPr/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Прозритель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– то есть провидец, народное прозвище Ивана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Грозного.</a:t>
            </a:r>
          </a:p>
          <a:p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«Воску ярого»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обладающая интенсивным горением свеча. </a:t>
            </a:r>
          </a:p>
          <a:p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Канонеры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– артиллеристы, подрывники.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8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Песня о взятии Казани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0093" y="1540979"/>
            <a:ext cx="6764493" cy="501675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Такую же свечу зажег у себя в палатке царь Иван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Васильевич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 ждёт.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огда свеча догорит, в подземелье должен раздаться взрыв и стены Казанского царства должны взлететь.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75" y="1350516"/>
            <a:ext cx="3933535" cy="53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1069" y="389823"/>
            <a:ext cx="9187635" cy="552806"/>
          </a:xfrm>
        </p:spPr>
        <p:txBody>
          <a:bodyPr>
            <a:noAutofit/>
          </a:bodyPr>
          <a:lstStyle/>
          <a:p>
            <a:r>
              <a:rPr lang="ru-RU" sz="4400" dirty="0" smtClean="0"/>
              <a:t>Песня о взятии Казани 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4192" y="1223535"/>
            <a:ext cx="7308812" cy="5632311"/>
          </a:xfrm>
          <a:prstGeom prst="rect">
            <a:avLst/>
          </a:prstGeom>
          <a:solidFill>
            <a:schemeClr val="bg1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Однако, свеча догорает, а взрыва нет.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«Воспалился тут великий князь Московский,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Иван, сударь, Васильевич, </a:t>
            </a:r>
            <a:r>
              <a:rPr lang="ru-RU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прозритель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начал </a:t>
            </a:r>
            <a:r>
              <a:rPr lang="ru-RU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канонеров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(пушкарей) тут </a:t>
            </a:r>
            <a:r>
              <a:rPr lang="ru-RU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казнити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началася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канонеров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измена». </a:t>
            </a: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04" y="1473921"/>
            <a:ext cx="4482012" cy="51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Песня о взятии Казани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52240" y="1350516"/>
            <a:ext cx="7632847" cy="5318379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Едва упросили пушкари царя выслушать их, объяснили ему, 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на ветру свеча горит скорее, а в земле медленнее.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Призадумался Грозный царь, слушая объяснение пушкарей, а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 время свеча под землей догорела, раздался взрыв, и стены казанские взлетели на воздух.</a:t>
            </a:r>
            <a:endParaRPr lang="ru-RU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23" y="2790676"/>
            <a:ext cx="3038685" cy="363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Песня </a:t>
            </a:r>
            <a:r>
              <a:rPr lang="ru-RU" sz="4400" dirty="0" smtClean="0"/>
              <a:t>«Взятие Казани»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52239" y="1242504"/>
            <a:ext cx="11665296" cy="4579715"/>
          </a:xfrm>
        </p:spPr>
        <p:txBody>
          <a:bodyPr/>
          <a:lstStyle/>
          <a:p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А царица Елена догадалась, она с радостью московского князя встречала. И за это Иван Васильевич царицу пожалел и отправил в монастырь.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С царя </a:t>
            </a:r>
            <a:r>
              <a:rPr lang="ru-RU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Симеона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за гордость, снял царскую </a:t>
            </a:r>
            <a:r>
              <a:rPr lang="ru-RU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перфиду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(знак царской власти)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73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021" y="278106"/>
            <a:ext cx="10344310" cy="83705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Песня о взятии Казани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9957" y="1278508"/>
            <a:ext cx="11521280" cy="541686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B050"/>
                </a:solidFill>
              </a:rPr>
              <a:t>Песня называет Ивана Грозного </a:t>
            </a:r>
            <a:r>
              <a:rPr lang="ru-RU" sz="4400" dirty="0" err="1" smtClean="0">
                <a:solidFill>
                  <a:srgbClr val="00B050"/>
                </a:solidFill>
              </a:rPr>
              <a:t>прозрителем</a:t>
            </a:r>
            <a:r>
              <a:rPr lang="ru-RU" sz="4400" dirty="0" smtClean="0">
                <a:solidFill>
                  <a:srgbClr val="00B050"/>
                </a:solidFill>
              </a:rPr>
              <a:t>, очевидно, потому, что во время осады Казани царём владело религиозно – мистическое настроение. Конец песни отражает отношение к взятию Казани: падение Казани было концом татарской опасности, Москва стала единым, сильным центром Руси.</a:t>
            </a:r>
            <a:endParaRPr lang="ru-RU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Задание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24247" y="1278508"/>
            <a:ext cx="11629292" cy="4976747"/>
          </a:xfr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Ответы на вопросы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очему воины зажгли две свечи – одну в подземелье, рядом с пороховыми бочками, а другую на поверхности земли?</a:t>
            </a:r>
          </a:p>
          <a:p>
            <a:pPr marL="514350" indent="-514350">
              <a:buAutoNum type="arabicPeriod"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Какое событие произошло на Руси в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веке и легло в основу написания исторической песни?</a:t>
            </a:r>
          </a:p>
          <a:p>
            <a:pPr marL="514350" indent="-514350">
              <a:buAutoNum type="arabicPeriod"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Каким вы представляете себе царя Ивана Грозного?</a:t>
            </a:r>
          </a:p>
          <a:p>
            <a:pPr marL="514350" indent="-514350">
              <a:buAutoNum type="arabicPeriod"/>
            </a:pP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Великодушен ли был царь Иван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к царице казанской Елене, которая встречала его хлебом – солью?</a:t>
            </a:r>
          </a:p>
        </p:txBody>
      </p:sp>
    </p:spTree>
    <p:extLst>
      <p:ext uri="{BB962C8B-B14F-4D97-AF65-F5344CB8AC3E}">
        <p14:creationId xmlns:p14="http://schemas.microsoft.com/office/powerpoint/2010/main" val="81479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Историческая песня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50165" y="1422525"/>
            <a:ext cx="11485275" cy="2708434"/>
          </a:xfrm>
        </p:spPr>
        <p:txBody>
          <a:bodyPr/>
          <a:lstStyle/>
          <a:p>
            <a:r>
              <a:rPr lang="ru-RU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песня – эпическое или лиро-эпическое произведение, рассказывающее об исторических событиях или жизни исторических лиц.</a:t>
            </a:r>
            <a:endParaRPr lang="ru-RU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25" y="3438747"/>
            <a:ext cx="4608512" cy="33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81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Исторические песни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32259" y="1386520"/>
            <a:ext cx="11377263" cy="2880789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создавались на основе реальных событий (войн, военных походов, народных восстаний, жизни царей).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ранние исторические песни относятся к середине 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 </a:t>
            </a:r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века.</a:t>
            </a: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87" y="3834792"/>
            <a:ext cx="5940660" cy="292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Исторические песни и былины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32259" y="1307170"/>
            <a:ext cx="11485275" cy="1231106"/>
          </a:xfrm>
        </p:spPr>
        <p:txBody>
          <a:bodyPr/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Исторические песни продолжают былинный народный эпос.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17" y="2550576"/>
            <a:ext cx="7106826" cy="41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324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Сходство исторических песен и былин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16235" y="1123691"/>
            <a:ext cx="11665295" cy="5650778"/>
          </a:xfrm>
        </p:spPr>
        <p:txBody>
          <a:bodyPr/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Являются источником знаний о своём прошлом</a:t>
            </a:r>
          </a:p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Воспевают подвиги, силу, готовность защитить Родину.</a:t>
            </a:r>
          </a:p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3. Объединяются в циклы о героях.</a:t>
            </a:r>
          </a:p>
          <a:p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4. Художественные средства (эпитеты, гиперболы, сравнения).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04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Отличие исторических песен от былин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8243" y="1368725"/>
            <a:ext cx="11557283" cy="5022914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 исторических песнях: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1. Упоминаются реальные события и реальные исторические деятели.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2. Исторические факты передаются достоверно.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3. Меньший объем.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4. Создавали и хранили солдаты.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5. Манера исполнения (исторические песни поют, а былины сказывают)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65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Народная песня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897870" y="1314512"/>
            <a:ext cx="10048910" cy="1477328"/>
          </a:xfrm>
        </p:spPr>
        <p:txBody>
          <a:bodyPr/>
          <a:lstStyle/>
          <a:p>
            <a:pPr algn="ctr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Историческая народная песня: «Взятие Казанского царства».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3" y="2934692"/>
            <a:ext cx="8028892" cy="35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348" y="246704"/>
            <a:ext cx="9181020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	</a:t>
            </a:r>
            <a:r>
              <a:rPr lang="ru-RU" sz="4400" dirty="0" smtClean="0"/>
              <a:t>Цикл исторических песен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239" y="1422524"/>
            <a:ext cx="11737304" cy="4572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Классический период истории жанра исторической песни, период его наивысшего расцвета, открывается песенным циклом «Взятие Казани», насчитывающим в настоящее время более пятидесяти вариантов и отразившим народные впечатления, связанные с событиями 1547-1552 годов. 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37e634bcfc7cfa6db1acc16b18d8ba3d444c7"/>
</p:tagLst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152768</TotalTime>
  <Words>1045</Words>
  <Application>Microsoft Office PowerPoint</Application>
  <PresentationFormat>Произвольный</PresentationFormat>
  <Paragraphs>107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Литература</vt:lpstr>
      <vt:lpstr>Народные исторические песни</vt:lpstr>
      <vt:lpstr>Историческая песня</vt:lpstr>
      <vt:lpstr>Исторические песни</vt:lpstr>
      <vt:lpstr>Исторические песни и былины</vt:lpstr>
      <vt:lpstr>Сходство исторических песен и былин</vt:lpstr>
      <vt:lpstr>Отличие исторических песен от былин</vt:lpstr>
      <vt:lpstr>Народная песня</vt:lpstr>
      <vt:lpstr> Цикл исторических песен</vt:lpstr>
      <vt:lpstr>Исторические сведения</vt:lpstr>
      <vt:lpstr>Присоединение Казани</vt:lpstr>
      <vt:lpstr>Присоединение Казани</vt:lpstr>
      <vt:lpstr>Присоединение Казани</vt:lpstr>
      <vt:lpstr>Присоединение Казани</vt:lpstr>
      <vt:lpstr>Взятие Казани</vt:lpstr>
      <vt:lpstr>Значение присоединения Казани</vt:lpstr>
      <vt:lpstr>Песня о взятии Казани</vt:lpstr>
      <vt:lpstr>Песня о взятии Казани</vt:lpstr>
      <vt:lpstr>Песня о взятии Казани</vt:lpstr>
      <vt:lpstr>Песня о взятии Казани</vt:lpstr>
      <vt:lpstr>Песня о взятии Казани</vt:lpstr>
      <vt:lpstr>Песня о взятии Казани</vt:lpstr>
      <vt:lpstr>Песня о взятии Казани </vt:lpstr>
      <vt:lpstr>Песня о взятии Казани</vt:lpstr>
      <vt:lpstr>Песня «Взятие Казани»</vt:lpstr>
      <vt:lpstr>Песня о взятии Казани</vt:lpstr>
      <vt:lpstr>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1574</cp:revision>
  <dcterms:created xsi:type="dcterms:W3CDTF">2014-10-08T23:03:32Z</dcterms:created>
  <dcterms:modified xsi:type="dcterms:W3CDTF">2020-09-10T01:57:40Z</dcterms:modified>
</cp:coreProperties>
</file>