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4"/>
  </p:notesMasterIdLst>
  <p:sldIdLst>
    <p:sldId id="1356" r:id="rId11"/>
    <p:sldId id="1370" r:id="rId12"/>
    <p:sldId id="1372" r:id="rId13"/>
    <p:sldId id="1410" r:id="rId14"/>
    <p:sldId id="1405" r:id="rId15"/>
    <p:sldId id="1402" r:id="rId16"/>
    <p:sldId id="1374" r:id="rId17"/>
    <p:sldId id="1404" r:id="rId18"/>
    <p:sldId id="1403" r:id="rId19"/>
    <p:sldId id="1415" r:id="rId20"/>
    <p:sldId id="1366" r:id="rId21"/>
    <p:sldId id="1416" r:id="rId22"/>
    <p:sldId id="1363" r:id="rId23"/>
    <p:sldId id="1407" r:id="rId24"/>
    <p:sldId id="1360" r:id="rId25"/>
    <p:sldId id="1373" r:id="rId26"/>
    <p:sldId id="1406" r:id="rId27"/>
    <p:sldId id="1408" r:id="rId28"/>
    <p:sldId id="1411" r:id="rId29"/>
    <p:sldId id="1412" r:id="rId30"/>
    <p:sldId id="1413" r:id="rId31"/>
    <p:sldId id="1414" r:id="rId32"/>
    <p:sldId id="1409" r:id="rId33"/>
  </p:sldIdLst>
  <p:sldSz cx="12169775" cy="7021513"/>
  <p:notesSz cx="6858000" cy="9144000"/>
  <p:custDataLst>
    <p:tags r:id="rId35"/>
  </p:custDataLst>
  <p:defaultTextStyle>
    <a:defPPr>
      <a:defRPr lang="en-US"/>
    </a:defPPr>
    <a:lvl1pPr marL="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70"/>
            <p14:sldId id="1372"/>
            <p14:sldId id="1410"/>
            <p14:sldId id="1405"/>
            <p14:sldId id="1402"/>
            <p14:sldId id="1374"/>
            <p14:sldId id="1404"/>
            <p14:sldId id="1403"/>
            <p14:sldId id="1415"/>
            <p14:sldId id="1366"/>
            <p14:sldId id="1416"/>
            <p14:sldId id="1363"/>
            <p14:sldId id="1407"/>
            <p14:sldId id="1360"/>
            <p14:sldId id="1373"/>
            <p14:sldId id="1406"/>
            <p14:sldId id="1408"/>
            <p14:sldId id="1411"/>
            <p14:sldId id="1412"/>
            <p14:sldId id="1413"/>
            <p14:sldId id="1414"/>
            <p14:sldId id="140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F7F7F"/>
    <a:srgbClr val="5F5F5F"/>
    <a:srgbClr val="B2B2B2"/>
    <a:srgbClr val="DDDDDD"/>
    <a:srgbClr val="808080"/>
    <a:srgbClr val="C0C0C0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06" autoAdjust="0"/>
    <p:restoredTop sz="86736" autoAdjust="0"/>
  </p:normalViewPr>
  <p:slideViewPr>
    <p:cSldViewPr snapToObjects="1">
      <p:cViewPr>
        <p:scale>
          <a:sx n="64" d="100"/>
          <a:sy n="64" d="100"/>
        </p:scale>
        <p:origin x="-402" y="-228"/>
      </p:cViewPr>
      <p:guideLst>
        <p:guide orient="horz" pos="1608"/>
        <p:guide orient="horz" pos="1120"/>
        <p:guide pos="3977"/>
        <p:guide pos="3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2322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51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8711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9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9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6" y="153980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31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5" y="3326"/>
            <a:ext cx="12153253" cy="22095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559" y="412583"/>
            <a:ext cx="5446095" cy="1164101"/>
          </a:xfrm>
          <a:prstGeom prst="rect">
            <a:avLst/>
          </a:prstGeom>
        </p:spPr>
        <p:txBody>
          <a:bodyPr vert="horz" wrap="square" lIns="0" tIns="31097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43"/>
              </a:spcBef>
            </a:pPr>
            <a:r>
              <a:rPr lang="ru-RU" sz="72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17213" y="2928392"/>
            <a:ext cx="6528868" cy="4261963"/>
          </a:xfrm>
          <a:prstGeom prst="rect">
            <a:avLst/>
          </a:prstGeom>
        </p:spPr>
        <p:txBody>
          <a:bodyPr vert="horz" wrap="square" lIns="0" tIns="29745" rIns="0" bIns="0" rtlCol="0">
            <a:spAutoFit/>
          </a:bodyPr>
          <a:lstStyle/>
          <a:p>
            <a:pPr marL="39208" algn="ctr">
              <a:lnSpc>
                <a:spcPts val="4162"/>
              </a:lnSpc>
              <a:spcBef>
                <a:spcPts val="235"/>
              </a:spcBef>
            </a:pPr>
            <a:endParaRPr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Устное народное творчество. Былина о Садко.</a:t>
            </a:r>
          </a:p>
          <a:p>
            <a:pPr marL="27041" algn="ctr"/>
            <a:endParaRPr 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sz="4000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57"/>
            <a:ext cx="365764" cy="784063"/>
          </a:xfrm>
          <a:prstGeom prst="rect">
            <a:avLst/>
          </a:prstGeom>
        </p:spPr>
        <p:txBody>
          <a:bodyPr vert="horz" wrap="square" lIns="0" tIns="33803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0290" y="1174525"/>
            <a:ext cx="1106866" cy="459201"/>
          </a:xfrm>
          <a:prstGeom prst="rect">
            <a:avLst/>
          </a:prstGeom>
        </p:spPr>
        <p:txBody>
          <a:bodyPr vert="horz" wrap="square" lIns="0" tIns="25689" rIns="0" bIns="0" rtlCol="0">
            <a:spAutoFit/>
          </a:bodyPr>
          <a:lstStyle/>
          <a:p>
            <a:pPr>
              <a:spcBef>
                <a:spcPts val="203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" y="434554"/>
            <a:ext cx="1365786" cy="136578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2627"/>
          <a:stretch>
            <a:fillRect/>
          </a:stretch>
        </p:blipFill>
        <p:spPr>
          <a:xfrm>
            <a:off x="8181536" y="2790676"/>
            <a:ext cx="3322349" cy="3488681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Былина «Садко»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1667" y="2070596"/>
            <a:ext cx="11561078" cy="19082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увидел Садко на дне морском?</a:t>
            </a:r>
          </a:p>
          <a:p>
            <a:pPr>
              <a:buFont typeface="Arial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совершил необычного Садко в Подводном царстве?</a:t>
            </a:r>
          </a:p>
          <a:p>
            <a:pPr>
              <a:buFont typeface="Arial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помог Садко и как он воспользовался советом?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0556" y="1278508"/>
            <a:ext cx="6083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Разберём былину «Садко»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05" y="3739770"/>
            <a:ext cx="5476080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2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1100723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Былина «Садко»</a:t>
            </a:r>
            <a:endParaRPr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840" y="1170496"/>
            <a:ext cx="11449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герой произведения – бедный гусляр, зарабатывающий себе на жизнь игрой на гуслях. Его часто приглашают устраивавшие застолье богатые торговцы. Однажды в течение девяти дней Садко не зовут ни на один пир, но он старается никому не показывать своей обиды. Садко идёт к озеру, на берегу которого начинает играть на любимых </a:t>
            </a:r>
            <a:r>
              <a:rPr lang="ru-RU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яровчатых</a:t>
            </a: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гуслях. От его удивительной игры вода начинает «волноваться». Но гусляр не придаёт этому особого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Былина «Садко»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2760" y="1379312"/>
            <a:ext cx="7546323" cy="5407807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Проходит время, и Садко опять не приглашают на праздники. Он опять отправляется к озеру, на берегу которого играет и поёт свои любимые песни. От звуков гуслей вода опять начинает бурлить. Когда Садко в третий раз приходит к озеру происходит чудо. К нему из пучины морской выходит подводный царь, которому очень понравилась игра на гусля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83" y="1379312"/>
            <a:ext cx="4071247" cy="36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0571" y="246698"/>
            <a:ext cx="5508612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Былина «Садко» </a:t>
            </a:r>
            <a:endParaRPr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247" y="1494532"/>
            <a:ext cx="11413268" cy="452431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Царь желает отблагодарить гусляра и предлагает ему поспорить с местными купцами: если Садко сможет поймать золотых рыб, то они отдадут ему лавки с дорогими товарами. Гусляр так и делает. На следующий день трое торговцев соглашаются поучаствовать в споре. Подводный царь подбрасывает Садко в невод золотых  рыбок, и тот выигрывает спор. Купцы отдают ему три лавки.  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34" y="269139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Былина «Садко»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5664" y="1386520"/>
            <a:ext cx="11773308" cy="301621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Садко закатывает большой пир и приглашает на него новгородских купцов. Гости начинают хвалиться друг перед другом: у одного жена молодая, у другого казна большая, а у третьего конь удалой.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Один Садко молчал.</a:t>
            </a:r>
            <a:r>
              <a:rPr lang="ru-RU" sz="4400" dirty="0" smtClean="0">
                <a:solidFill>
                  <a:srgbClr val="00B050"/>
                </a:solidFill>
              </a:rPr>
              <a:t> 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40" y="4402730"/>
            <a:ext cx="9469052" cy="24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Былина «Садко»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0251" y="1350516"/>
            <a:ext cx="11593288" cy="34163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Заметив это, купцы поинтересовались, чем же может он похвастаться. На что гусляр гордо сообщает купцам, что сможет скупить все товары в Нижнем Новгороде. Такое заявление смутило всех присутствующих, и они бьются с ним об заклад: если он проиграет в споре, то отдаст торговцам деньгами.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55" y="4766836"/>
            <a:ext cx="5057368" cy="20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1069" y="389823"/>
            <a:ext cx="9187635" cy="552806"/>
          </a:xfrm>
        </p:spPr>
        <p:txBody>
          <a:bodyPr>
            <a:noAutofit/>
          </a:bodyPr>
          <a:lstStyle/>
          <a:p>
            <a:r>
              <a:rPr lang="ru-RU" sz="4400" dirty="0" smtClean="0"/>
              <a:t>Былина «Садко» 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0193" y="1386520"/>
            <a:ext cx="11605334" cy="4770537"/>
          </a:xfrm>
          <a:prstGeom prst="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не пытался наш удалой герой скупить все новгородские товары, ничего у него не вышло. Он отдаёт купцам тридцать тысяч рублей, а на оставшиеся деньги строит корабли и решает отправиться в плавание. Доплыв до Золотой Орды, он выгодно продаёт весь скупленный в Нижнем Новгороде товар. Наполнив бочки золотом и серебром, Садко отправляется домой. </a:t>
            </a:r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Былина «Садко»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40" y="1350517"/>
            <a:ext cx="11629291" cy="49244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обратном пути поднимается страшный шторм. Это гнев подводного царя, которому Садко давно не платил дани. Брошенные в море бочки серебром и золотом не удовлетворили царя, ему нужна человеческая жертва. Садко остаётся в море, а его дружинники целыми и невредимыми возвращаются в Нижний Новгород. </a:t>
            </a:r>
          </a:p>
        </p:txBody>
      </p:sp>
    </p:spTree>
    <p:extLst>
      <p:ext uri="{BB962C8B-B14F-4D97-AF65-F5344CB8AC3E}">
        <p14:creationId xmlns:p14="http://schemas.microsoft.com/office/powerpoint/2010/main" val="3284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021" y="278106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Былина «Садко»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9957" y="1278508"/>
            <a:ext cx="11521280" cy="29546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Попав в подводное царство, гусляр по приказу царя три дня играет на гуслях, а государь танцует. Из-за плясок на море происходит сильный шторм и погибают люди. Тогда </a:t>
            </a:r>
            <a:r>
              <a:rPr lang="ru-RU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Микола</a:t>
            </a:r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Можайский, заступник всех морских путешественников спустился на морское дно и просит гусляра прекратить играть. 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03" y="4233163"/>
            <a:ext cx="7092787" cy="25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6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Былина «Садко»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314512"/>
            <a:ext cx="11629291" cy="2954655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Садко отвечает, что не вправе ослушаться царя. Тогда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Микола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Можайский подсказывает Садко, как ему царя морского перехитрить. Советует ему порвать струны на гуслях. По подсказке Можайского гусляр резко оборвал струны и перестал играть. Царь предложил Садко жениться на одной из девятисот его дочерей.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27" y="4254982"/>
            <a:ext cx="8532948" cy="25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8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451" y="256181"/>
            <a:ext cx="8784975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Устное народное творчество </a:t>
            </a:r>
            <a:endParaRPr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071" y="1386520"/>
            <a:ext cx="11521280" cy="4524315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Былины</a:t>
            </a: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песни – сказания о народных героях Древней Руси, как правило, богатырях, сражающихся со злом за землю русскую. Они отражали действительность 11-16 вв.      			</a:t>
            </a:r>
            <a:endParaRPr lang="ru-RU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Былина</a:t>
            </a: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своеобразный жанр устного народного творчества, в котором отражаются исторические события, но с образными преувеличениями. </a:t>
            </a: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Былина «Садко»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6236" y="1420984"/>
            <a:ext cx="7740859" cy="5366136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подсказке Можайского гусляр выбрал невесту, согласился жениться на последней по имени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Чернавушка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После свадебного пира, он лёг спать, а проснулся уже на берегу речки Чернавки. Он заметил, как по реке Волхов спокойно идут его корабли. В благодарность Садко выстроил в Новгороде церковь имени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Миколы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Можайского и к морю уже никогда не ходил.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83" y="1530536"/>
            <a:ext cx="3782398" cy="48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Влияние былины на искусство.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4" y="1350516"/>
            <a:ext cx="11593287" cy="246221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*Сюжет былины о Садко вдохновил композиторов, художников, а в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веке и кинематографистов на создание замечательных произведений искусства, которые позволят нам расширить и дополнить представления о народном герое.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40" y="3407390"/>
            <a:ext cx="5616624" cy="32732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244" y="3769254"/>
            <a:ext cx="60833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*В 1897 году русский композитор Римский – Корсаков создаёт оперу «Садко». </a:t>
            </a:r>
          </a:p>
        </p:txBody>
      </p:sp>
    </p:spTree>
    <p:extLst>
      <p:ext uri="{BB962C8B-B14F-4D97-AF65-F5344CB8AC3E}">
        <p14:creationId xmlns:p14="http://schemas.microsoft.com/office/powerpoint/2010/main" val="37745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Влияние былины на искусство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39" y="1314512"/>
            <a:ext cx="6912768" cy="5220580"/>
          </a:xfrm>
        </p:spPr>
        <p:txBody>
          <a:bodyPr/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 1952 году режиссер Александр Птушко, известный своими экранизациями фольклорных эпических произведений ставит фильм – сказку «Садко»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66" y="1342667"/>
            <a:ext cx="4883300" cy="36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41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Задание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4247" y="1425916"/>
            <a:ext cx="11629292" cy="4210383"/>
          </a:xfr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главных героев былины.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Какова роль славного Новгорода в действии былины?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Дайте характеристику Садко. Что вам понравилось в этом герое, а что – нет?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Подумайте, почему Садко не смог одолеть славный Новгород. Что он понял?</a:t>
            </a:r>
          </a:p>
        </p:txBody>
      </p:sp>
    </p:spTree>
    <p:extLst>
      <p:ext uri="{BB962C8B-B14F-4D97-AF65-F5344CB8AC3E}">
        <p14:creationId xmlns:p14="http://schemas.microsoft.com/office/powerpoint/2010/main" val="81479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5">
            <a:extLst>
              <a:ext uri="{FF2B5EF4-FFF2-40B4-BE49-F238E27FC236}">
                <a16:creationId xmlns="" xmlns:a16="http://schemas.microsoft.com/office/drawing/2014/main" id="{04DAC63A-E2B5-4CEF-AFB7-674628D9F1BD}"/>
              </a:ext>
            </a:extLst>
          </p:cNvPr>
          <p:cNvSpPr>
            <a:spLocks noEditPoints="1"/>
          </p:cNvSpPr>
          <p:nvPr/>
        </p:nvSpPr>
        <p:spPr bwMode="auto">
          <a:xfrm>
            <a:off x="1101771" y="2180085"/>
            <a:ext cx="370772" cy="50375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36">
            <a:extLst>
              <a:ext uri="{FF2B5EF4-FFF2-40B4-BE49-F238E27FC236}">
                <a16:creationId xmlns="" xmlns:a16="http://schemas.microsoft.com/office/drawing/2014/main" id="{2B48F30C-3AD7-4BFB-8A74-A17CA4E358FC}"/>
              </a:ext>
            </a:extLst>
          </p:cNvPr>
          <p:cNvSpPr>
            <a:spLocks noEditPoints="1"/>
          </p:cNvSpPr>
          <p:nvPr/>
        </p:nvSpPr>
        <p:spPr bwMode="auto">
          <a:xfrm>
            <a:off x="6316846" y="2222903"/>
            <a:ext cx="493272" cy="4181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40">
            <a:extLst>
              <a:ext uri="{FF2B5EF4-FFF2-40B4-BE49-F238E27FC236}">
                <a16:creationId xmlns="" xmlns:a16="http://schemas.microsoft.com/office/drawing/2014/main" id="{B535C411-C41F-45B9-9F08-6AA61D0D027B}"/>
              </a:ext>
            </a:extLst>
          </p:cNvPr>
          <p:cNvSpPr>
            <a:spLocks noEditPoints="1"/>
          </p:cNvSpPr>
          <p:nvPr/>
        </p:nvSpPr>
        <p:spPr bwMode="auto">
          <a:xfrm>
            <a:off x="3692054" y="2180085"/>
            <a:ext cx="489221" cy="50375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="" xmlns:a16="http://schemas.microsoft.com/office/drawing/2014/main" id="{7DF11DB9-8F05-41B7-A58D-0257378BD807}"/>
              </a:ext>
            </a:extLst>
          </p:cNvPr>
          <p:cNvSpPr>
            <a:spLocks noEditPoints="1"/>
          </p:cNvSpPr>
          <p:nvPr/>
        </p:nvSpPr>
        <p:spPr bwMode="auto">
          <a:xfrm>
            <a:off x="9035084" y="2180085"/>
            <a:ext cx="446392" cy="574810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94">
            <a:extLst>
              <a:ext uri="{FF2B5EF4-FFF2-40B4-BE49-F238E27FC236}">
                <a16:creationId xmlns="" xmlns:a16="http://schemas.microsoft.com/office/drawing/2014/main" id="{12E97AE3-E834-4A5F-BEDB-90C22A6D9C82}"/>
              </a:ext>
            </a:extLst>
          </p:cNvPr>
          <p:cNvSpPr>
            <a:spLocks noEditPoints="1"/>
          </p:cNvSpPr>
          <p:nvPr/>
        </p:nvSpPr>
        <p:spPr bwMode="auto">
          <a:xfrm>
            <a:off x="1046348" y="3451621"/>
            <a:ext cx="481618" cy="513770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="" xmlns:a16="http://schemas.microsoft.com/office/drawing/2014/main" id="{D6453D5F-1E24-4163-9AB4-EA028DA613BE}"/>
              </a:ext>
            </a:extLst>
          </p:cNvPr>
          <p:cNvSpPr>
            <a:spLocks noEditPoints="1"/>
          </p:cNvSpPr>
          <p:nvPr/>
        </p:nvSpPr>
        <p:spPr bwMode="auto">
          <a:xfrm>
            <a:off x="6277094" y="3464254"/>
            <a:ext cx="412500" cy="506140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25">
            <a:extLst>
              <a:ext uri="{FF2B5EF4-FFF2-40B4-BE49-F238E27FC236}">
                <a16:creationId xmlns="" xmlns:a16="http://schemas.microsoft.com/office/drawing/2014/main" id="{82CB01C9-802D-40CD-8237-A5D9C9D0CEA3}"/>
              </a:ext>
            </a:extLst>
          </p:cNvPr>
          <p:cNvSpPr>
            <a:spLocks noEditPoints="1"/>
          </p:cNvSpPr>
          <p:nvPr/>
        </p:nvSpPr>
        <p:spPr bwMode="auto">
          <a:xfrm>
            <a:off x="8951644" y="3480112"/>
            <a:ext cx="467884" cy="473922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Устное народное творчество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5224" y="1123691"/>
            <a:ext cx="10481823" cy="5632311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в них имеют сверх силу или иные способности (умение играть, петь); а враги и вовсе фантастичны: Змей Горыныч, Соловей – разбойник, Царь владыка морской. Поскольку былина – жанр песенный, она имеет ритм, особый слог. Читая её, будто попадаешь в историческое прошлое и видишь, что она богата образными выражениями.</a:t>
            </a:r>
          </a:p>
        </p:txBody>
      </p:sp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Былина о Садко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4247" y="1314512"/>
            <a:ext cx="11557284" cy="369331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Былина «Садко» считается самым древним примером русского народного эпоса, дошедшего до наших дней.  Произведение относится к Новгородскому циклу былин, повествующих о быте, жизни и верованиях жителей Великого Новгорода.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9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381" y="246704"/>
            <a:ext cx="9181020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Новгородский цикл былин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766" y="1350516"/>
            <a:ext cx="6984776" cy="4068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и быт древнего Новгорода отразилась в цикле новгородских былин, </a:t>
            </a:r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</a:t>
            </a:r>
            <a:r>
              <a:rPr lang="ru-RU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нных </a:t>
            </a:r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Садко и Василию </a:t>
            </a:r>
            <a:r>
              <a:rPr lang="ru-RU" sz="4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Буслаевичу</a:t>
            </a:r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 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36" y="1350516"/>
            <a:ext cx="2362530" cy="3724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66" y="3726780"/>
            <a:ext cx="2556595" cy="29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4766" y="1350516"/>
            <a:ext cx="11738887" cy="4936649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algn="ctr" defTabSz="1228126">
              <a:spcAft>
                <a:spcPts val="200"/>
              </a:spcAft>
              <a:defRPr/>
            </a:pPr>
            <a:r>
              <a:rPr lang="ru-RU" sz="4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версии историков, первой основой древней былины о Садко была песня о новгородском купце, которого звали </a:t>
            </a:r>
            <a:r>
              <a:rPr lang="ru-RU" sz="44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Содко</a:t>
            </a:r>
            <a:r>
              <a:rPr lang="ru-RU" sz="4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Сотынець</a:t>
            </a:r>
            <a:r>
              <a:rPr lang="ru-RU" sz="4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был упомянут в Новгородской летописи 1167 года как строитель Борисоглебской церкви в Новгороде.</a:t>
            </a:r>
            <a:endParaRPr lang="en-US" sz="44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991" y="198388"/>
            <a:ext cx="11555656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Исторические факты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0956707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Исторические факты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252239" y="1278508"/>
            <a:ext cx="8244916" cy="545986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94987" tIns="97493" rIns="194987" bIns="97493" rtlCol="0">
            <a:spAutoFit/>
          </a:bodyPr>
          <a:lstStyle/>
          <a:p>
            <a:pPr algn="ctr"/>
            <a:r>
              <a:rPr lang="ru-RU" sz="38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Примечательно то, что прототипы главных персонажей – Садко – гусляра и морского царя, встречаются в эпических повествованиях разных народов – греческих, финских, эстонских, киргизских и старофранцузских сказаниях.</a:t>
            </a:r>
          </a:p>
          <a:p>
            <a:endParaRPr lang="en-US" sz="3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51" y="1287451"/>
            <a:ext cx="3296110" cy="54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253113" y="1278508"/>
            <a:ext cx="8028018" cy="5436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4222" tIns="184222" rIns="184222" bIns="184222">
            <a:noAutofit/>
          </a:bodyPr>
          <a:lstStyle/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Былина «Садко»  - уникальный памятник русской культуры, в котором выражена вся </a:t>
            </a:r>
            <a:r>
              <a:rPr lang="ru-RU" sz="4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</a:t>
            </a: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патриотическая сущность образа странствующего певца – гусляра, победившего как купцов, так и соблазнительные искушения фантастической подводной жизни. </a:t>
            </a:r>
            <a:endParaRPr lang="ru-RU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6535" y="291140"/>
            <a:ext cx="6372708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Былина о Садко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30" y="1274990"/>
            <a:ext cx="3660033" cy="54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673" y="162384"/>
            <a:ext cx="11989544" cy="1008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Былина о Садко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0685" y="1350516"/>
            <a:ext cx="8076450" cy="535531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Святость образа родного Новгорода – вот что оказывается выше всего для Садко – патриота и христианина. Былина представляет собой особую историческую ценность – в ней с большой правдивостью показана бытовая жизнь новгородцев во всех её проявлениях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35" y="1350516"/>
            <a:ext cx="3801006" cy="53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7e634bcfc7cfa6db1acc16b18d8ba3d444c7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152886</TotalTime>
  <Words>1080</Words>
  <Application>Microsoft Office PowerPoint</Application>
  <PresentationFormat>Произвольный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Литература</vt:lpstr>
      <vt:lpstr>Устное народное творчество </vt:lpstr>
      <vt:lpstr>Устное народное творчество</vt:lpstr>
      <vt:lpstr>Былина о Садко</vt:lpstr>
      <vt:lpstr>Новгородский цикл былин</vt:lpstr>
      <vt:lpstr>Исторические факты</vt:lpstr>
      <vt:lpstr>Исторические факты</vt:lpstr>
      <vt:lpstr>Былина о Садко</vt:lpstr>
      <vt:lpstr>Былина о Садко</vt:lpstr>
      <vt:lpstr>Былина «Садко»</vt:lpstr>
      <vt:lpstr>Былина «Садко»</vt:lpstr>
      <vt:lpstr>Былина «Садко»</vt:lpstr>
      <vt:lpstr>Былина «Садко» </vt:lpstr>
      <vt:lpstr>Былина «Садко»</vt:lpstr>
      <vt:lpstr>Былина «Садко»</vt:lpstr>
      <vt:lpstr>Былина «Садко» </vt:lpstr>
      <vt:lpstr>Былина «Садко»</vt:lpstr>
      <vt:lpstr>Былина «Садко»</vt:lpstr>
      <vt:lpstr>Былина «Садко»</vt:lpstr>
      <vt:lpstr>Былина «Садко»</vt:lpstr>
      <vt:lpstr>Влияние былины на искусство.</vt:lpstr>
      <vt:lpstr>Влияние былины на искусство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azat</cp:lastModifiedBy>
  <cp:revision>1582</cp:revision>
  <dcterms:created xsi:type="dcterms:W3CDTF">2014-10-08T23:03:32Z</dcterms:created>
  <dcterms:modified xsi:type="dcterms:W3CDTF">2020-09-09T06:36:25Z</dcterms:modified>
</cp:coreProperties>
</file>