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6"/>
  </p:notesMasterIdLst>
  <p:sldIdLst>
    <p:sldId id="1356" r:id="rId11"/>
    <p:sldId id="1405" r:id="rId12"/>
    <p:sldId id="1402" r:id="rId13"/>
    <p:sldId id="1366" r:id="rId14"/>
    <p:sldId id="1403" r:id="rId15"/>
    <p:sldId id="1404" r:id="rId16"/>
    <p:sldId id="1370" r:id="rId17"/>
    <p:sldId id="1357" r:id="rId18"/>
    <p:sldId id="1363" r:id="rId19"/>
    <p:sldId id="1360" r:id="rId20"/>
    <p:sldId id="1373" r:id="rId21"/>
    <p:sldId id="1406" r:id="rId22"/>
    <p:sldId id="1372" r:id="rId23"/>
    <p:sldId id="1407" r:id="rId24"/>
    <p:sldId id="1374" r:id="rId25"/>
  </p:sldIdLst>
  <p:sldSz cx="12169775" cy="7021513"/>
  <p:notesSz cx="6858000" cy="9144000"/>
  <p:custDataLst>
    <p:tags r:id="rId27"/>
  </p:custDataLst>
  <p:defaultTextStyle>
    <a:defPPr>
      <a:defRPr lang="en-US"/>
    </a:defPPr>
    <a:lvl1pPr marL="0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020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038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2057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6075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0095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4113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8134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2154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5"/>
            <p14:sldId id="1402"/>
            <p14:sldId id="1366"/>
            <p14:sldId id="1403"/>
            <p14:sldId id="1404"/>
            <p14:sldId id="1370"/>
            <p14:sldId id="1357"/>
            <p14:sldId id="1363"/>
            <p14:sldId id="1360"/>
            <p14:sldId id="1373"/>
            <p14:sldId id="1406"/>
            <p14:sldId id="1372"/>
            <p14:sldId id="1407"/>
            <p14:sldId id="1374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7F7F7F"/>
    <a:srgbClr val="5F5F5F"/>
    <a:srgbClr val="B2B2B2"/>
    <a:srgbClr val="DDDDDD"/>
    <a:srgbClr val="808080"/>
    <a:srgbClr val="C0C0C0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706" autoAdjust="0"/>
    <p:restoredTop sz="86736" autoAdjust="0"/>
  </p:normalViewPr>
  <p:slideViewPr>
    <p:cSldViewPr snapToObjects="1">
      <p:cViewPr>
        <p:scale>
          <a:sx n="64" d="100"/>
          <a:sy n="64" d="100"/>
        </p:scale>
        <p:origin x="-402" y="-492"/>
      </p:cViewPr>
      <p:guideLst>
        <p:guide orient="horz" pos="1608"/>
        <p:guide orient="horz" pos="1120"/>
        <p:guide pos="3977"/>
        <p:guide pos="33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4020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8038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2057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6075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70095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4113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8134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2154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49715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846371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71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2322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51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08711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3"/>
            <a:ext cx="2347972" cy="36199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3"/>
            <a:ext cx="2347972" cy="36199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3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3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9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9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6" y="153980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4" y="1559655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6" y="1614947"/>
            <a:ext cx="5293853" cy="315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49715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846371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71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80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9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10639501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1107271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1151584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4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4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80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‹#›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9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39501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7271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1584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4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4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5" y="3326"/>
            <a:ext cx="12153253" cy="220950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2559" y="412583"/>
            <a:ext cx="5446095" cy="1164101"/>
          </a:xfrm>
          <a:prstGeom prst="rect">
            <a:avLst/>
          </a:prstGeom>
        </p:spPr>
        <p:txBody>
          <a:bodyPr vert="horz" wrap="square" lIns="0" tIns="31097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43"/>
              </a:spcBef>
            </a:pPr>
            <a:r>
              <a:rPr lang="ru-RU" sz="7200" b="1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24359" y="2931311"/>
            <a:ext cx="6804756" cy="3954187"/>
          </a:xfrm>
          <a:prstGeom prst="rect">
            <a:avLst/>
          </a:prstGeom>
        </p:spPr>
        <p:txBody>
          <a:bodyPr vert="horz" wrap="square" lIns="0" tIns="29745" rIns="0" bIns="0" rtlCol="0">
            <a:spAutoFit/>
          </a:bodyPr>
          <a:lstStyle/>
          <a:p>
            <a:pPr marL="39208" algn="ctr">
              <a:lnSpc>
                <a:spcPts val="4162"/>
              </a:lnSpc>
              <a:spcBef>
                <a:spcPts val="235"/>
              </a:spcBef>
            </a:pPr>
            <a:endParaRPr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41" algn="ctr"/>
            <a:r>
              <a:rPr lang="ru-RU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Введение. Роль художественной литературы в жизни.</a:t>
            </a:r>
          </a:p>
          <a:p>
            <a:pPr marL="27041" algn="ctr"/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41" algn="ctr"/>
            <a:endParaRPr sz="4400" dirty="0"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15" y="493596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23015" y="493596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4" y="538857"/>
            <a:ext cx="365764" cy="784063"/>
          </a:xfrm>
          <a:prstGeom prst="rect">
            <a:avLst/>
          </a:prstGeom>
        </p:spPr>
        <p:txBody>
          <a:bodyPr vert="horz" wrap="square" lIns="0" tIns="33803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90290" y="1174525"/>
            <a:ext cx="1106866" cy="459201"/>
          </a:xfrm>
          <a:prstGeom prst="rect">
            <a:avLst/>
          </a:prstGeom>
        </p:spPr>
        <p:txBody>
          <a:bodyPr vert="horz" wrap="square" lIns="0" tIns="25689" rIns="0" bIns="0" rtlCol="0">
            <a:spAutoFit/>
          </a:bodyPr>
          <a:lstStyle/>
          <a:p>
            <a:pPr>
              <a:spcBef>
                <a:spcPts val="203"/>
              </a:spcBef>
            </a:pPr>
            <a:r>
              <a:rPr lang="ru-RU" sz="2800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1" r="18231"/>
          <a:stretch>
            <a:fillRect/>
          </a:stretch>
        </p:blipFill>
        <p:spPr>
          <a:xfrm>
            <a:off x="8429115" y="2934692"/>
            <a:ext cx="3322349" cy="348868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2" y="434554"/>
            <a:ext cx="1365786" cy="13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2439" y="252721"/>
            <a:ext cx="8345053" cy="712607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Литературные произведения</a:t>
            </a:r>
            <a:endParaRPr sz="4400" dirty="0"/>
          </a:p>
        </p:txBody>
      </p:sp>
      <p:sp>
        <p:nvSpPr>
          <p:cNvPr id="22" name="Rectangle 28">
            <a:extLst>
              <a:ext uri="{FF2B5EF4-FFF2-40B4-BE49-F238E27FC236}">
                <a16:creationId xmlns="" xmlns:a16="http://schemas.microsoft.com/office/drawing/2014/main" id="{6F3D02C6-DC2A-4196-BDE3-056C68C57E0A}"/>
              </a:ext>
            </a:extLst>
          </p:cNvPr>
          <p:cNvSpPr/>
          <p:nvPr/>
        </p:nvSpPr>
        <p:spPr>
          <a:xfrm>
            <a:off x="4343804" y="4083311"/>
            <a:ext cx="2829320" cy="927457"/>
          </a:xfrm>
          <a:prstGeom prst="rect">
            <a:avLst/>
          </a:prstGeom>
          <a:solidFill>
            <a:schemeClr val="tx1"/>
          </a:solidFill>
        </p:spPr>
        <p:txBody>
          <a:bodyPr wrap="square" lIns="245629" tIns="97493" rIns="245629" bIns="61407">
            <a:spAutoFit/>
          </a:bodyPr>
          <a:lstStyle/>
          <a:p>
            <a:pPr algn="ctr">
              <a:lnSpc>
                <a:spcPct val="89000"/>
              </a:lnSpc>
            </a:pPr>
            <a:r>
              <a:rPr lang="ru-RU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 «Каштанка»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="" xmlns:a16="http://schemas.microsoft.com/office/drawing/2014/main" id="{40F26E7C-BB4F-4712-BA3E-859407FA2948}"/>
              </a:ext>
            </a:extLst>
          </p:cNvPr>
          <p:cNvSpPr/>
          <p:nvPr/>
        </p:nvSpPr>
        <p:spPr>
          <a:xfrm>
            <a:off x="478816" y="4466813"/>
            <a:ext cx="2391776" cy="543955"/>
          </a:xfrm>
          <a:prstGeom prst="rect">
            <a:avLst/>
          </a:prstGeom>
          <a:solidFill>
            <a:schemeClr val="tx1"/>
          </a:solidFill>
        </p:spPr>
        <p:txBody>
          <a:bodyPr wrap="square" lIns="245629" tIns="97493" rIns="245629" bIns="61407">
            <a:spAutoFit/>
          </a:bodyPr>
          <a:lstStyle/>
          <a:p>
            <a:pPr algn="ctr">
              <a:lnSpc>
                <a:spcPct val="89000"/>
              </a:lnSpc>
            </a:pPr>
            <a:r>
              <a:rPr lang="ru-RU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 Чехов.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6" y="1334812"/>
            <a:ext cx="2392233" cy="3115466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3240571" y="2826680"/>
            <a:ext cx="9721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804" y="1334812"/>
            <a:ext cx="2829320" cy="27531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54" y="1350516"/>
            <a:ext cx="3381847" cy="3388274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7324446" y="2826680"/>
            <a:ext cx="9926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1736" y="5050210"/>
            <a:ext cx="11377265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Читая рассказ А.П. Чехова «Каштанка», мы понимаем, что писателя в первую очередь интересует не судьба собаки, а отношения людей.</a:t>
            </a:r>
          </a:p>
        </p:txBody>
      </p:sp>
    </p:spTree>
    <p:extLst>
      <p:ext uri="{BB962C8B-B14F-4D97-AF65-F5344CB8AC3E}">
        <p14:creationId xmlns:p14="http://schemas.microsoft.com/office/powerpoint/2010/main" val="37494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AA7B651-53B3-46C5-9041-60D8C8DB800D}"/>
              </a:ext>
            </a:extLst>
          </p:cNvPr>
          <p:cNvSpPr txBox="1"/>
          <p:nvPr/>
        </p:nvSpPr>
        <p:spPr>
          <a:xfrm>
            <a:off x="306729" y="1242502"/>
            <a:ext cx="11550605" cy="699841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lIns="245629" tIns="122816" rIns="245629" bIns="122816" rtlCol="0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что же говорят о художественной литературе классики?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91069" y="389823"/>
            <a:ext cx="9187635" cy="552806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Классики литературы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7" y="1942343"/>
            <a:ext cx="4392488" cy="47136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48983" y="2646660"/>
            <a:ext cx="4691266" cy="35394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Замечательный русский писатель М.Е. Салтыков-Щедрин отмечал, что «литература – это… сокращенная вселенная».</a:t>
            </a:r>
            <a:endParaRPr lang="ru-RU" sz="32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076775" y="4416375"/>
            <a:ext cx="15481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93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Классики литературы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51" y="1278508"/>
            <a:ext cx="5573215" cy="5462588"/>
          </a:xfrm>
        </p:spPr>
      </p:pic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6267436" y="1614947"/>
            <a:ext cx="5293853" cy="4431983"/>
          </a:xfrm>
        </p:spPr>
        <p:txBody>
          <a:bodyPr/>
          <a:lstStyle/>
          <a:p>
            <a:pPr algn="ctr"/>
            <a:r>
              <a:rPr lang="ru-RU" sz="3600" dirty="0" smtClean="0"/>
              <a:t>Н.Г Чернышевский назвал литературу «учебником жизни», подчёркивая её познавательную ценность, глубину проникновения в жизнь.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847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5">
            <a:extLst>
              <a:ext uri="{FF2B5EF4-FFF2-40B4-BE49-F238E27FC236}">
                <a16:creationId xmlns="" xmlns:a16="http://schemas.microsoft.com/office/drawing/2014/main" id="{04DAC63A-E2B5-4CEF-AFB7-674628D9F1BD}"/>
              </a:ext>
            </a:extLst>
          </p:cNvPr>
          <p:cNvSpPr>
            <a:spLocks noEditPoints="1"/>
          </p:cNvSpPr>
          <p:nvPr/>
        </p:nvSpPr>
        <p:spPr bwMode="auto">
          <a:xfrm>
            <a:off x="1101771" y="2180085"/>
            <a:ext cx="370772" cy="50375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36">
            <a:extLst>
              <a:ext uri="{FF2B5EF4-FFF2-40B4-BE49-F238E27FC236}">
                <a16:creationId xmlns="" xmlns:a16="http://schemas.microsoft.com/office/drawing/2014/main" id="{2B48F30C-3AD7-4BFB-8A74-A17CA4E358FC}"/>
              </a:ext>
            </a:extLst>
          </p:cNvPr>
          <p:cNvSpPr>
            <a:spLocks noEditPoints="1"/>
          </p:cNvSpPr>
          <p:nvPr/>
        </p:nvSpPr>
        <p:spPr bwMode="auto">
          <a:xfrm>
            <a:off x="6316846" y="2222903"/>
            <a:ext cx="493272" cy="418115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40">
            <a:extLst>
              <a:ext uri="{FF2B5EF4-FFF2-40B4-BE49-F238E27FC236}">
                <a16:creationId xmlns="" xmlns:a16="http://schemas.microsoft.com/office/drawing/2014/main" id="{B535C411-C41F-45B9-9F08-6AA61D0D027B}"/>
              </a:ext>
            </a:extLst>
          </p:cNvPr>
          <p:cNvSpPr>
            <a:spLocks noEditPoints="1"/>
          </p:cNvSpPr>
          <p:nvPr/>
        </p:nvSpPr>
        <p:spPr bwMode="auto">
          <a:xfrm>
            <a:off x="3692054" y="2180085"/>
            <a:ext cx="489221" cy="50375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81">
            <a:extLst>
              <a:ext uri="{FF2B5EF4-FFF2-40B4-BE49-F238E27FC236}">
                <a16:creationId xmlns="" xmlns:a16="http://schemas.microsoft.com/office/drawing/2014/main" id="{7DF11DB9-8F05-41B7-A58D-0257378BD807}"/>
              </a:ext>
            </a:extLst>
          </p:cNvPr>
          <p:cNvSpPr>
            <a:spLocks noEditPoints="1"/>
          </p:cNvSpPr>
          <p:nvPr/>
        </p:nvSpPr>
        <p:spPr bwMode="auto">
          <a:xfrm>
            <a:off x="9035084" y="2180085"/>
            <a:ext cx="446392" cy="574810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94">
            <a:extLst>
              <a:ext uri="{FF2B5EF4-FFF2-40B4-BE49-F238E27FC236}">
                <a16:creationId xmlns="" xmlns:a16="http://schemas.microsoft.com/office/drawing/2014/main" id="{12E97AE3-E834-4A5F-BEDB-90C22A6D9C82}"/>
              </a:ext>
            </a:extLst>
          </p:cNvPr>
          <p:cNvSpPr>
            <a:spLocks noEditPoints="1"/>
          </p:cNvSpPr>
          <p:nvPr/>
        </p:nvSpPr>
        <p:spPr bwMode="auto">
          <a:xfrm>
            <a:off x="1046348" y="3451621"/>
            <a:ext cx="481618" cy="513770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24">
            <a:extLst>
              <a:ext uri="{FF2B5EF4-FFF2-40B4-BE49-F238E27FC236}">
                <a16:creationId xmlns="" xmlns:a16="http://schemas.microsoft.com/office/drawing/2014/main" id="{D6453D5F-1E24-4163-9AB4-EA028DA613BE}"/>
              </a:ext>
            </a:extLst>
          </p:cNvPr>
          <p:cNvSpPr>
            <a:spLocks noEditPoints="1"/>
          </p:cNvSpPr>
          <p:nvPr/>
        </p:nvSpPr>
        <p:spPr bwMode="auto">
          <a:xfrm>
            <a:off x="6277094" y="3464254"/>
            <a:ext cx="412500" cy="506140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25">
            <a:extLst>
              <a:ext uri="{FF2B5EF4-FFF2-40B4-BE49-F238E27FC236}">
                <a16:creationId xmlns="" xmlns:a16="http://schemas.microsoft.com/office/drawing/2014/main" id="{82CB01C9-802D-40CD-8237-A5D9C9D0CEA3}"/>
              </a:ext>
            </a:extLst>
          </p:cNvPr>
          <p:cNvSpPr>
            <a:spLocks noEditPoints="1"/>
          </p:cNvSpPr>
          <p:nvPr/>
        </p:nvSpPr>
        <p:spPr bwMode="auto">
          <a:xfrm>
            <a:off x="8951644" y="3480112"/>
            <a:ext cx="467884" cy="473922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33">
            <a:extLst>
              <a:ext uri="{FF2B5EF4-FFF2-40B4-BE49-F238E27FC236}">
                <a16:creationId xmlns="" xmlns:a16="http://schemas.microsoft.com/office/drawing/2014/main" id="{FD9B8921-86BF-4FD0-A350-B0845CCF3A2D}"/>
              </a:ext>
            </a:extLst>
          </p:cNvPr>
          <p:cNvSpPr/>
          <p:nvPr/>
        </p:nvSpPr>
        <p:spPr>
          <a:xfrm>
            <a:off x="720291" y="1897763"/>
            <a:ext cx="4032447" cy="4108817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9000"/>
              </a:lnSpc>
            </a:pP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чём бы писатели и поэты ни говорили в своих произведениях, они думают о читателе, о человеке. Поэтому Максим Горький очень точно заметил, что литература – это </a:t>
            </a:r>
            <a:r>
              <a:rPr lang="ru-RU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человековедение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Классики литературы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15" y="1296188"/>
            <a:ext cx="5254410" cy="54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534" y="269139"/>
            <a:ext cx="10344310" cy="837054"/>
          </a:xfrm>
        </p:spPr>
        <p:txBody>
          <a:bodyPr/>
          <a:lstStyle/>
          <a:p>
            <a:r>
              <a:rPr lang="ru-RU" dirty="0" smtClean="0"/>
              <a:t>Классики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3684" y="1559655"/>
            <a:ext cx="11105819" cy="443198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Максим Горький считал главной заслугой литературы её общественное значение: «беспощадно ярко освещая пороки жизни, недостатки людей, она воспитывала жажду лучшего, она учила». По его мнению, «цель литературы – помогать человеку понимать себя самого, поднять его веру в себя и развивать в нём стремление к истине».  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792" y="233946"/>
            <a:ext cx="10956707" cy="718754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 </a:t>
            </a:r>
            <a:r>
              <a:rPr lang="ru-RU" sz="4400" dirty="0" smtClean="0"/>
              <a:t>ЗАДАНИЕ </a:t>
            </a:r>
            <a:endParaRPr lang="ru-RU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06F4F7A-E37D-4778-B9F6-2C1B186FB126}"/>
              </a:ext>
            </a:extLst>
          </p:cNvPr>
          <p:cNvSpPr txBox="1"/>
          <p:nvPr/>
        </p:nvSpPr>
        <p:spPr>
          <a:xfrm>
            <a:off x="216235" y="1245791"/>
            <a:ext cx="11676842" cy="5182870"/>
          </a:xfrm>
          <a:prstGeom prst="rect">
            <a:avLst/>
          </a:prstGeom>
          <a:solidFill>
            <a:srgbClr val="00B0F0"/>
          </a:solidFill>
        </p:spPr>
        <p:txBody>
          <a:bodyPr wrap="square" lIns="194987" tIns="97493" rIns="194987" bIns="97493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Ответьте на вопросы:</a:t>
            </a:r>
          </a:p>
          <a:p>
            <a:pPr algn="just"/>
            <a:endParaRPr lang="ru-RU" sz="3600" dirty="0" smtClean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1. Что является предметом литературы?</a:t>
            </a:r>
          </a:p>
          <a:p>
            <a:pPr algn="just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2. В чём заключается значение художественной литературы?</a:t>
            </a:r>
          </a:p>
          <a:p>
            <a:pPr algn="just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3. Книги каких авторов вы прочитали летом? О чём они?</a:t>
            </a:r>
          </a:p>
          <a:p>
            <a:pPr algn="just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4. Что взволновало вас в этих произведениях?</a:t>
            </a:r>
          </a:p>
          <a:p>
            <a:endParaRPr lang="en-US" sz="3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75" y="246704"/>
            <a:ext cx="11506475" cy="718754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Введение</a:t>
            </a:r>
            <a:endParaRPr lang="ru-RU" sz="4400" dirty="0"/>
          </a:p>
        </p:txBody>
      </p:sp>
      <p:sp>
        <p:nvSpPr>
          <p:cNvPr id="18" name="Rectangle 6">
            <a:extLst>
              <a:ext uri="{FF2B5EF4-FFF2-40B4-BE49-F238E27FC236}">
                <a16:creationId xmlns="" xmlns:a16="http://schemas.microsoft.com/office/drawing/2014/main" id="{40F82D4B-0806-40E7-82DD-490ED9DCC420}"/>
              </a:ext>
            </a:extLst>
          </p:cNvPr>
          <p:cNvSpPr/>
          <p:nvPr/>
        </p:nvSpPr>
        <p:spPr>
          <a:xfrm>
            <a:off x="3780631" y="1337803"/>
            <a:ext cx="4284476" cy="8225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84222" tIns="184222" rIns="184222" bIns="184222">
            <a:noAutofit/>
          </a:bodyPr>
          <a:lstStyle/>
          <a:p>
            <a:pPr algn="ctr"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</a:p>
          <a:p>
            <a:pPr algn="ctr"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endParaRPr lang="ru-RU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0438" y="2502644"/>
            <a:ext cx="5832648" cy="2664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solidFill>
                  <a:srgbClr val="00B050"/>
                </a:solidFill>
              </a:rPr>
              <a:t>о</a:t>
            </a:r>
            <a:r>
              <a:rPr lang="ru-RU" sz="3600" dirty="0" smtClean="0">
                <a:solidFill>
                  <a:srgbClr val="00B050"/>
                </a:solidFill>
              </a:rPr>
              <a:t>т латинского «написанное» – это всё написанное, все письменные произведения.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66" y="2753959"/>
            <a:ext cx="2232592" cy="25865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239" y="2754672"/>
            <a:ext cx="2357588" cy="25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0656" y="1530536"/>
            <a:ext cx="11559856" cy="4936649"/>
          </a:xfrm>
          <a:prstGeom prst="rect">
            <a:avLst/>
          </a:prstGeom>
          <a:noFill/>
        </p:spPr>
        <p:txBody>
          <a:bodyPr wrap="square" lIns="194987" tIns="97493" rIns="194987" bIns="97493" rtlCol="0">
            <a:spAutoFit/>
          </a:bodyPr>
          <a:lstStyle/>
          <a:p>
            <a:pPr algn="ctr" defTabSz="1228126">
              <a:spcAft>
                <a:spcPts val="200"/>
              </a:spcAft>
              <a:defRPr/>
            </a:pPr>
            <a:r>
              <a:rPr lang="ru-RU" sz="44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 времена творцы словесного искусства в своих произведениях правдиво и полно отражали и отражают сложность и многообразие жизни человека и общества, ярко и доходчиво выражают свои раздумья о смысле жизни, свои сокровенные чувства.</a:t>
            </a:r>
            <a:endParaRPr lang="en-US" sz="4400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4991" y="198388"/>
            <a:ext cx="11555656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Введение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792" y="233946"/>
            <a:ext cx="11100723" cy="718754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Художественные творения</a:t>
            </a:r>
            <a:endParaRPr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9054" y="1386520"/>
            <a:ext cx="11629291" cy="52925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 </a:t>
            </a:r>
            <a:r>
              <a:rPr lang="ru-RU" sz="3600" dirty="0">
                <a:solidFill>
                  <a:srgbClr val="00B050"/>
                </a:solidFill>
              </a:rPr>
              <a:t>А. Навои, </a:t>
            </a:r>
            <a:r>
              <a:rPr lang="ru-RU" sz="3600" dirty="0" smtClean="0">
                <a:solidFill>
                  <a:srgbClr val="00B050"/>
                </a:solidFill>
              </a:rPr>
              <a:t>А.С. </a:t>
            </a:r>
            <a:r>
              <a:rPr lang="ru-RU" sz="3600" dirty="0">
                <a:solidFill>
                  <a:srgbClr val="00B050"/>
                </a:solidFill>
              </a:rPr>
              <a:t>Пушкина, М.Ю. Лермонтова, Н.В. Гоголя, Л.Н. Толстого, А.П. Чехова, </a:t>
            </a:r>
            <a:r>
              <a:rPr lang="ru-RU" sz="3600" dirty="0" err="1" smtClean="0">
                <a:solidFill>
                  <a:srgbClr val="00B050"/>
                </a:solidFill>
              </a:rPr>
              <a:t>Айбека</a:t>
            </a:r>
            <a:r>
              <a:rPr lang="ru-RU" sz="3600" dirty="0" smtClean="0">
                <a:solidFill>
                  <a:srgbClr val="00B050"/>
                </a:solidFill>
              </a:rPr>
              <a:t>, </a:t>
            </a:r>
            <a:r>
              <a:rPr lang="ru-RU" sz="3600" dirty="0">
                <a:solidFill>
                  <a:srgbClr val="00B050"/>
                </a:solidFill>
              </a:rPr>
              <a:t>А. </a:t>
            </a:r>
            <a:r>
              <a:rPr lang="ru-RU" sz="3600" dirty="0" err="1">
                <a:solidFill>
                  <a:srgbClr val="00B050"/>
                </a:solidFill>
              </a:rPr>
              <a:t>Каххара</a:t>
            </a:r>
            <a:r>
              <a:rPr lang="ru-RU" sz="3600" dirty="0">
                <a:solidFill>
                  <a:srgbClr val="00B050"/>
                </a:solidFill>
              </a:rPr>
              <a:t>, М. Горького, М. Шолохова, А. Якубова, А. </a:t>
            </a:r>
            <a:r>
              <a:rPr lang="ru-RU" sz="3600" dirty="0" err="1" smtClean="0">
                <a:solidFill>
                  <a:srgbClr val="00B050"/>
                </a:solidFill>
              </a:rPr>
              <a:t>Арипова</a:t>
            </a:r>
            <a:r>
              <a:rPr lang="ru-RU" sz="3600" dirty="0" smtClean="0">
                <a:solidFill>
                  <a:srgbClr val="00B050"/>
                </a:solidFill>
              </a:rPr>
              <a:t> </a:t>
            </a:r>
            <a:r>
              <a:rPr lang="ru-RU" sz="3600" dirty="0">
                <a:solidFill>
                  <a:srgbClr val="00B050"/>
                </a:solidFill>
              </a:rPr>
              <a:t>п</a:t>
            </a:r>
            <a:r>
              <a:rPr lang="ru-RU" sz="3600" dirty="0" smtClean="0">
                <a:solidFill>
                  <a:srgbClr val="00B050"/>
                </a:solidFill>
              </a:rPr>
              <a:t>озволяют </a:t>
            </a:r>
            <a:r>
              <a:rPr lang="ru-RU" sz="3600" dirty="0">
                <a:solidFill>
                  <a:srgbClr val="00B050"/>
                </a:solidFill>
              </a:rPr>
              <a:t>нам не только узнавать прошлое и настоящее, но и переживать вместе с их героями. Литература </a:t>
            </a:r>
            <a:r>
              <a:rPr lang="ru-RU" sz="3600" dirty="0" smtClean="0">
                <a:solidFill>
                  <a:srgbClr val="00B050"/>
                </a:solidFill>
              </a:rPr>
              <a:t>воспитывает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ru-RU" sz="3600" dirty="0" smtClean="0">
                <a:solidFill>
                  <a:srgbClr val="00B050"/>
                </a:solidFill>
              </a:rPr>
              <a:t>чувство </a:t>
            </a:r>
            <a:r>
              <a:rPr lang="ru-RU" sz="3600" dirty="0">
                <a:solidFill>
                  <a:srgbClr val="00B050"/>
                </a:solidFill>
              </a:rPr>
              <a:t>прекрасного, </a:t>
            </a:r>
            <a:r>
              <a:rPr lang="ru-RU" sz="3600" dirty="0" smtClean="0">
                <a:solidFill>
                  <a:srgbClr val="00B050"/>
                </a:solidFill>
              </a:rPr>
              <a:t>обогащает </a:t>
            </a:r>
            <a:r>
              <a:rPr lang="ru-RU" sz="3600" dirty="0">
                <a:solidFill>
                  <a:srgbClr val="00B050"/>
                </a:solidFill>
              </a:rPr>
              <a:t>наш духовный мир. </a:t>
            </a: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="" xmlns:a16="http://schemas.microsoft.com/office/drawing/2014/main" id="{40F82D4B-0806-40E7-82DD-490ED9DCC420}"/>
              </a:ext>
            </a:extLst>
          </p:cNvPr>
          <p:cNvSpPr/>
          <p:nvPr/>
        </p:nvSpPr>
        <p:spPr>
          <a:xfrm>
            <a:off x="257956" y="1298670"/>
            <a:ext cx="8846470" cy="550861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84222" tIns="184222" rIns="184222" bIns="184222">
            <a:noAutofit/>
          </a:bodyPr>
          <a:lstStyle/>
          <a:p>
            <a:pPr algn="ctr"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 – это огромное хранилище духовно - нравственных ценностей.</a:t>
            </a:r>
          </a:p>
          <a:p>
            <a:pPr algn="ctr"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Казалось бы, каждый из нас давно знаком с понятием «литература». Но насколько литература многосложна и многозначна, мы, порой, даже не задумываемся. А ведь литература – это явление грандиозное, она создана гением человека, является плодом его ума.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2673" y="162384"/>
            <a:ext cx="11989544" cy="1008112"/>
          </a:xfrm>
        </p:spPr>
        <p:txBody>
          <a:bodyPr>
            <a:noAutofit/>
          </a:bodyPr>
          <a:lstStyle/>
          <a:p>
            <a:r>
              <a:rPr lang="ru-RU" sz="4400" dirty="0" smtClean="0"/>
              <a:t>Значение литературы в жизни человека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26" y="1298670"/>
            <a:ext cx="2638916" cy="19698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52" y="3268504"/>
            <a:ext cx="2633089" cy="353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0591" y="214906"/>
            <a:ext cx="6084676" cy="718754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Роль литературы</a:t>
            </a:r>
            <a:endParaRPr sz="4400" dirty="0"/>
          </a:p>
        </p:txBody>
      </p:sp>
      <p:sp>
        <p:nvSpPr>
          <p:cNvPr id="18" name="Rectangle 6">
            <a:extLst>
              <a:ext uri="{FF2B5EF4-FFF2-40B4-BE49-F238E27FC236}">
                <a16:creationId xmlns="" xmlns:a16="http://schemas.microsoft.com/office/drawing/2014/main" id="{40F82D4B-0806-40E7-82DD-490ED9DCC420}"/>
              </a:ext>
            </a:extLst>
          </p:cNvPr>
          <p:cNvSpPr/>
          <p:nvPr/>
        </p:nvSpPr>
        <p:spPr>
          <a:xfrm>
            <a:off x="288243" y="1293147"/>
            <a:ext cx="11593499" cy="26136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84222" tIns="184222" rIns="184222" bIns="184222">
            <a:noAutofit/>
          </a:bodyPr>
          <a:lstStyle/>
          <a:p>
            <a:pPr algn="ctr"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Предметом литературы чаще всего является человек. В литературном произведении речь идёт о человеке: о его поступках, чувствах, переживаниях, а также о событиях, которые с ним происходят, о предметах и природе, которые его окружают.</a:t>
            </a:r>
            <a:endParaRPr lang="ru-RU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11" y="3985498"/>
            <a:ext cx="3478059" cy="2716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71" y="3985498"/>
            <a:ext cx="3924848" cy="271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48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680" y="249188"/>
            <a:ext cx="11233248" cy="712607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Герои художественных произведений </a:t>
            </a:r>
            <a:endParaRPr sz="4400" dirty="0"/>
          </a:p>
        </p:txBody>
      </p:sp>
      <p:sp>
        <p:nvSpPr>
          <p:cNvPr id="95" name="Rectangle 57">
            <a:extLst>
              <a:ext uri="{FF2B5EF4-FFF2-40B4-BE49-F238E27FC236}">
                <a16:creationId xmlns="" xmlns:a16="http://schemas.microsoft.com/office/drawing/2014/main" id="{CFE4024A-543A-4427-AA84-B2B741855338}"/>
              </a:ext>
            </a:extLst>
          </p:cNvPr>
          <p:cNvSpPr/>
          <p:nvPr/>
        </p:nvSpPr>
        <p:spPr>
          <a:xfrm>
            <a:off x="6191643" y="1375154"/>
            <a:ext cx="3067032" cy="927457"/>
          </a:xfrm>
          <a:prstGeom prst="rect">
            <a:avLst/>
          </a:prstGeom>
          <a:solidFill>
            <a:srgbClr val="0070C0"/>
          </a:solidFill>
        </p:spPr>
        <p:txBody>
          <a:bodyPr wrap="square" lIns="245629" tIns="97493" rIns="245629" bIns="61407">
            <a:spAutoFit/>
          </a:bodyPr>
          <a:lstStyle/>
          <a:p>
            <a:pPr>
              <a:lnSpc>
                <a:spcPct val="89000"/>
              </a:lnSpc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Произведение «Дубровский»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58">
            <a:extLst>
              <a:ext uri="{FF2B5EF4-FFF2-40B4-BE49-F238E27FC236}">
                <a16:creationId xmlns="" xmlns:a16="http://schemas.microsoft.com/office/drawing/2014/main" id="{1BFA9AE4-309B-44F3-ABC9-FADB8C4916A1}"/>
              </a:ext>
            </a:extLst>
          </p:cNvPr>
          <p:cNvSpPr/>
          <p:nvPr/>
        </p:nvSpPr>
        <p:spPr>
          <a:xfrm>
            <a:off x="358120" y="4261290"/>
            <a:ext cx="2745713" cy="543955"/>
          </a:xfrm>
          <a:prstGeom prst="rect">
            <a:avLst/>
          </a:prstGeom>
          <a:solidFill>
            <a:srgbClr val="0070C0"/>
          </a:solidFill>
        </p:spPr>
        <p:txBody>
          <a:bodyPr wrap="square" lIns="245629" tIns="97493" rIns="245629" bIns="61407">
            <a:spAutoFit/>
          </a:bodyPr>
          <a:lstStyle/>
          <a:p>
            <a:pPr>
              <a:lnSpc>
                <a:spcPct val="89000"/>
              </a:lnSpc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А.С. Пушкин.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3" name="Straight Arrow Connector 65">
            <a:extLst>
              <a:ext uri="{FF2B5EF4-FFF2-40B4-BE49-F238E27FC236}">
                <a16:creationId xmlns="" xmlns:a16="http://schemas.microsoft.com/office/drawing/2014/main" id="{8EEB7967-C4B2-4585-95D1-A0753327D4C5}"/>
              </a:ext>
            </a:extLst>
          </p:cNvPr>
          <p:cNvCxnSpPr/>
          <p:nvPr/>
        </p:nvCxnSpPr>
        <p:spPr>
          <a:xfrm flipV="1">
            <a:off x="4941015" y="4533268"/>
            <a:ext cx="483260" cy="257039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51" y="1288679"/>
            <a:ext cx="2743583" cy="2955322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3456595" y="2070596"/>
            <a:ext cx="230425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738987" y="2346868"/>
            <a:ext cx="0" cy="3600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552605" y="2822760"/>
            <a:ext cx="2372765" cy="46166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Главный герой.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72370" y="3912559"/>
            <a:ext cx="3638546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Владимир Дубровский.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15" y="4385522"/>
            <a:ext cx="2501257" cy="23815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1" y="4559548"/>
            <a:ext cx="3370205" cy="21416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674375" y="4097883"/>
            <a:ext cx="2943755" cy="46166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Мария Троекурова.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6123823" y="3284425"/>
            <a:ext cx="1533516" cy="478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4" idx="2"/>
          </p:cNvCxnSpPr>
          <p:nvPr/>
        </p:nvCxnSpPr>
        <p:spPr>
          <a:xfrm>
            <a:off x="7738988" y="3284425"/>
            <a:ext cx="2407265" cy="628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817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299" y="263939"/>
            <a:ext cx="10562904" cy="712607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Герои художественных произведений</a:t>
            </a:r>
            <a:endParaRPr sz="4400" dirty="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13270F5E-51F7-43B4-A683-38D44C2DD250}"/>
              </a:ext>
            </a:extLst>
          </p:cNvPr>
          <p:cNvSpPr txBox="1"/>
          <p:nvPr/>
        </p:nvSpPr>
        <p:spPr>
          <a:xfrm>
            <a:off x="1596704" y="1716220"/>
            <a:ext cx="946261" cy="666976"/>
          </a:xfrm>
          <a:prstGeom prst="rect">
            <a:avLst/>
          </a:prstGeom>
          <a:noFill/>
        </p:spPr>
        <p:txBody>
          <a:bodyPr wrap="square" lIns="194987" tIns="97493" rIns="194987" bIns="97493" rtlCol="0">
            <a:sp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4876EB0-73F1-429A-B33A-A461604A04B6}"/>
              </a:ext>
            </a:extLst>
          </p:cNvPr>
          <p:cNvSpPr txBox="1"/>
          <p:nvPr/>
        </p:nvSpPr>
        <p:spPr>
          <a:xfrm>
            <a:off x="4064210" y="1721042"/>
            <a:ext cx="774401" cy="666976"/>
          </a:xfrm>
          <a:prstGeom prst="rect">
            <a:avLst/>
          </a:prstGeom>
          <a:noFill/>
        </p:spPr>
        <p:txBody>
          <a:bodyPr wrap="square" lIns="194987" tIns="97493" rIns="194987" bIns="97493" rtlCol="0">
            <a:sp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=""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7135130" y="5350598"/>
            <a:ext cx="311221" cy="214534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3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=""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9507786" y="5350598"/>
            <a:ext cx="311221" cy="214534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3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=""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4737905" y="5367280"/>
            <a:ext cx="311221" cy="214534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3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=""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2336926" y="5367280"/>
            <a:ext cx="311221" cy="214534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3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123" y="1350516"/>
            <a:ext cx="6600566" cy="29514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Мы представляем их внешность, слышим их речь, удивляемся их поступкам. Герои в художественных произведениях выступают перед нами как живые.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1" y="4331843"/>
            <a:ext cx="5399228" cy="2314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89" y="2447831"/>
            <a:ext cx="4741999" cy="3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88" grpId="0" animBg="1"/>
      <p:bldP spid="89" grpId="0" animBg="1"/>
      <p:bldP spid="90" grpId="0" animBg="1"/>
      <p:bldP spid="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6894" y="233946"/>
            <a:ext cx="9023706" cy="718754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Литературные произведения</a:t>
            </a:r>
            <a:endParaRPr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239" y="1350516"/>
            <a:ext cx="5544616" cy="536459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r>
              <a:rPr lang="ru-RU" sz="2800" dirty="0" smtClean="0"/>
              <a:t> Но в некоторых литературных произведениях нет непосредственного изображения человека. Например, в лирических произведениях о природе, в рассказах о животных авторы передают своё личное отношение к ним, делятся с нами своими мыслями и чувствами, которые природа в них пробудила.   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55" y="1350516"/>
            <a:ext cx="2501947" cy="26822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55" y="4155981"/>
            <a:ext cx="2501947" cy="24774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465676" y="1462755"/>
            <a:ext cx="3415584" cy="517064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Так, стихотворение М.Ю. Лермонтова «Тучи» – это не просто пейзажная лирика, а выражение воли лирического героя, который вынужден покинут</a:t>
            </a:r>
            <a:r>
              <a:rPr lang="ru-RU" sz="3000" dirty="0"/>
              <a:t>ь</a:t>
            </a:r>
            <a:r>
              <a:rPr lang="ru-RU" sz="3000" dirty="0" smtClean="0"/>
              <a:t> родину.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37e634bcfc7cfa6db1acc16b18d8ba3d444c7"/>
</p:tagLst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152234</TotalTime>
  <Words>588</Words>
  <Application>Microsoft Office PowerPoint</Application>
  <PresentationFormat>Произвольный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Литература</vt:lpstr>
      <vt:lpstr>Введение</vt:lpstr>
      <vt:lpstr>Введение</vt:lpstr>
      <vt:lpstr>Художественные творения</vt:lpstr>
      <vt:lpstr>Значение литературы в жизни человека</vt:lpstr>
      <vt:lpstr>Роль литературы</vt:lpstr>
      <vt:lpstr>Герои художественных произведений </vt:lpstr>
      <vt:lpstr>Герои художественных произведений</vt:lpstr>
      <vt:lpstr>Литературные произведения</vt:lpstr>
      <vt:lpstr>Литературные произведения</vt:lpstr>
      <vt:lpstr>Классики литературы</vt:lpstr>
      <vt:lpstr>Классики литературы</vt:lpstr>
      <vt:lpstr>Классики литературы</vt:lpstr>
      <vt:lpstr>Классики литературы</vt:lpstr>
      <vt:lpstr> 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azat</cp:lastModifiedBy>
  <cp:revision>1529</cp:revision>
  <dcterms:created xsi:type="dcterms:W3CDTF">2014-10-08T23:03:32Z</dcterms:created>
  <dcterms:modified xsi:type="dcterms:W3CDTF">2020-09-07T11:28:34Z</dcterms:modified>
</cp:coreProperties>
</file>