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7"/>
  </p:notesMasterIdLst>
  <p:sldIdLst>
    <p:sldId id="1356" r:id="rId11"/>
    <p:sldId id="1357" r:id="rId12"/>
    <p:sldId id="1372" r:id="rId13"/>
    <p:sldId id="1370" r:id="rId14"/>
    <p:sldId id="1366" r:id="rId15"/>
    <p:sldId id="1413" r:id="rId16"/>
    <p:sldId id="1405" r:id="rId17"/>
    <p:sldId id="1402" r:id="rId18"/>
    <p:sldId id="1374" r:id="rId19"/>
    <p:sldId id="1404" r:id="rId20"/>
    <p:sldId id="1403" r:id="rId21"/>
    <p:sldId id="1363" r:id="rId22"/>
    <p:sldId id="1407" r:id="rId23"/>
    <p:sldId id="1410" r:id="rId24"/>
    <p:sldId id="1373" r:id="rId25"/>
    <p:sldId id="1406" r:id="rId26"/>
    <p:sldId id="1411" r:id="rId27"/>
    <p:sldId id="1360" r:id="rId28"/>
    <p:sldId id="1417" r:id="rId29"/>
    <p:sldId id="1412" r:id="rId30"/>
    <p:sldId id="1409" r:id="rId31"/>
    <p:sldId id="1414" r:id="rId32"/>
    <p:sldId id="1419" r:id="rId33"/>
    <p:sldId id="1420" r:id="rId34"/>
    <p:sldId id="1421" r:id="rId35"/>
    <p:sldId id="1418" r:id="rId36"/>
  </p:sldIdLst>
  <p:sldSz cx="12169775" cy="7021513"/>
  <p:notesSz cx="6858000" cy="9144000"/>
  <p:custDataLst>
    <p:tags r:id="rId38"/>
  </p:custDataLst>
  <p:defaultTextStyle>
    <a:defPPr>
      <a:defRPr lang="en-US"/>
    </a:defPPr>
    <a:lvl1pPr marL="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57"/>
            <p14:sldId id="1372"/>
            <p14:sldId id="1370"/>
            <p14:sldId id="1366"/>
            <p14:sldId id="1413"/>
          </p14:sldIdLst>
        </p14:section>
        <p14:section name="Раздел без заголовка" id="{FB0DAA4D-CB6E-4B00-ADF6-089105C2AD9C}">
          <p14:sldIdLst/>
        </p14:section>
        <p14:section name="Раздел без заголовка" id="{12CEDD2C-7A88-4242-A722-0311A97871AC}">
          <p14:sldIdLst>
            <p14:sldId id="1405"/>
            <p14:sldId id="1402"/>
          </p14:sldIdLst>
        </p14:section>
        <p14:section name="Раздел без заголовка" id="{12023FAE-6EA7-489E-A309-71EE5BB70F5B}">
          <p14:sldIdLst/>
        </p14:section>
        <p14:section name="Раздел без заголовка" id="{3375A2AD-79D0-4D6E-8B30-D2032A0CE601}">
          <p14:sldIdLst>
            <p14:sldId id="1374"/>
            <p14:sldId id="1404"/>
            <p14:sldId id="1403"/>
            <p14:sldId id="1363"/>
            <p14:sldId id="1407"/>
          </p14:sldIdLst>
        </p14:section>
        <p14:section name="Раздел без заголовка" id="{C4BC3DC4-CF3A-43EA-AAA0-FCE152E847CB}">
          <p14:sldIdLst>
            <p14:sldId id="1410"/>
            <p14:sldId id="1373"/>
            <p14:sldId id="1406"/>
            <p14:sldId id="1411"/>
          </p14:sldIdLst>
        </p14:section>
        <p14:section name="Раздел без заголовка" id="{89F293D7-6D05-4EB7-90A1-9267457A63E4}">
          <p14:sldIdLst>
            <p14:sldId id="1360"/>
            <p14:sldId id="1417"/>
            <p14:sldId id="1412"/>
            <p14:sldId id="1409"/>
            <p14:sldId id="1414"/>
            <p14:sldId id="1419"/>
            <p14:sldId id="1420"/>
            <p14:sldId id="1421"/>
            <p14:sldId id="1418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F7F7F"/>
    <a:srgbClr val="5F5F5F"/>
    <a:srgbClr val="B2B2B2"/>
    <a:srgbClr val="DDDDDD"/>
    <a:srgbClr val="808080"/>
    <a:srgbClr val="C0C0C0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06" autoAdjust="0"/>
    <p:restoredTop sz="86736" autoAdjust="0"/>
  </p:normalViewPr>
  <p:slideViewPr>
    <p:cSldViewPr snapToObjects="1">
      <p:cViewPr>
        <p:scale>
          <a:sx n="64" d="100"/>
          <a:sy n="64" d="100"/>
        </p:scale>
        <p:origin x="-402" y="-228"/>
      </p:cViewPr>
      <p:guideLst>
        <p:guide orient="horz" pos="1608"/>
        <p:guide orient="horz" pos="1120"/>
        <p:guide pos="3977"/>
        <p:guide pos="3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2322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51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8711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9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9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6" y="153980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31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5" y="3326"/>
            <a:ext cx="12153253" cy="22095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559" y="412583"/>
            <a:ext cx="5446095" cy="1164101"/>
          </a:xfrm>
          <a:prstGeom prst="rect">
            <a:avLst/>
          </a:prstGeom>
        </p:spPr>
        <p:txBody>
          <a:bodyPr vert="horz" wrap="square" lIns="0" tIns="31097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43"/>
              </a:spcBef>
            </a:pPr>
            <a:r>
              <a:rPr lang="ru-RU" sz="72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81603" y="2820988"/>
            <a:ext cx="7448022" cy="3646410"/>
          </a:xfrm>
          <a:prstGeom prst="rect">
            <a:avLst/>
          </a:prstGeom>
        </p:spPr>
        <p:txBody>
          <a:bodyPr vert="horz" wrap="square" lIns="0" tIns="29745" rIns="0" bIns="0" rtlCol="0">
            <a:spAutoFit/>
          </a:bodyPr>
          <a:lstStyle/>
          <a:p>
            <a:pPr marL="39208" algn="ctr">
              <a:lnSpc>
                <a:spcPts val="4162"/>
              </a:lnSpc>
              <a:spcBef>
                <a:spcPts val="235"/>
              </a:spcBef>
            </a:pPr>
            <a:endParaRPr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Литература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века. Понятие о классицизме. Роды и жанры литературы.</a:t>
            </a:r>
          </a:p>
          <a:p>
            <a:pPr marL="27041"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sz="4000" b="1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57"/>
            <a:ext cx="365764" cy="784063"/>
          </a:xfrm>
          <a:prstGeom prst="rect">
            <a:avLst/>
          </a:prstGeom>
        </p:spPr>
        <p:txBody>
          <a:bodyPr vert="horz" wrap="square" lIns="0" tIns="33803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0290" y="1174525"/>
            <a:ext cx="1106866" cy="459201"/>
          </a:xfrm>
          <a:prstGeom prst="rect">
            <a:avLst/>
          </a:prstGeom>
        </p:spPr>
        <p:txBody>
          <a:bodyPr vert="horz" wrap="square" lIns="0" tIns="25689" rIns="0" bIns="0" rtlCol="0">
            <a:spAutoFit/>
          </a:bodyPr>
          <a:lstStyle/>
          <a:p>
            <a:pPr>
              <a:spcBef>
                <a:spcPts val="203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" y="434554"/>
            <a:ext cx="1365786" cy="136578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b="10251"/>
          <a:stretch>
            <a:fillRect/>
          </a:stretch>
        </p:blipFill>
        <p:spPr>
          <a:xfrm>
            <a:off x="8491538" y="2816225"/>
            <a:ext cx="3322637" cy="3430835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6748" y="286637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Русские писатели - классицисты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91" y="1278508"/>
            <a:ext cx="9217025" cy="54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673" y="162384"/>
            <a:ext cx="11989544" cy="1008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Русские писатели - классицисты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71" y="1314513"/>
            <a:ext cx="3785741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52" y="1314513"/>
            <a:ext cx="3467584" cy="4658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7312" y="5923025"/>
            <a:ext cx="354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М. В. Ломоносов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27430" y="5922267"/>
            <a:ext cx="3153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Д. И. Фонвизин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6080" y="162384"/>
            <a:ext cx="8352928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Роды и жанры литературы</a:t>
            </a:r>
            <a:endParaRPr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243" y="1388671"/>
            <a:ext cx="11593288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Роды литературы.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0291" y="4427893"/>
            <a:ext cx="2520280" cy="22521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Эпос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4860751" y="4338848"/>
            <a:ext cx="2520280" cy="23762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Лирика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9289243" y="4446860"/>
            <a:ext cx="2412268" cy="22332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Драма</a:t>
            </a:r>
            <a:endParaRPr lang="ru-RU" sz="3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84887" y="2358628"/>
            <a:ext cx="0" cy="1836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84887" y="2358628"/>
            <a:ext cx="414046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142449" y="2358628"/>
            <a:ext cx="3942438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34" y="269139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Роды литературы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2239" y="1278508"/>
            <a:ext cx="7668852" cy="6084676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Эпос – представляет собой связный рассказ о тех или иных </a:t>
            </a:r>
            <a:r>
              <a:rPr lang="ru-RU" sz="4800" dirty="0" smtClean="0">
                <a:solidFill>
                  <a:srgbClr val="00B050"/>
                </a:solidFill>
              </a:rPr>
              <a:t>событиях, максимально </a:t>
            </a:r>
            <a:r>
              <a:rPr lang="ru-RU" sz="4800" dirty="0" smtClean="0">
                <a:solidFill>
                  <a:srgbClr val="00B050"/>
                </a:solidFill>
              </a:rPr>
              <a:t>приближённых к объективности. Для эпоса характерна </a:t>
            </a:r>
            <a:r>
              <a:rPr lang="ru-RU" sz="4800" dirty="0" err="1" smtClean="0">
                <a:solidFill>
                  <a:srgbClr val="00B050"/>
                </a:solidFill>
              </a:rPr>
              <a:t>сюжетность</a:t>
            </a:r>
            <a:r>
              <a:rPr lang="ru-RU" sz="4800" dirty="0" smtClean="0">
                <a:solidFill>
                  <a:srgbClr val="00B050"/>
                </a:solidFill>
              </a:rPr>
              <a:t>.</a:t>
            </a:r>
            <a:endParaRPr lang="ru-RU" sz="4800" dirty="0" smtClean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35" y="1278508"/>
            <a:ext cx="397037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Роды литературы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39" y="1137003"/>
            <a:ext cx="7776864" cy="565011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Лирика – род литературы, отражающий жизнь при помощи изображения отдельных состояний, мыслей, чувств, впечатлений и переживаний человека. Характерная особенность – стихотворная речь, ритмичность, отсутствие фабулы, небольшой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размер. 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82" y="1638548"/>
            <a:ext cx="394230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1069" y="389823"/>
            <a:ext cx="9187635" cy="552806"/>
          </a:xfrm>
        </p:spPr>
        <p:txBody>
          <a:bodyPr>
            <a:noAutofit/>
          </a:bodyPr>
          <a:lstStyle/>
          <a:p>
            <a:r>
              <a:rPr lang="ru-RU" sz="4400" dirty="0" smtClean="0"/>
              <a:t>Роды литературы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227" y="1170496"/>
            <a:ext cx="7776864" cy="563231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Драма – род литературы, отражающий жизнь в действии (поступках и переживаниях) людей. Драматические произведения относятся и к словестному искусству и к сценическому искусству, то есть предназначены для постановки на сцене.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19" y="1278507"/>
            <a:ext cx="3772849" cy="54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Жанры литературы</a:t>
            </a:r>
            <a:endParaRPr lang="ru-RU" sz="4400" dirty="0"/>
          </a:p>
        </p:txBody>
      </p:sp>
      <p:sp>
        <p:nvSpPr>
          <p:cNvPr id="5" name="Овал 4"/>
          <p:cNvSpPr/>
          <p:nvPr/>
        </p:nvSpPr>
        <p:spPr>
          <a:xfrm>
            <a:off x="2304467" y="2394632"/>
            <a:ext cx="1944216" cy="16201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Эпос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954317" y="5086541"/>
            <a:ext cx="2700300" cy="12907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Роман-эпопея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932759" y="5238948"/>
            <a:ext cx="1980220" cy="12781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Роман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8461151" y="5039133"/>
            <a:ext cx="2628292" cy="13321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Очерк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9649283" y="3204722"/>
            <a:ext cx="2268252" cy="14844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Повесть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9030855" y="1759161"/>
            <a:ext cx="2226191" cy="127094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Рассказ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6192899" y="1412846"/>
            <a:ext cx="2268252" cy="10897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Басня</a:t>
            </a:r>
            <a:endParaRPr lang="ru-RU" sz="3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48483" y="3946936"/>
            <a:ext cx="432048" cy="1092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16635" y="3798788"/>
            <a:ext cx="14041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68663" y="3654772"/>
            <a:ext cx="439248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48683" y="3402744"/>
            <a:ext cx="525658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068663" y="2610656"/>
            <a:ext cx="4962192" cy="419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7"/>
          </p:cNvCxnSpPr>
          <p:nvPr/>
        </p:nvCxnSpPr>
        <p:spPr>
          <a:xfrm flipV="1">
            <a:off x="3963959" y="2106600"/>
            <a:ext cx="2228940" cy="525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Эпические жанры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181121"/>
            <a:ext cx="11629292" cy="6500241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Басня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краткий иносказательный рассказ в прозе или стихах поучительного характера. Широко известны басни И.А. Крылова.</a:t>
            </a:r>
          </a:p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небольшое прозаическое произведение в основном повествовательного характера, композиционно сгруппированное вокруг отдельного эпизода, характера.</a:t>
            </a:r>
          </a:p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21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Эпические жанры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235" y="1167258"/>
            <a:ext cx="11701300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произведение, тяготеющее к последовательному изложению сюжета, ограниченное минимумом сюжетных линий.</a:t>
            </a:r>
          </a:p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Очерк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литературное произведение, основанное на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фактах,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документах, наблюдениях автора.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Эпические жанры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439" y="1309890"/>
            <a:ext cx="11681543" cy="547534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Роман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большое эпическое произведение, в котором изображается всесторонняя картина жизни множества людей в определённый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 или целой человеческой жизни.</a:t>
            </a:r>
          </a:p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Роман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эпопея - самый крупный повествовательный жанр литературы, изображающий большой период исторического времени или значительное историческое событие в его масштабности и противоречивости. 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0367" y="247842"/>
            <a:ext cx="6444716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  <a:tabLst>
                <a:tab pos="1708150" algn="l"/>
              </a:tabLst>
            </a:pPr>
            <a:r>
              <a:rPr lang="ru-RU" sz="4400" dirty="0" smtClean="0"/>
              <a:t>Литература </a:t>
            </a:r>
            <a:r>
              <a:rPr lang="en-US" sz="4400" dirty="0" smtClean="0"/>
              <a:t>XVIII </a:t>
            </a:r>
            <a:r>
              <a:rPr lang="ru-RU" sz="4400" dirty="0" smtClean="0"/>
              <a:t>века</a:t>
            </a:r>
            <a:endParaRPr sz="4400" dirty="0"/>
          </a:p>
        </p:txBody>
      </p:sp>
      <p:sp>
        <p:nvSpPr>
          <p:cNvPr id="88" name="Isosceles Triangle 62">
            <a:extLst>
              <a:ext uri="{FF2B5EF4-FFF2-40B4-BE49-F238E27FC236}">
                <a16:creationId xmlns=""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7135130" y="5350598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9507786" y="5350598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=""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4737905" y="5367280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=""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2336926" y="5367280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234" y="1170496"/>
            <a:ext cx="11652295" cy="55731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</a:t>
            </a:r>
            <a:r>
              <a:rPr lang="en-US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века, в Петровскую эпоху, Россия стала стремительно развиваться благодаря преобразованиям во всех областях государственной и культурной жизни.</a:t>
            </a:r>
          </a:p>
          <a:p>
            <a:pPr algn="ctr"/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Укрепилась независимость России.</a:t>
            </a:r>
          </a:p>
          <a:p>
            <a:pPr algn="ctr"/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Возросла её военная мощь.</a:t>
            </a:r>
          </a:p>
          <a:p>
            <a:pPr algn="ctr"/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Произошло культурное сближение со странами Европы.  </a:t>
            </a: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Жанры лирики</a:t>
            </a:r>
            <a:endParaRPr lang="ru-RU" sz="4400" dirty="0"/>
          </a:p>
        </p:txBody>
      </p:sp>
      <p:sp>
        <p:nvSpPr>
          <p:cNvPr id="6" name="Овал 5"/>
          <p:cNvSpPr/>
          <p:nvPr/>
        </p:nvSpPr>
        <p:spPr>
          <a:xfrm>
            <a:off x="540271" y="3353841"/>
            <a:ext cx="2772308" cy="17770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Лирика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2559" y="5598988"/>
            <a:ext cx="2412268" cy="11521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Сонет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64907" y="5441614"/>
            <a:ext cx="3780420" cy="12528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Эпиграмма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85087" y="3186018"/>
            <a:ext cx="4032448" cy="19449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Стихотворение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73073" y="1890576"/>
            <a:ext cx="2612214" cy="12241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Элегия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43638" y="1529132"/>
            <a:ext cx="1998222" cy="1080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628503" y="2502644"/>
            <a:ext cx="1215135" cy="869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312579" y="2609252"/>
            <a:ext cx="3636404" cy="1153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492599" y="4152275"/>
            <a:ext cx="4302286" cy="90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12579" y="4844534"/>
            <a:ext cx="3420380" cy="597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72519" y="513093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Жанр лирики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4971" y="1299475"/>
            <a:ext cx="11582563" cy="4825937"/>
          </a:xfrm>
          <a:noFill/>
          <a:ln>
            <a:noFill/>
          </a:ln>
          <a:effectLst/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Ода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жанр, воспевающий обычно какое – либо важное историческое событие лицо или явление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Элегия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лирическое стихотворение, передающее глубоко личные, интимные переживания человека, проникнутые настроением грусти.</a:t>
            </a:r>
            <a:endParaRPr lang="ru-RU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Жанр лирики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1693" y="1278508"/>
            <a:ext cx="11632387" cy="558922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Стихотворение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небольшое произведение в стихах.</a:t>
            </a:r>
          </a:p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Эпиграмма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короткое стихотворение, как правило, четверостишие, высмеивающее какое – либо конкретное лицо.</a:t>
            </a:r>
          </a:p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Сонет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особая форма лирического стихотворения, состоящая из четырнадцати строк.   </a:t>
            </a:r>
            <a:endParaRPr lang="ru-RU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Жанры драматургии</a:t>
            </a:r>
            <a:endParaRPr lang="ru-RU" sz="4400" dirty="0"/>
          </a:p>
        </p:txBody>
      </p:sp>
      <p:sp>
        <p:nvSpPr>
          <p:cNvPr id="5" name="Овал 4"/>
          <p:cNvSpPr/>
          <p:nvPr/>
        </p:nvSpPr>
        <p:spPr>
          <a:xfrm>
            <a:off x="679055" y="2691331"/>
            <a:ext cx="2598559" cy="16561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Драма-</a:t>
            </a:r>
            <a:r>
              <a:rPr lang="ru-RU" sz="3600" dirty="0" err="1" smtClean="0"/>
              <a:t>тургия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3600611" y="5058928"/>
            <a:ext cx="2304256" cy="14761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Драма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7273019" y="3870796"/>
            <a:ext cx="2988332" cy="1440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Комедия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5544827" y="1382174"/>
            <a:ext cx="2556284" cy="1368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Трагедия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700511" y="4374852"/>
            <a:ext cx="115212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76575" y="3672774"/>
            <a:ext cx="3852428" cy="702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60551" y="2250616"/>
            <a:ext cx="23762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3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Жанры драматургии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07988" y="1123691"/>
            <a:ext cx="11781555" cy="5835444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Трагедия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произведение, в основе которого острый неразрешимый конфликт личности с жизнью или самим собой.</a:t>
            </a:r>
          </a:p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Комедия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произведение, средствами сатиры и юмора высмеивающее пороки общества и человека.</a:t>
            </a:r>
          </a:p>
          <a:p>
            <a:pPr marL="0" indent="0">
              <a:buNone/>
              <a:tabLst>
                <a:tab pos="7089775" algn="l"/>
              </a:tabLst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Драма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произведение, изображающее личность в её драматических отношениях с обществом и тяжёлые переживания, однако возможно благополучное разрешение конфликта сталкивающихся сил.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08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Вывод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400454" y="1108540"/>
            <a:ext cx="7739695" cy="5672391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«Русская литература… всегда была совестью народа. Её место в общественной жизни страны всегда было почётным и влиятельным. Она воспитывала людей и стремилась к справедливому переустройству жизни». 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Д. С. Лихачёв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1278508"/>
            <a:ext cx="3744416" cy="54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7" y="202452"/>
            <a:ext cx="11917324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Задания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278508"/>
            <a:ext cx="11665295" cy="5416868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классицизм?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литературные жанры характерны для классицизма?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какие три рода принято делить литературу?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жанры драматургии.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отличается драматическое произведение от эпического и лирического?</a:t>
            </a:r>
          </a:p>
        </p:txBody>
      </p:sp>
    </p:spTree>
    <p:extLst>
      <p:ext uri="{BB962C8B-B14F-4D97-AF65-F5344CB8AC3E}">
        <p14:creationId xmlns:p14="http://schemas.microsoft.com/office/powerpoint/2010/main" val="200558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5">
            <a:extLst>
              <a:ext uri="{FF2B5EF4-FFF2-40B4-BE49-F238E27FC236}">
                <a16:creationId xmlns="" xmlns:a16="http://schemas.microsoft.com/office/drawing/2014/main" id="{04DAC63A-E2B5-4CEF-AFB7-674628D9F1BD}"/>
              </a:ext>
            </a:extLst>
          </p:cNvPr>
          <p:cNvSpPr>
            <a:spLocks noEditPoints="1"/>
          </p:cNvSpPr>
          <p:nvPr/>
        </p:nvSpPr>
        <p:spPr bwMode="auto">
          <a:xfrm>
            <a:off x="1101771" y="2180085"/>
            <a:ext cx="370772" cy="50375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36">
            <a:extLst>
              <a:ext uri="{FF2B5EF4-FFF2-40B4-BE49-F238E27FC236}">
                <a16:creationId xmlns="" xmlns:a16="http://schemas.microsoft.com/office/drawing/2014/main" id="{2B48F30C-3AD7-4BFB-8A74-A17CA4E358FC}"/>
              </a:ext>
            </a:extLst>
          </p:cNvPr>
          <p:cNvSpPr>
            <a:spLocks noEditPoints="1"/>
          </p:cNvSpPr>
          <p:nvPr/>
        </p:nvSpPr>
        <p:spPr bwMode="auto">
          <a:xfrm>
            <a:off x="6316846" y="2222903"/>
            <a:ext cx="493272" cy="4181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="" xmlns:a16="http://schemas.microsoft.com/office/drawing/2014/main" id="{7DF11DB9-8F05-41B7-A58D-0257378BD807}"/>
              </a:ext>
            </a:extLst>
          </p:cNvPr>
          <p:cNvSpPr>
            <a:spLocks noEditPoints="1"/>
          </p:cNvSpPr>
          <p:nvPr/>
        </p:nvSpPr>
        <p:spPr bwMode="auto">
          <a:xfrm>
            <a:off x="9035084" y="2180085"/>
            <a:ext cx="446392" cy="574810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94">
            <a:extLst>
              <a:ext uri="{FF2B5EF4-FFF2-40B4-BE49-F238E27FC236}">
                <a16:creationId xmlns="" xmlns:a16="http://schemas.microsoft.com/office/drawing/2014/main" id="{12E97AE3-E834-4A5F-BEDB-90C22A6D9C82}"/>
              </a:ext>
            </a:extLst>
          </p:cNvPr>
          <p:cNvSpPr>
            <a:spLocks noEditPoints="1"/>
          </p:cNvSpPr>
          <p:nvPr/>
        </p:nvSpPr>
        <p:spPr bwMode="auto">
          <a:xfrm>
            <a:off x="1046348" y="3451621"/>
            <a:ext cx="481618" cy="513770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="" xmlns:a16="http://schemas.microsoft.com/office/drawing/2014/main" id="{D6453D5F-1E24-4163-9AB4-EA028DA613BE}"/>
              </a:ext>
            </a:extLst>
          </p:cNvPr>
          <p:cNvSpPr>
            <a:spLocks noEditPoints="1"/>
          </p:cNvSpPr>
          <p:nvPr/>
        </p:nvSpPr>
        <p:spPr bwMode="auto">
          <a:xfrm>
            <a:off x="6277094" y="3464254"/>
            <a:ext cx="412500" cy="506140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25">
            <a:extLst>
              <a:ext uri="{FF2B5EF4-FFF2-40B4-BE49-F238E27FC236}">
                <a16:creationId xmlns="" xmlns:a16="http://schemas.microsoft.com/office/drawing/2014/main" id="{82CB01C9-802D-40CD-8237-A5D9C9D0CEA3}"/>
              </a:ext>
            </a:extLst>
          </p:cNvPr>
          <p:cNvSpPr>
            <a:spLocks noEditPoints="1"/>
          </p:cNvSpPr>
          <p:nvPr/>
        </p:nvSpPr>
        <p:spPr bwMode="auto">
          <a:xfrm>
            <a:off x="8951644" y="3480112"/>
            <a:ext cx="467884" cy="473922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Литература </a:t>
            </a:r>
            <a:r>
              <a:rPr lang="en-US" sz="4400" dirty="0" smtClean="0"/>
              <a:t>XVIII </a:t>
            </a:r>
            <a:r>
              <a:rPr lang="ru-RU" sz="4400" dirty="0" smtClean="0"/>
              <a:t>века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724" y="1041330"/>
            <a:ext cx="116383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века была связана с лучшими традициями древнерусской литературы. </a:t>
            </a:r>
          </a:p>
          <a:p>
            <a:pPr algn="ctr"/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Реформаторская деятельность Петра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обновление и европеизация России, широкое государственное строительство, превращение страны в сильную мировую державу при жестокости крепостнической системы – всё это нашло отражение в литературе того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времени. Ведущим литературным течением XIII века стал классицизм.</a:t>
            </a:r>
          </a:p>
        </p:txBody>
      </p:sp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17" y="1137539"/>
            <a:ext cx="12097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Классицизм   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От латинского слова «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классикус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» – образцовый.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Стиль и направление в искусстве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XVII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., ориентировавшиеся на наследие античной культуры как на норму и идеальный образец.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Классицизму свойственна строгая организованность логичных, ясных и гармоничных образов.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Понятие о классицизме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7020"/>
            <a:ext cx="11100723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Расцвет классицизма</a:t>
            </a:r>
            <a:endParaRPr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2237" y="1101061"/>
            <a:ext cx="11737303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расцвета классицизм достиг во Франции во второй половине</a:t>
            </a:r>
            <a:r>
              <a:rPr lang="en-US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XVII </a:t>
            </a:r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века. </a:t>
            </a:r>
          </a:p>
          <a:p>
            <a:pPr lvl="0" algn="ctr"/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произведениях писателей классицистов нашли отражение идеи сильного независимого государства с абсолютной властью </a:t>
            </a:r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монарха</a:t>
            </a:r>
            <a:r>
              <a:rPr lang="en-US" sz="4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конфликт в произведениях классицизма – конфликт между долгом и </a:t>
            </a:r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</a:t>
            </a:r>
            <a:r>
              <a:rPr lang="ru-RU" sz="4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Расцвет классицизма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5600" y="1242504"/>
            <a:ext cx="11763943" cy="5552289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центре этих произведений человек подчинивший личное общественному.</a:t>
            </a:r>
          </a:p>
          <a:p>
            <a:pPr marL="0" indent="0" algn="ctr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него превыше всего долг гражданина, служение интересам родины, государства. Таким гражданином должен быть в первую очередь монарх. Классицисты считали высшим критерием истинного и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прекрасного -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разум.    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8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367" y="246704"/>
            <a:ext cx="9181020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Расцвет классицизма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8579" y="1350516"/>
            <a:ext cx="11593289" cy="567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русской литературе классицизм был тесно связан с идеями европейского Просвещения, такими как: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твёрдых и справедливых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законов</a:t>
            </a:r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просвещение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образование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нации</a:t>
            </a:r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проникнуть в тайны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мироздания</a:t>
            </a:r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естественного равенства людей всех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сословий</a:t>
            </a:r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035442"/>
            <a:ext cx="12169352" cy="5762516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defTabSz="1228126">
              <a:spcAft>
                <a:spcPts val="200"/>
              </a:spcAft>
              <a:defRPr/>
            </a:pP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конфликт </a:t>
            </a:r>
            <a:r>
              <a:rPr lang="en-US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</a:t>
            </a: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в России – конфликт между помещиками и крепостными крестьянами. Ужесточение крепостного права стало основной причиной Крестьянской войны под руководством Е. И. Пугачёва.</a:t>
            </a:r>
          </a:p>
          <a:p>
            <a:pPr defTabSz="1228126">
              <a:spcAft>
                <a:spcPts val="200"/>
              </a:spcAft>
              <a:defRPr/>
            </a:pP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60-х гг. </a:t>
            </a:r>
            <a:r>
              <a:rPr lang="en-US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крестьянская тема станет ведущей в русской литературе. Писатели – классицисты сочувственно относились к судьбам крепостных, осуждали жестокость и паразитизм помещиков. Они призывали к гуманному обращению с крестьянами.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991" y="198388"/>
            <a:ext cx="11555656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Расцвет классицизма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0956707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Особенности русского классицизма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108223" y="1134492"/>
            <a:ext cx="12061552" cy="57368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94987" tIns="97493" rIns="194987" bIns="97493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-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ильная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связь с современной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действительностью</a:t>
            </a:r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-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бразы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положительных героев, неспособных примириться   с социальной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несправедливостью</a:t>
            </a:r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-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онфликт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(например, долга и страсти) разрешим и может закончиться счастливо для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героев</a:t>
            </a:r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-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первое место выходит лирический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жанр</a:t>
            </a:r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7e634bcfc7cfa6db1acc16b18d8ba3d444c7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153922</TotalTime>
  <Words>874</Words>
  <Application>Microsoft Office PowerPoint</Application>
  <PresentationFormat>Произвольный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Литература</vt:lpstr>
      <vt:lpstr>Литература XVIII века</vt:lpstr>
      <vt:lpstr>Литература XVIII века</vt:lpstr>
      <vt:lpstr>Понятие о классицизме</vt:lpstr>
      <vt:lpstr>Расцвет классицизма</vt:lpstr>
      <vt:lpstr>Расцвет классицизма</vt:lpstr>
      <vt:lpstr>Расцвет классицизма</vt:lpstr>
      <vt:lpstr>Расцвет классицизма</vt:lpstr>
      <vt:lpstr>Особенности русского классицизма</vt:lpstr>
      <vt:lpstr>Русские писатели - классицисты</vt:lpstr>
      <vt:lpstr>Русские писатели - классицисты</vt:lpstr>
      <vt:lpstr>Роды и жанры литературы</vt:lpstr>
      <vt:lpstr>Роды литературы</vt:lpstr>
      <vt:lpstr>Роды литературы</vt:lpstr>
      <vt:lpstr>Роды литературы</vt:lpstr>
      <vt:lpstr>Жанры литературы</vt:lpstr>
      <vt:lpstr>Эпические жанры</vt:lpstr>
      <vt:lpstr>Эпические жанры</vt:lpstr>
      <vt:lpstr>Эпические жанры </vt:lpstr>
      <vt:lpstr>Жанры лирики</vt:lpstr>
      <vt:lpstr>Жанр лирики</vt:lpstr>
      <vt:lpstr>Жанр лирики</vt:lpstr>
      <vt:lpstr>Жанры драматургии</vt:lpstr>
      <vt:lpstr>Жанры драматургии</vt:lpstr>
      <vt:lpstr>Вывод</vt:lpstr>
      <vt:lpstr>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azat</cp:lastModifiedBy>
  <cp:revision>1656</cp:revision>
  <dcterms:created xsi:type="dcterms:W3CDTF">2014-10-08T23:03:32Z</dcterms:created>
  <dcterms:modified xsi:type="dcterms:W3CDTF">2020-09-18T06:39:01Z</dcterms:modified>
</cp:coreProperties>
</file>