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7"/>
  </p:notesMasterIdLst>
  <p:sldIdLst>
    <p:sldId id="1356" r:id="rId11"/>
    <p:sldId id="1357" r:id="rId12"/>
    <p:sldId id="1372" r:id="rId13"/>
    <p:sldId id="1370" r:id="rId14"/>
    <p:sldId id="1366" r:id="rId15"/>
    <p:sldId id="1413" r:id="rId16"/>
    <p:sldId id="1405" r:id="rId17"/>
    <p:sldId id="1402" r:id="rId18"/>
    <p:sldId id="1374" r:id="rId19"/>
    <p:sldId id="1404" r:id="rId20"/>
    <p:sldId id="1403" r:id="rId21"/>
    <p:sldId id="1363" r:id="rId22"/>
    <p:sldId id="1407" r:id="rId23"/>
    <p:sldId id="1410" r:id="rId24"/>
    <p:sldId id="1373" r:id="rId25"/>
    <p:sldId id="1406" r:id="rId26"/>
    <p:sldId id="1411" r:id="rId27"/>
    <p:sldId id="1360" r:id="rId28"/>
    <p:sldId id="1417" r:id="rId29"/>
    <p:sldId id="1412" r:id="rId30"/>
    <p:sldId id="1409" r:id="rId31"/>
    <p:sldId id="1414" r:id="rId32"/>
    <p:sldId id="1419" r:id="rId33"/>
    <p:sldId id="1420" r:id="rId34"/>
    <p:sldId id="1421" r:id="rId35"/>
    <p:sldId id="1418" r:id="rId36"/>
  </p:sldIdLst>
  <p:sldSz cx="12169775" cy="7021513"/>
  <p:notesSz cx="6858000" cy="9144000"/>
  <p:custDataLst>
    <p:tags r:id="rId38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7"/>
            <p14:sldId id="1372"/>
            <p14:sldId id="1370"/>
            <p14:sldId id="1366"/>
            <p14:sldId id="1413"/>
          </p14:sldIdLst>
        </p14:section>
        <p14:section name="Раздел без заголовка" id="{FB0DAA4D-CB6E-4B00-ADF6-089105C2AD9C}">
          <p14:sldIdLst/>
        </p14:section>
        <p14:section name="Раздел без заголовка" id="{12CEDD2C-7A88-4242-A722-0311A97871AC}">
          <p14:sldIdLst>
            <p14:sldId id="1405"/>
            <p14:sldId id="1402"/>
          </p14:sldIdLst>
        </p14:section>
        <p14:section name="Раздел без заголовка" id="{12023FAE-6EA7-489E-A309-71EE5BB70F5B}">
          <p14:sldIdLst/>
        </p14:section>
        <p14:section name="Раздел без заголовка" id="{3375A2AD-79D0-4D6E-8B30-D2032A0CE601}">
          <p14:sldIdLst>
            <p14:sldId id="1374"/>
            <p14:sldId id="1404"/>
            <p14:sldId id="1403"/>
            <p14:sldId id="1363"/>
            <p14:sldId id="1407"/>
          </p14:sldIdLst>
        </p14:section>
        <p14:section name="Раздел без заголовка" id="{C4BC3DC4-CF3A-43EA-AAA0-FCE152E847CB}">
          <p14:sldIdLst>
            <p14:sldId id="1410"/>
            <p14:sldId id="1373"/>
            <p14:sldId id="1406"/>
            <p14:sldId id="1411"/>
          </p14:sldIdLst>
        </p14:section>
        <p14:section name="Раздел без заголовка" id="{89F293D7-6D05-4EB7-90A1-9267457A63E4}">
          <p14:sldIdLst>
            <p14:sldId id="1360"/>
            <p14:sldId id="1417"/>
            <p14:sldId id="1412"/>
            <p14:sldId id="1409"/>
            <p14:sldId id="1414"/>
            <p14:sldId id="1419"/>
            <p14:sldId id="1420"/>
            <p14:sldId id="1421"/>
            <p14:sldId id="141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228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81603" y="2820988"/>
            <a:ext cx="7448022" cy="3646410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Литература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века. Понятие о классицизме. Роды и жанры литературы.</a:t>
            </a:r>
          </a:p>
          <a:p>
            <a:pPr marL="27041"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000" b="1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1" b="10251"/>
          <a:stretch>
            <a:fillRect/>
          </a:stretch>
        </p:blipFill>
        <p:spPr>
          <a:xfrm>
            <a:off x="8491538" y="2816225"/>
            <a:ext cx="3322637" cy="3430835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6748" y="286637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Русские писатели - классицисты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91" y="1278508"/>
            <a:ext cx="9217025" cy="54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Русские писатели - классицисты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371" y="1314513"/>
            <a:ext cx="3785741" cy="46085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352" y="1314513"/>
            <a:ext cx="3467584" cy="4658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97312" y="5923025"/>
            <a:ext cx="35411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М. В. Ломоносов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27430" y="5922267"/>
            <a:ext cx="3153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Д. И. Фонвизин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6080" y="162384"/>
            <a:ext cx="8352928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Роды и жанры литературы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8243" y="1388671"/>
            <a:ext cx="11593288" cy="830997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Роды литературы.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20291" y="4427893"/>
            <a:ext cx="2520280" cy="225218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Эпос</a:t>
            </a:r>
            <a:endParaRPr lang="ru-RU" sz="4000" dirty="0"/>
          </a:p>
        </p:txBody>
      </p:sp>
      <p:sp>
        <p:nvSpPr>
          <p:cNvPr id="6" name="Овал 5"/>
          <p:cNvSpPr/>
          <p:nvPr/>
        </p:nvSpPr>
        <p:spPr>
          <a:xfrm>
            <a:off x="4860751" y="4338848"/>
            <a:ext cx="2520280" cy="23762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Лирика</a:t>
            </a:r>
            <a:endParaRPr lang="ru-RU" sz="3600" dirty="0"/>
          </a:p>
        </p:txBody>
      </p:sp>
      <p:sp>
        <p:nvSpPr>
          <p:cNvPr id="7" name="Овал 6"/>
          <p:cNvSpPr/>
          <p:nvPr/>
        </p:nvSpPr>
        <p:spPr>
          <a:xfrm>
            <a:off x="9289243" y="4446860"/>
            <a:ext cx="2412268" cy="223321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Драма</a:t>
            </a:r>
            <a:endParaRPr lang="ru-RU" sz="3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6084887" y="2358628"/>
            <a:ext cx="0" cy="18362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084887" y="2358628"/>
            <a:ext cx="4140460" cy="1980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142449" y="2358628"/>
            <a:ext cx="3942438" cy="1980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Роды литературы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2239" y="1278508"/>
            <a:ext cx="7668852" cy="6084676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00B050"/>
                </a:solidFill>
              </a:rPr>
              <a:t>Эпос – представляет собой связный рассказ о тех или иных </a:t>
            </a:r>
            <a:r>
              <a:rPr lang="ru-RU" sz="4800" dirty="0" smtClean="0">
                <a:solidFill>
                  <a:srgbClr val="00B050"/>
                </a:solidFill>
              </a:rPr>
              <a:t>событиях, максимально </a:t>
            </a:r>
            <a:r>
              <a:rPr lang="ru-RU" sz="4800" dirty="0" smtClean="0">
                <a:solidFill>
                  <a:srgbClr val="00B050"/>
                </a:solidFill>
              </a:rPr>
              <a:t>приближённых к объективности. Для эпоса характерна </a:t>
            </a:r>
            <a:r>
              <a:rPr lang="ru-RU" sz="4800" dirty="0" err="1" smtClean="0">
                <a:solidFill>
                  <a:srgbClr val="00B050"/>
                </a:solidFill>
              </a:rPr>
              <a:t>сюжетность</a:t>
            </a:r>
            <a:r>
              <a:rPr lang="ru-RU" sz="4800" dirty="0" smtClean="0">
                <a:solidFill>
                  <a:srgbClr val="00B050"/>
                </a:solidFill>
              </a:rPr>
              <a:t>.</a:t>
            </a:r>
            <a:endParaRPr lang="ru-RU" sz="4800" dirty="0" smtClean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035" y="1278508"/>
            <a:ext cx="397037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Роды литературы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137003"/>
            <a:ext cx="7776864" cy="5650117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Лирика – род литературы, отражающий жизнь при помощи изображения отдельных состояний, мыслей, чувств, впечатлений и переживаний человека. Характерная особенность – стихотворная речь, ритмичность, отсутствие фабулы, небольшой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размер. 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482" y="1638548"/>
            <a:ext cx="3942301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59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 smtClean="0"/>
              <a:t>Роды литературы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4227" y="1170496"/>
            <a:ext cx="7776864" cy="5632311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Драма – род литературы, отражающий жизнь в действии (поступках и переживаниях) людей. Драматические произведения относятся и к словестному искусству и к сценическому искусству, то есть предназначены для постановки на сцене.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19" y="1278507"/>
            <a:ext cx="3772849" cy="54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Жанры литературы</a:t>
            </a:r>
            <a:endParaRPr lang="ru-RU" sz="4400" dirty="0"/>
          </a:p>
        </p:txBody>
      </p:sp>
      <p:sp>
        <p:nvSpPr>
          <p:cNvPr id="5" name="Овал 4"/>
          <p:cNvSpPr/>
          <p:nvPr/>
        </p:nvSpPr>
        <p:spPr>
          <a:xfrm>
            <a:off x="2304467" y="2394632"/>
            <a:ext cx="1944216" cy="162018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Эпос</a:t>
            </a:r>
            <a:endParaRPr lang="ru-RU" sz="4000" dirty="0"/>
          </a:p>
        </p:txBody>
      </p:sp>
      <p:sp>
        <p:nvSpPr>
          <p:cNvPr id="6" name="Овал 5"/>
          <p:cNvSpPr/>
          <p:nvPr/>
        </p:nvSpPr>
        <p:spPr>
          <a:xfrm>
            <a:off x="954317" y="5086541"/>
            <a:ext cx="2700300" cy="129072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Роман-эпопея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4932759" y="5238948"/>
            <a:ext cx="1980220" cy="127814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Роман</a:t>
            </a:r>
            <a:endParaRPr lang="ru-RU" sz="3200" dirty="0"/>
          </a:p>
        </p:txBody>
      </p:sp>
      <p:sp>
        <p:nvSpPr>
          <p:cNvPr id="9" name="Овал 8"/>
          <p:cNvSpPr/>
          <p:nvPr/>
        </p:nvSpPr>
        <p:spPr>
          <a:xfrm>
            <a:off x="8461151" y="5039133"/>
            <a:ext cx="2628292" cy="133214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Очерк</a:t>
            </a:r>
            <a:endParaRPr lang="ru-RU" sz="3600" dirty="0"/>
          </a:p>
        </p:txBody>
      </p:sp>
      <p:sp>
        <p:nvSpPr>
          <p:cNvPr id="10" name="Овал 9"/>
          <p:cNvSpPr/>
          <p:nvPr/>
        </p:nvSpPr>
        <p:spPr>
          <a:xfrm>
            <a:off x="9649283" y="3204722"/>
            <a:ext cx="2268252" cy="148442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Повесть</a:t>
            </a:r>
            <a:endParaRPr lang="ru-RU" sz="2800" dirty="0"/>
          </a:p>
        </p:txBody>
      </p:sp>
      <p:sp>
        <p:nvSpPr>
          <p:cNvPr id="11" name="Овал 10"/>
          <p:cNvSpPr/>
          <p:nvPr/>
        </p:nvSpPr>
        <p:spPr>
          <a:xfrm>
            <a:off x="9030855" y="1759161"/>
            <a:ext cx="2226191" cy="127094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Рассказ</a:t>
            </a:r>
            <a:endParaRPr lang="ru-RU" sz="2800" dirty="0"/>
          </a:p>
        </p:txBody>
      </p:sp>
      <p:sp>
        <p:nvSpPr>
          <p:cNvPr id="12" name="Овал 11"/>
          <p:cNvSpPr/>
          <p:nvPr/>
        </p:nvSpPr>
        <p:spPr>
          <a:xfrm>
            <a:off x="6192899" y="1412846"/>
            <a:ext cx="2268252" cy="108979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Басня</a:t>
            </a:r>
            <a:endParaRPr lang="ru-RU" sz="36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448483" y="3946936"/>
            <a:ext cx="432048" cy="10921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16635" y="3798788"/>
            <a:ext cx="1404156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068663" y="3654772"/>
            <a:ext cx="4392488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248683" y="3402744"/>
            <a:ext cx="5256584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068663" y="2610656"/>
            <a:ext cx="4962192" cy="419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7"/>
          </p:cNvCxnSpPr>
          <p:nvPr/>
        </p:nvCxnSpPr>
        <p:spPr>
          <a:xfrm flipV="1">
            <a:off x="3963959" y="2106600"/>
            <a:ext cx="2228940" cy="5253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Эпические жанры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181121"/>
            <a:ext cx="11629292" cy="6500241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Басня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краткий иносказательный рассказ в прозе или стихах поучительного характера. Широко известны басни И.А. Крылова.</a:t>
            </a:r>
          </a:p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небольшое прозаическое произведение в основном повествовательного характера, композиционно сгруппированное вокруг отдельного эпизода, характера.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9218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Эпические жанры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6235" y="1167258"/>
            <a:ext cx="11701300" cy="489364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произведение, тяготеющее к последовательному изложению сюжета, ограниченное минимумом сюжетных линий.</a:t>
            </a:r>
          </a:p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Очерк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произведение, основанное на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фактах,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документах, наблюдениях автора.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Эпические жанры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439" y="1309890"/>
            <a:ext cx="11681543" cy="547534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большое эпическое произведение, в котором изображается всесторонняя картина жизни множества людей в определённый </a:t>
            </a:r>
            <a:r>
              <a:rPr lang="ru-RU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 </a:t>
            </a:r>
            <a:r>
              <a:rPr lang="ru-RU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времени или целой человеческой жизни.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эпопея - самый крупный повествовательный жанр литературы, изображающий большой период исторического времени или значительное историческое событие в его масштабности и противоречивости. 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42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0367" y="247842"/>
            <a:ext cx="6444716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  <a:tabLst>
                <a:tab pos="1708150" algn="l"/>
              </a:tabLst>
            </a:pPr>
            <a:r>
              <a:rPr lang="ru-RU" sz="4400" dirty="0" smtClean="0"/>
              <a:t>Литература </a:t>
            </a:r>
            <a:r>
              <a:rPr lang="en-US" sz="4400" dirty="0" smtClean="0"/>
              <a:t>XVIII </a:t>
            </a:r>
            <a:r>
              <a:rPr lang="ru-RU" sz="4400" dirty="0" smtClean="0"/>
              <a:t>века</a:t>
            </a:r>
            <a:endParaRPr sz="4400" dirty="0"/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234" y="1170496"/>
            <a:ext cx="11652295" cy="557319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</a:t>
            </a:r>
            <a:r>
              <a:rPr lang="en-US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века, в Петровскую эпоху, Россия стала стремительно развиваться благодаря преобразованиям во всех областях государственной и культурной жизни.</a:t>
            </a:r>
          </a:p>
          <a:p>
            <a:pPr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Укрепилась независимость России.</a:t>
            </a:r>
          </a:p>
          <a:p>
            <a:pPr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Возросла её военная мощь.</a:t>
            </a:r>
          </a:p>
          <a:p>
            <a:pPr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Произошло культурное сближение со странами Европы.  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 animBg="1"/>
      <p:bldP spid="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Жанры лирики</a:t>
            </a:r>
            <a:endParaRPr lang="ru-RU" sz="4400" dirty="0"/>
          </a:p>
        </p:txBody>
      </p:sp>
      <p:sp>
        <p:nvSpPr>
          <p:cNvPr id="6" name="Овал 5"/>
          <p:cNvSpPr/>
          <p:nvPr/>
        </p:nvSpPr>
        <p:spPr>
          <a:xfrm>
            <a:off x="540271" y="3353841"/>
            <a:ext cx="2772308" cy="177709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Лирика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32559" y="5598988"/>
            <a:ext cx="2412268" cy="115212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Сонет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264907" y="5441614"/>
            <a:ext cx="3780420" cy="125280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Эпиграмма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85087" y="3186018"/>
            <a:ext cx="4032448" cy="194491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73073" y="1890576"/>
            <a:ext cx="2612214" cy="122413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Элегия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43638" y="1529132"/>
            <a:ext cx="1998222" cy="108012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Ода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628503" y="2502644"/>
            <a:ext cx="1215135" cy="8693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312579" y="2609252"/>
            <a:ext cx="3636404" cy="11535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492599" y="4152275"/>
            <a:ext cx="4302286" cy="90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312579" y="4844534"/>
            <a:ext cx="3420380" cy="597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772519" y="5130936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1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 лирики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4971" y="1299475"/>
            <a:ext cx="11582563" cy="4825937"/>
          </a:xfrm>
          <a:noFill/>
          <a:ln>
            <a:noFill/>
          </a:ln>
          <a:effectLst/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Ода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жанр, воспевающий обычно какое – либо важное историческое событие лицо или явление </a:t>
            </a:r>
          </a:p>
          <a:p>
            <a:pPr marL="0" indent="0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Элегия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лирическое стихотворение, передающее глубоко личные, интимные переживания человека, проникнутые настроением грусти.</a:t>
            </a:r>
            <a:endParaRPr 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 лирики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1693" y="1278508"/>
            <a:ext cx="11632387" cy="5589222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Стихотворение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небольшое произведение в стихах.</a:t>
            </a:r>
          </a:p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Эпиграмма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короткое стихотворение, как правило, четверостишие, высмеивающее какое – либо конкретное лицо.</a:t>
            </a:r>
          </a:p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Сонет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особая форма лирического стихотворения, состоящая из четырнадцати строк.   </a:t>
            </a:r>
            <a:endParaRPr 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Жанры драматургии</a:t>
            </a:r>
            <a:endParaRPr lang="ru-RU" sz="4400" dirty="0"/>
          </a:p>
        </p:txBody>
      </p:sp>
      <p:sp>
        <p:nvSpPr>
          <p:cNvPr id="5" name="Овал 4"/>
          <p:cNvSpPr/>
          <p:nvPr/>
        </p:nvSpPr>
        <p:spPr>
          <a:xfrm>
            <a:off x="679055" y="2691331"/>
            <a:ext cx="2598559" cy="165618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Драма-</a:t>
            </a:r>
            <a:r>
              <a:rPr lang="ru-RU" sz="3600" dirty="0" err="1" smtClean="0"/>
              <a:t>тургия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3600611" y="5058928"/>
            <a:ext cx="2304256" cy="14761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Драма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7273019" y="3870796"/>
            <a:ext cx="2988332" cy="14401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Комедия</a:t>
            </a:r>
            <a:endParaRPr lang="ru-RU" sz="3600" dirty="0"/>
          </a:p>
        </p:txBody>
      </p:sp>
      <p:sp>
        <p:nvSpPr>
          <p:cNvPr id="8" name="Овал 7"/>
          <p:cNvSpPr/>
          <p:nvPr/>
        </p:nvSpPr>
        <p:spPr>
          <a:xfrm>
            <a:off x="5544827" y="1382174"/>
            <a:ext cx="2556284" cy="136815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Трагедия</a:t>
            </a:r>
            <a:endParaRPr lang="ru-RU" sz="2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700511" y="4374852"/>
            <a:ext cx="1152128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276575" y="3672774"/>
            <a:ext cx="3852428" cy="702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060551" y="2250616"/>
            <a:ext cx="237626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535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Жанры драматургии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7988" y="1123691"/>
            <a:ext cx="11781555" cy="5835444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Трагедия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произведение, в основе которого острый неразрешимый конфликт личности с жизнью или самим собой.</a:t>
            </a:r>
          </a:p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Комедия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произведение, средствами сатиры и юмора высмеивающее пороки общества и человека.</a:t>
            </a:r>
          </a:p>
          <a:p>
            <a:pPr marL="0" indent="0">
              <a:buNone/>
              <a:tabLst>
                <a:tab pos="7089775" algn="l"/>
              </a:tabLst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Драма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произведение, изображающее личность в её драматических отношениях с обществом и тяжёлые переживания, однако возможно благополучное разрешение конфликта сталкивающихся сил.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008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Вывод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00454" y="1108540"/>
            <a:ext cx="7739695" cy="5672391"/>
          </a:xfrm>
        </p:spPr>
        <p:txBody>
          <a:bodyPr/>
          <a:lstStyle/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«Русская литература… всегда была совестью народа. Её место в общественной жизни страны всегда было почётным и влиятельным. Она воспитывала людей и стремилась к справедливому переустройству жизни». 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Д. С. Лихачёв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39" y="1278508"/>
            <a:ext cx="3744416" cy="545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1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27" y="202452"/>
            <a:ext cx="11917324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Задания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278508"/>
            <a:ext cx="11665295" cy="541686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такое классицизм?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литературные жанры характерны для классицизма?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какие три рода принято делить литературу?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жанры драматургии.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отличается драматическое произведение от эпического и лирического?</a:t>
            </a:r>
          </a:p>
        </p:txBody>
      </p:sp>
    </p:spTree>
    <p:extLst>
      <p:ext uri="{BB962C8B-B14F-4D97-AF65-F5344CB8AC3E}">
        <p14:creationId xmlns:p14="http://schemas.microsoft.com/office/powerpoint/2010/main" val="2005581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Литература </a:t>
            </a:r>
            <a:r>
              <a:rPr lang="en-US" sz="4400" dirty="0" smtClean="0"/>
              <a:t>XVIII </a:t>
            </a:r>
            <a:r>
              <a:rPr lang="ru-RU" sz="4400" dirty="0" smtClean="0"/>
              <a:t>века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2724" y="1041330"/>
            <a:ext cx="1163839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века была связана с лучшими традициями древнерусской литературы. </a:t>
            </a:r>
          </a:p>
          <a:p>
            <a:pPr algn="ctr"/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Реформаторская деятельность Петра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 обновление и европеизация России, широкое государственное строительство, превращение страны в сильную мировую державу при жестокости крепостнической системы – всё это нашло отражение в литературе того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времени. Ведущим литературным течением XIII века стал классицизм.</a:t>
            </a: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217" y="1137539"/>
            <a:ext cx="120973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Классицизм   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От латинского слова «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классикус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» – образцовый.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Стиль и направление в искусстве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XVII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в.в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., ориентировавшиеся на наследие античной культуры как на норму и идеальный образец.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Классицизму свойственна строгая организованность логичных, ясных и гармоничных образов.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Понятие о классицизме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7020"/>
            <a:ext cx="11100723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Расцвет классицизма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2237" y="1101061"/>
            <a:ext cx="11737303" cy="59093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расцвета классицизм достиг во Франции во второй половине</a:t>
            </a:r>
            <a:r>
              <a:rPr lang="en-US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XVII 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века. </a:t>
            </a:r>
          </a:p>
          <a:p>
            <a:pPr lvl="0"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произведениях писателей классицистов нашли отражение идеи сильного независимого государства с абсолютной властью 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монарха</a:t>
            </a:r>
            <a:r>
              <a:rPr lang="en-US" sz="4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конфликт в произведениях классицизма – конфликт между долгом и 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</a:t>
            </a:r>
            <a:r>
              <a:rPr lang="ru-RU" sz="4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4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Расцвет классицизма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5600" y="1242504"/>
            <a:ext cx="11763943" cy="5552289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 центре этих произведений человек подчинивший личное общественному.</a:t>
            </a:r>
          </a:p>
          <a:p>
            <a:pPr marL="0" indent="0" algn="ctr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него превыше всего долг гражданина, служение интересам родины, государства. Таким гражданином должен быть в первую очередь монарх. Классицисты считали высшим критерием истинного и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прекрасного -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разум.  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80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4367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Расцвет классицизма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8579" y="1350516"/>
            <a:ext cx="11593289" cy="56709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русской литературе классицизм был тесно связан с идеями европейского Просвещения, такими как:</a:t>
            </a: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твёрдых и справедливых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законов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просвещение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образование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нации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стремление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проникнуть в тайны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мироздания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естественного равенства людей всех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сословий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1035442"/>
            <a:ext cx="12169352" cy="576251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defTabSz="1228126">
              <a:spcAft>
                <a:spcPts val="200"/>
              </a:spcAft>
              <a:defRPr/>
            </a:pP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конфликт </a:t>
            </a:r>
            <a:r>
              <a:rPr lang="en-US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в России – конфликт между помещиками и крепостными крестьянами. Ужесточение крепостного права стало основной причиной Крестьянской войны под руководством Е. И. Пугачёва.</a:t>
            </a:r>
          </a:p>
          <a:p>
            <a:pPr defTabSz="1228126">
              <a:spcAft>
                <a:spcPts val="200"/>
              </a:spcAft>
              <a:defRPr/>
            </a:pP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60-х гг. </a:t>
            </a:r>
            <a:r>
              <a:rPr lang="en-US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крестьянская тема станет ведущей в русской литературе. Писатели – классицисты сочувственно относились к судьбам крепостных, осуждали жестокость и паразитизм помещиков. Они призывали к гуманному обращению с крестьянами.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Расцвет классицизма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Особенности русского классицизма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108223" y="1134492"/>
            <a:ext cx="12061552" cy="573686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ильная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связь с современной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действительностью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бразы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положительных героев, неспособных примириться   с социальной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несправедливостью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онфликт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(например, долга и страсти) разрешим и может закончиться счастливо для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героев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первое место выходит лирический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жанр</a:t>
            </a:r>
            <a:endParaRPr lang="ru-RU" sz="4000" dirty="0" smtClean="0">
              <a:solidFill>
                <a:srgbClr val="00B05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153922</TotalTime>
  <Words>874</Words>
  <Application>Microsoft Office PowerPoint</Application>
  <PresentationFormat>Произвольный</PresentationFormat>
  <Paragraphs>107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Литература XVIII века</vt:lpstr>
      <vt:lpstr>Литература XVIII века</vt:lpstr>
      <vt:lpstr>Понятие о классицизме</vt:lpstr>
      <vt:lpstr>Расцвет классицизма</vt:lpstr>
      <vt:lpstr>Расцвет классицизма</vt:lpstr>
      <vt:lpstr>Расцвет классицизма</vt:lpstr>
      <vt:lpstr>Расцвет классицизма</vt:lpstr>
      <vt:lpstr>Особенности русского классицизма</vt:lpstr>
      <vt:lpstr>Русские писатели - классицисты</vt:lpstr>
      <vt:lpstr>Русские писатели - классицисты</vt:lpstr>
      <vt:lpstr>Роды и жанры литературы</vt:lpstr>
      <vt:lpstr>Роды литературы</vt:lpstr>
      <vt:lpstr>Роды литературы</vt:lpstr>
      <vt:lpstr>Роды литературы</vt:lpstr>
      <vt:lpstr>Жанры литературы</vt:lpstr>
      <vt:lpstr>Эпические жанры</vt:lpstr>
      <vt:lpstr>Эпические жанры</vt:lpstr>
      <vt:lpstr>Эпические жанры </vt:lpstr>
      <vt:lpstr>Жанры лирики</vt:lpstr>
      <vt:lpstr>Жанр лирики</vt:lpstr>
      <vt:lpstr>Жанр лирики</vt:lpstr>
      <vt:lpstr>Жанры драматургии</vt:lpstr>
      <vt:lpstr>Жанры драматургии</vt:lpstr>
      <vt:lpstr>Вывод</vt:lpstr>
      <vt:lpstr>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1656</cp:revision>
  <dcterms:created xsi:type="dcterms:W3CDTF">2014-10-08T23:03:32Z</dcterms:created>
  <dcterms:modified xsi:type="dcterms:W3CDTF">2020-09-18T06:39:01Z</dcterms:modified>
</cp:coreProperties>
</file>