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4"/>
  </p:notesMasterIdLst>
  <p:sldIdLst>
    <p:sldId id="1356" r:id="rId11"/>
    <p:sldId id="1370" r:id="rId12"/>
    <p:sldId id="1372" r:id="rId13"/>
    <p:sldId id="1357" r:id="rId14"/>
    <p:sldId id="1366" r:id="rId15"/>
    <p:sldId id="1413" r:id="rId16"/>
    <p:sldId id="1405" r:id="rId17"/>
    <p:sldId id="1402" r:id="rId18"/>
    <p:sldId id="1374" r:id="rId19"/>
    <p:sldId id="1404" r:id="rId20"/>
    <p:sldId id="1403" r:id="rId21"/>
    <p:sldId id="1363" r:id="rId22"/>
    <p:sldId id="1407" r:id="rId23"/>
    <p:sldId id="1410" r:id="rId24"/>
    <p:sldId id="1373" r:id="rId25"/>
    <p:sldId id="1406" r:id="rId26"/>
    <p:sldId id="1411" r:id="rId27"/>
    <p:sldId id="1360" r:id="rId28"/>
    <p:sldId id="1417" r:id="rId29"/>
    <p:sldId id="1412" r:id="rId30"/>
    <p:sldId id="1409" r:id="rId31"/>
    <p:sldId id="1414" r:id="rId32"/>
    <p:sldId id="1418" r:id="rId33"/>
  </p:sldIdLst>
  <p:sldSz cx="12169775" cy="7021513"/>
  <p:notesSz cx="6858000" cy="9144000"/>
  <p:custDataLst>
    <p:tags r:id="rId35"/>
  </p:custDataLst>
  <p:defaultTextStyle>
    <a:defPPr>
      <a:defRPr lang="en-US"/>
    </a:defPPr>
    <a:lvl1pPr marL="0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038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2057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6075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0095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4113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8134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2154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370"/>
            <p14:sldId id="1372"/>
            <p14:sldId id="1357"/>
            <p14:sldId id="1366"/>
            <p14:sldId id="1413"/>
            <p14:sldId id="1405"/>
            <p14:sldId id="1402"/>
          </p14:sldIdLst>
        </p14:section>
        <p14:section name="Раздел без заголовка" id="{12023FAE-6EA7-489E-A309-71EE5BB70F5B}">
          <p14:sldIdLst/>
        </p14:section>
        <p14:section name="Раздел без заголовка" id="{3375A2AD-79D0-4D6E-8B30-D2032A0CE601}">
          <p14:sldIdLst>
            <p14:sldId id="1374"/>
            <p14:sldId id="1404"/>
            <p14:sldId id="1403"/>
            <p14:sldId id="1363"/>
            <p14:sldId id="1407"/>
          </p14:sldIdLst>
        </p14:section>
        <p14:section name="Раздел без заголовка" id="{C4BC3DC4-CF3A-43EA-AAA0-FCE152E847CB}">
          <p14:sldIdLst>
            <p14:sldId id="1410"/>
            <p14:sldId id="1373"/>
            <p14:sldId id="1406"/>
            <p14:sldId id="1411"/>
            <p14:sldId id="1360"/>
            <p14:sldId id="1417"/>
            <p14:sldId id="1412"/>
            <p14:sldId id="1409"/>
            <p14:sldId id="1414"/>
            <p14:sldId id="1418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7F7F7F"/>
    <a:srgbClr val="5F5F5F"/>
    <a:srgbClr val="B2B2B2"/>
    <a:srgbClr val="DDDDDD"/>
    <a:srgbClr val="808080"/>
    <a:srgbClr val="C0C0C0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706" autoAdjust="0"/>
    <p:restoredTop sz="86736" autoAdjust="0"/>
  </p:normalViewPr>
  <p:slideViewPr>
    <p:cSldViewPr snapToObjects="1">
      <p:cViewPr>
        <p:scale>
          <a:sx n="64" d="100"/>
          <a:sy n="64" d="100"/>
        </p:scale>
        <p:origin x="-402" y="-228"/>
      </p:cViewPr>
      <p:guideLst>
        <p:guide orient="horz" pos="1608"/>
        <p:guide orient="horz" pos="1120"/>
        <p:guide pos="3977"/>
        <p:guide pos="33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8038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2057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6075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70095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4113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8134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2154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49715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846371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71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2322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51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08711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3"/>
            <a:ext cx="2347972" cy="36199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3"/>
            <a:ext cx="2347972" cy="36199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3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3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9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9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6" y="153980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4" y="1559655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6" y="1614947"/>
            <a:ext cx="5293853" cy="315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49715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846371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71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80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9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10639501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1107271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1151584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4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4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80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9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39501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7271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1584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4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4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5" y="3326"/>
            <a:ext cx="12153253" cy="220950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2559" y="412583"/>
            <a:ext cx="5446095" cy="1164101"/>
          </a:xfrm>
          <a:prstGeom prst="rect">
            <a:avLst/>
          </a:prstGeom>
        </p:spPr>
        <p:txBody>
          <a:bodyPr vert="horz" wrap="square" lIns="0" tIns="31097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43"/>
              </a:spcBef>
            </a:pPr>
            <a:r>
              <a:rPr lang="ru-RU" sz="7200" b="1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81603" y="2793845"/>
            <a:ext cx="7448022" cy="3954187"/>
          </a:xfrm>
          <a:prstGeom prst="rect">
            <a:avLst/>
          </a:prstGeom>
        </p:spPr>
        <p:txBody>
          <a:bodyPr vert="horz" wrap="square" lIns="0" tIns="29745" rIns="0" bIns="0" rtlCol="0">
            <a:spAutoFit/>
          </a:bodyPr>
          <a:lstStyle/>
          <a:p>
            <a:pPr marL="39208" algn="ctr">
              <a:lnSpc>
                <a:spcPts val="4162"/>
              </a:lnSpc>
              <a:spcBef>
                <a:spcPts val="235"/>
              </a:spcBef>
            </a:pPr>
            <a:endParaRPr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Низамиддин</a:t>
            </a:r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Алишер Навои.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«Смятение праведных»</a:t>
            </a:r>
          </a:p>
          <a:p>
            <a:pPr marL="27041" algn="ctr"/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endParaRPr sz="4400" b="1" dirty="0"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15" y="493596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23015" y="493596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57"/>
            <a:ext cx="365764" cy="784063"/>
          </a:xfrm>
          <a:prstGeom prst="rect">
            <a:avLst/>
          </a:prstGeom>
        </p:spPr>
        <p:txBody>
          <a:bodyPr vert="horz" wrap="square" lIns="0" tIns="33803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0290" y="1174525"/>
            <a:ext cx="1106866" cy="459201"/>
          </a:xfrm>
          <a:prstGeom prst="rect">
            <a:avLst/>
          </a:prstGeom>
        </p:spPr>
        <p:txBody>
          <a:bodyPr vert="horz" wrap="square" lIns="0" tIns="25689" rIns="0" bIns="0" rtlCol="0">
            <a:spAutoFit/>
          </a:bodyPr>
          <a:lstStyle/>
          <a:p>
            <a:pPr>
              <a:spcBef>
                <a:spcPts val="203"/>
              </a:spcBef>
            </a:pPr>
            <a:r>
              <a:rPr lang="ru-RU" sz="28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2" y="434554"/>
            <a:ext cx="1365786" cy="1365786"/>
          </a:xfrm>
          <a:prstGeom prst="rect">
            <a:avLst/>
          </a:prstGeom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2" b="10882"/>
          <a:stretch>
            <a:fillRect/>
          </a:stretch>
        </p:blipFill>
        <p:spPr>
          <a:xfrm>
            <a:off x="8429625" y="2820988"/>
            <a:ext cx="3321050" cy="3487737"/>
          </a:xfr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40F82D4B-0806-40E7-82DD-490ED9DCC420}"/>
              </a:ext>
            </a:extLst>
          </p:cNvPr>
          <p:cNvSpPr/>
          <p:nvPr/>
        </p:nvSpPr>
        <p:spPr>
          <a:xfrm>
            <a:off x="198977" y="1314512"/>
            <a:ext cx="8226170" cy="5436604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84222" tIns="184222" rIns="184222" bIns="184222">
            <a:noAutofit/>
          </a:bodyPr>
          <a:lstStyle/>
          <a:p>
            <a:pPr algn="ctr"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одной из бесед он пишет:</a:t>
            </a:r>
          </a:p>
          <a:p>
            <a:pPr algn="ctr"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устремленный к Истине всегда,</a:t>
            </a:r>
          </a:p>
          <a:p>
            <a:pPr algn="ctr"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Согнувшийся под ношею труда!</a:t>
            </a:r>
          </a:p>
          <a:p>
            <a:pPr algn="ctr"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Служа добру, пылинкой ты взлетишь,</a:t>
            </a:r>
          </a:p>
          <a:p>
            <a:pPr algn="ctr"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Глаза высокомерья ослепишь…</a:t>
            </a:r>
          </a:p>
          <a:p>
            <a:pPr algn="ctr"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…Ты неуклонно путь свой проходи,</a:t>
            </a:r>
          </a:p>
          <a:p>
            <a:pPr algn="ctr"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скромности достоинство блюди…  </a:t>
            </a:r>
            <a:endParaRPr lang="ru-RU" sz="3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0351" y="286637"/>
            <a:ext cx="10344310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Поэма – «Смятение праведных»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16" y="2502644"/>
            <a:ext cx="3780416" cy="30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48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2673" y="162384"/>
            <a:ext cx="11989544" cy="1008112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Поэма – «Смятение праведных»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2239" y="1247438"/>
            <a:ext cx="11640846" cy="507831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Поэт высоко оценивает роль воспитания и соблюдения нравственных норм во взаимоотношениях людей, в духовном совершенствовании личности. Верность делу народа, дружба, братство, скромность, правдивость и добросовестность, щедрость и трудолюбие, высокая и чистая любовь, преданность науке и просвещению – все эти идеалы силой таланта Навои были воплощены  в его бессмертных творениях.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19" y="272353"/>
            <a:ext cx="5544616" cy="712607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Светоч духовности</a:t>
            </a:r>
            <a:endParaRPr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866" y="1314512"/>
            <a:ext cx="7339193" cy="526297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В 1941 году узбекский писатель Муса 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Ташмухамедов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написал роман «Алишер  Навои». В 1947 году в Узбекистане был снят фильм «Алишер Навои»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95" y="1439677"/>
            <a:ext cx="3837639" cy="50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534" y="269139"/>
            <a:ext cx="10344310" cy="837054"/>
          </a:xfrm>
        </p:spPr>
        <p:txBody>
          <a:bodyPr>
            <a:normAutofit/>
          </a:bodyPr>
          <a:lstStyle/>
          <a:p>
            <a:r>
              <a:rPr lang="ru-RU" sz="4400" dirty="0"/>
              <a:t>Светоч духовности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2239" y="1278508"/>
            <a:ext cx="6876764" cy="5364596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00B050"/>
                </a:solidFill>
              </a:rPr>
              <a:t>В честь Навои назван город в Узбекистане. В 1970 году в состав Дальневосточного морского пароходства вошло судно, носящее имя Алишера Навои.   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19" y="1278508"/>
            <a:ext cx="4667902" cy="33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Светоч духовности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2239" y="1137003"/>
            <a:ext cx="11593288" cy="3323987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 Ташкенте есть «Театр оперы и балета имени Навои», проспект Алишера Навои, станция метро «Алишера Навои». В стенах зала станций метро установлено панно из сюжетов «Хамсы» и барельеф Навои. Национальная библиотека Узбекистана носит имя Алишера Навои.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59" y="4050816"/>
            <a:ext cx="5832648" cy="26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59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1069" y="389823"/>
            <a:ext cx="9187635" cy="552806"/>
          </a:xfrm>
        </p:spPr>
        <p:txBody>
          <a:bodyPr>
            <a:noAutofit/>
          </a:bodyPr>
          <a:lstStyle/>
          <a:p>
            <a:r>
              <a:rPr lang="ru-RU" sz="4400" dirty="0"/>
              <a:t>Светоч духовности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43" y="594432"/>
            <a:ext cx="7524836" cy="6247864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честь Навои назван </a:t>
            </a:r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осударственный музей литературы Академии наук Республики Узбекистан и Самаркандский государственный университет. В мире несколько памятников поэту: </a:t>
            </a:r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Москве, Навои, Ташкенте, Самарканде.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1" y="1226659"/>
            <a:ext cx="4185563" cy="56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3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Светоч духовности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2240" y="1278508"/>
            <a:ext cx="11701299" cy="1846659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1991 году к 550 – </a:t>
            </a:r>
            <a:r>
              <a:rPr lang="ru-RU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летию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поэта был выпущен советский юбилейный рубль с изображением Алишера Навои.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59" y="2610656"/>
            <a:ext cx="4352553" cy="41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Светоч духовности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43" y="1181121"/>
            <a:ext cx="11629292" cy="5416868"/>
          </a:xfrm>
          <a:noFill/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Алишер Навои – духовный выразитель независимости. В одном из крупнейших культурно – интеллектуальных и научно – исследовательских центров мира – библиотеке Конгресса Соединённых Штатов Америки состоялся международный симпозиум «Алишер Навои и его влияние на культурное развитие народов.</a:t>
            </a:r>
          </a:p>
        </p:txBody>
      </p:sp>
    </p:spTree>
    <p:extLst>
      <p:ext uri="{BB962C8B-B14F-4D97-AF65-F5344CB8AC3E}">
        <p14:creationId xmlns:p14="http://schemas.microsoft.com/office/powerpoint/2010/main" val="19921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Викторина по творчеству А. Навои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08733" y="1280047"/>
            <a:ext cx="2592288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235" y="2087610"/>
            <a:ext cx="5694655" cy="42473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1. Вершина поэтического творчества А. Навои. Назовите произведение.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10890" y="2087611"/>
            <a:ext cx="6042649" cy="421653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5360" dirty="0" smtClean="0">
                <a:latin typeface="Arial" panose="020B0604020202020204" pitchFamily="34" charset="0"/>
                <a:cs typeface="Arial" panose="020B0604020202020204" pitchFamily="34" charset="0"/>
              </a:rPr>
              <a:t>2. Назовите </a:t>
            </a:r>
            <a:r>
              <a:rPr lang="ru-RU" sz="536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5360" dirty="0" smtClean="0">
                <a:latin typeface="Arial" panose="020B0604020202020204" pitchFamily="34" charset="0"/>
                <a:cs typeface="Arial" panose="020B0604020202020204" pitchFamily="34" charset="0"/>
              </a:rPr>
              <a:t>ород, в котором Навои совершенствовал свои знания в разных медресе.</a:t>
            </a:r>
            <a:endParaRPr lang="ru-RU" sz="5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Викторина по творчеству А. Навои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71996" y="1555533"/>
            <a:ext cx="5796643" cy="4154984"/>
          </a:xfrm>
          <a:ln>
            <a:solidFill>
              <a:srgbClr val="00B0F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3. Из скольких поэм состоит «</a:t>
            </a:r>
            <a:r>
              <a:rPr lang="ru-RU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Пятерица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»? Назовите по порядку.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887" y="1562960"/>
            <a:ext cx="5688844" cy="415498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4. Назовите классика 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персидско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таджикской поэзии, друга и наставника А. Навои.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67841" y="1100985"/>
            <a:ext cx="93610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«Если 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мы эту великую</a:t>
            </a:r>
          </a:p>
          <a:p>
            <a:pPr algn="ctr"/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личность будем считать святой,</a:t>
            </a:r>
          </a:p>
          <a:p>
            <a:pPr algn="ctr"/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то он святее святых,</a:t>
            </a:r>
          </a:p>
          <a:p>
            <a:pPr algn="ctr"/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если будем говорить,</a:t>
            </a:r>
          </a:p>
          <a:p>
            <a:pPr algn="ctr"/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что он мыслитель,</a:t>
            </a:r>
          </a:p>
          <a:p>
            <a:pPr algn="ctr"/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то – мыслитель из всех</a:t>
            </a:r>
          </a:p>
          <a:p>
            <a:pPr algn="ctr"/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мыслителей, если скажем</a:t>
            </a:r>
          </a:p>
          <a:p>
            <a:pPr algn="ctr"/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что он поэт,</a:t>
            </a:r>
          </a:p>
          <a:p>
            <a:pPr algn="ctr"/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то тогда он султан всех 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поэтов»</a:t>
            </a:r>
            <a:endParaRPr lang="ru-RU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Алишер Навои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11" y="2483217"/>
            <a:ext cx="4069330" cy="286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Викторина по творчеству А. Навои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94180" y="1331178"/>
            <a:ext cx="5940660" cy="2215991"/>
          </a:xfrm>
          <a:ln>
            <a:solidFill>
              <a:srgbClr val="0070C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5. Назовите поэта, основателя жанра «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Пятерица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08923" y="1331179"/>
            <a:ext cx="5256584" cy="255454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6. Назовите город в Хорасане, где поэт был правителем во время ссылок.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Викторина по творчеству А. Навои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34972" y="1264782"/>
            <a:ext cx="5965940" cy="2215991"/>
          </a:xfrm>
          <a:noFill/>
          <a:ln>
            <a:solidFill>
              <a:srgbClr val="0070C0"/>
            </a:solidFill>
          </a:ln>
          <a:effectLst/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7. Назовите город, где родился А. Навои.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44927" y="1264783"/>
            <a:ext cx="5444700" cy="507831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8. Какие посты занимал Навои при дворе султана Хусейна </a:t>
            </a:r>
            <a:r>
              <a:rPr lang="ru-RU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Байкары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Викторина по творчеству А. Навои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1152" y="1350516"/>
            <a:ext cx="5691727" cy="2215991"/>
          </a:xfrm>
          <a:ln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9. Назовите самую любимую игру Алишера Навои.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12879" y="1342631"/>
            <a:ext cx="5904656" cy="452431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10. Назовите поэта, ученого, филолога, переводчика, который переводил лирику А. Навои на русский язык?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27" y="202452"/>
            <a:ext cx="11917324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Задания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43" y="1278508"/>
            <a:ext cx="11665295" cy="4678204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 чем сравнивает Алишер Навои слово?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Какая речь радует поэта?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означает благопристойность в понимании А. </a:t>
            </a:r>
            <a:r>
              <a:rPr lang="ru-RU" sz="4000" smtClean="0">
                <a:latin typeface="Arial" panose="020B0604020202020204" pitchFamily="34" charset="0"/>
                <a:cs typeface="Arial" panose="020B0604020202020204" pitchFamily="34" charset="0"/>
              </a:rPr>
              <a:t>Навои?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такое, по мнению А. Навои, правдивость? Какие главные два свойства заключены в ней?</a:t>
            </a:r>
          </a:p>
        </p:txBody>
      </p:sp>
    </p:spTree>
    <p:extLst>
      <p:ext uri="{BB962C8B-B14F-4D97-AF65-F5344CB8AC3E}">
        <p14:creationId xmlns:p14="http://schemas.microsoft.com/office/powerpoint/2010/main" val="200558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5">
            <a:extLst>
              <a:ext uri="{FF2B5EF4-FFF2-40B4-BE49-F238E27FC236}">
                <a16:creationId xmlns="" xmlns:a16="http://schemas.microsoft.com/office/drawing/2014/main" id="{04DAC63A-E2B5-4CEF-AFB7-674628D9F1BD}"/>
              </a:ext>
            </a:extLst>
          </p:cNvPr>
          <p:cNvSpPr>
            <a:spLocks noEditPoints="1"/>
          </p:cNvSpPr>
          <p:nvPr/>
        </p:nvSpPr>
        <p:spPr bwMode="auto">
          <a:xfrm>
            <a:off x="1101771" y="2180085"/>
            <a:ext cx="370772" cy="50375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36">
            <a:extLst>
              <a:ext uri="{FF2B5EF4-FFF2-40B4-BE49-F238E27FC236}">
                <a16:creationId xmlns="" xmlns:a16="http://schemas.microsoft.com/office/drawing/2014/main" id="{2B48F30C-3AD7-4BFB-8A74-A17CA4E358FC}"/>
              </a:ext>
            </a:extLst>
          </p:cNvPr>
          <p:cNvSpPr>
            <a:spLocks noEditPoints="1"/>
          </p:cNvSpPr>
          <p:nvPr/>
        </p:nvSpPr>
        <p:spPr bwMode="auto">
          <a:xfrm>
            <a:off x="6316846" y="2222903"/>
            <a:ext cx="493272" cy="418115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81">
            <a:extLst>
              <a:ext uri="{FF2B5EF4-FFF2-40B4-BE49-F238E27FC236}">
                <a16:creationId xmlns="" xmlns:a16="http://schemas.microsoft.com/office/drawing/2014/main" id="{7DF11DB9-8F05-41B7-A58D-0257378BD807}"/>
              </a:ext>
            </a:extLst>
          </p:cNvPr>
          <p:cNvSpPr>
            <a:spLocks noEditPoints="1"/>
          </p:cNvSpPr>
          <p:nvPr/>
        </p:nvSpPr>
        <p:spPr bwMode="auto">
          <a:xfrm>
            <a:off x="9035084" y="2180085"/>
            <a:ext cx="446392" cy="574810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94">
            <a:extLst>
              <a:ext uri="{FF2B5EF4-FFF2-40B4-BE49-F238E27FC236}">
                <a16:creationId xmlns="" xmlns:a16="http://schemas.microsoft.com/office/drawing/2014/main" id="{12E97AE3-E834-4A5F-BEDB-90C22A6D9C82}"/>
              </a:ext>
            </a:extLst>
          </p:cNvPr>
          <p:cNvSpPr>
            <a:spLocks noEditPoints="1"/>
          </p:cNvSpPr>
          <p:nvPr/>
        </p:nvSpPr>
        <p:spPr bwMode="auto">
          <a:xfrm>
            <a:off x="1046348" y="3451621"/>
            <a:ext cx="481618" cy="513770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24">
            <a:extLst>
              <a:ext uri="{FF2B5EF4-FFF2-40B4-BE49-F238E27FC236}">
                <a16:creationId xmlns="" xmlns:a16="http://schemas.microsoft.com/office/drawing/2014/main" id="{D6453D5F-1E24-4163-9AB4-EA028DA613BE}"/>
              </a:ext>
            </a:extLst>
          </p:cNvPr>
          <p:cNvSpPr>
            <a:spLocks noEditPoints="1"/>
          </p:cNvSpPr>
          <p:nvPr/>
        </p:nvSpPr>
        <p:spPr bwMode="auto">
          <a:xfrm>
            <a:off x="6277094" y="3464254"/>
            <a:ext cx="412500" cy="506140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25">
            <a:extLst>
              <a:ext uri="{FF2B5EF4-FFF2-40B4-BE49-F238E27FC236}">
                <a16:creationId xmlns="" xmlns:a16="http://schemas.microsoft.com/office/drawing/2014/main" id="{82CB01C9-802D-40CD-8237-A5D9C9D0CEA3}"/>
              </a:ext>
            </a:extLst>
          </p:cNvPr>
          <p:cNvSpPr>
            <a:spLocks noEditPoints="1"/>
          </p:cNvSpPr>
          <p:nvPr/>
        </p:nvSpPr>
        <p:spPr bwMode="auto">
          <a:xfrm>
            <a:off x="8951644" y="3480112"/>
            <a:ext cx="467884" cy="473922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Алишер Навои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44898" y="1160100"/>
            <a:ext cx="85516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Алишер Навои – выдающийся поэт Востока, философ, государственный деятель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тимуридского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Хорасана. Его литературное наследие велико и многогранно: более 30 сборников стихов, крупных поэм, прозаических сочинений и научных трактатов.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744" y="1854572"/>
            <a:ext cx="3448382" cy="395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2519" y="233958"/>
            <a:ext cx="7343862" cy="712607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77"/>
              </a:spcBef>
              <a:tabLst>
                <a:tab pos="1708150" algn="l"/>
              </a:tabLst>
            </a:pPr>
            <a:r>
              <a:rPr lang="ru-RU" sz="4400" dirty="0" smtClean="0"/>
              <a:t>Литературное наследие</a:t>
            </a:r>
            <a:endParaRPr sz="4400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13270F5E-51F7-43B4-A683-38D44C2DD250}"/>
              </a:ext>
            </a:extLst>
          </p:cNvPr>
          <p:cNvSpPr txBox="1"/>
          <p:nvPr/>
        </p:nvSpPr>
        <p:spPr>
          <a:xfrm>
            <a:off x="1596704" y="1716220"/>
            <a:ext cx="946261" cy="666976"/>
          </a:xfrm>
          <a:prstGeom prst="rect">
            <a:avLst/>
          </a:prstGeom>
          <a:noFill/>
        </p:spPr>
        <p:txBody>
          <a:bodyPr wrap="square" lIns="194987" tIns="97493" rIns="194987" bIns="97493" rtlCol="0">
            <a:sp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=""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7135130" y="5350598"/>
            <a:ext cx="311221" cy="214534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=""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9507786" y="5350598"/>
            <a:ext cx="311221" cy="214534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=""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4737905" y="5367280"/>
            <a:ext cx="311221" cy="214534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=""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2336926" y="5367280"/>
            <a:ext cx="311221" cy="214534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220" y="1350516"/>
            <a:ext cx="11652295" cy="51845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r>
              <a:rPr lang="ru-RU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Известно 3150 его произведений в жанре газели, включенных в диваны на чагатайском языке и фарси. «Сокровищница мыслей» - поэтический свод, включающий четыре дивана, соответствующих четырём периодам жизни поэта: «Диковины детства», «Редкости юности», «Диковины средних лет», «Назидания старости».</a:t>
            </a: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8" grpId="0" animBg="1"/>
      <p:bldP spid="89" grpId="0" animBg="1"/>
      <p:bldP spid="90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792" y="237020"/>
            <a:ext cx="11100723" cy="712607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Поэма – «Смятение праведных»</a:t>
            </a:r>
            <a:endParaRPr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4225" y="1269677"/>
            <a:ext cx="7704855" cy="56323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«Смятение праведных» -</a:t>
            </a:r>
          </a:p>
          <a:p>
            <a:pPr lvl="0" algn="ctr"/>
            <a:r>
              <a:rPr lang="ru-RU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поэма цикла.</a:t>
            </a:r>
          </a:p>
          <a:p>
            <a:pPr lvl="0" algn="ctr"/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славлю жемчуг слова! Ведь оно </a:t>
            </a:r>
          </a:p>
          <a:p>
            <a:pPr lvl="0" algn="ctr"/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Жемчужницею сердца рождено.</a:t>
            </a:r>
          </a:p>
          <a:p>
            <a:pPr lvl="0" algn="ctr"/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 слово жаром Истины горит,</a:t>
            </a:r>
          </a:p>
          <a:p>
            <a:pPr lvl="0" algn="ctr"/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 и камень в воду превратит.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53" y="1313663"/>
            <a:ext cx="4250885" cy="38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Поэма – «Смятение праведных»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5600" y="1242504"/>
            <a:ext cx="8667599" cy="563499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Первая поэма цикла, произведение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дидактико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 философского толка. Она состоит из 64 глав, в которых затрагиваются вопросы религии, морали и нравственности. В поэме обличаются феодальные распри, жестокость государственных вельмож, произвол беков, лицемерие шейхов. Поэт страстно утверждает идеалы справедливости.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88" y="1242504"/>
            <a:ext cx="3147618" cy="56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0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348" y="246704"/>
            <a:ext cx="9181020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Поэма – «Смятение праведных»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2653" y="1278508"/>
            <a:ext cx="11593289" cy="5364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поэмы находится описание общественно – политического строя, царящего в Хорасана и </a:t>
            </a:r>
            <a:r>
              <a:rPr lang="ru-RU" sz="3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Мавераннахре</a:t>
            </a:r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 второй половине </a:t>
            </a:r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в., всесторонне раскрыт его антигуманистический характер, осуждение несправедливости феодальных отношений, бесправия и невежества, гнета и насилия. Поэт выразил мысли о мерах, способствующих улучшению общества, претворению чаяний народа в жизнь. Он проявил большое гражданское мужество обратившись к шаху:</a:t>
            </a:r>
            <a:endParaRPr lang="ru-RU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1" y="1206500"/>
            <a:ext cx="8461151" cy="5665054"/>
          </a:xfrm>
          <a:prstGeom prst="rect">
            <a:avLst/>
          </a:prstGeom>
          <a:noFill/>
        </p:spPr>
        <p:txBody>
          <a:bodyPr wrap="square" lIns="194987" tIns="97493" rIns="194987" bIns="97493" rtlCol="0">
            <a:spAutoFit/>
          </a:bodyPr>
          <a:lstStyle/>
          <a:p>
            <a:pPr algn="ctr" defTabSz="1228126">
              <a:spcAft>
                <a:spcPts val="200"/>
              </a:spcAft>
              <a:defRPr/>
            </a:pPr>
            <a:r>
              <a:rPr lang="ru-RU" sz="38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…Склоняется перед тобой народ,</a:t>
            </a:r>
          </a:p>
          <a:p>
            <a:pPr algn="ctr" defTabSz="1228126">
              <a:spcAft>
                <a:spcPts val="200"/>
              </a:spcAft>
              <a:defRPr/>
            </a:pPr>
            <a:r>
              <a:rPr lang="ru-RU" sz="38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Покорно он твоих велений ждёт…</a:t>
            </a:r>
          </a:p>
          <a:p>
            <a:pPr algn="ctr" defTabSz="1228126">
              <a:spcAft>
                <a:spcPts val="200"/>
              </a:spcAft>
              <a:defRPr/>
            </a:pPr>
            <a:r>
              <a:rPr lang="ru-RU" sz="38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…Но сам пред ним ты </a:t>
            </a:r>
          </a:p>
          <a:p>
            <a:pPr algn="ctr" defTabSz="1228126">
              <a:spcAft>
                <a:spcPts val="200"/>
              </a:spcAft>
              <a:defRPr/>
            </a:pPr>
            <a:r>
              <a:rPr lang="ru-RU" sz="38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немощен и слаб,</a:t>
            </a:r>
          </a:p>
          <a:p>
            <a:pPr algn="ctr" defTabSz="1228126">
              <a:spcAft>
                <a:spcPts val="200"/>
              </a:spcAft>
              <a:defRPr/>
            </a:pPr>
            <a:r>
              <a:rPr lang="ru-RU" sz="38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сам – его творение и раб.</a:t>
            </a:r>
          </a:p>
          <a:p>
            <a:pPr algn="ctr" defTabSz="1228126">
              <a:spcAft>
                <a:spcPts val="200"/>
              </a:spcAft>
              <a:defRPr/>
            </a:pPr>
            <a:r>
              <a:rPr lang="ru-RU" sz="38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все, ты – прах и обречён </a:t>
            </a:r>
          </a:p>
          <a:p>
            <a:pPr algn="ctr" defTabSz="1228126">
              <a:spcAft>
                <a:spcPts val="200"/>
              </a:spcAft>
              <a:defRPr/>
            </a:pPr>
            <a:r>
              <a:rPr lang="ru-RU" sz="38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земле,</a:t>
            </a:r>
          </a:p>
          <a:p>
            <a:pPr algn="ctr" defTabSz="1228126">
              <a:spcAft>
                <a:spcPts val="200"/>
              </a:spcAft>
              <a:defRPr/>
            </a:pPr>
            <a:r>
              <a:rPr lang="ru-RU" sz="38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все, ты – сгусток тьмы, </a:t>
            </a:r>
          </a:p>
          <a:p>
            <a:pPr algn="ctr" defTabSz="1228126">
              <a:spcAft>
                <a:spcPts val="200"/>
              </a:spcAft>
              <a:defRPr/>
            </a:pPr>
            <a:r>
              <a:rPr lang="ru-RU" sz="38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свет во мгле…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4991" y="198388"/>
            <a:ext cx="11555656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Поэма – «Смятение праведных»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75" y="2610656"/>
            <a:ext cx="4154725" cy="41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792" y="233946"/>
            <a:ext cx="10956707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/>
              <a:t>Поэма – «Смятение праведных»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6F4F7A-E37D-4778-B9F6-2C1B186FB126}"/>
              </a:ext>
            </a:extLst>
          </p:cNvPr>
          <p:cNvSpPr txBox="1"/>
          <p:nvPr/>
        </p:nvSpPr>
        <p:spPr>
          <a:xfrm>
            <a:off x="94780" y="1242504"/>
            <a:ext cx="12061552" cy="59523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94987" tIns="97493" rIns="194987" bIns="97493" rtlCol="0">
            <a:spAutoFit/>
          </a:bodyPr>
          <a:lstStyle/>
          <a:p>
            <a:pPr algn="just"/>
            <a:r>
              <a:rPr lang="ru-RU" sz="34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Алишер Навои в поэме выступает как гуманист и активный борец за справедливость. Так же поэт порицает духовенство и лицемерных шейхов, феодалов, безнаказанно грабящих страну. Поэма «Смятение праведных», помимо нескольких глав, входящих во вступление, состоит из двадцати бесед и относящихся к каждой из них поэтических рассказов. Излагая свои мысли по какой – либо животрепещущей теме, Навои во всех беседах предстаёт перед читателем как философ – мыслитель, мудрый политик и наставник.  </a:t>
            </a:r>
          </a:p>
          <a:p>
            <a:endParaRPr lang="en-US" sz="3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37e634bcfc7cfa6db1acc16b18d8ba3d444c7"/>
</p:tagLst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153729</TotalTime>
  <Words>985</Words>
  <Application>Microsoft Office PowerPoint</Application>
  <PresentationFormat>Произвольный</PresentationFormat>
  <Paragraphs>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Литература</vt:lpstr>
      <vt:lpstr>Алишер Навои</vt:lpstr>
      <vt:lpstr>Алишер Навои</vt:lpstr>
      <vt:lpstr>Литературное наследие</vt:lpstr>
      <vt:lpstr>Поэма – «Смятение праведных»</vt:lpstr>
      <vt:lpstr>Поэма – «Смятение праведных»</vt:lpstr>
      <vt:lpstr>Поэма – «Смятение праведных»</vt:lpstr>
      <vt:lpstr>Поэма – «Смятение праведных»</vt:lpstr>
      <vt:lpstr>Поэма – «Смятение праведных»</vt:lpstr>
      <vt:lpstr>Поэма – «Смятение праведных»</vt:lpstr>
      <vt:lpstr>Поэма – «Смятение праведных»</vt:lpstr>
      <vt:lpstr>Светоч духовности</vt:lpstr>
      <vt:lpstr>Светоч духовности</vt:lpstr>
      <vt:lpstr>Светоч духовности</vt:lpstr>
      <vt:lpstr>Светоч духовности</vt:lpstr>
      <vt:lpstr>Светоч духовности</vt:lpstr>
      <vt:lpstr>Светоч духовности</vt:lpstr>
      <vt:lpstr>Викторина по творчеству А. Навои</vt:lpstr>
      <vt:lpstr>Викторина по творчеству А. Навои</vt:lpstr>
      <vt:lpstr>Викторина по творчеству А. Навои</vt:lpstr>
      <vt:lpstr>Викторина по творчеству А. Навои</vt:lpstr>
      <vt:lpstr>Викторина по творчеству А. Навои</vt:lpstr>
      <vt:lpstr>Задания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azat</cp:lastModifiedBy>
  <cp:revision>1638</cp:revision>
  <dcterms:created xsi:type="dcterms:W3CDTF">2014-10-08T23:03:32Z</dcterms:created>
  <dcterms:modified xsi:type="dcterms:W3CDTF">2020-09-18T07:02:39Z</dcterms:modified>
</cp:coreProperties>
</file>