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6"/>
  </p:notesMasterIdLst>
  <p:sldIdLst>
    <p:sldId id="1356" r:id="rId11"/>
    <p:sldId id="1413" r:id="rId12"/>
    <p:sldId id="1405" r:id="rId13"/>
    <p:sldId id="1402" r:id="rId14"/>
    <p:sldId id="1374" r:id="rId15"/>
    <p:sldId id="1404" r:id="rId16"/>
    <p:sldId id="1403" r:id="rId17"/>
    <p:sldId id="1370" r:id="rId18"/>
    <p:sldId id="1372" r:id="rId19"/>
    <p:sldId id="1366" r:id="rId20"/>
    <p:sldId id="1363" r:id="rId21"/>
    <p:sldId id="1357" r:id="rId22"/>
    <p:sldId id="1407" r:id="rId23"/>
    <p:sldId id="1410" r:id="rId24"/>
    <p:sldId id="1373" r:id="rId25"/>
    <p:sldId id="1406" r:id="rId26"/>
    <p:sldId id="1411" r:id="rId27"/>
    <p:sldId id="1360" r:id="rId28"/>
    <p:sldId id="1417" r:id="rId29"/>
    <p:sldId id="1412" r:id="rId30"/>
    <p:sldId id="1409" r:id="rId31"/>
    <p:sldId id="1414" r:id="rId32"/>
    <p:sldId id="1418" r:id="rId33"/>
    <p:sldId id="1415" r:id="rId34"/>
    <p:sldId id="1416" r:id="rId35"/>
  </p:sldIdLst>
  <p:sldSz cx="12169775" cy="7021513"/>
  <p:notesSz cx="6858000" cy="9144000"/>
  <p:custDataLst>
    <p:tags r:id="rId37"/>
  </p:custDataLst>
  <p:defaultTextStyle>
    <a:defPPr>
      <a:defRPr lang="en-US"/>
    </a:defPPr>
    <a:lvl1pPr marL="0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038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2057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6075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0095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4113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8134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2154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3"/>
            <p14:sldId id="1405"/>
            <p14:sldId id="1402"/>
          </p14:sldIdLst>
        </p14:section>
        <p14:section name="Раздел без заголовка" id="{12023FAE-6EA7-489E-A309-71EE5BB70F5B}">
          <p14:sldIdLst/>
        </p14:section>
        <p14:section name="Раздел без заголовка" id="{3375A2AD-79D0-4D6E-8B30-D2032A0CE601}">
          <p14:sldIdLst>
            <p14:sldId id="1374"/>
            <p14:sldId id="1404"/>
            <p14:sldId id="1403"/>
            <p14:sldId id="1370"/>
            <p14:sldId id="1372"/>
            <p14:sldId id="1366"/>
            <p14:sldId id="1363"/>
            <p14:sldId id="1357"/>
            <p14:sldId id="1407"/>
          </p14:sldIdLst>
        </p14:section>
        <p14:section name="Раздел без заголовка" id="{C4BC3DC4-CF3A-43EA-AAA0-FCE152E847CB}">
          <p14:sldIdLst>
            <p14:sldId id="1410"/>
            <p14:sldId id="1373"/>
            <p14:sldId id="1406"/>
            <p14:sldId id="1411"/>
            <p14:sldId id="1360"/>
            <p14:sldId id="1417"/>
            <p14:sldId id="1412"/>
            <p14:sldId id="1409"/>
            <p14:sldId id="1414"/>
            <p14:sldId id="1418"/>
            <p14:sldId id="1415"/>
            <p14:sldId id="141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7F7F7F"/>
    <a:srgbClr val="5F5F5F"/>
    <a:srgbClr val="B2B2B2"/>
    <a:srgbClr val="DDDDDD"/>
    <a:srgbClr val="808080"/>
    <a:srgbClr val="C0C0C0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706" autoAdjust="0"/>
    <p:restoredTop sz="86736" autoAdjust="0"/>
  </p:normalViewPr>
  <p:slideViewPr>
    <p:cSldViewPr snapToObjects="1">
      <p:cViewPr>
        <p:scale>
          <a:sx n="64" d="100"/>
          <a:sy n="64" d="100"/>
        </p:scale>
        <p:origin x="-402" y="-228"/>
      </p:cViewPr>
      <p:guideLst>
        <p:guide orient="horz" pos="1608"/>
        <p:guide orient="horz" pos="1120"/>
        <p:guide pos="3977"/>
        <p:guide pos="33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8038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2057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6075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70095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4113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8134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2154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49715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846371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71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2322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51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08711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3"/>
            <a:ext cx="2347972" cy="36199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3"/>
            <a:ext cx="2347972" cy="36199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3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3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9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9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6" y="153980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4" y="1559655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6" y="1614947"/>
            <a:ext cx="5293853" cy="315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49715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846371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71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80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9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10639501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1107271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1151584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4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4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80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9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39501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7271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1584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4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4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5" y="3326"/>
            <a:ext cx="12153253" cy="220950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2559" y="412583"/>
            <a:ext cx="5446095" cy="1164101"/>
          </a:xfrm>
          <a:prstGeom prst="rect">
            <a:avLst/>
          </a:prstGeom>
        </p:spPr>
        <p:txBody>
          <a:bodyPr vert="horz" wrap="square" lIns="0" tIns="31097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43"/>
              </a:spcBef>
            </a:pPr>
            <a:r>
              <a:rPr lang="ru-RU" sz="7200" b="1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75449" y="2893032"/>
            <a:ext cx="6528868" cy="4261963"/>
          </a:xfrm>
          <a:prstGeom prst="rect">
            <a:avLst/>
          </a:prstGeom>
        </p:spPr>
        <p:txBody>
          <a:bodyPr vert="horz" wrap="square" lIns="0" tIns="29745" rIns="0" bIns="0" rtlCol="0">
            <a:spAutoFit/>
          </a:bodyPr>
          <a:lstStyle/>
          <a:p>
            <a:pPr marL="39208" algn="ctr">
              <a:lnSpc>
                <a:spcPts val="4162"/>
              </a:lnSpc>
              <a:spcBef>
                <a:spcPts val="235"/>
              </a:spcBef>
            </a:pPr>
            <a:endParaRPr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Низамиддин</a:t>
            </a:r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Алишер Навои. Очерк жизни и творчества.</a:t>
            </a:r>
          </a:p>
          <a:p>
            <a:pPr marL="27041" algn="ctr"/>
            <a:endParaRPr lang="ru-RU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endParaRPr sz="4000" b="1" dirty="0"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15" y="493596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23015" y="493596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4" y="538857"/>
            <a:ext cx="365764" cy="784063"/>
          </a:xfrm>
          <a:prstGeom prst="rect">
            <a:avLst/>
          </a:prstGeom>
        </p:spPr>
        <p:txBody>
          <a:bodyPr vert="horz" wrap="square" lIns="0" tIns="33803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90290" y="1174525"/>
            <a:ext cx="1106866" cy="459201"/>
          </a:xfrm>
          <a:prstGeom prst="rect">
            <a:avLst/>
          </a:prstGeom>
        </p:spPr>
        <p:txBody>
          <a:bodyPr vert="horz" wrap="square" lIns="0" tIns="25689" rIns="0" bIns="0" rtlCol="0">
            <a:spAutoFit/>
          </a:bodyPr>
          <a:lstStyle/>
          <a:p>
            <a:pPr>
              <a:spcBef>
                <a:spcPts val="203"/>
              </a:spcBef>
            </a:pPr>
            <a:r>
              <a:rPr lang="ru-RU" sz="28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2" y="434554"/>
            <a:ext cx="1365786" cy="1365786"/>
          </a:xfrm>
          <a:prstGeom prst="rect">
            <a:avLst/>
          </a:prstGeom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2" b="10882"/>
          <a:stretch>
            <a:fillRect/>
          </a:stretch>
        </p:blipFill>
        <p:spPr>
          <a:xfrm>
            <a:off x="8429625" y="2820988"/>
            <a:ext cx="3321050" cy="3487737"/>
          </a:xfr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792" y="233946"/>
            <a:ext cx="11100723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Алишер Навои</a:t>
            </a:r>
            <a:endParaRPr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6235" y="1134492"/>
            <a:ext cx="6876764" cy="56323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инициативе Навои в Герате было развернуто масштабное строительство. На берегу городского канала </a:t>
            </a:r>
            <a:r>
              <a:rPr lang="ru-RU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Инджил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построили общественный научно – просветительский комплекс: библиотека, медресе, больница.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78" y="2034592"/>
            <a:ext cx="4780956" cy="41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3648" y="262399"/>
            <a:ext cx="4446494" cy="712607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Алишер Навои</a:t>
            </a:r>
            <a:endParaRPr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589" y="1746560"/>
            <a:ext cx="11628942" cy="452431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Приверженец идей гуманизма, поэт и при дворе боролся против средневекового деспотизма и произвола, обличал злоупотребления знати, корыстолюбие и взяточничество, защищал интересы неимущего класса.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5601" y="233958"/>
            <a:ext cx="4392488" cy="712607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77"/>
              </a:spcBef>
              <a:tabLst>
                <a:tab pos="1708150" algn="l"/>
              </a:tabLst>
            </a:pPr>
            <a:r>
              <a:rPr lang="ru-RU" sz="4400" dirty="0" smtClean="0"/>
              <a:t>Алишер Навои</a:t>
            </a:r>
            <a:endParaRPr sz="4400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13270F5E-51F7-43B4-A683-38D44C2DD250}"/>
              </a:ext>
            </a:extLst>
          </p:cNvPr>
          <p:cNvSpPr txBox="1"/>
          <p:nvPr/>
        </p:nvSpPr>
        <p:spPr>
          <a:xfrm>
            <a:off x="1596704" y="1716220"/>
            <a:ext cx="946261" cy="666976"/>
          </a:xfrm>
          <a:prstGeom prst="rect">
            <a:avLst/>
          </a:prstGeom>
          <a:noFill/>
        </p:spPr>
        <p:txBody>
          <a:bodyPr wrap="square" lIns="194987" tIns="97493" rIns="194987" bIns="97493" rtlCol="0">
            <a:sp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=""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7135130" y="5350598"/>
            <a:ext cx="311221" cy="214534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3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=""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9507786" y="5350598"/>
            <a:ext cx="311221" cy="214534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3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=""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4737905" y="5367280"/>
            <a:ext cx="311221" cy="214534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3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=""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2336926" y="5367280"/>
            <a:ext cx="311221" cy="214534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3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220" y="1350516"/>
            <a:ext cx="6899767" cy="51845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Разгневанная знать, все чаще поднимала голос в пользу его наказания, и что бы не нагнетать атмосферу, Хусейн </a:t>
            </a:r>
            <a:r>
              <a:rPr lang="ru-RU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Байкара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отослал друга в далёкую провинцию </a:t>
            </a:r>
            <a:r>
              <a:rPr lang="ru-RU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Астрабад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качестве правителя.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03" y="1846978"/>
            <a:ext cx="5102431" cy="41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8" grpId="0" animBg="1"/>
      <p:bldP spid="89" grpId="0" animBg="1"/>
      <p:bldP spid="90" grpId="0" animBg="1"/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534" y="269139"/>
            <a:ext cx="10344310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Алишер Навои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8243" y="1100857"/>
            <a:ext cx="11701300" cy="5816977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B050"/>
                </a:solidFill>
              </a:rPr>
              <a:t>Потерпели крах все надежды изгнанника на справедливое переустройство страны, раздираемой борьбой за власть династией </a:t>
            </a:r>
            <a:r>
              <a:rPr lang="ru-RU" sz="5400" dirty="0" err="1" smtClean="0">
                <a:solidFill>
                  <a:srgbClr val="00B050"/>
                </a:solidFill>
              </a:rPr>
              <a:t>Тимуридов</a:t>
            </a:r>
            <a:r>
              <a:rPr lang="ru-RU" sz="5400" dirty="0" smtClean="0">
                <a:solidFill>
                  <a:srgbClr val="00B050"/>
                </a:solidFill>
              </a:rPr>
              <a:t>. И в 1488 году, Навои решает оставить службу и вернуться в Герат.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Алишер Навои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80230" y="1434824"/>
            <a:ext cx="11845317" cy="5004556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возвращения домой, поэт полностью погрузился в творческую деятельность – единственное, что доставляло ему настоящее удовольствие. Навои умер 3 января 1501 году на 61 году жизни.</a:t>
            </a:r>
          </a:p>
        </p:txBody>
      </p:sp>
    </p:spTree>
    <p:extLst>
      <p:ext uri="{BB962C8B-B14F-4D97-AF65-F5344CB8AC3E}">
        <p14:creationId xmlns:p14="http://schemas.microsoft.com/office/powerpoint/2010/main" val="1503159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1069" y="389823"/>
            <a:ext cx="9187635" cy="552806"/>
          </a:xfrm>
        </p:spPr>
        <p:txBody>
          <a:bodyPr>
            <a:noAutofit/>
          </a:bodyPr>
          <a:lstStyle/>
          <a:p>
            <a:r>
              <a:rPr lang="ru-RU" sz="4400" dirty="0" smtClean="0"/>
              <a:t>Творчество Алишера Навои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7558" y="1566540"/>
            <a:ext cx="11782428" cy="507831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Поэзия в творчестве А. Навои занимает ведущее место. В своих произведениях он воспевает патриотизм, верность в дружбе, любви.</a:t>
            </a:r>
          </a:p>
          <a:p>
            <a:pPr algn="ctr"/>
            <a:endParaRPr lang="ru-RU" sz="5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3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Творчество Алишера Наво</a:t>
            </a:r>
            <a:r>
              <a:rPr lang="ru-RU" sz="4400" dirty="0"/>
              <a:t>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2240" y="1278508"/>
            <a:ext cx="11701299" cy="553997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стихотворения на родном языке были собраны в сборник «Сокровищница мыслей». Вершиной его творчества стала традиционная для поэтов Востока «</a:t>
            </a:r>
            <a:r>
              <a:rPr lang="ru-RU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Пятерица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(«Хамсе», 1483 – 1485) – пять поэм, написанных в традициях сочинения Низами </a:t>
            </a:r>
            <a:r>
              <a:rPr lang="ru-RU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Гянджеви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Это поэмы «Смятение праведных», «</a:t>
            </a:r>
            <a:r>
              <a:rPr lang="ru-RU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Лейли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4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Меджнун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«Фархад и Ширин», «Семь планет», «Стена Искандера».</a:t>
            </a:r>
          </a:p>
        </p:txBody>
      </p:sp>
    </p:spTree>
    <p:extLst>
      <p:ext uri="{BB962C8B-B14F-4D97-AF65-F5344CB8AC3E}">
        <p14:creationId xmlns:p14="http://schemas.microsoft.com/office/powerpoint/2010/main" val="3284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Поэма – «Смятение праведных»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43" y="1181121"/>
            <a:ext cx="8496944" cy="6906506"/>
          </a:xfrm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Первая поэма «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Пятерицы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» – «Смятение праведных»,</a:t>
            </a:r>
          </a:p>
          <a:p>
            <a:pPr marL="0" indent="0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Главная философская мысль поэмы – прославление идей добра и посрамление зла. Доброе начало Навои видит в справедливости правителя, в его верности принципам закона.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115" y="1278508"/>
            <a:ext cx="3888427" cy="32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Поэма - «</a:t>
            </a:r>
            <a:r>
              <a:rPr lang="ru-RU" sz="4400" dirty="0" err="1" smtClean="0"/>
              <a:t>Лейли</a:t>
            </a:r>
            <a:r>
              <a:rPr lang="ru-RU" sz="4400" dirty="0" smtClean="0"/>
              <a:t> и </a:t>
            </a:r>
            <a:r>
              <a:rPr lang="ru-RU" sz="4400" dirty="0" err="1" smtClean="0"/>
              <a:t>Меджнун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8444" y="1123691"/>
            <a:ext cx="7776864" cy="600164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В основе сюжета второй поэмы – «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Лейли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и 	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Меджнун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» - лежит старинное арабское предание о несчастной любви юного поэта 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Кайса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к прекрасной 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Лейли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31" y="1222109"/>
            <a:ext cx="2351184" cy="558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Поэма – «</a:t>
            </a:r>
            <a:r>
              <a:rPr lang="ru-RU" sz="4400" dirty="0" err="1" smtClean="0"/>
              <a:t>Лейли</a:t>
            </a:r>
            <a:r>
              <a:rPr lang="ru-RU" sz="4400" dirty="0" smtClean="0"/>
              <a:t> и </a:t>
            </a:r>
            <a:r>
              <a:rPr lang="ru-RU" sz="4400" dirty="0" err="1" smtClean="0"/>
              <a:t>Меджнун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44" y="1314512"/>
            <a:ext cx="11665296" cy="5170646"/>
          </a:xfrm>
        </p:spPr>
        <p:txBody>
          <a:bodyPr/>
          <a:lstStyle/>
          <a:p>
            <a:pPr algn="ctr"/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Пронзительная эмоциональность конфликта и изысканный поэтический язык поэмы, сделали её широко популярной у восточного читателя. Поэма оказала громадное влияние на литературу Востока и узбекский фольклор.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Алишер Навои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16235" y="2466640"/>
            <a:ext cx="11737303" cy="2215991"/>
          </a:xfrm>
        </p:spPr>
        <p:txBody>
          <a:bodyPr/>
          <a:lstStyle/>
          <a:p>
            <a:pPr algn="ctr"/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Высоким званьем «Человек» достоин зваться тот, кто о народе никогда не ослаблял забот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80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Поэма – «Фархад и Ширин»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16235" y="1242505"/>
            <a:ext cx="8892988" cy="55086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Третья поэма – «Фархад и Ширин» -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героико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романтическая поэма на старый сюжет о любви богатыря Фархада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красавице Ширин, на которую претендует персидский шах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Хосров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Сюжет был разработан Низами, однако поэма Навои отличается тем, что автор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переакцентировал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своё внимание с Шаха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Хосрова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богатыря Фархада, сделав его идеальным эпическим героем.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905" y="1566540"/>
            <a:ext cx="2779633" cy="48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Поэма – «Семь планет»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18710" y="1287002"/>
            <a:ext cx="8574489" cy="5586145"/>
          </a:xfrm>
          <a:noFill/>
          <a:effectLst/>
        </p:spPr>
        <p:txBody>
          <a:bodyPr/>
          <a:lstStyle/>
          <a:p>
            <a:pPr marL="0" indent="0">
              <a:buNone/>
            </a:pP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Поэма «Семь планет»  состоит из семи самостоятельных стихотворных сказок (о царевиче </a:t>
            </a:r>
            <a:r>
              <a:rPr lang="ru-RU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Фаррухе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о ювелире </a:t>
            </a:r>
            <a:r>
              <a:rPr lang="ru-RU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Зайде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о приключениях индийского шаха </a:t>
            </a:r>
            <a:r>
              <a:rPr lang="ru-RU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Джуна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и другие), навеянных фольклорными мотивами и обрамленных сказанием о любви </a:t>
            </a:r>
            <a:r>
              <a:rPr lang="ru-RU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Бахрама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Гура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к прекрасной китаянке </a:t>
            </a:r>
            <a:r>
              <a:rPr lang="ru-RU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Диларам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 Здесь Навои выступает блестящим рассказчиком, он мастерски обрабатывает народные предания и легенды.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199" y="1287003"/>
            <a:ext cx="2994220" cy="43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Поэма – «Стена Искандера»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5438" y="1159616"/>
            <a:ext cx="8463745" cy="5401479"/>
          </a:xfrm>
        </p:spPr>
        <p:txBody>
          <a:bodyPr/>
          <a:lstStyle/>
          <a:p>
            <a:pPr marL="0" indent="0">
              <a:buNone/>
            </a:pPr>
            <a:r>
              <a:rPr lang="ru-R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В пятой поэме Навои «Стена Искандера» отражена идея о справедливом и рассудительном государе. Герой поэмы – выдающийся правитель и полководец Александр Македонский изображён как образцовый властелин, справедливый и просвещённый правитель.</a:t>
            </a:r>
            <a:endParaRPr lang="ru-RU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83" y="1422524"/>
            <a:ext cx="3200847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27" y="202452"/>
            <a:ext cx="11917324" cy="83705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Афоризмы, цитаты, высказывания Алишера Навои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43" y="1278508"/>
            <a:ext cx="11665295" cy="5416868"/>
          </a:xfrm>
        </p:spPr>
        <p:txBody>
          <a:bodyPr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Милее книги в мире друга нет.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Нельзя хлопнуть в ладоши одной рукой.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Среди людей самый лучший тот, кто приносит народу больше пользы.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Словами можно смерть предотвратить, словами можно мёртвых оживить.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За малый грех не попрекай жестоко и смертный суд не выноси до срока.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81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Вывод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855246" y="1314512"/>
            <a:ext cx="9982169" cy="4739759"/>
          </a:xfrm>
        </p:spPr>
        <p:txBody>
          <a:bodyPr/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Произведения Алишера Навои безукоризненны и по содержанию они отличаются высоким патриотизмом, оптимистичностью, чем заслужили уважение и признательность всего мыслящего человечества.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590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Задания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4247" y="1386521"/>
            <a:ext cx="11521279" cy="4185761"/>
          </a:xfrm>
        </p:spPr>
        <p:txBody>
          <a:bodyPr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1. Каким человеком был Алишер Навои?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2. Какие посты занимал 	Алишер Навои при дворе султана Хусейна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Байкары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Что такое «Хамса», или «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Пятерица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»?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Расскажите о поэмах, входящих в «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Пятерицу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348" y="246704"/>
            <a:ext cx="9181020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Алишер Навои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4247" y="1350516"/>
            <a:ext cx="6336704" cy="54726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Низамиддин</a:t>
            </a:r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Мир Алишер Навои (1441 – 1501) – выдающийся узбекский поэт, убежденный гуманист, мыслитель, государственный деятель. 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09" y="1998588"/>
            <a:ext cx="531846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34991" y="1314512"/>
            <a:ext cx="11694302" cy="3520877"/>
          </a:xfrm>
          <a:prstGeom prst="rect">
            <a:avLst/>
          </a:prstGeom>
          <a:noFill/>
        </p:spPr>
        <p:txBody>
          <a:bodyPr wrap="square" lIns="194987" tIns="97493" rIns="194987" bIns="97493" rtlCol="0">
            <a:spAutoFit/>
          </a:bodyPr>
          <a:lstStyle/>
          <a:p>
            <a:pPr defTabSz="1228126">
              <a:spcAft>
                <a:spcPts val="200"/>
              </a:spcAft>
              <a:defRPr/>
            </a:pPr>
            <a:r>
              <a:rPr lang="ru-RU" sz="36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Алишер Навои родился 9 февраля 1441 года в семье известного государственного чиновника, </a:t>
            </a:r>
            <a:r>
              <a:rPr lang="ru-RU" sz="3600" kern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Гиясаддина</a:t>
            </a:r>
            <a:r>
              <a:rPr lang="ru-RU" sz="36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kern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Кичкине</a:t>
            </a:r>
            <a:r>
              <a:rPr lang="ru-RU" sz="36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Герате. Отец Алишера – выходец из известного монгольского племени </a:t>
            </a:r>
            <a:r>
              <a:rPr lang="ru-RU" sz="3600" kern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Барлас</a:t>
            </a:r>
            <a:r>
              <a:rPr lang="ru-RU" sz="36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был дружен с другими </a:t>
            </a:r>
            <a:r>
              <a:rPr lang="ru-RU" sz="3600" kern="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тимуридскими</a:t>
            </a:r>
            <a:r>
              <a:rPr lang="ru-RU" sz="36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семьями, составлявшими элиту власти в городе.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4991" y="198388"/>
            <a:ext cx="11555656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Алишер Навои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59" y="4835387"/>
            <a:ext cx="6204446" cy="193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792" y="233946"/>
            <a:ext cx="10956707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Алишер Навои</a:t>
            </a:r>
            <a:endParaRPr lang="ru-RU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6F4F7A-E37D-4778-B9F6-2C1B186FB126}"/>
              </a:ext>
            </a:extLst>
          </p:cNvPr>
          <p:cNvSpPr txBox="1"/>
          <p:nvPr/>
        </p:nvSpPr>
        <p:spPr>
          <a:xfrm>
            <a:off x="75300" y="1134492"/>
            <a:ext cx="9105931" cy="5736868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94987" tIns="97493" rIns="194987" bIns="97493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 детства мальчика окружали люди искусства, так один дядя будущего поэта – Абу Саид, был литератором, второй – Мухаммад Али – известным музыкантом и каллиграфом. С юных лет Алишер воспитывался с детьми власти,  его лучший друг детства Султан – Хусейн </a:t>
            </a:r>
            <a:r>
              <a:rPr lang="ru-RU" sz="3600" dirty="0" err="1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Байкара</a:t>
            </a:r>
            <a:r>
              <a:rPr lang="ru-RU" sz="36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впоследствии стал правителем Хорасана.   </a:t>
            </a:r>
          </a:p>
          <a:p>
            <a:endParaRPr lang="en-US" sz="3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68" y="1503706"/>
            <a:ext cx="3029373" cy="49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40F82D4B-0806-40E7-82DD-490ED9DCC420}"/>
              </a:ext>
            </a:extLst>
          </p:cNvPr>
          <p:cNvSpPr/>
          <p:nvPr/>
        </p:nvSpPr>
        <p:spPr>
          <a:xfrm>
            <a:off x="720291" y="1242504"/>
            <a:ext cx="10620306" cy="5436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84222" tIns="184222" rIns="184222" bIns="184222">
            <a:noAutofit/>
          </a:bodyPr>
          <a:lstStyle/>
          <a:p>
            <a:pPr algn="ctr"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4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Навои получил хорошее всестороннее образование, свои «университеты» юноша проходил в Герате, Самарканде, </a:t>
            </a:r>
            <a:r>
              <a:rPr lang="ru-RU" sz="4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Мешхеде</a:t>
            </a:r>
            <a:r>
              <a:rPr lang="ru-RU" sz="4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Одним из любимейших учителей юного Алишера был </a:t>
            </a:r>
            <a:r>
              <a:rPr lang="ru-RU" sz="4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Джами</a:t>
            </a:r>
            <a:r>
              <a:rPr lang="ru-RU" sz="4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знаменитый поэт и философ того времени, который разглядел его художественный дар, и в дальнейшем остался верным другом и единомышленником. </a:t>
            </a:r>
            <a:endParaRPr lang="ru-RU" sz="4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0351" y="286637"/>
            <a:ext cx="10344310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Алишер Навои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39948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2673" y="162384"/>
            <a:ext cx="11989544" cy="1008112"/>
          </a:xfrm>
        </p:spPr>
        <p:txBody>
          <a:bodyPr>
            <a:noAutofit/>
          </a:bodyPr>
          <a:lstStyle/>
          <a:p>
            <a:r>
              <a:rPr lang="ru-RU" sz="4400" dirty="0" smtClean="0"/>
              <a:t>Алишер Навои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2239" y="1247438"/>
            <a:ext cx="11640846" cy="212365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поэт, Навои проявил себе уже в 15 лет, причём писал он одинаково хорошо как на фарси, так и на тюркском.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51" y="3510755"/>
            <a:ext cx="8035326" cy="32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9749" y="1422524"/>
            <a:ext cx="116215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к власти пришёл Хусейн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Байкара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сам поэт и приверженец искусств, Навои был срочно призван ко двору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мулазимом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(приближенным) правителя, а в 1469 году Алишер получил первую должность – хранитель печати. В 1472 году Алишер получил повышение и был назначен визирем (советником), награжден титулом эмира.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Алишер Навои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7781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5">
            <a:extLst>
              <a:ext uri="{FF2B5EF4-FFF2-40B4-BE49-F238E27FC236}">
                <a16:creationId xmlns="" xmlns:a16="http://schemas.microsoft.com/office/drawing/2014/main" id="{04DAC63A-E2B5-4CEF-AFB7-674628D9F1BD}"/>
              </a:ext>
            </a:extLst>
          </p:cNvPr>
          <p:cNvSpPr>
            <a:spLocks noEditPoints="1"/>
          </p:cNvSpPr>
          <p:nvPr/>
        </p:nvSpPr>
        <p:spPr bwMode="auto">
          <a:xfrm>
            <a:off x="1101771" y="2180085"/>
            <a:ext cx="370772" cy="50375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36">
            <a:extLst>
              <a:ext uri="{FF2B5EF4-FFF2-40B4-BE49-F238E27FC236}">
                <a16:creationId xmlns="" xmlns:a16="http://schemas.microsoft.com/office/drawing/2014/main" id="{2B48F30C-3AD7-4BFB-8A74-A17CA4E358FC}"/>
              </a:ext>
            </a:extLst>
          </p:cNvPr>
          <p:cNvSpPr>
            <a:spLocks noEditPoints="1"/>
          </p:cNvSpPr>
          <p:nvPr/>
        </p:nvSpPr>
        <p:spPr bwMode="auto">
          <a:xfrm>
            <a:off x="6316846" y="2222903"/>
            <a:ext cx="493272" cy="418115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81">
            <a:extLst>
              <a:ext uri="{FF2B5EF4-FFF2-40B4-BE49-F238E27FC236}">
                <a16:creationId xmlns="" xmlns:a16="http://schemas.microsoft.com/office/drawing/2014/main" id="{7DF11DB9-8F05-41B7-A58D-0257378BD807}"/>
              </a:ext>
            </a:extLst>
          </p:cNvPr>
          <p:cNvSpPr>
            <a:spLocks noEditPoints="1"/>
          </p:cNvSpPr>
          <p:nvPr/>
        </p:nvSpPr>
        <p:spPr bwMode="auto">
          <a:xfrm>
            <a:off x="9035084" y="2180085"/>
            <a:ext cx="446392" cy="574810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94">
            <a:extLst>
              <a:ext uri="{FF2B5EF4-FFF2-40B4-BE49-F238E27FC236}">
                <a16:creationId xmlns="" xmlns:a16="http://schemas.microsoft.com/office/drawing/2014/main" id="{12E97AE3-E834-4A5F-BEDB-90C22A6D9C82}"/>
              </a:ext>
            </a:extLst>
          </p:cNvPr>
          <p:cNvSpPr>
            <a:spLocks noEditPoints="1"/>
          </p:cNvSpPr>
          <p:nvPr/>
        </p:nvSpPr>
        <p:spPr bwMode="auto">
          <a:xfrm>
            <a:off x="1046348" y="3451621"/>
            <a:ext cx="481618" cy="513770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24">
            <a:extLst>
              <a:ext uri="{FF2B5EF4-FFF2-40B4-BE49-F238E27FC236}">
                <a16:creationId xmlns="" xmlns:a16="http://schemas.microsoft.com/office/drawing/2014/main" id="{D6453D5F-1E24-4163-9AB4-EA028DA613BE}"/>
              </a:ext>
            </a:extLst>
          </p:cNvPr>
          <p:cNvSpPr>
            <a:spLocks noEditPoints="1"/>
          </p:cNvSpPr>
          <p:nvPr/>
        </p:nvSpPr>
        <p:spPr bwMode="auto">
          <a:xfrm>
            <a:off x="6277094" y="3464254"/>
            <a:ext cx="412500" cy="506140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25">
            <a:extLst>
              <a:ext uri="{FF2B5EF4-FFF2-40B4-BE49-F238E27FC236}">
                <a16:creationId xmlns="" xmlns:a16="http://schemas.microsoft.com/office/drawing/2014/main" id="{82CB01C9-802D-40CD-8237-A5D9C9D0CEA3}"/>
              </a:ext>
            </a:extLst>
          </p:cNvPr>
          <p:cNvSpPr>
            <a:spLocks noEditPoints="1"/>
          </p:cNvSpPr>
          <p:nvPr/>
        </p:nvSpPr>
        <p:spPr bwMode="auto">
          <a:xfrm>
            <a:off x="8951644" y="3480112"/>
            <a:ext cx="467884" cy="473922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Алишер Навои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545" y="1294411"/>
            <a:ext cx="116119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На своём посту Алишер Навои оказывал большую помощь музыкантам, поэтам, художникам,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каллиграфам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пользовался огромной популярностью среди народа.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10" y="4093170"/>
            <a:ext cx="5998937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37e634bcfc7cfa6db1acc16b18d8ba3d444c7"/>
</p:tagLst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153385</TotalTime>
  <Words>926</Words>
  <Application>Microsoft Office PowerPoint</Application>
  <PresentationFormat>Произвольный</PresentationFormat>
  <Paragraphs>63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Литература</vt:lpstr>
      <vt:lpstr>Алишер Навои</vt:lpstr>
      <vt:lpstr>Алишер Навои</vt:lpstr>
      <vt:lpstr>Алишер Навои</vt:lpstr>
      <vt:lpstr>Алишер Навои</vt:lpstr>
      <vt:lpstr>Алишер Навои</vt:lpstr>
      <vt:lpstr>Алишер Навои</vt:lpstr>
      <vt:lpstr>Алишер Навои</vt:lpstr>
      <vt:lpstr>Алишер Навои</vt:lpstr>
      <vt:lpstr>Алишер Навои</vt:lpstr>
      <vt:lpstr>Алишер Навои</vt:lpstr>
      <vt:lpstr>Алишер Навои</vt:lpstr>
      <vt:lpstr>Алишер Навои</vt:lpstr>
      <vt:lpstr>Алишер Навои</vt:lpstr>
      <vt:lpstr>Творчество Алишера Навои</vt:lpstr>
      <vt:lpstr>Творчество Алишера Навои</vt:lpstr>
      <vt:lpstr>Поэма – «Смятение праведных»</vt:lpstr>
      <vt:lpstr>Поэма - «Лейли и Меджнун»</vt:lpstr>
      <vt:lpstr>Поэма – «Лейли и Меджнун»</vt:lpstr>
      <vt:lpstr>Поэма – «Фархад и Ширин»</vt:lpstr>
      <vt:lpstr>Поэма – «Семь планет»</vt:lpstr>
      <vt:lpstr>Поэма – «Стена Искандера»</vt:lpstr>
      <vt:lpstr>Афоризмы, цитаты, высказывания Алишера Навои</vt:lpstr>
      <vt:lpstr>Вывод</vt:lpstr>
      <vt:lpstr>Задания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azat</cp:lastModifiedBy>
  <cp:revision>1613</cp:revision>
  <dcterms:created xsi:type="dcterms:W3CDTF">2014-10-08T23:03:32Z</dcterms:created>
  <dcterms:modified xsi:type="dcterms:W3CDTF">2020-09-15T11:22:57Z</dcterms:modified>
</cp:coreProperties>
</file>