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05" r:id="rId2"/>
    <p:sldId id="325" r:id="rId3"/>
    <p:sldId id="340" r:id="rId4"/>
    <p:sldId id="338" r:id="rId5"/>
    <p:sldId id="303" r:id="rId6"/>
    <p:sldId id="339" r:id="rId7"/>
    <p:sldId id="334" r:id="rId8"/>
    <p:sldId id="331" r:id="rId9"/>
    <p:sldId id="330" r:id="rId10"/>
    <p:sldId id="333" r:id="rId11"/>
    <p:sldId id="337" r:id="rId12"/>
    <p:sldId id="336" r:id="rId13"/>
    <p:sldId id="332" r:id="rId14"/>
    <p:sldId id="343" r:id="rId15"/>
    <p:sldId id="348" r:id="rId16"/>
    <p:sldId id="342" r:id="rId17"/>
    <p:sldId id="335" r:id="rId18"/>
    <p:sldId id="341" r:id="rId19"/>
    <p:sldId id="344" r:id="rId20"/>
    <p:sldId id="349" r:id="rId21"/>
    <p:sldId id="350" r:id="rId22"/>
    <p:sldId id="347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62" autoAdjust="0"/>
    <p:restoredTop sz="94660"/>
  </p:normalViewPr>
  <p:slideViewPr>
    <p:cSldViewPr snapToGrid="0">
      <p:cViewPr varScale="1">
        <p:scale>
          <a:sx n="62" d="100"/>
          <a:sy n="62" d="100"/>
        </p:scale>
        <p:origin x="58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935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1011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5874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8040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8169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6200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8997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394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7285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689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21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9607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959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1930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978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3322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2880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3059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872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719185" y="2948117"/>
            <a:ext cx="5224056" cy="254845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5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Айбек</a:t>
            </a:r>
            <a:endParaRPr lang="ru-RU" sz="5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Повесть «Детство»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65694" y="3276808"/>
            <a:ext cx="628468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01828" y="510809"/>
            <a:ext cx="638239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76761" y="1217600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Picture 2" descr="https://kitoblardunyosi.uz/image/cache/catalog/badiiy_adabiyot/aybek-detstvo-500x75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85"/>
          <a:stretch/>
        </p:blipFill>
        <p:spPr bwMode="auto">
          <a:xfrm>
            <a:off x="8337428" y="2465205"/>
            <a:ext cx="3278665" cy="409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272" y="301972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1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757238" y="2128837"/>
            <a:ext cx="5472112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Вместе с изменениями в обществе изменяются нравственные идеалы, взгляды маленького героя, и все ярче проявляются его мечты и стремления.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cdn1.ozone.ru/multimedia/101407528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2151" y="1375214"/>
            <a:ext cx="4206721" cy="514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30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40541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ДЕЙСТВИЕ В ПОВЕСТИ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679720" y="1828800"/>
            <a:ext cx="6521179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Действие происходит в Ташкенте, где родился и рос Муса, главный герой повести. Обо всем, что видит Муса в окружающей его действительности, о влиянии на подростка идей первой русской революции и восстания 1916 года, которое вспыхнуло в Ташкенте, автор рассказывает взволнованно и правдиво.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https://cdn1.ozone.ru/multimedia/10035385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576" y="1285072"/>
            <a:ext cx="4111248" cy="505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17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ПОВЕСТВОВАНИЕ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638629" y="2021940"/>
            <a:ext cx="5778500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Повесть написана от первого лица, от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имени мальчика Мусы.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Герой повести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«Детство»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рассказывает о себе и о своей семье.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ttps://ziyouz.uz/wp-content/uploads/2017/02/oybek0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36" b="3397"/>
          <a:stretch/>
        </p:blipFill>
        <p:spPr bwMode="auto">
          <a:xfrm>
            <a:off x="7796280" y="1404308"/>
            <a:ext cx="3489483" cy="5043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49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410804"/>
            <a:ext cx="10942864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КОМПОЗИЦИЯ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24644" y="1729552"/>
            <a:ext cx="6276206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Повесть состоит из шести глав: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Первые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радости, первое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горе.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Школа.</a:t>
            </a:r>
          </a:p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В степи.</a:t>
            </a:r>
          </a:p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Снова в городе.</a:t>
            </a:r>
          </a:p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Пир для всех.</a:t>
            </a:r>
          </a:p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Времена меняются.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https://cache3.youla.io/files/images/780_780/5d/a3/5da3430380e08ec9d011a3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927" y="1523342"/>
            <a:ext cx="4727574" cy="472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70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410804"/>
            <a:ext cx="1175861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ГЛАВА «ДЕДУШКА»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434925" y="1570939"/>
            <a:ext cx="6894563" cy="44935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Почему главному герою не приходилось скучать на улице?</a:t>
            </a:r>
          </a:p>
          <a:p>
            <a:pPr algn="ctr"/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(Хорошая штука игры. Я шатаюсь целыми днями, играю с утра до вечера. Товарищей у меня много: </a:t>
            </a:r>
            <a:r>
              <a:rPr lang="ru-RU" alt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Кадыр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Агзам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Тургун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Ходжи, Ахмад, </a:t>
            </a:r>
            <a:r>
              <a:rPr lang="ru-RU" alt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Сабир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algn="ctr"/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нас всё забава: арба, почему-то оставленная на улице,  </a:t>
            </a:r>
            <a:r>
              <a:rPr lang="ru-RU" alt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ашички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чижик, бег наперегонки. Короче, скучать нам не приходиться. Каждый день мы принимаемся за те же игры снова и снова.) </a:t>
            </a:r>
            <a:endParaRPr lang="ru-RU" alt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https://fsd.mir-olymp.ru/html/2019/12/02/i_5de4e15f713a5/phpxrWSTf_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032" y="1795506"/>
            <a:ext cx="4201573" cy="404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73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ГЛАВА «</a:t>
            </a:r>
            <a:r>
              <a:rPr lang="ru-RU" sz="4400" dirty="0"/>
              <a:t>Д</a:t>
            </a:r>
            <a:r>
              <a:rPr lang="ru-RU" sz="4400" dirty="0" smtClean="0"/>
              <a:t>ЕДУШКА»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28676" y="2021940"/>
            <a:ext cx="6557962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>
              <a:buFontTx/>
              <a:buChar char="-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Каким был дедушка главного героя?</a:t>
            </a:r>
          </a:p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(Дедушка был очень добрым и мудрым человеком. Все его уважали. После его смерти герой вспоминал каждое его слово. И на душе у него было также темно и пусто.)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https://avatars.mds.yandex.net/get-zen_doc/230574/pub_5a5b9bef3dceb73a975025d0_5a5b9c0edcaf8e083b3b9bee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8362" y="1840281"/>
            <a:ext cx="3999139" cy="3471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84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ГЛАВА «ШКОЛА»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24644" y="1498720"/>
            <a:ext cx="6515099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рано вскочил с постели, оделся. Когда я торопливо умываюсь в арыке, ко мне с чайником подходит мать.</a:t>
            </a:r>
          </a:p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Рано ты поднялся, прежде спал бы, - говорит она. Иди, попей чаю. Дам тебе чистую рубашку, наденешь триковый камзол, щеголем будешь выглядеть. Учитель твой любит чистоту.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 descr="https://avatars.mds.yandex.net/get-zen_doc/1906120/pub_5e97578f762da54879f409c6_5e975c65e5688f70ddbdd74f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038" y="1498720"/>
            <a:ext cx="4448463" cy="444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3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" y="410804"/>
            <a:ext cx="11901487" cy="601526"/>
          </a:xfrm>
        </p:spPr>
        <p:txBody>
          <a:bodyPr>
            <a:noAutofit/>
          </a:bodyPr>
          <a:lstStyle/>
          <a:p>
            <a:pPr algn="ctr"/>
            <a:r>
              <a:rPr lang="ru-RU" sz="4200" dirty="0" smtClean="0"/>
              <a:t>ГЛАВА «ШКОЛА»</a:t>
            </a:r>
            <a:endParaRPr lang="ru-RU" sz="4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821411" y="1914524"/>
            <a:ext cx="6550940" cy="40934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spcBef>
                <a:spcPct val="50000"/>
              </a:spcBef>
            </a:pPr>
            <a:r>
              <a:rPr lang="ru-RU" altLang="ru-RU" sz="2600" dirty="0" smtClean="0">
                <a:solidFill>
                  <a:srgbClr val="002060"/>
                </a:solidFill>
                <a:cs typeface="Arial" panose="020B0604020202020204" pitchFamily="34" charset="0"/>
              </a:rPr>
              <a:t>Через минуту мы уже подходим к школе. Школа была в этом же квартале, рядом с мечетью. Состояла она из одной просторной комнаты. В школе стоит сплошной шум. Все ученики разом выкрикивают каждый свой урок, громкий галдёж переполняет классную комнату, вырывается наружу. Учитель время от времени проходит по </a:t>
            </a:r>
            <a:r>
              <a:rPr lang="ru-RU" altLang="ru-RU" sz="2600" dirty="0" smtClean="0">
                <a:solidFill>
                  <a:srgbClr val="002060"/>
                </a:solidFill>
                <a:cs typeface="Arial" panose="020B0604020202020204" pitchFamily="34" charset="0"/>
              </a:rPr>
              <a:t>рядам, </a:t>
            </a:r>
            <a:r>
              <a:rPr lang="ru-RU" altLang="ru-RU" sz="2600" dirty="0" smtClean="0">
                <a:solidFill>
                  <a:srgbClr val="002060"/>
                </a:solidFill>
                <a:cs typeface="Arial" panose="020B0604020202020204" pitchFamily="34" charset="0"/>
              </a:rPr>
              <a:t>попутно похлёстывая </a:t>
            </a:r>
            <a:r>
              <a:rPr lang="ru-RU" altLang="ru-RU" sz="2600" dirty="0" smtClean="0">
                <a:solidFill>
                  <a:srgbClr val="002060"/>
                </a:solidFill>
                <a:cs typeface="Arial" panose="020B0604020202020204" pitchFamily="34" charset="0"/>
              </a:rPr>
              <a:t>кое-кого </a:t>
            </a:r>
            <a:r>
              <a:rPr lang="ru-RU" altLang="ru-RU" sz="2600" dirty="0" smtClean="0">
                <a:solidFill>
                  <a:srgbClr val="002060"/>
                </a:solidFill>
                <a:cs typeface="Arial" panose="020B0604020202020204" pitchFamily="34" charset="0"/>
              </a:rPr>
              <a:t>плетью.</a:t>
            </a:r>
            <a:endParaRPr lang="ru-RU" altLang="ru-RU" sz="26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1026" name="Picture 2" descr="https://litvek.com/icl/i/88/309188/i010-001-27435555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1438093"/>
            <a:ext cx="3643312" cy="4890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023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СРАВНИТЕЛЬНАЯ ТАБЛИЦА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3862682"/>
              </p:ext>
            </p:extLst>
          </p:nvPr>
        </p:nvGraphicFramePr>
        <p:xfrm>
          <a:off x="357187" y="1314452"/>
          <a:ext cx="11615739" cy="5331171"/>
        </p:xfrm>
        <a:graphic>
          <a:graphicData uri="http://schemas.openxmlformats.org/drawingml/2006/table">
            <a:tbl>
              <a:tblPr firstRow="1" firstCol="1" bandRow="1"/>
              <a:tblGrid>
                <a:gridCol w="3871913">
                  <a:extLst>
                    <a:ext uri="{9D8B030D-6E8A-4147-A177-3AD203B41FA5}">
                      <a16:colId xmlns:a16="http://schemas.microsoft.com/office/drawing/2014/main" xmlns="" val="343021045"/>
                    </a:ext>
                  </a:extLst>
                </a:gridCol>
                <a:gridCol w="3871913">
                  <a:extLst>
                    <a:ext uri="{9D8B030D-6E8A-4147-A177-3AD203B41FA5}">
                      <a16:colId xmlns:a16="http://schemas.microsoft.com/office/drawing/2014/main" xmlns="" val="2617967654"/>
                    </a:ext>
                  </a:extLst>
                </a:gridCol>
                <a:gridCol w="3871913">
                  <a:extLst>
                    <a:ext uri="{9D8B030D-6E8A-4147-A177-3AD203B41FA5}">
                      <a16:colId xmlns:a16="http://schemas.microsoft.com/office/drawing/2014/main" xmlns="" val="1682454721"/>
                    </a:ext>
                  </a:extLst>
                </a:gridCol>
              </a:tblGrid>
              <a:tr h="2615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Критерии  сравнения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старометодная</a:t>
                      </a: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школа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современная школа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68866092"/>
                  </a:ext>
                </a:extLst>
              </a:tr>
              <a:tr h="261576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Организация процесса обучения.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13832345"/>
                  </a:ext>
                </a:extLst>
              </a:tr>
              <a:tr h="6693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деление учащихся на классы по возрастному признаку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было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есть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69871482"/>
                  </a:ext>
                </a:extLst>
              </a:tr>
              <a:tr h="2615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кабинетов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один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количеству предметов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23408213"/>
                  </a:ext>
                </a:extLst>
              </a:tr>
              <a:tr h="4303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преподавателей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один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количеству предметов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6654965"/>
                  </a:ext>
                </a:extLst>
              </a:tr>
              <a:tr h="261576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Содержание обучения.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07206506"/>
                  </a:ext>
                </a:extLst>
              </a:tr>
              <a:tr h="16065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какие предметы изучаются?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алфавит, цифры, Коран, книги религиозного содержания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родной язык, литература, алгебра, геометрия, иностранный язык, биология, химия, физика, география, история, рисование, музыка, черчение, физкультура, труд и др.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21633637"/>
                  </a:ext>
                </a:extLst>
              </a:tr>
              <a:tr h="4303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наличие наглядных пособий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было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есть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35333348"/>
                  </a:ext>
                </a:extLst>
              </a:tr>
              <a:tr h="261576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III</a:t>
                      </a: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Дополнительные критерии.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6115149"/>
                  </a:ext>
                </a:extLst>
              </a:tr>
              <a:tr h="2615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плата за обучение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была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80693921"/>
                  </a:ext>
                </a:extLst>
              </a:tr>
              <a:tr h="2615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телесные наказания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были 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70637378"/>
                  </a:ext>
                </a:extLst>
              </a:tr>
              <a:tr h="2615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026044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470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171" y="304801"/>
            <a:ext cx="11843658" cy="7551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ЖЕЛАНИЕ ПЕРЕЙТИ В НОВУЮ ШКОЛУ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57189" y="1871663"/>
            <a:ext cx="6557961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Каждый день я встречаю веселых шумных ребят, выбегающих из новой школы на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Хадре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Я завидую им, мечтаю учиться вместе с ними.</a:t>
            </a:r>
          </a:p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со всех ног бегу домой. Решительно заявляю матери:</a:t>
            </a:r>
          </a:p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Я поступаю в новую школу. Хватит, со старой школой кончено!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https://cdn.freelance.ru/img/portfolio/pics/00/37/8F/3641211.jpg?mt=e169d96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018" y="1871663"/>
            <a:ext cx="4687718" cy="3539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20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81559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ПЛАН  УРОКА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8" cy="4216539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Повторение.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2. История создания.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3. Автобиографическая основа.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4. Повествование.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5. Работа по повести «Детство».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9948" y="4315395"/>
            <a:ext cx="1962300" cy="1839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2348" y="4467795"/>
            <a:ext cx="1962300" cy="1839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171" y="304801"/>
            <a:ext cx="11843658" cy="7551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ПОДДЕРЖКА МАТЕРИ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700090" y="2022038"/>
            <a:ext cx="5857873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Время переменилось. Новому времени приходит новая школа, учись, сын, мой. Что до отца, ему всё равно, где бы ты ни учился. Отец твой тоже стал понимать новое.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https://c.pxhere.com/photos/09/65/book_read_relax_lilac_bank_old_book_pages_rest-731732.jpg!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796503"/>
            <a:ext cx="4959499" cy="362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075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171" y="304801"/>
            <a:ext cx="11843658" cy="7551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МУСАБАЙ </a:t>
            </a:r>
            <a:r>
              <a:rPr lang="ru-RU" sz="4400" dirty="0" smtClean="0"/>
              <a:t>В </a:t>
            </a:r>
            <a:r>
              <a:rPr lang="ru-RU" sz="4400" dirty="0" smtClean="0"/>
              <a:t>НОВОЙ ШКОЛЕ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700090" y="1498818"/>
            <a:ext cx="7315198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раскрываю тетрадь и с радостным волнением жду, что скажет учитель.</a:t>
            </a:r>
          </a:p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новой школе много учителей. Мы изучаем родной язык, арифметику, естествознание, географию.</a:t>
            </a:r>
          </a:p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Незаметно я и ростом вытянулся. Меньше стал озоровать, увлекаться играми… Стихи становились моей жизнью. Я собираю целые тетради стихов. Читаю. Сам пишу. Дум и мечтаний -  целый мир!... Новый светлый мир!..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https://avatars.mds.yandex.net/get-zen_doc/3483777/pub_5f1a83d9ca32b4680639e8c6_5f1e84d40416415eee00e4be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114" y="1636415"/>
            <a:ext cx="3408559" cy="4556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152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57" y="365126"/>
            <a:ext cx="11353043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778064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Ответить на вопросы:</a:t>
            </a: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1. Каким вы представляете себе главного героя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Мусабая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2. Знаете ли вы других писателей, которые рассказали о своём детстве?         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s://www.tspu.edu.ru/images2/history_news/news_iff/2018/september-november/%D0%9F%D0%B5%D1%80%D0%B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469" y="3087994"/>
            <a:ext cx="3669204" cy="3171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73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9" y="314975"/>
            <a:ext cx="1200626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ПОВТОРЕНИЕ</a:t>
            </a:r>
            <a:endParaRPr lang="ru-RU" sz="4400" dirty="0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385762" y="1528762"/>
            <a:ext cx="7058025" cy="443198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Назовите настоящее имя писателя.</a:t>
            </a:r>
          </a:p>
          <a:p>
            <a:pPr marL="514350" indent="-514350">
              <a:buAutoNum type="arabicPeriod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каком произведении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Айбек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отразил свои воспоминания о школе?</a:t>
            </a:r>
          </a:p>
          <a:p>
            <a:pPr marL="514350" indent="-514350">
              <a:buAutoNum type="arabicPeriod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Назовите первое напечатанное стихотворение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Айбека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Кому посвятил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Айбек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поэму и исторический роман?</a:t>
            </a:r>
          </a:p>
          <a:p>
            <a:pPr marL="514350" indent="-514350">
              <a:buAutoNum type="arabicPeriod"/>
            </a:pP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Айбек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создал прекрасные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переводы сочинений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А.С.Пушкина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 Продолжите список.</a:t>
            </a:r>
            <a:r>
              <a:rPr lang="ru-RU" altLang="ru-RU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http://visualrian.ru/images/old_preview/8/21/82110_previ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976" y="1304178"/>
            <a:ext cx="3555086" cy="522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41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0013" y="410804"/>
            <a:ext cx="12292013" cy="601526"/>
          </a:xfrm>
        </p:spPr>
        <p:txBody>
          <a:bodyPr>
            <a:noAutofit/>
          </a:bodyPr>
          <a:lstStyle/>
          <a:p>
            <a:pPr algn="ctr"/>
            <a:r>
              <a:rPr lang="ru-RU" sz="4200" dirty="0" smtClean="0"/>
              <a:t>ПРОВЕРЬТЕ СЕБЯ!</a:t>
            </a:r>
            <a:endParaRPr lang="ru-RU" sz="4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24644" y="1914524"/>
            <a:ext cx="6676256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Муса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Ташмухамедов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Повесть «Детство».</a:t>
            </a:r>
          </a:p>
          <a:p>
            <a:pPr marL="514350" indent="-514350">
              <a:buAutoNum type="arabicPeriod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«Чья земля?»</a:t>
            </a:r>
          </a:p>
          <a:p>
            <a:pPr marL="514350" indent="-514350">
              <a:buAutoNum type="arabicPeriod"/>
            </a:pP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А.Навои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М.Ю.Лермонтова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Гете, Гомера.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https://yt3.ggpht.com/a/AATXAJznQyXqbzM7yKzYkC-7p9J-I-igcqorRz-iZJYZqA=s900-c-k-c0xffffffff-no-rj-m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528" y="1729777"/>
            <a:ext cx="4270973" cy="4270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170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12555"/>
            <a:ext cx="1167288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СОЗДАНИЯ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718576" y="2205428"/>
            <a:ext cx="5825099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spcBef>
                <a:spcPct val="50000"/>
              </a:spcBef>
            </a:pPr>
            <a:r>
              <a:rPr lang="ru-RU" altLang="ru-RU" sz="2800" dirty="0" smtClean="0">
                <a:solidFill>
                  <a:srgbClr val="002060"/>
                </a:solidFill>
                <a:cs typeface="Arial" panose="020B0604020202020204" pitchFamily="34" charset="0"/>
              </a:rPr>
              <a:t>Муса </a:t>
            </a:r>
            <a:r>
              <a:rPr lang="ru-RU" altLang="ru-RU" sz="28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Ташмухамедов</a:t>
            </a:r>
            <a:r>
              <a:rPr lang="ru-RU" altLang="ru-RU" sz="2800" dirty="0" smtClean="0">
                <a:solidFill>
                  <a:srgbClr val="002060"/>
                </a:solidFill>
                <a:cs typeface="Arial" panose="020B0604020202020204" pitchFamily="34" charset="0"/>
              </a:rPr>
              <a:t> несколько классов обучался в мусульманской школе. Свои воспоминания об этой школе он отразил в повести «Детство», которая была опубликована в 1963 году.</a:t>
            </a:r>
            <a:endParaRPr lang="ru-RU" altLang="ru-RU" sz="28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2050" name="Picture 2" descr="https://uz.denemetr.com/tw_files2/urls_8/109/d-108199/7z-docs/1_html_7470eb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947" y="1407231"/>
            <a:ext cx="3809301" cy="5067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97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956" y="379808"/>
            <a:ext cx="1159273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ОБРАЗЕЦ МЕМУАРНОЙ ЛИТЕРАТУРЫ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524644" y="1601936"/>
            <a:ext cx="6976294" cy="48212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   Повесть «Детство» является блестящим образцом мемуарной литературы.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Мемуарная</a:t>
            </a:r>
            <a:r>
              <a:rPr lang="ru-RU" sz="2800" dirty="0">
                <a:solidFill>
                  <a:srgbClr val="002060"/>
                </a:solidFill>
              </a:rPr>
              <a:t> </a:t>
            </a:r>
            <a:r>
              <a:rPr lang="ru-RU" sz="2800" b="1" dirty="0" smtClean="0">
                <a:solidFill>
                  <a:srgbClr val="002060"/>
                </a:solidFill>
              </a:rPr>
              <a:t>литература</a:t>
            </a:r>
            <a:r>
              <a:rPr lang="ru-RU" sz="2800" dirty="0">
                <a:solidFill>
                  <a:srgbClr val="002060"/>
                </a:solidFill>
              </a:rPr>
              <a:t>, </a:t>
            </a:r>
            <a:r>
              <a:rPr lang="ru-RU" sz="2800" b="1" dirty="0" smtClean="0">
                <a:solidFill>
                  <a:srgbClr val="002060"/>
                </a:solidFill>
              </a:rPr>
              <a:t>мемуары</a:t>
            </a:r>
            <a:r>
              <a:rPr lang="ru-RU" sz="2800" dirty="0">
                <a:solidFill>
                  <a:srgbClr val="002060"/>
                </a:solidFill>
              </a:rPr>
              <a:t> (от фр. </a:t>
            </a:r>
            <a:r>
              <a:rPr lang="ru-RU" sz="2800" dirty="0" err="1">
                <a:solidFill>
                  <a:srgbClr val="002060"/>
                </a:solidFill>
              </a:rPr>
              <a:t>mémoires</a:t>
            </a:r>
            <a:r>
              <a:rPr lang="ru-RU" sz="2800" dirty="0">
                <a:solidFill>
                  <a:srgbClr val="002060"/>
                </a:solidFill>
              </a:rPr>
              <a:t> — воспоминания) — записки современников, повествующие о событиях, в которых автор записок принимал участие или которые известны ему от очевидцев, и о людях, с которыми автор был знаком.</a:t>
            </a:r>
          </a:p>
        </p:txBody>
      </p:sp>
      <p:pic>
        <p:nvPicPr>
          <p:cNvPr id="3074" name="Picture 2" descr="https://img1.goodfon.com/wallpaper/big/c/a4/peaceful-times-svecha-vo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4296" y="2021940"/>
            <a:ext cx="3989847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45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379808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АВТОБИОГРАФИЧЕСКАЯ ОСНОВА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95014" y="2021940"/>
            <a:ext cx="6334450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Детство"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автобиографическая повесть, в которой автор рассказывает о своей жизни и жизни узбекского народа в дореволюционное время. 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img0.liveinternet.ru/images/attach/d/0/142/836/142836872_pisatel_aybek_1983g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9662" y="1523342"/>
            <a:ext cx="3950438" cy="4819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379808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СЛОВАРНАЯ РАБОТА</a:t>
            </a:r>
            <a:endParaRPr lang="ru-RU" sz="4000" dirty="0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671514" y="2128837"/>
            <a:ext cx="6215062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Автобиографическая повесть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одна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разновидностей повести, произведение, в котором освещается ряд событий в жизни главного героя, написанное от первого лица.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s://www.tspu.edu.ru/images2/history_news/news_iff/2018/september-november/%D0%9F%D0%B5%D1%80%D0%B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1108" y="2365622"/>
            <a:ext cx="3669204" cy="3171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81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379808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АВТОР И ГЕРОЙ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642" y="1570939"/>
            <a:ext cx="46331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653143" y="2228850"/>
            <a:ext cx="5476195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Айбек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следуя за маленьким Мусой, шаг за шагом раскрывает его жизненный путь, показывает формирование его характера, становление личности.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ttps://sun9-4.userapi.com/rJ2gKGja3dKkjcHmMZ5NSQhwQJenhEjWADaZ1g/ytXlmK6utg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6512" y="1349376"/>
            <a:ext cx="3790950" cy="502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96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16028</TotalTime>
  <Words>1023</Words>
  <Application>Microsoft Office PowerPoint</Application>
  <PresentationFormat>Широкоэкранный</PresentationFormat>
  <Paragraphs>188</Paragraphs>
  <Slides>22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Wingdings 2</vt:lpstr>
      <vt:lpstr>Тема Office</vt:lpstr>
      <vt:lpstr>Презентация PowerPoint</vt:lpstr>
      <vt:lpstr>ПЛАН  УРОКА</vt:lpstr>
      <vt:lpstr>ПОВТОРЕНИЕ</vt:lpstr>
      <vt:lpstr>ПРОВЕРЬТЕ СЕБЯ!</vt:lpstr>
      <vt:lpstr>ИСТОРИЯ СОЗДАНИЯ</vt:lpstr>
      <vt:lpstr>ОБРАЗЕЦ МЕМУАРНОЙ ЛИТЕРАТУРЫ</vt:lpstr>
      <vt:lpstr>АВТОБИОГРАФИЧЕСКАЯ ОСНОВА</vt:lpstr>
      <vt:lpstr> СЛОВАРНАЯ РАБОТА</vt:lpstr>
      <vt:lpstr>АВТОР И ГЕРОЙ</vt:lpstr>
      <vt:lpstr> </vt:lpstr>
      <vt:lpstr>ДЕЙСТВИЕ В ПОВЕСТИ</vt:lpstr>
      <vt:lpstr>ПОВЕСТВОВАНИЕ</vt:lpstr>
      <vt:lpstr>КОМПОЗИЦИЯ</vt:lpstr>
      <vt:lpstr>ГЛАВА «ДЕДУШКА»</vt:lpstr>
      <vt:lpstr>ГЛАВА «ДЕДУШКА»</vt:lpstr>
      <vt:lpstr>ГЛАВА «ШКОЛА»</vt:lpstr>
      <vt:lpstr>ГЛАВА «ШКОЛА»</vt:lpstr>
      <vt:lpstr>СРАВНИТЕЛЬНАЯ ТАБЛИЦА</vt:lpstr>
      <vt:lpstr>ЖЕЛАНИЕ ПЕРЕЙТИ В НОВУЮ ШКОЛУ</vt:lpstr>
      <vt:lpstr>ПОДДЕРЖКА МАТЕРИ</vt:lpstr>
      <vt:lpstr>МУСАБАЙ В НОВОЙ ШКОЛЕ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ТСБ-1</cp:lastModifiedBy>
  <cp:revision>254</cp:revision>
  <dcterms:created xsi:type="dcterms:W3CDTF">2020-09-22T15:24:01Z</dcterms:created>
  <dcterms:modified xsi:type="dcterms:W3CDTF">2021-03-16T07:51:07Z</dcterms:modified>
</cp:coreProperties>
</file>