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5" r:id="rId2"/>
    <p:sldId id="329" r:id="rId3"/>
    <p:sldId id="378" r:id="rId4"/>
    <p:sldId id="405" r:id="rId5"/>
    <p:sldId id="406" r:id="rId6"/>
    <p:sldId id="398" r:id="rId7"/>
    <p:sldId id="336" r:id="rId8"/>
    <p:sldId id="396" r:id="rId9"/>
    <p:sldId id="334" r:id="rId10"/>
    <p:sldId id="331" r:id="rId11"/>
    <p:sldId id="377" r:id="rId12"/>
    <p:sldId id="399" r:id="rId13"/>
    <p:sldId id="393" r:id="rId14"/>
    <p:sldId id="394" r:id="rId15"/>
    <p:sldId id="400" r:id="rId16"/>
    <p:sldId id="395" r:id="rId17"/>
    <p:sldId id="330" r:id="rId18"/>
    <p:sldId id="374" r:id="rId19"/>
    <p:sldId id="392" r:id="rId20"/>
    <p:sldId id="337" r:id="rId21"/>
    <p:sldId id="379" r:id="rId22"/>
    <p:sldId id="402" r:id="rId23"/>
    <p:sldId id="367" r:id="rId24"/>
    <p:sldId id="403" r:id="rId25"/>
    <p:sldId id="404" r:id="rId26"/>
    <p:sldId id="407" r:id="rId27"/>
    <p:sldId id="401" r:id="rId28"/>
    <p:sldId id="361"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660"/>
  </p:normalViewPr>
  <p:slideViewPr>
    <p:cSldViewPr snapToGrid="0">
      <p:cViewPr varScale="1">
        <p:scale>
          <a:sx n="62" d="100"/>
          <a:sy n="62" d="100"/>
        </p:scale>
        <p:origin x="62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EF9F-6EBB-4328-BFF4-22C835255634}" type="datetimeFigureOut">
              <a:rPr lang="ru-RU" smtClean="0"/>
              <a:pPr/>
              <a:t>09.03.2021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978DB-73CB-438D-BB08-2D9C565D52BF}" type="slidenum">
              <a:rPr lang="ru-RU" smtClean="0"/>
              <a:pPr/>
              <a:t>‹#›</a:t>
            </a:fld>
            <a:endParaRPr lang="ru-RU"/>
          </a:p>
        </p:txBody>
      </p:sp>
    </p:spTree>
    <p:extLst>
      <p:ext uri="{BB962C8B-B14F-4D97-AF65-F5344CB8AC3E}">
        <p14:creationId xmlns:p14="http://schemas.microsoft.com/office/powerpoint/2010/main" val="218872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a:t>
            </a:fld>
            <a:endParaRPr lang="ru-RU"/>
          </a:p>
        </p:txBody>
      </p:sp>
    </p:spTree>
    <p:extLst>
      <p:ext uri="{BB962C8B-B14F-4D97-AF65-F5344CB8AC3E}">
        <p14:creationId xmlns:p14="http://schemas.microsoft.com/office/powerpoint/2010/main" val="176413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11</a:t>
            </a:fld>
            <a:endParaRPr lang="ru-RU"/>
          </a:p>
        </p:txBody>
      </p:sp>
    </p:spTree>
    <p:extLst>
      <p:ext uri="{BB962C8B-B14F-4D97-AF65-F5344CB8AC3E}">
        <p14:creationId xmlns:p14="http://schemas.microsoft.com/office/powerpoint/2010/main" val="351214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12</a:t>
            </a:fld>
            <a:endParaRPr lang="ru-RU"/>
          </a:p>
        </p:txBody>
      </p:sp>
    </p:spTree>
    <p:extLst>
      <p:ext uri="{BB962C8B-B14F-4D97-AF65-F5344CB8AC3E}">
        <p14:creationId xmlns:p14="http://schemas.microsoft.com/office/powerpoint/2010/main" val="373027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13</a:t>
            </a:fld>
            <a:endParaRPr lang="ru-RU"/>
          </a:p>
        </p:txBody>
      </p:sp>
    </p:spTree>
    <p:extLst>
      <p:ext uri="{BB962C8B-B14F-4D97-AF65-F5344CB8AC3E}">
        <p14:creationId xmlns:p14="http://schemas.microsoft.com/office/powerpoint/2010/main" val="19002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14</a:t>
            </a:fld>
            <a:endParaRPr lang="ru-RU"/>
          </a:p>
        </p:txBody>
      </p:sp>
    </p:spTree>
    <p:extLst>
      <p:ext uri="{BB962C8B-B14F-4D97-AF65-F5344CB8AC3E}">
        <p14:creationId xmlns:p14="http://schemas.microsoft.com/office/powerpoint/2010/main" val="249372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15</a:t>
            </a:fld>
            <a:endParaRPr lang="ru-RU"/>
          </a:p>
        </p:txBody>
      </p:sp>
    </p:spTree>
    <p:extLst>
      <p:ext uri="{BB962C8B-B14F-4D97-AF65-F5344CB8AC3E}">
        <p14:creationId xmlns:p14="http://schemas.microsoft.com/office/powerpoint/2010/main" val="48111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16</a:t>
            </a:fld>
            <a:endParaRPr lang="ru-RU"/>
          </a:p>
        </p:txBody>
      </p:sp>
    </p:spTree>
    <p:extLst>
      <p:ext uri="{BB962C8B-B14F-4D97-AF65-F5344CB8AC3E}">
        <p14:creationId xmlns:p14="http://schemas.microsoft.com/office/powerpoint/2010/main" val="401067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17</a:t>
            </a:fld>
            <a:endParaRPr lang="ru-RU"/>
          </a:p>
        </p:txBody>
      </p:sp>
    </p:spTree>
    <p:extLst>
      <p:ext uri="{BB962C8B-B14F-4D97-AF65-F5344CB8AC3E}">
        <p14:creationId xmlns:p14="http://schemas.microsoft.com/office/powerpoint/2010/main" val="210430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18</a:t>
            </a:fld>
            <a:endParaRPr lang="ru-RU"/>
          </a:p>
        </p:txBody>
      </p:sp>
    </p:spTree>
    <p:extLst>
      <p:ext uri="{BB962C8B-B14F-4D97-AF65-F5344CB8AC3E}">
        <p14:creationId xmlns:p14="http://schemas.microsoft.com/office/powerpoint/2010/main" val="174011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19</a:t>
            </a:fld>
            <a:endParaRPr lang="ru-RU"/>
          </a:p>
        </p:txBody>
      </p:sp>
    </p:spTree>
    <p:extLst>
      <p:ext uri="{BB962C8B-B14F-4D97-AF65-F5344CB8AC3E}">
        <p14:creationId xmlns:p14="http://schemas.microsoft.com/office/powerpoint/2010/main" val="89701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20</a:t>
            </a:fld>
            <a:endParaRPr lang="ru-RU"/>
          </a:p>
        </p:txBody>
      </p:sp>
    </p:spTree>
    <p:extLst>
      <p:ext uri="{BB962C8B-B14F-4D97-AF65-F5344CB8AC3E}">
        <p14:creationId xmlns:p14="http://schemas.microsoft.com/office/powerpoint/2010/main" val="20299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a:t>
            </a:fld>
            <a:endParaRPr lang="ru-RU"/>
          </a:p>
        </p:txBody>
      </p:sp>
    </p:spTree>
    <p:extLst>
      <p:ext uri="{BB962C8B-B14F-4D97-AF65-F5344CB8AC3E}">
        <p14:creationId xmlns:p14="http://schemas.microsoft.com/office/powerpoint/2010/main" val="323092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21</a:t>
            </a:fld>
            <a:endParaRPr lang="ru-RU"/>
          </a:p>
        </p:txBody>
      </p:sp>
    </p:spTree>
    <p:extLst>
      <p:ext uri="{BB962C8B-B14F-4D97-AF65-F5344CB8AC3E}">
        <p14:creationId xmlns:p14="http://schemas.microsoft.com/office/powerpoint/2010/main" val="325124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22</a:t>
            </a:fld>
            <a:endParaRPr lang="ru-RU"/>
          </a:p>
        </p:txBody>
      </p:sp>
    </p:spTree>
    <p:extLst>
      <p:ext uri="{BB962C8B-B14F-4D97-AF65-F5344CB8AC3E}">
        <p14:creationId xmlns:p14="http://schemas.microsoft.com/office/powerpoint/2010/main" val="3439422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27</a:t>
            </a:fld>
            <a:endParaRPr lang="ru-RU"/>
          </a:p>
        </p:txBody>
      </p:sp>
    </p:spTree>
    <p:extLst>
      <p:ext uri="{BB962C8B-B14F-4D97-AF65-F5344CB8AC3E}">
        <p14:creationId xmlns:p14="http://schemas.microsoft.com/office/powerpoint/2010/main" val="2590131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28</a:t>
            </a:fld>
            <a:endParaRPr lang="ru-RU"/>
          </a:p>
        </p:txBody>
      </p:sp>
    </p:spTree>
    <p:extLst>
      <p:ext uri="{BB962C8B-B14F-4D97-AF65-F5344CB8AC3E}">
        <p14:creationId xmlns:p14="http://schemas.microsoft.com/office/powerpoint/2010/main" val="20599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4</a:t>
            </a:fld>
            <a:endParaRPr lang="ru-RU"/>
          </a:p>
        </p:txBody>
      </p:sp>
    </p:spTree>
    <p:extLst>
      <p:ext uri="{BB962C8B-B14F-4D97-AF65-F5344CB8AC3E}">
        <p14:creationId xmlns:p14="http://schemas.microsoft.com/office/powerpoint/2010/main" val="394841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5</a:t>
            </a:fld>
            <a:endParaRPr lang="ru-RU"/>
          </a:p>
        </p:txBody>
      </p:sp>
    </p:spTree>
    <p:extLst>
      <p:ext uri="{BB962C8B-B14F-4D97-AF65-F5344CB8AC3E}">
        <p14:creationId xmlns:p14="http://schemas.microsoft.com/office/powerpoint/2010/main" val="218660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6</a:t>
            </a:fld>
            <a:endParaRPr lang="ru-RU"/>
          </a:p>
        </p:txBody>
      </p:sp>
    </p:spTree>
    <p:extLst>
      <p:ext uri="{BB962C8B-B14F-4D97-AF65-F5344CB8AC3E}">
        <p14:creationId xmlns:p14="http://schemas.microsoft.com/office/powerpoint/2010/main" val="138223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7</a:t>
            </a:fld>
            <a:endParaRPr lang="ru-RU"/>
          </a:p>
        </p:txBody>
      </p:sp>
    </p:spTree>
    <p:extLst>
      <p:ext uri="{BB962C8B-B14F-4D97-AF65-F5344CB8AC3E}">
        <p14:creationId xmlns:p14="http://schemas.microsoft.com/office/powerpoint/2010/main" val="245510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8</a:t>
            </a:fld>
            <a:endParaRPr lang="ru-RU"/>
          </a:p>
        </p:txBody>
      </p:sp>
    </p:spTree>
    <p:extLst>
      <p:ext uri="{BB962C8B-B14F-4D97-AF65-F5344CB8AC3E}">
        <p14:creationId xmlns:p14="http://schemas.microsoft.com/office/powerpoint/2010/main" val="325384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9</a:t>
            </a:fld>
            <a:endParaRPr lang="ru-RU"/>
          </a:p>
        </p:txBody>
      </p:sp>
    </p:spTree>
    <p:extLst>
      <p:ext uri="{BB962C8B-B14F-4D97-AF65-F5344CB8AC3E}">
        <p14:creationId xmlns:p14="http://schemas.microsoft.com/office/powerpoint/2010/main" val="111206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10</a:t>
            </a:fld>
            <a:endParaRPr lang="ru-RU"/>
          </a:p>
        </p:txBody>
      </p:sp>
    </p:spTree>
    <p:extLst>
      <p:ext uri="{BB962C8B-B14F-4D97-AF65-F5344CB8AC3E}">
        <p14:creationId xmlns:p14="http://schemas.microsoft.com/office/powerpoint/2010/main" val="21892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21255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7549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87610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38" y="1133193"/>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344"/>
          </a:p>
        </p:txBody>
      </p:sp>
      <p:sp>
        <p:nvSpPr>
          <p:cNvPr id="17" name="bg object 17"/>
          <p:cNvSpPr/>
          <p:nvPr/>
        </p:nvSpPr>
        <p:spPr>
          <a:xfrm>
            <a:off x="141358" y="150402"/>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344"/>
          </a:p>
        </p:txBody>
      </p:sp>
      <p:sp>
        <p:nvSpPr>
          <p:cNvPr id="2" name="Holder 2"/>
          <p:cNvSpPr>
            <a:spLocks noGrp="1"/>
          </p:cNvSpPr>
          <p:nvPr>
            <p:ph type="title"/>
          </p:nvPr>
        </p:nvSpPr>
        <p:spPr/>
        <p:txBody>
          <a:bodyPr lIns="0" tIns="0" rIns="0" bIns="0"/>
          <a:lstStyle>
            <a:lvl1pPr>
              <a:defRPr sz="5665" b="1" i="0">
                <a:solidFill>
                  <a:srgbClr val="FEFEFE"/>
                </a:solidFill>
                <a:latin typeface="Arial"/>
                <a:cs typeface="Arial"/>
              </a:defRPr>
            </a:lvl1pPr>
          </a:lstStyle>
          <a:p>
            <a:endParaRPr/>
          </a:p>
        </p:txBody>
      </p:sp>
      <p:sp>
        <p:nvSpPr>
          <p:cNvPr id="3" name="Holder 3"/>
          <p:cNvSpPr>
            <a:spLocks noGrp="1"/>
          </p:cNvSpPr>
          <p:nvPr>
            <p:ph sz="half" idx="2"/>
          </p:nvPr>
        </p:nvSpPr>
        <p:spPr>
          <a:xfrm>
            <a:off x="524644" y="1523342"/>
            <a:ext cx="3857666" cy="405817"/>
          </a:xfrm>
          <a:prstGeom prst="rect">
            <a:avLst/>
          </a:prstGeom>
        </p:spPr>
        <p:txBody>
          <a:bodyPr wrap="square" lIns="0" tIns="0" rIns="0" bIns="0">
            <a:spAutoFit/>
          </a:bodyPr>
          <a:lstStyle>
            <a:lvl1pPr>
              <a:defRPr sz="2930" b="0" i="0">
                <a:solidFill>
                  <a:srgbClr val="FEFEFE"/>
                </a:solidFill>
                <a:latin typeface="Arial"/>
                <a:cs typeface="Arial"/>
              </a:defRPr>
            </a:lvl1pPr>
          </a:lstStyle>
          <a:p>
            <a:endParaRPr/>
          </a:p>
        </p:txBody>
      </p:sp>
      <p:sp>
        <p:nvSpPr>
          <p:cNvPr id="4" name="Holder 4"/>
          <p:cNvSpPr>
            <a:spLocks noGrp="1"/>
          </p:cNvSpPr>
          <p:nvPr>
            <p:ph sz="half" idx="3"/>
          </p:nvPr>
        </p:nvSpPr>
        <p:spPr>
          <a:xfrm>
            <a:off x="6278892" y="1577341"/>
            <a:ext cx="5303521"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0639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1603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4070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0640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6106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257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683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099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4111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5580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497A-3151-4DC0-A285-86CC8653D4DC}" type="datetimeFigureOut">
              <a:rPr lang="ru-RU" smtClean="0"/>
              <a:pPr/>
              <a:t>09.03.2021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E665A-317E-4192-9889-EE2CF4E3CD44}" type="slidenum">
              <a:rPr lang="ru-RU" smtClean="0"/>
              <a:pPr/>
              <a:t>‹#›</a:t>
            </a:fld>
            <a:endParaRPr lang="ru-RU"/>
          </a:p>
        </p:txBody>
      </p:sp>
    </p:spTree>
    <p:extLst>
      <p:ext uri="{BB962C8B-B14F-4D97-AF65-F5344CB8AC3E}">
        <p14:creationId xmlns:p14="http://schemas.microsoft.com/office/powerpoint/2010/main" val="119182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2985" y="3247"/>
            <a:ext cx="12173957" cy="215805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xmlns="" id="{96789AA7-9596-4F83-89FD-AEC28EE179F1}"/>
              </a:ext>
            </a:extLst>
          </p:cNvPr>
          <p:cNvSpPr txBox="1"/>
          <p:nvPr/>
        </p:nvSpPr>
        <p:spPr>
          <a:xfrm>
            <a:off x="1641694" y="3289760"/>
            <a:ext cx="6588085" cy="2297101"/>
          </a:xfrm>
          <a:prstGeom prst="rect">
            <a:avLst/>
          </a:prstGeom>
        </p:spPr>
        <p:txBody>
          <a:bodyPr vert="horz" wrap="square" lIns="0" tIns="29525" rIns="0" bIns="0" rtlCol="0">
            <a:spAutoFit/>
          </a:bodyPr>
          <a:lstStyle/>
          <a:p>
            <a:pPr marL="38918" algn="ctr">
              <a:spcBef>
                <a:spcPts val="233"/>
              </a:spcBef>
            </a:pPr>
            <a:r>
              <a:rPr lang="ru-RU" sz="4800" b="1" dirty="0" err="1" smtClean="0">
                <a:solidFill>
                  <a:srgbClr val="2365C7"/>
                </a:solidFill>
                <a:latin typeface="Arial" pitchFamily="34" charset="0"/>
                <a:cs typeface="Arial" pitchFamily="34" charset="0"/>
              </a:rPr>
              <a:t>Гафур</a:t>
            </a:r>
            <a:r>
              <a:rPr lang="ru-RU" sz="4800" b="1" dirty="0" smtClean="0">
                <a:solidFill>
                  <a:srgbClr val="2365C7"/>
                </a:solidFill>
                <a:latin typeface="Arial" pitchFamily="34" charset="0"/>
                <a:cs typeface="Arial" pitchFamily="34" charset="0"/>
              </a:rPr>
              <a:t> </a:t>
            </a:r>
            <a:r>
              <a:rPr lang="ru-RU" sz="4800" b="1" dirty="0" smtClean="0">
                <a:solidFill>
                  <a:srgbClr val="2365C7"/>
                </a:solidFill>
                <a:latin typeface="Arial" pitchFamily="34" charset="0"/>
                <a:cs typeface="Arial" pitchFamily="34" charset="0"/>
              </a:rPr>
              <a:t>Гулям</a:t>
            </a:r>
          </a:p>
          <a:p>
            <a:pPr marL="38918" algn="ctr">
              <a:spcBef>
                <a:spcPts val="233"/>
              </a:spcBef>
            </a:pPr>
            <a:r>
              <a:rPr lang="ru-RU" sz="4800" b="1" dirty="0" smtClean="0">
                <a:solidFill>
                  <a:srgbClr val="2365C7"/>
                </a:solidFill>
                <a:latin typeface="Arial" pitchFamily="34" charset="0"/>
                <a:cs typeface="Arial" pitchFamily="34" charset="0"/>
              </a:rPr>
              <a:t>Повесть «Озорник»</a:t>
            </a:r>
          </a:p>
          <a:p>
            <a:pPr marL="38918" algn="ctr">
              <a:spcBef>
                <a:spcPts val="233"/>
              </a:spcBef>
            </a:pPr>
            <a:r>
              <a:rPr lang="ru-RU" sz="4800" b="1" dirty="0" smtClean="0">
                <a:solidFill>
                  <a:srgbClr val="2365C7"/>
                </a:solidFill>
                <a:latin typeface="Arial" pitchFamily="34" charset="0"/>
                <a:cs typeface="Arial" pitchFamily="34" charset="0"/>
              </a:rPr>
              <a:t>Урок 1</a:t>
            </a:r>
          </a:p>
        </p:txBody>
      </p:sp>
      <p:sp>
        <p:nvSpPr>
          <p:cNvPr id="16" name="object 5">
            <a:extLst>
              <a:ext uri="{FF2B5EF4-FFF2-40B4-BE49-F238E27FC236}">
                <a16:creationId xmlns:a16="http://schemas.microsoft.com/office/drawing/2014/main" xmlns="" id="{A8BAE388-D6D2-40E9-8208-E39C1E0E7029}"/>
              </a:ext>
            </a:extLst>
          </p:cNvPr>
          <p:cNvSpPr/>
          <p:nvPr/>
        </p:nvSpPr>
        <p:spPr>
          <a:xfrm>
            <a:off x="792049" y="3387260"/>
            <a:ext cx="529476" cy="211807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0" name="object 9">
            <a:extLst>
              <a:ext uri="{FF2B5EF4-FFF2-40B4-BE49-F238E27FC236}">
                <a16:creationId xmlns:a16="http://schemas.microsoft.com/office/drawing/2014/main" xmlns="" id="{F294EAD7-CAB8-401C-B12D-6064AA1177E0}"/>
              </a:ext>
            </a:extLst>
          </p:cNvPr>
          <p:cNvSpPr/>
          <p:nvPr/>
        </p:nvSpPr>
        <p:spPr>
          <a:xfrm>
            <a:off x="9940666" y="482101"/>
            <a:ext cx="1276313"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a:p>
        </p:txBody>
      </p:sp>
      <p:sp>
        <p:nvSpPr>
          <p:cNvPr id="21" name="object 10">
            <a:extLst>
              <a:ext uri="{FF2B5EF4-FFF2-40B4-BE49-F238E27FC236}">
                <a16:creationId xmlns:a16="http://schemas.microsoft.com/office/drawing/2014/main" xmlns="" id="{27824596-7DE1-4136-95E4-49A51856B6D3}"/>
              </a:ext>
            </a:extLst>
          </p:cNvPr>
          <p:cNvSpPr/>
          <p:nvPr/>
        </p:nvSpPr>
        <p:spPr>
          <a:xfrm>
            <a:off x="9940666" y="482101"/>
            <a:ext cx="1276313"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xmlns="" id="{CAFE6579-511C-4CCB-9A5C-300ACC2F553A}"/>
              </a:ext>
            </a:extLst>
          </p:cNvPr>
          <p:cNvSpPr txBox="1"/>
          <p:nvPr/>
        </p:nvSpPr>
        <p:spPr>
          <a:xfrm>
            <a:off x="10410314" y="526307"/>
            <a:ext cx="366387" cy="765747"/>
          </a:xfrm>
          <a:prstGeom prst="rect">
            <a:avLst/>
          </a:prstGeom>
        </p:spPr>
        <p:txBody>
          <a:bodyPr vert="horz" wrap="square" lIns="0" tIns="33552" rIns="0" bIns="0" rtlCol="0">
            <a:spAutoFit/>
          </a:bodyPr>
          <a:lstStyle/>
          <a:p>
            <a:pPr>
              <a:spcBef>
                <a:spcPts val="265"/>
              </a:spcBef>
            </a:pPr>
            <a:r>
              <a:rPr lang="uz-Latn-UZ" sz="4756" b="1" spc="21" dirty="0">
                <a:solidFill>
                  <a:srgbClr val="FEFEFE"/>
                </a:solidFill>
                <a:latin typeface="Arial"/>
                <a:cs typeface="Arial"/>
              </a:rPr>
              <a:t>6</a:t>
            </a:r>
            <a:endParaRPr sz="4756" dirty="0">
              <a:latin typeface="Arial"/>
              <a:cs typeface="Arial"/>
            </a:endParaRPr>
          </a:p>
        </p:txBody>
      </p:sp>
      <p:sp>
        <p:nvSpPr>
          <p:cNvPr id="23" name="object 13">
            <a:extLst>
              <a:ext uri="{FF2B5EF4-FFF2-40B4-BE49-F238E27FC236}">
                <a16:creationId xmlns:a16="http://schemas.microsoft.com/office/drawing/2014/main" xmlns="" id="{065B57C3-CBC0-467B-8CE6-9C853CD5BC49}"/>
              </a:ext>
            </a:extLst>
          </p:cNvPr>
          <p:cNvSpPr txBox="1"/>
          <p:nvPr/>
        </p:nvSpPr>
        <p:spPr>
          <a:xfrm>
            <a:off x="9940665" y="1145408"/>
            <a:ext cx="1199618" cy="456635"/>
          </a:xfrm>
          <a:prstGeom prst="rect">
            <a:avLst/>
          </a:prstGeom>
        </p:spPr>
        <p:txBody>
          <a:bodyPr vert="horz" wrap="square" lIns="0" tIns="25499" rIns="0" bIns="0" rtlCol="0">
            <a:spAutoFit/>
          </a:bodyPr>
          <a:lstStyle/>
          <a:p>
            <a:pPr algn="ctr">
              <a:spcBef>
                <a:spcPts val="201"/>
              </a:spcBef>
            </a:pPr>
            <a:r>
              <a:rPr lang="ru-RU" sz="2800" b="1" spc="-11" dirty="0">
                <a:solidFill>
                  <a:srgbClr val="FEFEFE"/>
                </a:solidFill>
                <a:latin typeface="Arial"/>
                <a:cs typeface="Arial"/>
              </a:rPr>
              <a:t>класс</a:t>
            </a:r>
            <a:endParaRPr sz="2800" b="1" dirty="0">
              <a:latin typeface="Arial"/>
              <a:cs typeface="Arial"/>
            </a:endParaRPr>
          </a:p>
        </p:txBody>
      </p:sp>
      <p:sp>
        <p:nvSpPr>
          <p:cNvPr id="46" name="object 2">
            <a:extLst>
              <a:ext uri="{FF2B5EF4-FFF2-40B4-BE49-F238E27FC236}">
                <a16:creationId xmlns:a16="http://schemas.microsoft.com/office/drawing/2014/main" xmlns="" id="{B8AE967A-8A32-463D-BEB3-961169192AFF}"/>
              </a:ext>
            </a:extLst>
          </p:cNvPr>
          <p:cNvSpPr txBox="1">
            <a:spLocks/>
          </p:cNvSpPr>
          <p:nvPr/>
        </p:nvSpPr>
        <p:spPr>
          <a:xfrm>
            <a:off x="2049237" y="456621"/>
            <a:ext cx="6180542"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defTabSz="1935419">
              <a:spcBef>
                <a:spcPts val="241"/>
              </a:spcBef>
              <a:defRPr/>
            </a:pPr>
            <a:r>
              <a:rPr lang="ru-RU" sz="7196" kern="0" spc="21" dirty="0" smtClean="0">
                <a:solidFill>
                  <a:sysClr val="window" lastClr="FFFFFF"/>
                </a:solidFill>
              </a:rPr>
              <a:t>  Литература</a:t>
            </a:r>
            <a:endParaRPr lang="en-US" sz="7196" kern="0" spc="21" dirty="0">
              <a:solidFill>
                <a:sysClr val="window" lastClr="FFFFFF"/>
              </a:solidFill>
            </a:endParaRPr>
          </a:p>
        </p:txBody>
      </p:sp>
      <p:sp>
        <p:nvSpPr>
          <p:cNvPr id="47" name="object 11">
            <a:extLst>
              <a:ext uri="{FF2B5EF4-FFF2-40B4-BE49-F238E27FC236}">
                <a16:creationId xmlns:a16="http://schemas.microsoft.com/office/drawing/2014/main" xmlns="" id="{38127922-7F66-46DD-B48F-9CFEFAEAC55F}"/>
              </a:ext>
            </a:extLst>
          </p:cNvPr>
          <p:cNvSpPr/>
          <p:nvPr/>
        </p:nvSpPr>
        <p:spPr>
          <a:xfrm>
            <a:off x="704893" y="614405"/>
            <a:ext cx="936801" cy="897823"/>
          </a:xfrm>
          <a:custGeom>
            <a:avLst/>
            <a:gdLst/>
            <a:ahLst/>
            <a:cxnLst/>
            <a:rect l="l" t="t" r="r" b="b"/>
            <a:pathLst>
              <a:path w="442595" h="424180">
                <a:moveTo>
                  <a:pt x="439548" y="319402"/>
                </a:moveTo>
                <a:lnTo>
                  <a:pt x="52138" y="319402"/>
                </a:lnTo>
                <a:lnTo>
                  <a:pt x="31861" y="323505"/>
                </a:lnTo>
                <a:lnTo>
                  <a:pt x="15286" y="334689"/>
                </a:lnTo>
                <a:lnTo>
                  <a:pt x="4103" y="351264"/>
                </a:lnTo>
                <a:lnTo>
                  <a:pt x="0" y="371541"/>
                </a:lnTo>
                <a:lnTo>
                  <a:pt x="4103" y="391814"/>
                </a:lnTo>
                <a:lnTo>
                  <a:pt x="15286" y="408387"/>
                </a:lnTo>
                <a:lnTo>
                  <a:pt x="31861" y="419570"/>
                </a:lnTo>
                <a:lnTo>
                  <a:pt x="52138" y="423673"/>
                </a:lnTo>
                <a:lnTo>
                  <a:pt x="328301" y="423673"/>
                </a:lnTo>
                <a:lnTo>
                  <a:pt x="331199" y="420775"/>
                </a:lnTo>
                <a:lnTo>
                  <a:pt x="331199" y="413618"/>
                </a:lnTo>
                <a:lnTo>
                  <a:pt x="328301" y="410716"/>
                </a:lnTo>
                <a:lnTo>
                  <a:pt x="52138" y="410716"/>
                </a:lnTo>
                <a:lnTo>
                  <a:pt x="36902" y="407633"/>
                </a:lnTo>
                <a:lnTo>
                  <a:pt x="24445" y="399230"/>
                </a:lnTo>
                <a:lnTo>
                  <a:pt x="16039" y="386776"/>
                </a:lnTo>
                <a:lnTo>
                  <a:pt x="12955" y="371541"/>
                </a:lnTo>
                <a:lnTo>
                  <a:pt x="16039" y="356305"/>
                </a:lnTo>
                <a:lnTo>
                  <a:pt x="24445" y="343850"/>
                </a:lnTo>
                <a:lnTo>
                  <a:pt x="36902" y="335446"/>
                </a:lnTo>
                <a:lnTo>
                  <a:pt x="52138" y="332362"/>
                </a:lnTo>
                <a:lnTo>
                  <a:pt x="439548" y="332362"/>
                </a:lnTo>
                <a:lnTo>
                  <a:pt x="442446" y="329457"/>
                </a:lnTo>
                <a:lnTo>
                  <a:pt x="442446" y="322300"/>
                </a:lnTo>
                <a:lnTo>
                  <a:pt x="439548" y="319402"/>
                </a:lnTo>
                <a:close/>
              </a:path>
              <a:path w="442595" h="424180">
                <a:moveTo>
                  <a:pt x="439548" y="410716"/>
                </a:moveTo>
                <a:lnTo>
                  <a:pt x="354347" y="410716"/>
                </a:lnTo>
                <a:lnTo>
                  <a:pt x="351445" y="413618"/>
                </a:lnTo>
                <a:lnTo>
                  <a:pt x="351445" y="420775"/>
                </a:lnTo>
                <a:lnTo>
                  <a:pt x="354347" y="423673"/>
                </a:lnTo>
                <a:lnTo>
                  <a:pt x="439548" y="423673"/>
                </a:lnTo>
                <a:lnTo>
                  <a:pt x="442446" y="420775"/>
                </a:lnTo>
                <a:lnTo>
                  <a:pt x="442446" y="413618"/>
                </a:lnTo>
                <a:lnTo>
                  <a:pt x="439548" y="410716"/>
                </a:lnTo>
                <a:close/>
              </a:path>
              <a:path w="442595" h="424180">
                <a:moveTo>
                  <a:pt x="432503" y="332362"/>
                </a:moveTo>
                <a:lnTo>
                  <a:pt x="418830" y="332362"/>
                </a:lnTo>
                <a:lnTo>
                  <a:pt x="416437" y="340457"/>
                </a:lnTo>
                <a:lnTo>
                  <a:pt x="414121" y="350137"/>
                </a:lnTo>
                <a:lnTo>
                  <a:pt x="412372" y="360724"/>
                </a:lnTo>
                <a:lnTo>
                  <a:pt x="411680" y="371541"/>
                </a:lnTo>
                <a:lnTo>
                  <a:pt x="412372" y="382354"/>
                </a:lnTo>
                <a:lnTo>
                  <a:pt x="414121" y="392940"/>
                </a:lnTo>
                <a:lnTo>
                  <a:pt x="416437" y="402620"/>
                </a:lnTo>
                <a:lnTo>
                  <a:pt x="418830" y="410716"/>
                </a:lnTo>
                <a:lnTo>
                  <a:pt x="432503" y="410716"/>
                </a:lnTo>
                <a:lnTo>
                  <a:pt x="430159" y="403448"/>
                </a:lnTo>
                <a:lnTo>
                  <a:pt x="427579" y="393776"/>
                </a:lnTo>
                <a:lnTo>
                  <a:pt x="425494" y="382780"/>
                </a:lnTo>
                <a:lnTo>
                  <a:pt x="424637" y="371541"/>
                </a:lnTo>
                <a:lnTo>
                  <a:pt x="425494" y="360297"/>
                </a:lnTo>
                <a:lnTo>
                  <a:pt x="427579" y="349299"/>
                </a:lnTo>
                <a:lnTo>
                  <a:pt x="430159" y="339627"/>
                </a:lnTo>
                <a:lnTo>
                  <a:pt x="432503" y="332362"/>
                </a:lnTo>
                <a:close/>
              </a:path>
              <a:path w="442595" h="424180">
                <a:moveTo>
                  <a:pt x="437324" y="60998"/>
                </a:moveTo>
                <a:lnTo>
                  <a:pt x="91180" y="60998"/>
                </a:lnTo>
                <a:lnTo>
                  <a:pt x="72562" y="64766"/>
                </a:lnTo>
                <a:lnTo>
                  <a:pt x="57340" y="75038"/>
                </a:lnTo>
                <a:lnTo>
                  <a:pt x="47069" y="90259"/>
                </a:lnTo>
                <a:lnTo>
                  <a:pt x="43300" y="108878"/>
                </a:lnTo>
                <a:lnTo>
                  <a:pt x="47069" y="127498"/>
                </a:lnTo>
                <a:lnTo>
                  <a:pt x="57340" y="142719"/>
                </a:lnTo>
                <a:lnTo>
                  <a:pt x="72562" y="152990"/>
                </a:lnTo>
                <a:lnTo>
                  <a:pt x="91180" y="156758"/>
                </a:lnTo>
                <a:lnTo>
                  <a:pt x="69324" y="156758"/>
                </a:lnTo>
                <a:lnTo>
                  <a:pt x="27786" y="184311"/>
                </a:lnTo>
                <a:lnTo>
                  <a:pt x="24237" y="274312"/>
                </a:lnTo>
                <a:lnTo>
                  <a:pt x="27786" y="291847"/>
                </a:lnTo>
                <a:lnTo>
                  <a:pt x="37458" y="306181"/>
                </a:lnTo>
                <a:lnTo>
                  <a:pt x="51791" y="315853"/>
                </a:lnTo>
                <a:lnTo>
                  <a:pt x="69324" y="319402"/>
                </a:lnTo>
                <a:lnTo>
                  <a:pt x="390660" y="319402"/>
                </a:lnTo>
                <a:lnTo>
                  <a:pt x="393559" y="316500"/>
                </a:lnTo>
                <a:lnTo>
                  <a:pt x="393559" y="309347"/>
                </a:lnTo>
                <a:lnTo>
                  <a:pt x="390660" y="306445"/>
                </a:lnTo>
                <a:lnTo>
                  <a:pt x="69324" y="306445"/>
                </a:lnTo>
                <a:lnTo>
                  <a:pt x="56828" y="303917"/>
                </a:lnTo>
                <a:lnTo>
                  <a:pt x="46614" y="297025"/>
                </a:lnTo>
                <a:lnTo>
                  <a:pt x="39723" y="286810"/>
                </a:lnTo>
                <a:lnTo>
                  <a:pt x="37194" y="274312"/>
                </a:lnTo>
                <a:lnTo>
                  <a:pt x="37311" y="201264"/>
                </a:lnTo>
                <a:lnTo>
                  <a:pt x="39723" y="189349"/>
                </a:lnTo>
                <a:lnTo>
                  <a:pt x="46614" y="179135"/>
                </a:lnTo>
                <a:lnTo>
                  <a:pt x="56828" y="172243"/>
                </a:lnTo>
                <a:lnTo>
                  <a:pt x="69324" y="169715"/>
                </a:lnTo>
                <a:lnTo>
                  <a:pt x="272069" y="169715"/>
                </a:lnTo>
                <a:lnTo>
                  <a:pt x="272069" y="143798"/>
                </a:lnTo>
                <a:lnTo>
                  <a:pt x="91180" y="143798"/>
                </a:lnTo>
                <a:lnTo>
                  <a:pt x="77602" y="141049"/>
                </a:lnTo>
                <a:lnTo>
                  <a:pt x="66500" y="133558"/>
                </a:lnTo>
                <a:lnTo>
                  <a:pt x="59008" y="122457"/>
                </a:lnTo>
                <a:lnTo>
                  <a:pt x="56259" y="108878"/>
                </a:lnTo>
                <a:lnTo>
                  <a:pt x="59008" y="95299"/>
                </a:lnTo>
                <a:lnTo>
                  <a:pt x="66500" y="84196"/>
                </a:lnTo>
                <a:lnTo>
                  <a:pt x="77602" y="76703"/>
                </a:lnTo>
                <a:lnTo>
                  <a:pt x="91180" y="73954"/>
                </a:lnTo>
                <a:lnTo>
                  <a:pt x="437324" y="73954"/>
                </a:lnTo>
                <a:lnTo>
                  <a:pt x="440228" y="71056"/>
                </a:lnTo>
                <a:lnTo>
                  <a:pt x="440228" y="63900"/>
                </a:lnTo>
                <a:lnTo>
                  <a:pt x="437324" y="60998"/>
                </a:lnTo>
                <a:close/>
              </a:path>
              <a:path w="442595" h="424180">
                <a:moveTo>
                  <a:pt x="364773" y="279319"/>
                </a:moveTo>
                <a:lnTo>
                  <a:pt x="358407" y="282596"/>
                </a:lnTo>
                <a:lnTo>
                  <a:pt x="357159" y="286501"/>
                </a:lnTo>
                <a:lnTo>
                  <a:pt x="361878" y="295652"/>
                </a:lnTo>
                <a:lnTo>
                  <a:pt x="365412" y="301195"/>
                </a:lnTo>
                <a:lnTo>
                  <a:pt x="369417" y="306445"/>
                </a:lnTo>
                <a:lnTo>
                  <a:pt x="386379" y="306445"/>
                </a:lnTo>
                <a:lnTo>
                  <a:pt x="381764" y="301183"/>
                </a:lnTo>
                <a:lnTo>
                  <a:pt x="377507" y="295584"/>
                </a:lnTo>
                <a:lnTo>
                  <a:pt x="373727" y="289832"/>
                </a:lnTo>
                <a:lnTo>
                  <a:pt x="370316" y="283748"/>
                </a:lnTo>
                <a:lnTo>
                  <a:pt x="368679" y="280569"/>
                </a:lnTo>
                <a:lnTo>
                  <a:pt x="364773" y="279319"/>
                </a:lnTo>
                <a:close/>
              </a:path>
              <a:path w="442595" h="424180">
                <a:moveTo>
                  <a:pt x="386358" y="169715"/>
                </a:moveTo>
                <a:lnTo>
                  <a:pt x="369388" y="169715"/>
                </a:lnTo>
                <a:lnTo>
                  <a:pt x="359477" y="185128"/>
                </a:lnTo>
                <a:lnTo>
                  <a:pt x="352251" y="201849"/>
                </a:lnTo>
                <a:lnTo>
                  <a:pt x="347827" y="219594"/>
                </a:lnTo>
                <a:lnTo>
                  <a:pt x="346326" y="238079"/>
                </a:lnTo>
                <a:lnTo>
                  <a:pt x="346326" y="244717"/>
                </a:lnTo>
                <a:lnTo>
                  <a:pt x="346913" y="251369"/>
                </a:lnTo>
                <a:lnTo>
                  <a:pt x="348612" y="260992"/>
                </a:lnTo>
                <a:lnTo>
                  <a:pt x="351345" y="263199"/>
                </a:lnTo>
                <a:lnTo>
                  <a:pt x="354804" y="263199"/>
                </a:lnTo>
                <a:lnTo>
                  <a:pt x="355185" y="263170"/>
                </a:lnTo>
                <a:lnTo>
                  <a:pt x="359088" y="262475"/>
                </a:lnTo>
                <a:lnTo>
                  <a:pt x="361439" y="259113"/>
                </a:lnTo>
                <a:lnTo>
                  <a:pt x="359801" y="249850"/>
                </a:lnTo>
                <a:lnTo>
                  <a:pt x="359352" y="244717"/>
                </a:lnTo>
                <a:lnTo>
                  <a:pt x="359286" y="238079"/>
                </a:lnTo>
                <a:lnTo>
                  <a:pt x="361058" y="219208"/>
                </a:lnTo>
                <a:lnTo>
                  <a:pt x="366268" y="201264"/>
                </a:lnTo>
                <a:lnTo>
                  <a:pt x="374754" y="184637"/>
                </a:lnTo>
                <a:lnTo>
                  <a:pt x="386358" y="169715"/>
                </a:lnTo>
                <a:close/>
              </a:path>
              <a:path w="442595" h="424180">
                <a:moveTo>
                  <a:pt x="305304" y="191105"/>
                </a:moveTo>
                <a:lnTo>
                  <a:pt x="282202" y="191105"/>
                </a:lnTo>
                <a:lnTo>
                  <a:pt x="291815" y="202039"/>
                </a:lnTo>
                <a:lnTo>
                  <a:pt x="295783" y="203028"/>
                </a:lnTo>
                <a:lnTo>
                  <a:pt x="302975" y="200322"/>
                </a:lnTo>
                <a:lnTo>
                  <a:pt x="305304" y="196959"/>
                </a:lnTo>
                <a:lnTo>
                  <a:pt x="305304" y="191105"/>
                </a:lnTo>
                <a:close/>
              </a:path>
              <a:path w="442595" h="424180">
                <a:moveTo>
                  <a:pt x="272069" y="169715"/>
                </a:moveTo>
                <a:lnTo>
                  <a:pt x="259105" y="169715"/>
                </a:lnTo>
                <a:lnTo>
                  <a:pt x="259105" y="196959"/>
                </a:lnTo>
                <a:lnTo>
                  <a:pt x="261432" y="200322"/>
                </a:lnTo>
                <a:lnTo>
                  <a:pt x="265035" y="201676"/>
                </a:lnTo>
                <a:lnTo>
                  <a:pt x="267544" y="202759"/>
                </a:lnTo>
                <a:lnTo>
                  <a:pt x="272141" y="202359"/>
                </a:lnTo>
                <a:lnTo>
                  <a:pt x="275132" y="199155"/>
                </a:lnTo>
                <a:lnTo>
                  <a:pt x="282202" y="191105"/>
                </a:lnTo>
                <a:lnTo>
                  <a:pt x="305304" y="191105"/>
                </a:lnTo>
                <a:lnTo>
                  <a:pt x="305304" y="183017"/>
                </a:lnTo>
                <a:lnTo>
                  <a:pt x="272069" y="183017"/>
                </a:lnTo>
                <a:lnTo>
                  <a:pt x="272069" y="169715"/>
                </a:lnTo>
                <a:close/>
              </a:path>
              <a:path w="442595" h="424180">
                <a:moveTo>
                  <a:pt x="284565" y="175701"/>
                </a:moveTo>
                <a:lnTo>
                  <a:pt x="279845" y="175701"/>
                </a:lnTo>
                <a:lnTo>
                  <a:pt x="277606" y="176712"/>
                </a:lnTo>
                <a:lnTo>
                  <a:pt x="272069" y="183017"/>
                </a:lnTo>
                <a:lnTo>
                  <a:pt x="292345" y="183017"/>
                </a:lnTo>
                <a:lnTo>
                  <a:pt x="286804" y="176712"/>
                </a:lnTo>
                <a:lnTo>
                  <a:pt x="284565" y="175701"/>
                </a:lnTo>
                <a:close/>
              </a:path>
              <a:path w="442595" h="424180">
                <a:moveTo>
                  <a:pt x="367595" y="104612"/>
                </a:moveTo>
                <a:lnTo>
                  <a:pt x="292345" y="104612"/>
                </a:lnTo>
                <a:lnTo>
                  <a:pt x="292345" y="183017"/>
                </a:lnTo>
                <a:lnTo>
                  <a:pt x="305304" y="183017"/>
                </a:lnTo>
                <a:lnTo>
                  <a:pt x="305304" y="169715"/>
                </a:lnTo>
                <a:lnTo>
                  <a:pt x="390660" y="169715"/>
                </a:lnTo>
                <a:lnTo>
                  <a:pt x="393559" y="166813"/>
                </a:lnTo>
                <a:lnTo>
                  <a:pt x="393559" y="159656"/>
                </a:lnTo>
                <a:lnTo>
                  <a:pt x="390660" y="156758"/>
                </a:lnTo>
                <a:lnTo>
                  <a:pt x="437324" y="156758"/>
                </a:lnTo>
                <a:lnTo>
                  <a:pt x="440228" y="153860"/>
                </a:lnTo>
                <a:lnTo>
                  <a:pt x="440228" y="146704"/>
                </a:lnTo>
                <a:lnTo>
                  <a:pt x="437324" y="143798"/>
                </a:lnTo>
                <a:lnTo>
                  <a:pt x="305297" y="143798"/>
                </a:lnTo>
                <a:lnTo>
                  <a:pt x="305297" y="104616"/>
                </a:lnTo>
                <a:lnTo>
                  <a:pt x="367595" y="104612"/>
                </a:lnTo>
                <a:close/>
              </a:path>
              <a:path w="442595" h="424180">
                <a:moveTo>
                  <a:pt x="367591" y="91659"/>
                </a:moveTo>
                <a:lnTo>
                  <a:pt x="253306" y="91659"/>
                </a:lnTo>
                <a:lnTo>
                  <a:pt x="250404" y="94557"/>
                </a:lnTo>
                <a:lnTo>
                  <a:pt x="250404" y="101714"/>
                </a:lnTo>
                <a:lnTo>
                  <a:pt x="253306" y="104616"/>
                </a:lnTo>
                <a:lnTo>
                  <a:pt x="259105" y="104616"/>
                </a:lnTo>
                <a:lnTo>
                  <a:pt x="259105" y="143798"/>
                </a:lnTo>
                <a:lnTo>
                  <a:pt x="272069" y="143798"/>
                </a:lnTo>
                <a:lnTo>
                  <a:pt x="272069" y="104612"/>
                </a:lnTo>
                <a:lnTo>
                  <a:pt x="367595" y="104612"/>
                </a:lnTo>
                <a:lnTo>
                  <a:pt x="370493" y="101714"/>
                </a:lnTo>
                <a:lnTo>
                  <a:pt x="370493" y="94557"/>
                </a:lnTo>
                <a:lnTo>
                  <a:pt x="367591" y="91659"/>
                </a:lnTo>
                <a:close/>
              </a:path>
              <a:path w="442595" h="424180">
                <a:moveTo>
                  <a:pt x="431038" y="73954"/>
                </a:moveTo>
                <a:lnTo>
                  <a:pt x="417382" y="73954"/>
                </a:lnTo>
                <a:lnTo>
                  <a:pt x="415252" y="81289"/>
                </a:lnTo>
                <a:lnTo>
                  <a:pt x="413226" y="89930"/>
                </a:lnTo>
                <a:lnTo>
                  <a:pt x="411711" y="99314"/>
                </a:lnTo>
                <a:lnTo>
                  <a:pt x="411115" y="108878"/>
                </a:lnTo>
                <a:lnTo>
                  <a:pt x="411711" y="118442"/>
                </a:lnTo>
                <a:lnTo>
                  <a:pt x="413226" y="127825"/>
                </a:lnTo>
                <a:lnTo>
                  <a:pt x="415252" y="136465"/>
                </a:lnTo>
                <a:lnTo>
                  <a:pt x="417382" y="143798"/>
                </a:lnTo>
                <a:lnTo>
                  <a:pt x="431038" y="143798"/>
                </a:lnTo>
                <a:lnTo>
                  <a:pt x="428929" y="137197"/>
                </a:lnTo>
                <a:lnTo>
                  <a:pt x="426650" y="128562"/>
                </a:lnTo>
                <a:lnTo>
                  <a:pt x="424826" y="118815"/>
                </a:lnTo>
                <a:lnTo>
                  <a:pt x="424079" y="108878"/>
                </a:lnTo>
                <a:lnTo>
                  <a:pt x="424826" y="98940"/>
                </a:lnTo>
                <a:lnTo>
                  <a:pt x="426650" y="89193"/>
                </a:lnTo>
                <a:lnTo>
                  <a:pt x="428929" y="80557"/>
                </a:lnTo>
                <a:lnTo>
                  <a:pt x="431038" y="73954"/>
                </a:lnTo>
                <a:close/>
              </a:path>
              <a:path w="442595" h="424180">
                <a:moveTo>
                  <a:pt x="64557" y="118"/>
                </a:moveTo>
                <a:lnTo>
                  <a:pt x="30742" y="118"/>
                </a:lnTo>
                <a:lnTo>
                  <a:pt x="18905" y="2514"/>
                </a:lnTo>
                <a:lnTo>
                  <a:pt x="9229" y="9045"/>
                </a:lnTo>
                <a:lnTo>
                  <a:pt x="2701" y="18723"/>
                </a:lnTo>
                <a:lnTo>
                  <a:pt x="306" y="30560"/>
                </a:lnTo>
                <a:lnTo>
                  <a:pt x="2701" y="42397"/>
                </a:lnTo>
                <a:lnTo>
                  <a:pt x="9229" y="52074"/>
                </a:lnTo>
                <a:lnTo>
                  <a:pt x="18905" y="58602"/>
                </a:lnTo>
                <a:lnTo>
                  <a:pt x="30742" y="60998"/>
                </a:lnTo>
                <a:lnTo>
                  <a:pt x="388849" y="60998"/>
                </a:lnTo>
                <a:lnTo>
                  <a:pt x="391222" y="59400"/>
                </a:lnTo>
                <a:lnTo>
                  <a:pt x="393209" y="54518"/>
                </a:lnTo>
                <a:lnTo>
                  <a:pt x="392619" y="51714"/>
                </a:lnTo>
                <a:lnTo>
                  <a:pt x="388842" y="48041"/>
                </a:lnTo>
                <a:lnTo>
                  <a:pt x="21102" y="48041"/>
                </a:lnTo>
                <a:lnTo>
                  <a:pt x="13265" y="40200"/>
                </a:lnTo>
                <a:lnTo>
                  <a:pt x="13265" y="20923"/>
                </a:lnTo>
                <a:lnTo>
                  <a:pt x="21102" y="13078"/>
                </a:lnTo>
                <a:lnTo>
                  <a:pt x="64557" y="13078"/>
                </a:lnTo>
                <a:lnTo>
                  <a:pt x="67456" y="10180"/>
                </a:lnTo>
                <a:lnTo>
                  <a:pt x="67456" y="3023"/>
                </a:lnTo>
                <a:lnTo>
                  <a:pt x="64557" y="118"/>
                </a:lnTo>
                <a:close/>
              </a:path>
              <a:path w="442595" h="424180">
                <a:moveTo>
                  <a:pt x="392421" y="0"/>
                </a:moveTo>
                <a:lnTo>
                  <a:pt x="386206" y="118"/>
                </a:lnTo>
                <a:lnTo>
                  <a:pt x="90333" y="118"/>
                </a:lnTo>
                <a:lnTo>
                  <a:pt x="87435" y="3023"/>
                </a:lnTo>
                <a:lnTo>
                  <a:pt x="87435" y="10180"/>
                </a:lnTo>
                <a:lnTo>
                  <a:pt x="90333" y="13078"/>
                </a:lnTo>
                <a:lnTo>
                  <a:pt x="373614" y="13078"/>
                </a:lnTo>
                <a:lnTo>
                  <a:pt x="370989" y="18453"/>
                </a:lnTo>
                <a:lnTo>
                  <a:pt x="369600" y="24392"/>
                </a:lnTo>
                <a:lnTo>
                  <a:pt x="369600" y="36730"/>
                </a:lnTo>
                <a:lnTo>
                  <a:pt x="370987" y="42670"/>
                </a:lnTo>
                <a:lnTo>
                  <a:pt x="373611" y="48041"/>
                </a:lnTo>
                <a:lnTo>
                  <a:pt x="388842" y="48041"/>
                </a:lnTo>
                <a:lnTo>
                  <a:pt x="385462" y="44754"/>
                </a:lnTo>
                <a:lnTo>
                  <a:pt x="382557" y="37890"/>
                </a:lnTo>
                <a:lnTo>
                  <a:pt x="382557" y="23227"/>
                </a:lnTo>
                <a:lnTo>
                  <a:pt x="385462" y="16369"/>
                </a:lnTo>
                <a:lnTo>
                  <a:pt x="390729" y="11245"/>
                </a:lnTo>
                <a:lnTo>
                  <a:pt x="394487" y="7793"/>
                </a:lnTo>
                <a:lnTo>
                  <a:pt x="392421"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8" name="object 12">
            <a:extLst>
              <a:ext uri="{FF2B5EF4-FFF2-40B4-BE49-F238E27FC236}">
                <a16:creationId xmlns:a16="http://schemas.microsoft.com/office/drawing/2014/main" xmlns="" id="{4BA87E8F-AB13-4B1A-98DA-14DD43AEABCF}"/>
              </a:ext>
            </a:extLst>
          </p:cNvPr>
          <p:cNvSpPr/>
          <p:nvPr/>
        </p:nvSpPr>
        <p:spPr>
          <a:xfrm>
            <a:off x="1094599" y="1111867"/>
            <a:ext cx="329292" cy="0"/>
          </a:xfrm>
          <a:custGeom>
            <a:avLst/>
            <a:gdLst/>
            <a:ahLst/>
            <a:cxnLst/>
            <a:rect l="l" t="t" r="r" b="b"/>
            <a:pathLst>
              <a:path w="155575">
                <a:moveTo>
                  <a:pt x="0" y="0"/>
                </a:moveTo>
                <a:lnTo>
                  <a:pt x="155365" y="0"/>
                </a:lnTo>
              </a:path>
            </a:pathLst>
          </a:custGeom>
          <a:ln w="12956">
            <a:solidFill>
              <a:srgbClr val="00AEEF"/>
            </a:solidFill>
          </a:ln>
        </p:spPr>
        <p:txBody>
          <a:bodyPr wrap="square" lIns="0" tIns="0" rIns="0" bIns="0" rtlCol="0"/>
          <a:lstStyle/>
          <a:p>
            <a:pPr defTabSz="1935419"/>
            <a:endParaRPr sz="3810">
              <a:solidFill>
                <a:prstClr val="black"/>
              </a:solidFill>
              <a:latin typeface="Calibri"/>
            </a:endParaRPr>
          </a:p>
        </p:txBody>
      </p:sp>
      <p:sp>
        <p:nvSpPr>
          <p:cNvPr id="49" name="object 13">
            <a:extLst>
              <a:ext uri="{FF2B5EF4-FFF2-40B4-BE49-F238E27FC236}">
                <a16:creationId xmlns:a16="http://schemas.microsoft.com/office/drawing/2014/main" xmlns="" id="{B0334A9A-6476-4878-93C5-A3D2EC2917B4}"/>
              </a:ext>
            </a:extLst>
          </p:cNvPr>
          <p:cNvSpPr/>
          <p:nvPr/>
        </p:nvSpPr>
        <p:spPr>
          <a:xfrm>
            <a:off x="1234903" y="1405393"/>
            <a:ext cx="90051" cy="28225"/>
          </a:xfrm>
          <a:custGeom>
            <a:avLst/>
            <a:gdLst/>
            <a:ahLst/>
            <a:cxnLst/>
            <a:rect l="l" t="t" r="r" b="b"/>
            <a:pathLst>
              <a:path w="42545" h="13334">
                <a:moveTo>
                  <a:pt x="39164" y="0"/>
                </a:moveTo>
                <a:lnTo>
                  <a:pt x="2901" y="0"/>
                </a:lnTo>
                <a:lnTo>
                  <a:pt x="0" y="2901"/>
                </a:lnTo>
                <a:lnTo>
                  <a:pt x="0" y="10058"/>
                </a:lnTo>
                <a:lnTo>
                  <a:pt x="2901" y="12960"/>
                </a:lnTo>
                <a:lnTo>
                  <a:pt x="39164" y="12960"/>
                </a:lnTo>
                <a:lnTo>
                  <a:pt x="42062" y="10058"/>
                </a:lnTo>
                <a:lnTo>
                  <a:pt x="42062" y="2901"/>
                </a:lnTo>
                <a:lnTo>
                  <a:pt x="39164"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0" name="object 14">
            <a:extLst>
              <a:ext uri="{FF2B5EF4-FFF2-40B4-BE49-F238E27FC236}">
                <a16:creationId xmlns:a16="http://schemas.microsoft.com/office/drawing/2014/main" xmlns="" id="{6631407E-AD9B-4D71-ADDE-1AE5738A212F}"/>
              </a:ext>
            </a:extLst>
          </p:cNvPr>
          <p:cNvSpPr/>
          <p:nvPr/>
        </p:nvSpPr>
        <p:spPr>
          <a:xfrm>
            <a:off x="941860" y="1419110"/>
            <a:ext cx="260743" cy="0"/>
          </a:xfrm>
          <a:custGeom>
            <a:avLst/>
            <a:gdLst/>
            <a:ahLst/>
            <a:cxnLst/>
            <a:rect l="l" t="t" r="r" b="b"/>
            <a:pathLst>
              <a:path w="123190">
                <a:moveTo>
                  <a:pt x="0" y="0"/>
                </a:moveTo>
                <a:lnTo>
                  <a:pt x="123033" y="0"/>
                </a:lnTo>
              </a:path>
            </a:pathLst>
          </a:custGeom>
          <a:ln w="12960">
            <a:solidFill>
              <a:srgbClr val="00AEEF"/>
            </a:solidFill>
          </a:ln>
        </p:spPr>
        <p:txBody>
          <a:bodyPr wrap="square" lIns="0" tIns="0" rIns="0" bIns="0" rtlCol="0"/>
          <a:lstStyle/>
          <a:p>
            <a:pPr defTabSz="1935419"/>
            <a:endParaRPr sz="3810">
              <a:solidFill>
                <a:prstClr val="black"/>
              </a:solidFill>
              <a:latin typeface="Calibri"/>
            </a:endParaRPr>
          </a:p>
        </p:txBody>
      </p:sp>
      <p:sp>
        <p:nvSpPr>
          <p:cNvPr id="51" name="object 15">
            <a:extLst>
              <a:ext uri="{FF2B5EF4-FFF2-40B4-BE49-F238E27FC236}">
                <a16:creationId xmlns:a16="http://schemas.microsoft.com/office/drawing/2014/main" xmlns="" id="{23E1226E-F095-46EB-B6A9-68DAB40DE3D5}"/>
              </a:ext>
            </a:extLst>
          </p:cNvPr>
          <p:cNvSpPr/>
          <p:nvPr/>
        </p:nvSpPr>
        <p:spPr>
          <a:xfrm>
            <a:off x="1142483" y="808414"/>
            <a:ext cx="63170" cy="28225"/>
          </a:xfrm>
          <a:custGeom>
            <a:avLst/>
            <a:gdLst/>
            <a:ahLst/>
            <a:cxnLst/>
            <a:rect l="l" t="t" r="r" b="b"/>
            <a:pathLst>
              <a:path w="29845" h="13335">
                <a:moveTo>
                  <a:pt x="26700" y="0"/>
                </a:moveTo>
                <a:lnTo>
                  <a:pt x="2898" y="0"/>
                </a:lnTo>
                <a:lnTo>
                  <a:pt x="0" y="2898"/>
                </a:lnTo>
                <a:lnTo>
                  <a:pt x="0" y="10054"/>
                </a:lnTo>
                <a:lnTo>
                  <a:pt x="2898" y="12952"/>
                </a:lnTo>
                <a:lnTo>
                  <a:pt x="26700" y="12952"/>
                </a:lnTo>
                <a:lnTo>
                  <a:pt x="29606" y="10054"/>
                </a:lnTo>
                <a:lnTo>
                  <a:pt x="29606" y="2898"/>
                </a:lnTo>
                <a:lnTo>
                  <a:pt x="26700"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2" name="object 16">
            <a:extLst>
              <a:ext uri="{FF2B5EF4-FFF2-40B4-BE49-F238E27FC236}">
                <a16:creationId xmlns:a16="http://schemas.microsoft.com/office/drawing/2014/main" xmlns="" id="{F081E63C-06CE-423D-AAE9-690F6D2219A1}"/>
              </a:ext>
            </a:extLst>
          </p:cNvPr>
          <p:cNvSpPr/>
          <p:nvPr/>
        </p:nvSpPr>
        <p:spPr>
          <a:xfrm>
            <a:off x="855503" y="1042599"/>
            <a:ext cx="255369" cy="177414"/>
          </a:xfrm>
          <a:custGeom>
            <a:avLst/>
            <a:gdLst/>
            <a:ahLst/>
            <a:cxnLst/>
            <a:rect l="l" t="t" r="r" b="b"/>
            <a:pathLst>
              <a:path w="120650" h="83820">
                <a:moveTo>
                  <a:pt x="80314" y="64068"/>
                </a:moveTo>
                <a:lnTo>
                  <a:pt x="58356" y="64068"/>
                </a:lnTo>
                <a:lnTo>
                  <a:pt x="78800" y="79019"/>
                </a:lnTo>
                <a:lnTo>
                  <a:pt x="83786" y="83310"/>
                </a:lnTo>
                <a:lnTo>
                  <a:pt x="94640" y="79689"/>
                </a:lnTo>
                <a:lnTo>
                  <a:pt x="94557" y="65012"/>
                </a:lnTo>
                <a:lnTo>
                  <a:pt x="81601" y="65012"/>
                </a:lnTo>
                <a:lnTo>
                  <a:pt x="80314" y="64068"/>
                </a:lnTo>
                <a:close/>
              </a:path>
              <a:path w="120650" h="83820">
                <a:moveTo>
                  <a:pt x="35111" y="12956"/>
                </a:moveTo>
                <a:lnTo>
                  <a:pt x="22157" y="12956"/>
                </a:lnTo>
                <a:lnTo>
                  <a:pt x="22157" y="74771"/>
                </a:lnTo>
                <a:lnTo>
                  <a:pt x="24231" y="78155"/>
                </a:lnTo>
                <a:lnTo>
                  <a:pt x="30928" y="81554"/>
                </a:lnTo>
                <a:lnTo>
                  <a:pt x="34888" y="81234"/>
                </a:lnTo>
                <a:lnTo>
                  <a:pt x="57066" y="65012"/>
                </a:lnTo>
                <a:lnTo>
                  <a:pt x="35111" y="65012"/>
                </a:lnTo>
                <a:lnTo>
                  <a:pt x="35111" y="12956"/>
                </a:lnTo>
                <a:close/>
              </a:path>
              <a:path w="120650" h="83820">
                <a:moveTo>
                  <a:pt x="59698" y="49560"/>
                </a:moveTo>
                <a:lnTo>
                  <a:pt x="57016" y="49560"/>
                </a:lnTo>
                <a:lnTo>
                  <a:pt x="55670" y="49982"/>
                </a:lnTo>
                <a:lnTo>
                  <a:pt x="35111" y="65012"/>
                </a:lnTo>
                <a:lnTo>
                  <a:pt x="57070" y="65009"/>
                </a:lnTo>
                <a:lnTo>
                  <a:pt x="58356" y="64068"/>
                </a:lnTo>
                <a:lnTo>
                  <a:pt x="80314" y="64068"/>
                </a:lnTo>
                <a:lnTo>
                  <a:pt x="61045" y="49982"/>
                </a:lnTo>
                <a:lnTo>
                  <a:pt x="59698" y="49560"/>
                </a:lnTo>
                <a:close/>
              </a:path>
              <a:path w="120650" h="83820">
                <a:moveTo>
                  <a:pt x="94557" y="12956"/>
                </a:moveTo>
                <a:lnTo>
                  <a:pt x="81601" y="12956"/>
                </a:lnTo>
                <a:lnTo>
                  <a:pt x="81605" y="65012"/>
                </a:lnTo>
                <a:lnTo>
                  <a:pt x="94557" y="65012"/>
                </a:lnTo>
                <a:lnTo>
                  <a:pt x="94557" y="12956"/>
                </a:lnTo>
                <a:close/>
              </a:path>
              <a:path w="120650" h="83820">
                <a:moveTo>
                  <a:pt x="117187" y="0"/>
                </a:moveTo>
                <a:lnTo>
                  <a:pt x="2901" y="0"/>
                </a:lnTo>
                <a:lnTo>
                  <a:pt x="0" y="2901"/>
                </a:lnTo>
                <a:lnTo>
                  <a:pt x="0" y="10058"/>
                </a:lnTo>
                <a:lnTo>
                  <a:pt x="2901" y="12956"/>
                </a:lnTo>
                <a:lnTo>
                  <a:pt x="117187" y="12956"/>
                </a:lnTo>
                <a:lnTo>
                  <a:pt x="120084" y="10058"/>
                </a:lnTo>
                <a:lnTo>
                  <a:pt x="120084" y="2901"/>
                </a:lnTo>
                <a:lnTo>
                  <a:pt x="117187"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pic>
        <p:nvPicPr>
          <p:cNvPr id="1026" name="Picture 2" descr="https://kitoblardunyosi.uz/image/cache/catalog/badiiy_adabiyot/ozornik-sharq-500x750.jpg"/>
          <p:cNvPicPr>
            <a:picLocks noChangeAspect="1" noChangeArrowheads="1"/>
          </p:cNvPicPr>
          <p:nvPr/>
        </p:nvPicPr>
        <p:blipFill rotWithShape="1">
          <a:blip r:embed="rId2">
            <a:extLst>
              <a:ext uri="{28A0092B-C50C-407E-A947-70E740481C1C}">
                <a14:useLocalDpi xmlns:a14="http://schemas.microsoft.com/office/drawing/2010/main" val="0"/>
              </a:ext>
            </a:extLst>
          </a:blip>
          <a:srcRect b="18555"/>
          <a:stretch/>
        </p:blipFill>
        <p:spPr bwMode="auto">
          <a:xfrm>
            <a:off x="8549948" y="2466252"/>
            <a:ext cx="3241548" cy="396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85738" y="458401"/>
            <a:ext cx="11631763" cy="601526"/>
          </a:xfrm>
        </p:spPr>
        <p:txBody>
          <a:bodyPr>
            <a:noAutofit/>
          </a:bodyPr>
          <a:lstStyle/>
          <a:p>
            <a:pPr algn="ctr"/>
            <a:r>
              <a:rPr lang="ru-RU" sz="4400" dirty="0" smtClean="0"/>
              <a:t>ОСНОВНАЯ ТЕМА ПОВЕСТИ</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9" name="Text Box 14"/>
          <p:cNvSpPr txBox="1">
            <a:spLocks noChangeArrowheads="1"/>
          </p:cNvSpPr>
          <p:nvPr/>
        </p:nvSpPr>
        <p:spPr bwMode="auto">
          <a:xfrm>
            <a:off x="547698" y="1772641"/>
            <a:ext cx="5623374" cy="3970318"/>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smtClean="0">
                <a:solidFill>
                  <a:srgbClr val="002060"/>
                </a:solidFill>
                <a:latin typeface="Arial" panose="020B0604020202020204" pitchFamily="34" charset="0"/>
                <a:cs typeface="Arial" panose="020B0604020202020204" pitchFamily="34" charset="0"/>
              </a:rPr>
              <a:t>Сам писатель так определяет основную тему своего произведения: «Много разных приключений, веселых и грустных, пришлось пережить герою этой книги. А все-таки «с носом» остались те, кто сами хотели дурачить и одурачивать других».</a:t>
            </a:r>
            <a:endParaRPr lang="ru-RU" sz="2800" dirty="0">
              <a:solidFill>
                <a:srgbClr val="002060"/>
              </a:solidFill>
              <a:latin typeface="Arial" panose="020B0604020202020204" pitchFamily="34" charset="0"/>
              <a:cs typeface="Arial" panose="020B0604020202020204" pitchFamily="34" charset="0"/>
            </a:endParaRPr>
          </a:p>
        </p:txBody>
      </p:sp>
      <p:pic>
        <p:nvPicPr>
          <p:cNvPr id="4" name="Picture 2" descr="https://ds04.infourok.ru/uploads/ex/1219/00122700-2f802030/img1.jpg"/>
          <p:cNvPicPr>
            <a:picLocks noChangeAspect="1" noChangeArrowheads="1"/>
          </p:cNvPicPr>
          <p:nvPr/>
        </p:nvPicPr>
        <p:blipFill rotWithShape="1">
          <a:blip r:embed="rId3">
            <a:extLst>
              <a:ext uri="{28A0092B-C50C-407E-A947-70E740481C1C}">
                <a14:useLocalDpi xmlns:a14="http://schemas.microsoft.com/office/drawing/2010/main" val="0"/>
              </a:ext>
            </a:extLst>
          </a:blip>
          <a:srcRect l="4549" t="22778" r="56389" b="6598"/>
          <a:stretch/>
        </p:blipFill>
        <p:spPr bwMode="auto">
          <a:xfrm>
            <a:off x="7515225" y="1523342"/>
            <a:ext cx="3571876" cy="484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1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374500" y="443551"/>
            <a:ext cx="11307748" cy="601526"/>
          </a:xfrm>
        </p:spPr>
        <p:txBody>
          <a:bodyPr>
            <a:noAutofit/>
          </a:bodyPr>
          <a:lstStyle/>
          <a:p>
            <a:pPr algn="ctr"/>
            <a:r>
              <a:rPr lang="ru-RU" sz="4400" dirty="0" smtClean="0"/>
              <a:t>ЖАНРОВЫЙ ВИД ПОВЕСТИ</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544978" y="1856455"/>
            <a:ext cx="6826400"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Это, несомненно, приключенческая повесть, но можно назвать ее и бытовой (воспроизведены картины ташкентского быта и нравов Старого города), и автобиографической, и сатирической. Повесть </a:t>
            </a:r>
            <a:r>
              <a:rPr lang="ru-RU" sz="2800" dirty="0" err="1">
                <a:solidFill>
                  <a:srgbClr val="002060"/>
                </a:solidFill>
                <a:latin typeface="Arial" panose="020B0604020202020204" pitchFamily="34" charset="0"/>
                <a:cs typeface="Arial" panose="020B0604020202020204" pitchFamily="34" charset="0"/>
              </a:rPr>
              <a:t>многожанрова</a:t>
            </a:r>
            <a:r>
              <a:rPr lang="ru-RU" sz="2800" dirty="0">
                <a:solidFill>
                  <a:srgbClr val="002060"/>
                </a:solidFill>
                <a:latin typeface="Arial" panose="020B0604020202020204" pitchFamily="34" charset="0"/>
                <a:cs typeface="Arial" panose="020B0604020202020204" pitchFamily="34" charset="0"/>
              </a:rPr>
              <a:t> и многопланова. Все тесно переплетено, как в </a:t>
            </a:r>
            <a:r>
              <a:rPr lang="ru-RU" sz="2800" dirty="0" smtClean="0">
                <a:solidFill>
                  <a:srgbClr val="002060"/>
                </a:solidFill>
                <a:latin typeface="Arial" panose="020B0604020202020204" pitchFamily="34" charset="0"/>
                <a:cs typeface="Arial" panose="020B0604020202020204" pitchFamily="34" charset="0"/>
              </a:rPr>
              <a:t>жизни.</a:t>
            </a:r>
            <a:endParaRPr lang="ru-RU" sz="2800" dirty="0">
              <a:solidFill>
                <a:srgbClr val="002060"/>
              </a:solidFill>
              <a:latin typeface="Arial" panose="020B0604020202020204" pitchFamily="34" charset="0"/>
              <a:cs typeface="Arial" panose="020B0604020202020204" pitchFamily="34" charset="0"/>
            </a:endParaRPr>
          </a:p>
        </p:txBody>
      </p:sp>
      <p:pic>
        <p:nvPicPr>
          <p:cNvPr id="13314" name="Picture 2" descr="https://itexts.net/files/online_html/198483/i_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819" y="1405543"/>
            <a:ext cx="340042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279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374500" y="443551"/>
            <a:ext cx="11307748" cy="601526"/>
          </a:xfrm>
        </p:spPr>
        <p:txBody>
          <a:bodyPr>
            <a:noAutofit/>
          </a:bodyPr>
          <a:lstStyle/>
          <a:p>
            <a:pPr algn="ctr"/>
            <a:r>
              <a:rPr lang="ru-RU" sz="4400" dirty="0" smtClean="0"/>
              <a:t>ТИП СЮЖЕТА ПОВЕСТИ</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499" y="1856455"/>
            <a:ext cx="6826401" cy="397031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Повесть построена на динамическом типе сюжета, приключения главного героя быстро сменяются друг за другом. Какие только несчастья не обрушиваются на его голову! Только он избавится от одной беды, как его настигает другая. Мальчик похож на неудачника и горемыку, встречающегося в </a:t>
            </a:r>
            <a:r>
              <a:rPr lang="ru-RU" sz="2800" dirty="0" smtClean="0">
                <a:solidFill>
                  <a:srgbClr val="002060"/>
                </a:solidFill>
                <a:latin typeface="Arial" panose="020B0604020202020204" pitchFamily="34" charset="0"/>
                <a:cs typeface="Arial" panose="020B0604020202020204" pitchFamily="34" charset="0"/>
              </a:rPr>
              <a:t>фольклоре.</a:t>
            </a:r>
            <a:endParaRPr lang="ru-RU" sz="2800" dirty="0">
              <a:solidFill>
                <a:srgbClr val="002060"/>
              </a:solidFill>
              <a:latin typeface="Arial" panose="020B0604020202020204" pitchFamily="34" charset="0"/>
              <a:cs typeface="Arial" panose="020B0604020202020204" pitchFamily="34" charset="0"/>
            </a:endParaRPr>
          </a:p>
        </p:txBody>
      </p:sp>
      <p:pic>
        <p:nvPicPr>
          <p:cNvPr id="14338" name="Picture 2" descr="https://ozon-st.cdn.ngenix.net/multimedia/1019246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066" y="1727064"/>
            <a:ext cx="4212182" cy="42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3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ПОВЕСТВОВАНИЕ</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1000126" y="2216920"/>
            <a:ext cx="4943474" cy="304698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3200" dirty="0">
                <a:solidFill>
                  <a:srgbClr val="002060"/>
                </a:solidFill>
                <a:latin typeface="Arial" panose="020B0604020202020204" pitchFamily="34" charset="0"/>
                <a:cs typeface="Arial" panose="020B0604020202020204" pitchFamily="34" charset="0"/>
              </a:rPr>
              <a:t>Повесть написана от первого лица, от имени </a:t>
            </a:r>
            <a:r>
              <a:rPr lang="ru-RU" sz="3200" dirty="0" smtClean="0">
                <a:solidFill>
                  <a:srgbClr val="002060"/>
                </a:solidFill>
                <a:latin typeface="Arial" panose="020B0604020202020204" pitchFamily="34" charset="0"/>
                <a:cs typeface="Arial" panose="020B0604020202020204" pitchFamily="34" charset="0"/>
              </a:rPr>
              <a:t>Озорника. </a:t>
            </a:r>
            <a:r>
              <a:rPr lang="ru-RU" sz="3200" dirty="0">
                <a:solidFill>
                  <a:srgbClr val="002060"/>
                </a:solidFill>
                <a:latin typeface="Arial" panose="020B0604020202020204" pitchFamily="34" charset="0"/>
                <a:cs typeface="Arial" panose="020B0604020202020204" pitchFamily="34" charset="0"/>
              </a:rPr>
              <a:t>Г</a:t>
            </a:r>
            <a:r>
              <a:rPr lang="ru-RU" sz="3200" dirty="0" smtClean="0">
                <a:solidFill>
                  <a:srgbClr val="002060"/>
                </a:solidFill>
                <a:latin typeface="Arial" panose="020B0604020202020204" pitchFamily="34" charset="0"/>
                <a:cs typeface="Arial" panose="020B0604020202020204" pitchFamily="34" charset="0"/>
              </a:rPr>
              <a:t>ерой </a:t>
            </a:r>
            <a:r>
              <a:rPr lang="ru-RU" sz="3200" dirty="0">
                <a:solidFill>
                  <a:srgbClr val="002060"/>
                </a:solidFill>
                <a:latin typeface="Arial" panose="020B0604020202020204" pitchFamily="34" charset="0"/>
                <a:cs typeface="Arial" panose="020B0604020202020204" pitchFamily="34" charset="0"/>
              </a:rPr>
              <a:t>повести «Озорник» сам рассказывает о своих </a:t>
            </a:r>
            <a:r>
              <a:rPr lang="ru-RU" sz="3200" dirty="0" smtClean="0">
                <a:solidFill>
                  <a:srgbClr val="002060"/>
                </a:solidFill>
                <a:latin typeface="Arial" panose="020B0604020202020204" pitchFamily="34" charset="0"/>
                <a:cs typeface="Arial" panose="020B0604020202020204" pitchFamily="34" charset="0"/>
              </a:rPr>
              <a:t>приключениях.</a:t>
            </a:r>
            <a:endParaRPr lang="ru-RU" sz="3200" dirty="0">
              <a:solidFill>
                <a:srgbClr val="002060"/>
              </a:solidFill>
              <a:latin typeface="Arial" panose="020B0604020202020204" pitchFamily="34" charset="0"/>
              <a:cs typeface="Arial" panose="020B0604020202020204" pitchFamily="34" charset="0"/>
            </a:endParaRPr>
          </a:p>
        </p:txBody>
      </p:sp>
      <p:pic>
        <p:nvPicPr>
          <p:cNvPr id="15362" name="Picture 2" descr="https://www.kino-teatr.ru/movie/kadr/16060/3445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95" y="2139048"/>
            <a:ext cx="5364305" cy="301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01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ХАРАКТЕР ГЛАВНОГО ГЕРОЯ</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0" y="1405543"/>
            <a:ext cx="7269313"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Характер главного героя раскрывается постепенно, с каждым приключением он обретает некий «</a:t>
            </a:r>
            <a:r>
              <a:rPr lang="ru-RU" sz="2400" dirty="0" smtClean="0">
                <a:solidFill>
                  <a:srgbClr val="002060"/>
                </a:solidFill>
                <a:latin typeface="Arial" panose="020B0604020202020204" pitchFamily="34" charset="0"/>
                <a:cs typeface="Arial" panose="020B0604020202020204" pitchFamily="34" charset="0"/>
              </a:rPr>
              <a:t>опыт». </a:t>
            </a:r>
            <a:r>
              <a:rPr lang="ru-RU" sz="2400" dirty="0">
                <a:solidFill>
                  <a:srgbClr val="002060"/>
                </a:solidFill>
                <a:latin typeface="Arial" panose="020B0604020202020204" pitchFamily="34" charset="0"/>
                <a:cs typeface="Arial" panose="020B0604020202020204" pitchFamily="34" charset="0"/>
              </a:rPr>
              <a:t>Е</a:t>
            </a:r>
            <a:r>
              <a:rPr lang="ru-RU" sz="2400" dirty="0" smtClean="0">
                <a:solidFill>
                  <a:srgbClr val="002060"/>
                </a:solidFill>
                <a:latin typeface="Arial" panose="020B0604020202020204" pitchFamily="34" charset="0"/>
                <a:cs typeface="Arial" panose="020B0604020202020204" pitchFamily="34" charset="0"/>
              </a:rPr>
              <a:t>го </a:t>
            </a:r>
            <a:r>
              <a:rPr lang="ru-RU" sz="2400" dirty="0">
                <a:solidFill>
                  <a:srgbClr val="002060"/>
                </a:solidFill>
                <a:latin typeface="Arial" panose="020B0604020202020204" pitchFamily="34" charset="0"/>
                <a:cs typeface="Arial" panose="020B0604020202020204" pitchFamily="34" charset="0"/>
              </a:rPr>
              <a:t>спасает лишь вера в собственное счастье и неподдельный оптимизм, хотя большинство приключений героя </a:t>
            </a:r>
            <a:r>
              <a:rPr lang="ru-RU" sz="2400" dirty="0" smtClean="0">
                <a:solidFill>
                  <a:srgbClr val="002060"/>
                </a:solidFill>
                <a:latin typeface="Arial" panose="020B0604020202020204" pitchFamily="34" charset="0"/>
                <a:cs typeface="Arial" panose="020B0604020202020204" pitchFamily="34" charset="0"/>
              </a:rPr>
              <a:t>заканчиваются </a:t>
            </a:r>
            <a:r>
              <a:rPr lang="ru-RU" sz="2400" dirty="0">
                <a:solidFill>
                  <a:srgbClr val="002060"/>
                </a:solidFill>
                <a:latin typeface="Arial" panose="020B0604020202020204" pitchFamily="34" charset="0"/>
                <a:cs typeface="Arial" panose="020B0604020202020204" pitchFamily="34" charset="0"/>
              </a:rPr>
              <a:t>для него плачевно. Через всю повесть он проходит побеждаемым, но не побежденным, унижаемым, но не униженным. То душевное здоровье, та внутренняя стойкость, которые он унаследовал от народа, породившего его, делают Озорника поистине всесильным. Основная черта характера главного героя – это чувство </a:t>
            </a:r>
            <a:r>
              <a:rPr lang="ru-RU" sz="2400" dirty="0" smtClean="0">
                <a:solidFill>
                  <a:srgbClr val="002060"/>
                </a:solidFill>
                <a:latin typeface="Arial" panose="020B0604020202020204" pitchFamily="34" charset="0"/>
                <a:cs typeface="Arial" panose="020B0604020202020204" pitchFamily="34" charset="0"/>
              </a:rPr>
              <a:t>юмора.</a:t>
            </a:r>
            <a:endParaRPr lang="ru-RU" sz="2400" dirty="0">
              <a:solidFill>
                <a:srgbClr val="002060"/>
              </a:solidFill>
              <a:latin typeface="Arial" panose="020B0604020202020204" pitchFamily="34" charset="0"/>
              <a:cs typeface="Arial" panose="020B0604020202020204" pitchFamily="34" charset="0"/>
            </a:endParaRPr>
          </a:p>
        </p:txBody>
      </p:sp>
      <p:pic>
        <p:nvPicPr>
          <p:cNvPr id="16386" name="Picture 2" descr="https://fergana.agency/siteapi/media/images/349902f4-ded7-4740-8618-c3393564d598.png?width=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995" y="2025697"/>
            <a:ext cx="4087094"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64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НАРОДНОСТЬ ПОВЕСТИ «ОЗОРНИК»</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585789" y="1528764"/>
            <a:ext cx="4957762"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Множество историй, которые происходят с Озорником, напоминают сюжеты сказок, окрашены фольклорным колоритом. Несомненно «кровное родство» Озорника с легендарным Насреддином – любимым героем узбекского фольклора.</a:t>
            </a:r>
          </a:p>
        </p:txBody>
      </p:sp>
      <p:pic>
        <p:nvPicPr>
          <p:cNvPr id="17410" name="Picture 2" descr="https://uk.ellas-cookies.com/images/novosti-i-obshestvo/gafur-gulyam-biografiya-i-tvorchestvo-poeta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135" y="1405543"/>
            <a:ext cx="2953366" cy="48190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cdn.kassir.ru/kzn/poster/4e/4e228b5a001bcfa4de201a6253a8e4d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413" y="1405543"/>
            <a:ext cx="3088703" cy="481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5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600075" y="474214"/>
            <a:ext cx="12792075" cy="601526"/>
          </a:xfrm>
        </p:spPr>
        <p:txBody>
          <a:bodyPr>
            <a:noAutofit/>
          </a:bodyPr>
          <a:lstStyle/>
          <a:p>
            <a:pPr algn="ctr"/>
            <a:r>
              <a:rPr lang="ru-RU" sz="4400" dirty="0" smtClean="0"/>
              <a:t>     ГЛАВНЫЙ ГЕРОЙ</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742950" y="1856454"/>
            <a:ext cx="6386513"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Озорник </a:t>
            </a:r>
            <a:r>
              <a:rPr lang="ru-RU" sz="2800" dirty="0" err="1">
                <a:solidFill>
                  <a:srgbClr val="002060"/>
                </a:solidFill>
                <a:latin typeface="Arial" panose="020B0604020202020204" pitchFamily="34" charset="0"/>
                <a:cs typeface="Arial" panose="020B0604020202020204" pitchFamily="34" charset="0"/>
              </a:rPr>
              <a:t>Гафура</a:t>
            </a:r>
            <a:r>
              <a:rPr lang="ru-RU" sz="2800" dirty="0">
                <a:solidFill>
                  <a:srgbClr val="002060"/>
                </a:solidFill>
                <a:latin typeface="Arial" panose="020B0604020202020204" pitchFamily="34" charset="0"/>
                <a:cs typeface="Arial" panose="020B0604020202020204" pitchFamily="34" charset="0"/>
              </a:rPr>
              <a:t> </a:t>
            </a:r>
            <a:r>
              <a:rPr lang="ru-RU" sz="2800" dirty="0" err="1">
                <a:solidFill>
                  <a:srgbClr val="002060"/>
                </a:solidFill>
                <a:latin typeface="Arial" panose="020B0604020202020204" pitchFamily="34" charset="0"/>
                <a:cs typeface="Arial" panose="020B0604020202020204" pitchFamily="34" charset="0"/>
              </a:rPr>
              <a:t>Гуляма</a:t>
            </a:r>
            <a:r>
              <a:rPr lang="ru-RU" sz="2800" dirty="0">
                <a:solidFill>
                  <a:srgbClr val="002060"/>
                </a:solidFill>
                <a:latin typeface="Arial" panose="020B0604020202020204" pitchFamily="34" charset="0"/>
                <a:cs typeface="Arial" panose="020B0604020202020204" pitchFamily="34" charset="0"/>
              </a:rPr>
              <a:t> наделен живым воображением, в его речи звучат пословицы и поговорки, метафоры и сравнения, большинство которых окрашено юмором — ведь Озорник смотрит на мир, как говорил сам автор, «сквозь хитрые стеклышки смеха!»</a:t>
            </a:r>
          </a:p>
        </p:txBody>
      </p:sp>
      <p:pic>
        <p:nvPicPr>
          <p:cNvPr id="10" name="Picture 2" descr="https://wiki.briefly.ru/%D0%A1%D0%BB%D1%83%D0%B6%D0%B5%D0%B1%D0%BD%D0%B0%D1%8F:Redirect/file/%D0%9E%D0%B7%D0%BE%D1%80%D0%BD%D0%B8%D0%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549" y="1856454"/>
            <a:ext cx="3731027" cy="374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92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214313" y="410804"/>
            <a:ext cx="12087224" cy="601526"/>
          </a:xfrm>
        </p:spPr>
        <p:txBody>
          <a:bodyPr>
            <a:noAutofit/>
          </a:bodyPr>
          <a:lstStyle/>
          <a:p>
            <a:pPr algn="ctr"/>
            <a:r>
              <a:rPr lang="ru-RU" sz="4400" dirty="0" smtClean="0"/>
              <a:t>ГЛАВНЫЙ ГЕРОЙ</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1" name="Text Box 10"/>
          <p:cNvSpPr txBox="1">
            <a:spLocks noChangeArrowheads="1"/>
          </p:cNvSpPr>
          <p:nvPr/>
        </p:nvSpPr>
        <p:spPr bwMode="auto">
          <a:xfrm>
            <a:off x="524644" y="1962135"/>
            <a:ext cx="7190608" cy="3539430"/>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Озорник — рассказчик, 13 лет, сын бедной многодетной вдовы, бездельник, умный и хитрый, любит обманывать богатых баев. </a:t>
            </a:r>
            <a:r>
              <a:rPr lang="ru-RU" sz="2800" dirty="0" smtClean="0">
                <a:solidFill>
                  <a:srgbClr val="002060"/>
                </a:solidFill>
                <a:latin typeface="Arial" panose="020B0604020202020204" pitchFamily="34" charset="0"/>
                <a:cs typeface="Arial" panose="020B0604020202020204" pitchFamily="34" charset="0"/>
              </a:rPr>
              <a:t>Жил </a:t>
            </a:r>
            <a:r>
              <a:rPr lang="ru-RU" sz="2800" dirty="0">
                <a:solidFill>
                  <a:srgbClr val="002060"/>
                </a:solidFill>
                <a:latin typeface="Arial" panose="020B0604020202020204" pitchFamily="34" charset="0"/>
                <a:cs typeface="Arial" panose="020B0604020202020204" pitchFamily="34" charset="0"/>
              </a:rPr>
              <a:t>в районе Ташкента — </a:t>
            </a:r>
            <a:r>
              <a:rPr lang="ru-RU" sz="2800" dirty="0" err="1">
                <a:solidFill>
                  <a:srgbClr val="002060"/>
                </a:solidFill>
                <a:latin typeface="Arial" panose="020B0604020202020204" pitchFamily="34" charset="0"/>
                <a:cs typeface="Arial" panose="020B0604020202020204" pitchFamily="34" charset="0"/>
              </a:rPr>
              <a:t>махалле</a:t>
            </a:r>
            <a:r>
              <a:rPr lang="ru-RU" sz="2800" dirty="0">
                <a:solidFill>
                  <a:srgbClr val="002060"/>
                </a:solidFill>
                <a:latin typeface="Arial" panose="020B0604020202020204" pitchFamily="34" charset="0"/>
                <a:cs typeface="Arial" panose="020B0604020202020204" pitchFamily="34" charset="0"/>
              </a:rPr>
              <a:t>, кое-как учился в школе при мечети, не работал, круглый год бездельничал и играл с друзьями в разные игры.</a:t>
            </a:r>
          </a:p>
        </p:txBody>
      </p:sp>
      <p:pic>
        <p:nvPicPr>
          <p:cNvPr id="10" name="Picture 4" descr="https://www.kino-teatr.ru/acter/album/41194/336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49" y="1962135"/>
            <a:ext cx="3873651" cy="35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67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200025" y="410804"/>
            <a:ext cx="11872913" cy="601526"/>
          </a:xfrm>
        </p:spPr>
        <p:txBody>
          <a:bodyPr>
            <a:noAutofit/>
          </a:bodyPr>
          <a:lstStyle/>
          <a:p>
            <a:pPr algn="ctr"/>
            <a:r>
              <a:rPr lang="ru-RU" sz="4400" dirty="0" smtClean="0"/>
              <a:t>ПРИКЛЮЧЕНИЯ ОЗОРНИКА</a:t>
            </a:r>
            <a:endParaRPr lang="ru-RU" sz="4400" dirty="0"/>
          </a:p>
        </p:txBody>
      </p:sp>
      <p:sp>
        <p:nvSpPr>
          <p:cNvPr id="11" name="Text Box 10"/>
          <p:cNvSpPr txBox="1">
            <a:spLocks noChangeArrowheads="1"/>
          </p:cNvSpPr>
          <p:nvPr/>
        </p:nvSpPr>
        <p:spPr bwMode="auto">
          <a:xfrm>
            <a:off x="630278" y="2233533"/>
            <a:ext cx="5413335" cy="2062103"/>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3200" dirty="0">
                <a:solidFill>
                  <a:srgbClr val="002060"/>
                </a:solidFill>
                <a:latin typeface="Arial" panose="020B0604020202020204" pitchFamily="34" charset="0"/>
                <a:cs typeface="Arial" panose="020B0604020202020204" pitchFamily="34" charset="0"/>
              </a:rPr>
              <a:t>«Плов </a:t>
            </a:r>
            <a:r>
              <a:rPr lang="ru-RU" sz="3200" dirty="0" smtClean="0">
                <a:solidFill>
                  <a:srgbClr val="002060"/>
                </a:solidFill>
                <a:latin typeface="Arial" panose="020B0604020202020204" pitchFamily="34" charset="0"/>
                <a:cs typeface="Arial" panose="020B0604020202020204" pitchFamily="34" charset="0"/>
              </a:rPr>
              <a:t>вскладчину»</a:t>
            </a:r>
          </a:p>
          <a:p>
            <a:pPr algn="ctr"/>
            <a:r>
              <a:rPr lang="ru-RU" sz="3200" dirty="0" smtClean="0">
                <a:solidFill>
                  <a:srgbClr val="002060"/>
                </a:solidFill>
                <a:latin typeface="Arial" panose="020B0604020202020204" pitchFamily="34" charset="0"/>
                <a:cs typeface="Arial" panose="020B0604020202020204" pitchFamily="34" charset="0"/>
              </a:rPr>
              <a:t>«</a:t>
            </a:r>
            <a:r>
              <a:rPr lang="ru-RU" sz="3200" dirty="0" err="1">
                <a:solidFill>
                  <a:srgbClr val="002060"/>
                </a:solidFill>
                <a:latin typeface="Arial" panose="020B0604020202020204" pitchFamily="34" charset="0"/>
                <a:cs typeface="Arial" panose="020B0604020202020204" pitchFamily="34" charset="0"/>
              </a:rPr>
              <a:t>Домла</a:t>
            </a:r>
            <a:r>
              <a:rPr lang="ru-RU" sz="3200" dirty="0">
                <a:solidFill>
                  <a:srgbClr val="002060"/>
                </a:solidFill>
                <a:latin typeface="Arial" panose="020B0604020202020204" pitchFamily="34" charset="0"/>
                <a:cs typeface="Arial" panose="020B0604020202020204" pitchFamily="34" charset="0"/>
              </a:rPr>
              <a:t> и покойник</a:t>
            </a:r>
            <a:r>
              <a:rPr lang="ru-RU" sz="3200" dirty="0" smtClean="0">
                <a:solidFill>
                  <a:srgbClr val="002060"/>
                </a:solidFill>
                <a:latin typeface="Arial" panose="020B0604020202020204" pitchFamily="34" charset="0"/>
                <a:cs typeface="Arial" panose="020B0604020202020204" pitchFamily="34" charset="0"/>
              </a:rPr>
              <a:t>» </a:t>
            </a:r>
          </a:p>
          <a:p>
            <a:pPr algn="ctr"/>
            <a:r>
              <a:rPr lang="ru-RU" sz="3200" dirty="0" smtClean="0">
                <a:solidFill>
                  <a:srgbClr val="002060"/>
                </a:solidFill>
                <a:latin typeface="Arial" panose="020B0604020202020204" pitchFamily="34" charset="0"/>
                <a:cs typeface="Arial" panose="020B0604020202020204" pitchFamily="34" charset="0"/>
              </a:rPr>
              <a:t>«</a:t>
            </a:r>
            <a:r>
              <a:rPr lang="ru-RU" sz="3200" dirty="0">
                <a:solidFill>
                  <a:srgbClr val="002060"/>
                </a:solidFill>
                <a:latin typeface="Arial" panose="020B0604020202020204" pitchFamily="34" charset="0"/>
                <a:cs typeface="Arial" panose="020B0604020202020204" pitchFamily="34" charset="0"/>
              </a:rPr>
              <a:t>Как я разорил бая</a:t>
            </a:r>
            <a:r>
              <a:rPr lang="ru-RU" sz="3200" dirty="0" smtClean="0">
                <a:solidFill>
                  <a:srgbClr val="002060"/>
                </a:solidFill>
                <a:latin typeface="Arial" panose="020B0604020202020204" pitchFamily="34" charset="0"/>
                <a:cs typeface="Arial" panose="020B0604020202020204" pitchFamily="34" charset="0"/>
              </a:rPr>
              <a:t>» </a:t>
            </a:r>
          </a:p>
          <a:p>
            <a:pPr algn="ctr"/>
            <a:r>
              <a:rPr lang="ru-RU" sz="3200" dirty="0" smtClean="0">
                <a:solidFill>
                  <a:srgbClr val="002060"/>
                </a:solidFill>
                <a:latin typeface="Arial" panose="020B0604020202020204" pitchFamily="34" charset="0"/>
                <a:cs typeface="Arial" panose="020B0604020202020204" pitchFamily="34" charset="0"/>
              </a:rPr>
              <a:t>«</a:t>
            </a:r>
            <a:r>
              <a:rPr lang="ru-RU" sz="3200" dirty="0">
                <a:solidFill>
                  <a:srgbClr val="002060"/>
                </a:solidFill>
                <a:latin typeface="Arial" panose="020B0604020202020204" pitchFamily="34" charset="0"/>
                <a:cs typeface="Arial" panose="020B0604020202020204" pitchFamily="34" charset="0"/>
              </a:rPr>
              <a:t>Курильня»</a:t>
            </a:r>
          </a:p>
        </p:txBody>
      </p:sp>
      <p:pic>
        <p:nvPicPr>
          <p:cNvPr id="19458" name="Picture 2" descr="https://www.kino-teatr.ru/acter/album/41194/336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170" y="2044700"/>
            <a:ext cx="5178430" cy="305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5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85738" y="410804"/>
            <a:ext cx="12006262" cy="601526"/>
          </a:xfrm>
        </p:spPr>
        <p:txBody>
          <a:bodyPr>
            <a:noAutofit/>
          </a:bodyPr>
          <a:lstStyle/>
          <a:p>
            <a:pPr algn="ctr"/>
            <a:r>
              <a:rPr lang="ru-RU" sz="4400" dirty="0" smtClean="0"/>
              <a:t>ГЛАВА «ДЕТИ СТАРОЙ МАХАЛЛИ»</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1" name="Text Box 10"/>
          <p:cNvSpPr txBox="1">
            <a:spLocks noChangeArrowheads="1"/>
          </p:cNvSpPr>
          <p:nvPr/>
        </p:nvSpPr>
        <p:spPr bwMode="auto">
          <a:xfrm>
            <a:off x="524645" y="1523342"/>
            <a:ext cx="7390630" cy="4893647"/>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Места в чайхане всегда не хватает. Тут проводят свободное время байские сыновья из торговых рядов.</a:t>
            </a:r>
          </a:p>
          <a:p>
            <a:pPr algn="ctr"/>
            <a:r>
              <a:rPr lang="ru-RU" sz="2400" dirty="0">
                <a:solidFill>
                  <a:srgbClr val="002060"/>
                </a:solidFill>
                <a:latin typeface="Arial" panose="020B0604020202020204" pitchFamily="34" charset="0"/>
                <a:cs typeface="Arial" panose="020B0604020202020204" pitchFamily="34" charset="0"/>
              </a:rPr>
              <a:t>Они собираются вокруг </a:t>
            </a:r>
            <a:r>
              <a:rPr lang="ru-RU" sz="2400" dirty="0" err="1" smtClean="0">
                <a:solidFill>
                  <a:srgbClr val="002060"/>
                </a:solidFill>
                <a:latin typeface="Arial" panose="020B0604020202020204" pitchFamily="34" charset="0"/>
                <a:cs typeface="Arial" panose="020B0604020202020204" pitchFamily="34" charset="0"/>
              </a:rPr>
              <a:t>дастархана</a:t>
            </a:r>
            <a:r>
              <a:rPr lang="ru-RU" sz="2400" dirty="0" smtClean="0">
                <a:solidFill>
                  <a:srgbClr val="002060"/>
                </a:solidFill>
                <a:latin typeface="Arial" panose="020B0604020202020204" pitchFamily="34" charset="0"/>
                <a:cs typeface="Arial" panose="020B0604020202020204" pitchFamily="34" charset="0"/>
              </a:rPr>
              <a:t>, </a:t>
            </a:r>
            <a:r>
              <a:rPr lang="ru-RU" sz="2400" dirty="0">
                <a:solidFill>
                  <a:srgbClr val="002060"/>
                </a:solidFill>
                <a:latin typeface="Arial" panose="020B0604020202020204" pitchFamily="34" charset="0"/>
                <a:cs typeface="Arial" panose="020B0604020202020204" pitchFamily="34" charset="0"/>
              </a:rPr>
              <a:t>посреди которого на большом медном подносе разложены сахар, миндаль, фисташки, разные сладости, стоит в посуде варенье, а зачастую красуется и коньяк в соломенных плетенках с изображением ласточки. Усаживаясь, они весело горланят, рассказывают анекдоты, сопровождаемые громовым ржаньем. Дехканам, бедным кустарям, казахам, киргизам, приехавшим на базар издалека, нечего сюда и соваться.</a:t>
            </a:r>
          </a:p>
        </p:txBody>
      </p:sp>
      <p:pic>
        <p:nvPicPr>
          <p:cNvPr id="20482" name="Picture 2" descr="https://www.bookselect.ru/files/products/4049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299" y="1502088"/>
            <a:ext cx="3702201"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9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242888" y="428529"/>
            <a:ext cx="12434888" cy="601526"/>
          </a:xfrm>
        </p:spPr>
        <p:txBody>
          <a:bodyPr>
            <a:noAutofit/>
          </a:bodyPr>
          <a:lstStyle/>
          <a:p>
            <a:pPr algn="ctr"/>
            <a:r>
              <a:rPr lang="ru-RU" sz="4400" dirty="0" smtClean="0"/>
              <a:t>ПОВЕСТЬ «ОЗОРНИК»</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9" name="Text Box 13"/>
          <p:cNvSpPr txBox="1">
            <a:spLocks noChangeArrowheads="1"/>
          </p:cNvSpPr>
          <p:nvPr/>
        </p:nvSpPr>
        <p:spPr bwMode="auto">
          <a:xfrm>
            <a:off x="885824" y="2205428"/>
            <a:ext cx="5700713" cy="3046988"/>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3200" dirty="0" smtClean="0">
                <a:solidFill>
                  <a:srgbClr val="002060"/>
                </a:solidFill>
                <a:latin typeface="Arial" panose="020B0604020202020204" pitchFamily="34" charset="0"/>
                <a:ea typeface="Batang" pitchFamily="18" charset="-127"/>
                <a:cs typeface="Arial" panose="020B0604020202020204" pitchFamily="34" charset="0"/>
              </a:rPr>
              <a:t>Особое место в творческом наследии </a:t>
            </a:r>
            <a:r>
              <a:rPr lang="ru-RU" sz="3200" dirty="0" err="1" smtClean="0">
                <a:solidFill>
                  <a:srgbClr val="002060"/>
                </a:solidFill>
                <a:latin typeface="Arial" panose="020B0604020202020204" pitchFamily="34" charset="0"/>
                <a:ea typeface="Batang" pitchFamily="18" charset="-127"/>
                <a:cs typeface="Arial" panose="020B0604020202020204" pitchFamily="34" charset="0"/>
              </a:rPr>
              <a:t>Гафура</a:t>
            </a:r>
            <a:r>
              <a:rPr lang="ru-RU" sz="3200" dirty="0" smtClean="0">
                <a:solidFill>
                  <a:srgbClr val="002060"/>
                </a:solidFill>
                <a:latin typeface="Arial" panose="020B0604020202020204" pitchFamily="34" charset="0"/>
                <a:ea typeface="Batang" pitchFamily="18" charset="-127"/>
                <a:cs typeface="Arial" panose="020B0604020202020204" pitchFamily="34" charset="0"/>
              </a:rPr>
              <a:t> </a:t>
            </a:r>
            <a:r>
              <a:rPr lang="ru-RU" sz="3200" dirty="0" err="1" smtClean="0">
                <a:solidFill>
                  <a:srgbClr val="002060"/>
                </a:solidFill>
                <a:latin typeface="Arial" panose="020B0604020202020204" pitchFamily="34" charset="0"/>
                <a:ea typeface="Batang" pitchFamily="18" charset="-127"/>
                <a:cs typeface="Arial" panose="020B0604020202020204" pitchFamily="34" charset="0"/>
              </a:rPr>
              <a:t>Гуляма</a:t>
            </a:r>
            <a:r>
              <a:rPr lang="ru-RU" sz="3200" dirty="0" smtClean="0">
                <a:solidFill>
                  <a:srgbClr val="002060"/>
                </a:solidFill>
                <a:latin typeface="Arial" panose="020B0604020202020204" pitchFamily="34" charset="0"/>
                <a:ea typeface="Batang" pitchFamily="18" charset="-127"/>
                <a:cs typeface="Arial" panose="020B0604020202020204" pitchFamily="34" charset="0"/>
              </a:rPr>
              <a:t> занимают произведения для детей. Особенно любима читателями повесть «Озорник».</a:t>
            </a:r>
            <a:endParaRPr lang="ru-RU" sz="3200" dirty="0">
              <a:solidFill>
                <a:srgbClr val="002060"/>
              </a:solidFill>
              <a:latin typeface="Arial" panose="020B0604020202020204" pitchFamily="34" charset="0"/>
              <a:ea typeface="Batang" pitchFamily="18" charset="-127"/>
              <a:cs typeface="Arial" panose="020B0604020202020204" pitchFamily="34" charset="0"/>
            </a:endParaRPr>
          </a:p>
        </p:txBody>
      </p:sp>
      <p:pic>
        <p:nvPicPr>
          <p:cNvPr id="2050" name="Picture 2" descr="https://img.tourister.ru/files/2/1/9/7/3/2/0/9/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062" y="1407231"/>
            <a:ext cx="3744566" cy="489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913272" y="480626"/>
            <a:ext cx="10515600" cy="601526"/>
          </a:xfrm>
        </p:spPr>
        <p:txBody>
          <a:bodyPr>
            <a:noAutofit/>
          </a:bodyPr>
          <a:lstStyle/>
          <a:p>
            <a:pPr algn="ctr"/>
            <a:r>
              <a:rPr lang="ru-RU" sz="4400" dirty="0" smtClean="0"/>
              <a:t>ГЛАВА «ДЕТИ СТАРОЙ МАХАЛЛИ»</a:t>
            </a:r>
            <a:endParaRPr lang="ru-RU" sz="4400" dirty="0"/>
          </a:p>
        </p:txBody>
      </p:sp>
      <p:sp>
        <p:nvSpPr>
          <p:cNvPr id="8" name="Text Box 10"/>
          <p:cNvSpPr txBox="1">
            <a:spLocks noChangeArrowheads="1"/>
          </p:cNvSpPr>
          <p:nvPr/>
        </p:nvSpPr>
        <p:spPr bwMode="auto">
          <a:xfrm>
            <a:off x="400050" y="1400175"/>
            <a:ext cx="7200900" cy="4893647"/>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Много удивительных вещей можно увидеть в этой чайхане. Но, конечно, самое замечательное в ней — это подвешенная к потолку у входа большая клетка, позолоченная, украшенная амулетами от дурного глаза и пестрыми флажками. В клетке живет попугай, ей-богу, настоящий, живой попугай! Перья его переливаются всеми цветами радуги, как шелковые нити в шкатулке вышивальщицы: синий, красный, голубой, желтый, белый, розовый, коричневый, темно-вишнёвый, фисташковый — все цвета, какие только есть на свете! Но главное, он разговаривает!</a:t>
            </a:r>
          </a:p>
        </p:txBody>
      </p:sp>
      <p:pic>
        <p:nvPicPr>
          <p:cNvPr id="21506" name="Picture 2" descr="https://www.ljplus.ru/img4/k/a/kalumika/10-Gafur-Gulyam-kniga-Ozornik-IMG_1552-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937951"/>
            <a:ext cx="3899359"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75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94872" y="467377"/>
            <a:ext cx="11997128" cy="601526"/>
          </a:xfrm>
        </p:spPr>
        <p:txBody>
          <a:bodyPr>
            <a:noAutofit/>
          </a:bodyPr>
          <a:lstStyle/>
          <a:p>
            <a:pPr algn="ctr"/>
            <a:r>
              <a:rPr lang="ru-RU" sz="4400" dirty="0" smtClean="0"/>
              <a:t>РАЗВЛЕЧЕНИЯ ДЕТЕЙ</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374500" y="1594845"/>
            <a:ext cx="7665914"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800" dirty="0">
                <a:solidFill>
                  <a:srgbClr val="002060"/>
                </a:solidFill>
                <a:latin typeface="Arial" panose="020B0604020202020204" pitchFamily="34" charset="0"/>
                <a:cs typeface="Arial" panose="020B0604020202020204" pitchFamily="34" charset="0"/>
              </a:rPr>
              <a:t>В</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развлечениях, проводим мы дни и едва замечаем, как наступает вечер. Забежав домой сразу после третьей молитвы, что перед заходом солнца, мы наскоро хлебаем мучную похлебку, </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или какое-нибудь варево из маша — с тыквой или рисом, или суп с лапшой, что-нибудь, что оказалось в доме, — и снова убегаем на улицу, над которой начинают высыпать добрые летние звезды</a:t>
            </a:r>
            <a:r>
              <a:rPr lang="ru-RU" sz="2800" dirty="0" smtClean="0">
                <a:solidFill>
                  <a:srgbClr val="002060"/>
                </a:solidFill>
                <a:latin typeface="Arial" panose="020B0604020202020204" pitchFamily="34" charset="0"/>
                <a:cs typeface="Arial" panose="020B0604020202020204" pitchFamily="34" charset="0"/>
              </a:rPr>
              <a:t>… Самое время для игры в прятки…</a:t>
            </a:r>
            <a:endParaRPr lang="ru-RU" sz="2800" dirty="0">
              <a:solidFill>
                <a:srgbClr val="002060"/>
              </a:solidFill>
              <a:latin typeface="Arial" panose="020B0604020202020204" pitchFamily="34" charset="0"/>
              <a:cs typeface="Arial" panose="020B0604020202020204" pitchFamily="34" charset="0"/>
            </a:endParaRPr>
          </a:p>
        </p:txBody>
      </p:sp>
      <p:pic>
        <p:nvPicPr>
          <p:cNvPr id="22530" name="Picture 2" descr="https://storage.kun.uz/source/4/zvSZbeYNvJGw8pecpajPTtu18HSeQW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611" y="1829665"/>
            <a:ext cx="360289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05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94872" y="443551"/>
            <a:ext cx="11997128" cy="601526"/>
          </a:xfrm>
        </p:spPr>
        <p:txBody>
          <a:bodyPr>
            <a:noAutofit/>
          </a:bodyPr>
          <a:lstStyle/>
          <a:p>
            <a:pPr algn="ctr"/>
            <a:r>
              <a:rPr lang="ru-RU" sz="4400" dirty="0" smtClean="0"/>
              <a:t>МНОЖЕСТВО ДРУГИХ ИГР</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374500" y="1405543"/>
            <a:ext cx="7870090"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600" dirty="0" smtClean="0">
                <a:solidFill>
                  <a:srgbClr val="002060"/>
                </a:solidFill>
                <a:latin typeface="Arial" panose="020B0604020202020204" pitchFamily="34" charset="0"/>
                <a:cs typeface="Arial" panose="020B0604020202020204" pitchFamily="34" charset="0"/>
              </a:rPr>
              <a:t>Впрочем у нас было множество других игр: борьба, </a:t>
            </a:r>
            <a:r>
              <a:rPr lang="ru-RU" sz="2600" dirty="0">
                <a:solidFill>
                  <a:srgbClr val="002060"/>
                </a:solidFill>
                <a:latin typeface="Arial" panose="020B0604020202020204" pitchFamily="34" charset="0"/>
                <a:cs typeface="Arial" panose="020B0604020202020204" pitchFamily="34" charset="0"/>
              </a:rPr>
              <a:t>тоже что-то вроде борьбы: играющие стоят спиной друг к другу, сцепятся руками и поочередно поднимают напарников себе на спину: или еще игра в «белый тополь, зеленый тополь» — мальчишки разбиваются на две группы, каждая выбирает вожака, загадывает кого-нибудь, а противоположная сторона должна угадать — кого? Отгадавшие садятся на спины противников и едут до условленного места… Что еще? Ну, вот хотя бы «</a:t>
            </a:r>
            <a:r>
              <a:rPr lang="ru-RU" sz="2600" dirty="0" err="1">
                <a:solidFill>
                  <a:srgbClr val="002060"/>
                </a:solidFill>
                <a:latin typeface="Arial" panose="020B0604020202020204" pitchFamily="34" charset="0"/>
                <a:cs typeface="Arial" panose="020B0604020202020204" pitchFamily="34" charset="0"/>
              </a:rPr>
              <a:t>минди-минди</a:t>
            </a:r>
            <a:r>
              <a:rPr lang="ru-RU" sz="2600" dirty="0">
                <a:solidFill>
                  <a:srgbClr val="002060"/>
                </a:solidFill>
                <a:latin typeface="Arial" panose="020B0604020202020204" pitchFamily="34" charset="0"/>
                <a:cs typeface="Arial" panose="020B0604020202020204" pitchFamily="34" charset="0"/>
              </a:rPr>
              <a:t>», или «вор пришел», или «головка моей птички»…</a:t>
            </a:r>
          </a:p>
        </p:txBody>
      </p:sp>
      <p:pic>
        <p:nvPicPr>
          <p:cNvPr id="23562" name="Picture 10" descr="https://i.ytimg.com/vi/O_htOw0Ng-w/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01" t="19571" r="20169" b="7861"/>
          <a:stretch/>
        </p:blipFill>
        <p:spPr bwMode="auto">
          <a:xfrm>
            <a:off x="8384490" y="1405543"/>
            <a:ext cx="3535099" cy="497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8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8632"/>
            <a:ext cx="12192000" cy="794204"/>
          </a:xfrm>
        </p:spPr>
        <p:txBody>
          <a:bodyPr>
            <a:noAutofit/>
          </a:bodyPr>
          <a:lstStyle/>
          <a:p>
            <a:pPr algn="ctr"/>
            <a:r>
              <a:rPr lang="ru-RU" sz="3800" dirty="0" smtClean="0"/>
              <a:t> </a:t>
            </a:r>
            <a:r>
              <a:rPr lang="ru-RU" sz="4400" dirty="0" smtClean="0"/>
              <a:t>АФОРИЗМЫ, ПОСЛОВИЦЫ, ПОГОВОРКИ</a:t>
            </a:r>
            <a:endParaRPr lang="ru-RU" sz="4400" dirty="0"/>
          </a:p>
        </p:txBody>
      </p:sp>
      <p:sp>
        <p:nvSpPr>
          <p:cNvPr id="5" name="Text Box 7"/>
          <p:cNvSpPr txBox="1">
            <a:spLocks noChangeArrowheads="1"/>
          </p:cNvSpPr>
          <p:nvPr/>
        </p:nvSpPr>
        <p:spPr bwMode="auto">
          <a:xfrm>
            <a:off x="371475" y="1614487"/>
            <a:ext cx="7115175" cy="3970318"/>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«Одну сумасшедшую мысль может выковырнуть из головы только другая, еще более сумасшедшая, - как иголка занозу», «И воробей, отведавший ташкентского проса, прилетит обратно из самой </a:t>
            </a:r>
            <a:r>
              <a:rPr lang="ru-RU" sz="2800" dirty="0" err="1">
                <a:solidFill>
                  <a:srgbClr val="002060"/>
                </a:solidFill>
                <a:latin typeface="Arial" panose="020B0604020202020204" pitchFamily="34" charset="0"/>
                <a:cs typeface="Arial" panose="020B0604020202020204" pitchFamily="34" charset="0"/>
              </a:rPr>
              <a:t>Маккатуллы</a:t>
            </a:r>
            <a:r>
              <a:rPr lang="ru-RU" sz="2800" dirty="0">
                <a:solidFill>
                  <a:srgbClr val="002060"/>
                </a:solidFill>
                <a:latin typeface="Arial" panose="020B0604020202020204" pitchFamily="34" charset="0"/>
                <a:cs typeface="Arial" panose="020B0604020202020204" pitchFamily="34" charset="0"/>
              </a:rPr>
              <a:t>», «Ласковый теленок двух маток сосет», «Людской рот ситом не </a:t>
            </a:r>
            <a:r>
              <a:rPr lang="ru-RU" sz="2800" dirty="0" smtClean="0">
                <a:solidFill>
                  <a:srgbClr val="002060"/>
                </a:solidFill>
                <a:latin typeface="Arial" panose="020B0604020202020204" pitchFamily="34" charset="0"/>
                <a:cs typeface="Arial" panose="020B0604020202020204" pitchFamily="34" charset="0"/>
              </a:rPr>
              <a:t>прикроешь и </a:t>
            </a:r>
            <a:r>
              <a:rPr lang="ru-RU" sz="2800" dirty="0">
                <a:solidFill>
                  <a:srgbClr val="002060"/>
                </a:solidFill>
                <a:latin typeface="Arial" panose="020B0604020202020204" pitchFamily="34" charset="0"/>
                <a:cs typeface="Arial" panose="020B0604020202020204" pitchFamily="34" charset="0"/>
              </a:rPr>
              <a:t>луну подолом не заслонишь</a:t>
            </a:r>
            <a:r>
              <a:rPr lang="ru-RU" sz="2800" dirty="0" smtClean="0">
                <a:solidFill>
                  <a:srgbClr val="002060"/>
                </a:solidFill>
                <a:latin typeface="Arial" panose="020B0604020202020204" pitchFamily="34" charset="0"/>
                <a:cs typeface="Arial" panose="020B0604020202020204" pitchFamily="34" charset="0"/>
              </a:rPr>
              <a:t>».</a:t>
            </a:r>
            <a:endParaRPr lang="ru-RU" sz="2800" dirty="0">
              <a:solidFill>
                <a:srgbClr val="002060"/>
              </a:solidFill>
              <a:latin typeface="Arial" panose="020B0604020202020204" pitchFamily="34" charset="0"/>
              <a:cs typeface="Arial" panose="020B0604020202020204" pitchFamily="34" charset="0"/>
            </a:endParaRPr>
          </a:p>
        </p:txBody>
      </p:sp>
      <p:pic>
        <p:nvPicPr>
          <p:cNvPr id="24578" name="Picture 2" descr="https://lh4.ggpht.com/0miQatXMep6szEHgwW7HdB8FfD16GBVAEaprkdeZ1YVusoYN7_DlOShW36aQSrWxbIY=h1024-no-tmp_shum_was_ap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99" y="1771650"/>
            <a:ext cx="4149987" cy="357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83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8632"/>
            <a:ext cx="10934700" cy="794204"/>
          </a:xfrm>
        </p:spPr>
        <p:txBody>
          <a:bodyPr>
            <a:normAutofit/>
          </a:bodyPr>
          <a:lstStyle/>
          <a:p>
            <a:pPr algn="ctr"/>
            <a:r>
              <a:rPr lang="ru-RU" sz="4400" dirty="0" smtClean="0"/>
              <a:t>РОЛЬ ПЕСЕН ГЛАВНОГО ГЕРОЯ</a:t>
            </a:r>
            <a:endParaRPr lang="ru-RU" sz="4400" dirty="0"/>
          </a:p>
        </p:txBody>
      </p:sp>
      <p:sp>
        <p:nvSpPr>
          <p:cNvPr id="5" name="Text Box 7"/>
          <p:cNvSpPr txBox="1">
            <a:spLocks noChangeArrowheads="1"/>
          </p:cNvSpPr>
          <p:nvPr/>
        </p:nvSpPr>
        <p:spPr bwMode="auto">
          <a:xfrm>
            <a:off x="542926" y="2043112"/>
            <a:ext cx="6129338" cy="2677656"/>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Автор приводит отрывки из народных песен, </a:t>
            </a:r>
            <a:r>
              <a:rPr lang="ru-RU" sz="2800" dirty="0" err="1">
                <a:solidFill>
                  <a:srgbClr val="002060"/>
                </a:solidFill>
                <a:latin typeface="Arial" panose="020B0604020202020204" pitchFamily="34" charset="0"/>
                <a:cs typeface="Arial" panose="020B0604020202020204" pitchFamily="34" charset="0"/>
              </a:rPr>
              <a:t>лапаров</a:t>
            </a:r>
            <a:r>
              <a:rPr lang="ru-RU" sz="2800" dirty="0">
                <a:solidFill>
                  <a:srgbClr val="002060"/>
                </a:solidFill>
                <a:latin typeface="Arial" panose="020B0604020202020204" pitchFamily="34" charset="0"/>
                <a:cs typeface="Arial" panose="020B0604020202020204" pitchFamily="34" charset="0"/>
              </a:rPr>
              <a:t>, касыд, которые оттеняют внутреннее состояние героя, показывают отношения народа к тем или иным </a:t>
            </a:r>
            <a:r>
              <a:rPr lang="ru-RU" sz="2800" dirty="0" smtClean="0">
                <a:solidFill>
                  <a:srgbClr val="002060"/>
                </a:solidFill>
                <a:latin typeface="Arial" panose="020B0604020202020204" pitchFamily="34" charset="0"/>
                <a:cs typeface="Arial" panose="020B0604020202020204" pitchFamily="34" charset="0"/>
              </a:rPr>
              <a:t>событиям.</a:t>
            </a:r>
            <a:r>
              <a:rPr lang="ru-RU" sz="2800" dirty="0">
                <a:solidFill>
                  <a:srgbClr val="002060"/>
                </a:solidFill>
                <a:latin typeface="Arial" panose="020B0604020202020204" pitchFamily="34" charset="0"/>
                <a:cs typeface="Arial" panose="020B0604020202020204" pitchFamily="34" charset="0"/>
              </a:rPr>
              <a:t> </a:t>
            </a:r>
            <a:endParaRPr lang="ru-RU" sz="2800" b="1" dirty="0">
              <a:solidFill>
                <a:srgbClr val="002060"/>
              </a:solidFill>
              <a:latin typeface="Arial" pitchFamily="34" charset="0"/>
              <a:cs typeface="Arial" pitchFamily="34" charset="0"/>
            </a:endParaRPr>
          </a:p>
        </p:txBody>
      </p:sp>
      <p:pic>
        <p:nvPicPr>
          <p:cNvPr id="25604" name="Picture 4" descr="https://i.ytimg.com/vi/IN_YECwjY6g/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99" t="-691" r="4044" b="7138"/>
          <a:stretch/>
        </p:blipFill>
        <p:spPr bwMode="auto">
          <a:xfrm>
            <a:off x="6872288" y="1450977"/>
            <a:ext cx="4900612" cy="435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12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934700" cy="794204"/>
          </a:xfrm>
        </p:spPr>
        <p:txBody>
          <a:bodyPr>
            <a:normAutofit/>
          </a:bodyPr>
          <a:lstStyle/>
          <a:p>
            <a:pPr algn="ctr"/>
            <a:r>
              <a:rPr lang="ru-RU" sz="4400" dirty="0" smtClean="0"/>
              <a:t>ВЫВОДЫ</a:t>
            </a:r>
            <a:endParaRPr lang="ru-RU" sz="4400" dirty="0"/>
          </a:p>
        </p:txBody>
      </p:sp>
      <p:sp>
        <p:nvSpPr>
          <p:cNvPr id="5" name="Text Box 7"/>
          <p:cNvSpPr txBox="1">
            <a:spLocks noChangeArrowheads="1"/>
          </p:cNvSpPr>
          <p:nvPr/>
        </p:nvSpPr>
        <p:spPr bwMode="auto">
          <a:xfrm>
            <a:off x="838200" y="1543050"/>
            <a:ext cx="6319838" cy="4832092"/>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a:solidFill>
                  <a:srgbClr val="002060"/>
                </a:solidFill>
                <a:latin typeface="Arial" panose="020B0604020202020204" pitchFamily="34" charset="0"/>
                <a:cs typeface="Arial" panose="020B0604020202020204" pitchFamily="34" charset="0"/>
              </a:rPr>
              <a:t>В повести «Озорник» творчество </a:t>
            </a:r>
            <a:r>
              <a:rPr lang="ru-RU" sz="2800" dirty="0" err="1">
                <a:solidFill>
                  <a:srgbClr val="002060"/>
                </a:solidFill>
                <a:latin typeface="Arial" panose="020B0604020202020204" pitchFamily="34" charset="0"/>
                <a:cs typeface="Arial" panose="020B0604020202020204" pitchFamily="34" charset="0"/>
              </a:rPr>
              <a:t>Гафура</a:t>
            </a:r>
            <a:r>
              <a:rPr lang="ru-RU" sz="2800" dirty="0">
                <a:solidFill>
                  <a:srgbClr val="002060"/>
                </a:solidFill>
                <a:latin typeface="Arial" panose="020B0604020202020204" pitchFamily="34" charset="0"/>
                <a:cs typeface="Arial" panose="020B0604020202020204" pitchFamily="34" charset="0"/>
              </a:rPr>
              <a:t> </a:t>
            </a:r>
            <a:r>
              <a:rPr lang="ru-RU" sz="2800" dirty="0" err="1">
                <a:solidFill>
                  <a:srgbClr val="002060"/>
                </a:solidFill>
                <a:latin typeface="Arial" panose="020B0604020202020204" pitchFamily="34" charset="0"/>
                <a:cs typeface="Arial" panose="020B0604020202020204" pitchFamily="34" charset="0"/>
              </a:rPr>
              <a:t>Гуляма</a:t>
            </a:r>
            <a:r>
              <a:rPr lang="ru-RU" sz="2800" dirty="0">
                <a:solidFill>
                  <a:srgbClr val="002060"/>
                </a:solidFill>
                <a:latin typeface="Arial" panose="020B0604020202020204" pitchFamily="34" charset="0"/>
                <a:cs typeface="Arial" panose="020B0604020202020204" pitchFamily="34" charset="0"/>
              </a:rPr>
              <a:t> органически сливается с фольклором, трудно даже разграничить, где начинается оригинальный вымысел художника, а где – фольклор. Писатель </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непосредственно вводит в свое произведение юмористические сцены из устного народного творчества и отдельные </a:t>
            </a:r>
            <a:r>
              <a:rPr lang="ru-RU" sz="2800" dirty="0" err="1">
                <a:solidFill>
                  <a:srgbClr val="002060"/>
                </a:solidFill>
                <a:latin typeface="Arial" panose="020B0604020202020204" pitchFamily="34" charset="0"/>
                <a:cs typeface="Arial" panose="020B0604020202020204" pitchFamily="34" charset="0"/>
              </a:rPr>
              <a:t>латифа</a:t>
            </a:r>
            <a:r>
              <a:rPr lang="ru-RU" sz="2800" dirty="0">
                <a:solidFill>
                  <a:srgbClr val="002060"/>
                </a:solidFill>
                <a:latin typeface="Arial" panose="020B0604020202020204" pitchFamily="34" charset="0"/>
                <a:cs typeface="Arial" panose="020B0604020202020204" pitchFamily="34" charset="0"/>
              </a:rPr>
              <a:t> – </a:t>
            </a:r>
            <a:r>
              <a:rPr lang="ru-RU" sz="2800" dirty="0" smtClean="0">
                <a:solidFill>
                  <a:srgbClr val="002060"/>
                </a:solidFill>
                <a:latin typeface="Arial" panose="020B0604020202020204" pitchFamily="34" charset="0"/>
                <a:cs typeface="Arial" panose="020B0604020202020204" pitchFamily="34" charset="0"/>
              </a:rPr>
              <a:t>анекдоты.</a:t>
            </a:r>
            <a:endParaRPr lang="ru-RU" sz="2800" b="1" i="1" dirty="0">
              <a:solidFill>
                <a:srgbClr val="002060"/>
              </a:solidFill>
              <a:latin typeface="Arial" panose="020B0604020202020204" pitchFamily="34" charset="0"/>
              <a:cs typeface="Arial" panose="020B0604020202020204" pitchFamily="34" charset="0"/>
            </a:endParaRPr>
          </a:p>
        </p:txBody>
      </p:sp>
      <p:pic>
        <p:nvPicPr>
          <p:cNvPr id="26626" name="Picture 2" descr="https://mytashkent.uz/wp-content/uploads/2015/03/image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6199" r="29017" b="20238"/>
          <a:stretch/>
        </p:blipFill>
        <p:spPr bwMode="auto">
          <a:xfrm>
            <a:off x="7772400" y="1306705"/>
            <a:ext cx="3843338" cy="517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55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934700" cy="794204"/>
          </a:xfrm>
        </p:spPr>
        <p:txBody>
          <a:bodyPr>
            <a:normAutofit/>
          </a:bodyPr>
          <a:lstStyle/>
          <a:p>
            <a:pPr algn="ctr"/>
            <a:r>
              <a:rPr lang="ru-RU" sz="4400" dirty="0" smtClean="0"/>
              <a:t>ВЫВОДЫ</a:t>
            </a:r>
            <a:endParaRPr lang="ru-RU" sz="4400" dirty="0"/>
          </a:p>
        </p:txBody>
      </p:sp>
      <p:sp>
        <p:nvSpPr>
          <p:cNvPr id="5" name="Text Box 7"/>
          <p:cNvSpPr txBox="1">
            <a:spLocks noChangeArrowheads="1"/>
          </p:cNvSpPr>
          <p:nvPr/>
        </p:nvSpPr>
        <p:spPr bwMode="auto">
          <a:xfrm>
            <a:off x="328613" y="1485899"/>
            <a:ext cx="7829550" cy="4832092"/>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smtClean="0">
                <a:solidFill>
                  <a:srgbClr val="002060"/>
                </a:solidFill>
                <a:latin typeface="Arial" panose="020B0604020202020204" pitchFamily="34" charset="0"/>
                <a:cs typeface="Arial" panose="020B0604020202020204" pitchFamily="34" charset="0"/>
              </a:rPr>
              <a:t>Одновременно </a:t>
            </a:r>
            <a:r>
              <a:rPr lang="ru-RU" sz="2800" dirty="0">
                <a:solidFill>
                  <a:srgbClr val="002060"/>
                </a:solidFill>
                <a:latin typeface="Arial" panose="020B0604020202020204" pitchFamily="34" charset="0"/>
                <a:cs typeface="Arial" panose="020B0604020202020204" pitchFamily="34" charset="0"/>
              </a:rPr>
              <a:t>писатель создает художественно-обобщенные картины жизни на основании собственных наблюдений, ярко изображает жизнь странствующих дервишей и ишанов, баев, беспризорников. </a:t>
            </a:r>
            <a:r>
              <a:rPr lang="ru-RU" sz="2800" dirty="0" err="1">
                <a:solidFill>
                  <a:srgbClr val="002060"/>
                </a:solidFill>
                <a:latin typeface="Arial" panose="020B0604020202020204" pitchFamily="34" charset="0"/>
                <a:cs typeface="Arial" panose="020B0604020202020204" pitchFamily="34" charset="0"/>
              </a:rPr>
              <a:t>Гафур</a:t>
            </a:r>
            <a:r>
              <a:rPr lang="ru-RU" sz="2800" dirty="0">
                <a:solidFill>
                  <a:srgbClr val="002060"/>
                </a:solidFill>
                <a:latin typeface="Arial" panose="020B0604020202020204" pitchFamily="34" charset="0"/>
                <a:cs typeface="Arial" panose="020B0604020202020204" pitchFamily="34" charset="0"/>
              </a:rPr>
              <a:t> Гулям использует свой излюбленный прием – повествование от имени героя, уличного мальчика. Прием этот позволяет сохранить особенности его языка, острее передать чувство юмора как основную черту его характера.</a:t>
            </a:r>
            <a:endParaRPr lang="ru-RU" sz="2800" b="1" i="1" dirty="0">
              <a:solidFill>
                <a:srgbClr val="002060"/>
              </a:solidFill>
              <a:latin typeface="Arial" panose="020B0604020202020204" pitchFamily="34" charset="0"/>
              <a:cs typeface="Arial" panose="020B0604020202020204" pitchFamily="34" charset="0"/>
            </a:endParaRPr>
          </a:p>
        </p:txBody>
      </p:sp>
      <p:pic>
        <p:nvPicPr>
          <p:cNvPr id="27650" name="Picture 2" descr="https://www.ziyouz.uz/wp-content/uploads/2013/09/gafur-gul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370" y="1611313"/>
            <a:ext cx="3351530" cy="418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93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600075" y="474214"/>
            <a:ext cx="12792075" cy="601526"/>
          </a:xfrm>
        </p:spPr>
        <p:txBody>
          <a:bodyPr>
            <a:noAutofit/>
          </a:bodyPr>
          <a:lstStyle/>
          <a:p>
            <a:pPr algn="ctr"/>
            <a:r>
              <a:rPr lang="ru-RU" sz="4400" dirty="0" smtClean="0"/>
              <a:t>ЭКРАНИЗАЦИЯ ПОВЕСТИ «ОЗОРНИК»</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714374" y="1442343"/>
            <a:ext cx="5686425"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3200" dirty="0">
                <a:solidFill>
                  <a:srgbClr val="002060"/>
                </a:solidFill>
                <a:latin typeface="Arial" panose="020B0604020202020204" pitchFamily="34" charset="0"/>
                <a:cs typeface="Arial" panose="020B0604020202020204" pitchFamily="34" charset="0"/>
              </a:rPr>
              <a:t>По повести снят одноименный </a:t>
            </a:r>
            <a:r>
              <a:rPr lang="ru-RU" sz="3200" dirty="0" smtClean="0">
                <a:solidFill>
                  <a:srgbClr val="002060"/>
                </a:solidFill>
                <a:latin typeface="Arial" panose="020B0604020202020204" pitchFamily="34" charset="0"/>
                <a:cs typeface="Arial" panose="020B0604020202020204" pitchFamily="34" charset="0"/>
              </a:rPr>
              <a:t> </a:t>
            </a:r>
            <a:r>
              <a:rPr lang="ru-RU" sz="3200" dirty="0">
                <a:solidFill>
                  <a:srgbClr val="002060"/>
                </a:solidFill>
                <a:latin typeface="Arial" panose="020B0604020202020204" pitchFamily="34" charset="0"/>
                <a:cs typeface="Arial" panose="020B0604020202020204" pitchFamily="34" charset="0"/>
              </a:rPr>
              <a:t>художественный фильм режиссёра Дамира </a:t>
            </a:r>
            <a:r>
              <a:rPr lang="ru-RU" sz="3200" dirty="0" err="1">
                <a:solidFill>
                  <a:srgbClr val="002060"/>
                </a:solidFill>
                <a:latin typeface="Arial" panose="020B0604020202020204" pitchFamily="34" charset="0"/>
                <a:cs typeface="Arial" panose="020B0604020202020204" pitchFamily="34" charset="0"/>
              </a:rPr>
              <a:t>Салимова</a:t>
            </a:r>
            <a:r>
              <a:rPr lang="ru-RU" sz="3200" dirty="0">
                <a:solidFill>
                  <a:srgbClr val="002060"/>
                </a:solidFill>
                <a:latin typeface="Arial" panose="020B0604020202020204" pitchFamily="34" charset="0"/>
                <a:cs typeface="Arial" panose="020B0604020202020204" pitchFamily="34" charset="0"/>
              </a:rPr>
              <a:t>. Фильм создан на киностудии «Узбекфильм» в 1977 году. Считается одним из лучших узбекских </a:t>
            </a:r>
            <a:r>
              <a:rPr lang="ru-RU" sz="3200" dirty="0" smtClean="0">
                <a:solidFill>
                  <a:srgbClr val="002060"/>
                </a:solidFill>
                <a:latin typeface="Arial" panose="020B0604020202020204" pitchFamily="34" charset="0"/>
                <a:cs typeface="Arial" panose="020B0604020202020204" pitchFamily="34" charset="0"/>
              </a:rPr>
              <a:t>фильмов.</a:t>
            </a:r>
            <a:endParaRPr lang="ru-RU" sz="3200" dirty="0">
              <a:solidFill>
                <a:srgbClr val="002060"/>
              </a:solidFill>
              <a:latin typeface="Arial" panose="020B0604020202020204" pitchFamily="34" charset="0"/>
              <a:cs typeface="Arial" panose="020B0604020202020204" pitchFamily="34" charset="0"/>
            </a:endParaRPr>
          </a:p>
        </p:txBody>
      </p:sp>
      <p:pic>
        <p:nvPicPr>
          <p:cNvPr id="6150" name="Picture 6" descr="https://cloud.prezentacii.org/19/01/114533/images/screen16.jpg"/>
          <p:cNvPicPr>
            <a:picLocks noChangeAspect="1" noChangeArrowheads="1"/>
          </p:cNvPicPr>
          <p:nvPr/>
        </p:nvPicPr>
        <p:blipFill rotWithShape="1">
          <a:blip r:embed="rId3">
            <a:extLst>
              <a:ext uri="{28A0092B-C50C-407E-A947-70E740481C1C}">
                <a14:useLocalDpi xmlns:a14="http://schemas.microsoft.com/office/drawing/2010/main" val="0"/>
              </a:ext>
            </a:extLst>
          </a:blip>
          <a:srcRect l="20349" t="36003" r="20054" b="20052"/>
          <a:stretch/>
        </p:blipFill>
        <p:spPr bwMode="auto">
          <a:xfrm>
            <a:off x="6740673" y="2708050"/>
            <a:ext cx="5126038" cy="321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96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8199" y="365126"/>
            <a:ext cx="10979301" cy="601526"/>
          </a:xfrm>
        </p:spPr>
        <p:txBody>
          <a:bodyPr>
            <a:noAutofit/>
          </a:bodyPr>
          <a:lstStyle/>
          <a:p>
            <a:pPr algn="ctr"/>
            <a:r>
              <a:rPr lang="ru-RU" sz="3700" dirty="0" smtClean="0"/>
              <a:t>ЗАДАНИЕ ДЛЯ САМОСТОЯТЕЛЬНОЙ РАБОТЫ</a:t>
            </a:r>
            <a:endParaRPr lang="ru-RU" sz="3700" dirty="0"/>
          </a:p>
        </p:txBody>
      </p:sp>
      <p:sp>
        <p:nvSpPr>
          <p:cNvPr id="9" name="Прямоугольник 8"/>
          <p:cNvSpPr/>
          <p:nvPr/>
        </p:nvSpPr>
        <p:spPr>
          <a:xfrm>
            <a:off x="357188" y="1498818"/>
            <a:ext cx="11329987" cy="2246769"/>
          </a:xfrm>
          <a:prstGeom prst="rect">
            <a:avLst/>
          </a:prstGeom>
        </p:spPr>
        <p:txBody>
          <a:bodyPr wrap="square">
            <a:spAutoFit/>
          </a:bodyPr>
          <a:lstStyle/>
          <a:p>
            <a:pPr algn="ctr"/>
            <a:r>
              <a:rPr lang="ru-RU" sz="3600" dirty="0" smtClean="0">
                <a:solidFill>
                  <a:srgbClr val="002060"/>
                </a:solidFill>
                <a:latin typeface="Arial" panose="020B0604020202020204" pitchFamily="34" charset="0"/>
                <a:cs typeface="Arial" panose="020B0604020202020204" pitchFamily="34" charset="0"/>
              </a:rPr>
              <a:t> 1</a:t>
            </a:r>
            <a:r>
              <a:rPr lang="ru-RU" sz="3600" dirty="0" smtClean="0">
                <a:solidFill>
                  <a:srgbClr val="002060"/>
                </a:solidFill>
                <a:latin typeface="Arial" panose="020B0604020202020204" pitchFamily="34" charset="0"/>
                <a:cs typeface="Arial" panose="020B0604020202020204" pitchFamily="34" charset="0"/>
              </a:rPr>
              <a:t>. Ответить на вопрос</a:t>
            </a:r>
            <a:r>
              <a:rPr lang="ru-RU" sz="3600" dirty="0">
                <a:solidFill>
                  <a:srgbClr val="002060"/>
                </a:solidFill>
                <a:latin typeface="Arial" panose="020B0604020202020204" pitchFamily="34" charset="0"/>
                <a:cs typeface="Arial" panose="020B0604020202020204" pitchFamily="34" charset="0"/>
              </a:rPr>
              <a:t>: Почему автор так </a:t>
            </a:r>
            <a:r>
              <a:rPr lang="ru-RU" sz="3600" dirty="0" smtClean="0">
                <a:solidFill>
                  <a:srgbClr val="002060"/>
                </a:solidFill>
                <a:latin typeface="Arial" panose="020B0604020202020204" pitchFamily="34" charset="0"/>
                <a:cs typeface="Arial" panose="020B0604020202020204" pitchFamily="34" charset="0"/>
              </a:rPr>
              <a:t>подробно</a:t>
            </a:r>
          </a:p>
          <a:p>
            <a:pPr algn="ctr"/>
            <a:r>
              <a:rPr lang="ru-RU" sz="3600" dirty="0" smtClean="0">
                <a:solidFill>
                  <a:srgbClr val="002060"/>
                </a:solidFill>
                <a:latin typeface="Arial" panose="020B0604020202020204" pitchFamily="34" charset="0"/>
                <a:cs typeface="Arial" panose="020B0604020202020204" pitchFamily="34" charset="0"/>
              </a:rPr>
              <a:t>дает </a:t>
            </a:r>
            <a:r>
              <a:rPr lang="ru-RU" sz="3600" dirty="0">
                <a:solidFill>
                  <a:srgbClr val="002060"/>
                </a:solidFill>
                <a:latin typeface="Arial" panose="020B0604020202020204" pitchFamily="34" charset="0"/>
                <a:cs typeface="Arial" panose="020B0604020202020204" pitchFamily="34" charset="0"/>
              </a:rPr>
              <a:t>описание быта и нравов того </a:t>
            </a:r>
            <a:r>
              <a:rPr lang="ru-RU" sz="3600" dirty="0" smtClean="0">
                <a:solidFill>
                  <a:srgbClr val="002060"/>
                </a:solidFill>
                <a:latin typeface="Arial" panose="020B0604020202020204" pitchFamily="34" charset="0"/>
                <a:cs typeface="Arial" panose="020B0604020202020204" pitchFamily="34" charset="0"/>
              </a:rPr>
              <a:t>времени?</a:t>
            </a:r>
          </a:p>
          <a:p>
            <a:r>
              <a:rPr lang="ru-RU" sz="3600" dirty="0" smtClean="0">
                <a:solidFill>
                  <a:srgbClr val="002060"/>
                </a:solidFill>
                <a:latin typeface="Arial" panose="020B0604020202020204" pitchFamily="34" charset="0"/>
                <a:cs typeface="Arial" panose="020B0604020202020204" pitchFamily="34" charset="0"/>
              </a:rPr>
              <a:t>  2. Прочитать главу «Как я разорил бая».</a:t>
            </a:r>
          </a:p>
          <a:p>
            <a:pPr marL="514350" indent="-514350">
              <a:buAutoNum type="arabicPeriod"/>
            </a:pPr>
            <a:endParaRPr lang="ru-RU" sz="3200" dirty="0" smtClean="0">
              <a:solidFill>
                <a:srgbClr val="002060"/>
              </a:solidFill>
              <a:latin typeface="Arial" panose="020B0604020202020204" pitchFamily="34" charset="0"/>
              <a:cs typeface="Arial" panose="020B0604020202020204" pitchFamily="34" charset="0"/>
            </a:endParaRPr>
          </a:p>
        </p:txBody>
      </p:sp>
      <p:pic>
        <p:nvPicPr>
          <p:cNvPr id="28674" name="Picture 2" descr="https://www.tspu.edu.ru/images2/history_news/news_iff/2018/september-november/%D0%9F%D0%B5%D1%80%D0%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5263" y="3314760"/>
            <a:ext cx="3599655" cy="311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7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28587" y="428701"/>
            <a:ext cx="12272963" cy="528562"/>
          </a:xfrm>
        </p:spPr>
        <p:txBody>
          <a:bodyPr>
            <a:noAutofit/>
          </a:bodyPr>
          <a:lstStyle/>
          <a:p>
            <a:pPr algn="ctr"/>
            <a:r>
              <a:rPr lang="ru-RU" sz="4400" dirty="0" smtClean="0"/>
              <a:t>ИСТОРИЯ СОЗДАНИЯ</a:t>
            </a:r>
            <a:endParaRPr lang="ru-RU" sz="4400" dirty="0"/>
          </a:p>
        </p:txBody>
      </p:sp>
      <p:sp>
        <p:nvSpPr>
          <p:cNvPr id="7" name="Text Box 9"/>
          <p:cNvSpPr txBox="1">
            <a:spLocks noChangeArrowheads="1"/>
          </p:cNvSpPr>
          <p:nvPr/>
        </p:nvSpPr>
        <p:spPr bwMode="auto">
          <a:xfrm>
            <a:off x="387034" y="1243014"/>
            <a:ext cx="7571104" cy="5262979"/>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marL="342900" lvl="0" indent="-342900" algn="ctr">
              <a:spcBef>
                <a:spcPct val="20000"/>
              </a:spcBef>
            </a:pPr>
            <a:r>
              <a:rPr lang="ru-RU" sz="2800" dirty="0">
                <a:solidFill>
                  <a:srgbClr val="002060"/>
                </a:solidFill>
                <a:latin typeface="Arial" panose="020B0604020202020204" pitchFamily="34" charset="0"/>
                <a:cs typeface="Arial" panose="020B0604020202020204" pitchFamily="34" charset="0"/>
              </a:rPr>
              <a:t>Стихия народного фольклора поневоле возбуждала воспоминания </a:t>
            </a:r>
            <a:r>
              <a:rPr lang="ru-RU" sz="2800" dirty="0" smtClean="0">
                <a:solidFill>
                  <a:srgbClr val="002060"/>
                </a:solidFill>
                <a:latin typeface="Arial" panose="020B0604020202020204" pitchFamily="34" charset="0"/>
                <a:cs typeface="Arial" panose="020B0604020202020204" pitchFamily="34" charset="0"/>
              </a:rPr>
              <a:t>детства писателя. </a:t>
            </a:r>
            <a:r>
              <a:rPr lang="ru-RU" sz="2800" dirty="0">
                <a:solidFill>
                  <a:srgbClr val="002060"/>
                </a:solidFill>
                <a:latin typeface="Arial" panose="020B0604020202020204" pitchFamily="34" charset="0"/>
                <a:cs typeface="Arial" panose="020B0604020202020204" pitchFamily="34" charset="0"/>
              </a:rPr>
              <a:t>Радостное настроение не покидало автора, когда он начал работать над повестью «Озорник». </a:t>
            </a:r>
            <a:r>
              <a:rPr lang="ru-RU" sz="2800" dirty="0" err="1" smtClean="0">
                <a:solidFill>
                  <a:srgbClr val="002060"/>
                </a:solidFill>
                <a:latin typeface="Arial" panose="020B0604020202020204" pitchFamily="34" charset="0"/>
                <a:cs typeface="Arial" panose="020B0604020202020204" pitchFamily="34" charset="0"/>
              </a:rPr>
              <a:t>Гафур</a:t>
            </a:r>
            <a:r>
              <a:rPr lang="ru-RU" sz="2800" dirty="0" smtClean="0">
                <a:solidFill>
                  <a:srgbClr val="002060"/>
                </a:solidFill>
                <a:latin typeface="Arial" panose="020B0604020202020204" pitchFamily="34" charset="0"/>
                <a:cs typeface="Arial" panose="020B0604020202020204" pitchFamily="34" charset="0"/>
              </a:rPr>
              <a:t> Гулям </a:t>
            </a:r>
            <a:r>
              <a:rPr lang="ru-RU" sz="2800" dirty="0">
                <a:solidFill>
                  <a:srgbClr val="002060"/>
                </a:solidFill>
                <a:latin typeface="Arial" panose="020B0604020202020204" pitchFamily="34" charset="0"/>
                <a:cs typeface="Arial" panose="020B0604020202020204" pitchFamily="34" charset="0"/>
              </a:rPr>
              <a:t>вспомнил себя девятилетним мальчиком, когда </a:t>
            </a:r>
            <a:r>
              <a:rPr lang="ru-RU" sz="2800" dirty="0" smtClean="0">
                <a:solidFill>
                  <a:srgbClr val="002060"/>
                </a:solidFill>
                <a:latin typeface="Arial" panose="020B0604020202020204" pitchFamily="34" charset="0"/>
                <a:cs typeface="Arial" panose="020B0604020202020204" pitchFamily="34" charset="0"/>
              </a:rPr>
              <a:t>стащил </a:t>
            </a:r>
            <a:r>
              <a:rPr lang="ru-RU" sz="2800" dirty="0">
                <a:solidFill>
                  <a:srgbClr val="002060"/>
                </a:solidFill>
                <a:latin typeface="Arial" panose="020B0604020202020204" pitchFamily="34" charset="0"/>
                <a:cs typeface="Arial" panose="020B0604020202020204" pitchFamily="34" charset="0"/>
              </a:rPr>
              <a:t>из дома – для «плова вскладчину» яйцо и кусок сала. Но растаявшее сало вытекло у него из штанины, и рассерженная бабушка ударила скалкой по шапке, под которой было спрятано яйцо. </a:t>
            </a:r>
            <a:endParaRPr lang="ru-RU" sz="2800" dirty="0" smtClean="0">
              <a:solidFill>
                <a:srgbClr val="002060"/>
              </a:solidFill>
              <a:latin typeface="Arial" panose="020B0604020202020204" pitchFamily="34" charset="0"/>
              <a:cs typeface="Arial" panose="020B0604020202020204" pitchFamily="34" charset="0"/>
            </a:endParaRPr>
          </a:p>
        </p:txBody>
      </p:sp>
      <p:pic>
        <p:nvPicPr>
          <p:cNvPr id="8196" name="Picture 4" descr="https://ds05.infourok.ru/uploads/ex/0aff/00135866-91eb9cbd/img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397" t="3403" r="2798" b="7431"/>
          <a:stretch/>
        </p:blipFill>
        <p:spPr bwMode="auto">
          <a:xfrm>
            <a:off x="8286353" y="1424196"/>
            <a:ext cx="3446459" cy="490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1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28587" y="428701"/>
            <a:ext cx="12272963" cy="528562"/>
          </a:xfrm>
        </p:spPr>
        <p:txBody>
          <a:bodyPr>
            <a:noAutofit/>
          </a:bodyPr>
          <a:lstStyle/>
          <a:p>
            <a:pPr algn="ctr"/>
            <a:r>
              <a:rPr lang="ru-RU" sz="4400" dirty="0" smtClean="0"/>
              <a:t>ИСТОРИЯ СОЗДАНИЯ</a:t>
            </a:r>
            <a:endParaRPr lang="ru-RU" sz="4400" dirty="0"/>
          </a:p>
        </p:txBody>
      </p:sp>
      <p:sp>
        <p:nvSpPr>
          <p:cNvPr id="7" name="Text Box 9"/>
          <p:cNvSpPr txBox="1">
            <a:spLocks noChangeArrowheads="1"/>
          </p:cNvSpPr>
          <p:nvPr/>
        </p:nvSpPr>
        <p:spPr bwMode="auto">
          <a:xfrm>
            <a:off x="387033" y="1577750"/>
            <a:ext cx="6499542"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marL="342900" lvl="0" indent="-342900" algn="ctr">
              <a:spcBef>
                <a:spcPct val="20000"/>
              </a:spcBef>
            </a:pPr>
            <a:r>
              <a:rPr lang="ru-RU" sz="2800" dirty="0">
                <a:solidFill>
                  <a:srgbClr val="002060"/>
                </a:solidFill>
                <a:latin typeface="Arial" panose="020B0604020202020204" pitchFamily="34" charset="0"/>
                <a:cs typeface="Arial" panose="020B0604020202020204" pitchFamily="34" charset="0"/>
              </a:rPr>
              <a:t>Увидев вытекающий белок, она с ужасом подумала, что пробила мальчику голову. И таких историй, похожих на эту были сотни. Написав больше половины повести от первого лица, </a:t>
            </a:r>
            <a:r>
              <a:rPr lang="ru-RU" sz="2800" dirty="0" err="1">
                <a:solidFill>
                  <a:srgbClr val="002060"/>
                </a:solidFill>
                <a:latin typeface="Arial" panose="020B0604020202020204" pitchFamily="34" charset="0"/>
                <a:cs typeface="Arial" panose="020B0604020202020204" pitchFamily="34" charset="0"/>
              </a:rPr>
              <a:t>Гафур</a:t>
            </a:r>
            <a:r>
              <a:rPr lang="ru-RU" sz="2800" dirty="0">
                <a:solidFill>
                  <a:srgbClr val="002060"/>
                </a:solidFill>
                <a:latin typeface="Arial" panose="020B0604020202020204" pitchFamily="34" charset="0"/>
                <a:cs typeface="Arial" panose="020B0604020202020204" pitchFamily="34" charset="0"/>
              </a:rPr>
              <a:t> Гулям поймал себя на том, что нигде так и не назвал своего героя по имени. Он был просто Озорник… и поистине народный герой. </a:t>
            </a:r>
            <a:endParaRPr lang="ru-RU" sz="4000" dirty="0">
              <a:solidFill>
                <a:srgbClr val="002060"/>
              </a:solidFill>
              <a:latin typeface="Arial" panose="020B0604020202020204" pitchFamily="34" charset="0"/>
              <a:cs typeface="Arial" panose="020B0604020202020204" pitchFamily="34" charset="0"/>
            </a:endParaRPr>
          </a:p>
        </p:txBody>
      </p:sp>
      <p:pic>
        <p:nvPicPr>
          <p:cNvPr id="9218" name="Picture 2" descr="https://mytashkent.uz/wp-content/uploads/2017/07/d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776" y="1343026"/>
            <a:ext cx="3086079" cy="521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09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28587" y="428701"/>
            <a:ext cx="12272963" cy="528562"/>
          </a:xfrm>
        </p:spPr>
        <p:txBody>
          <a:bodyPr>
            <a:noAutofit/>
          </a:bodyPr>
          <a:lstStyle/>
          <a:p>
            <a:pPr algn="ctr"/>
            <a:r>
              <a:rPr lang="ru-RU" sz="4400" dirty="0" smtClean="0"/>
              <a:t>ИСТОРИЯ СОЗДАНИЯ</a:t>
            </a:r>
            <a:endParaRPr lang="ru-RU" sz="4400" dirty="0"/>
          </a:p>
        </p:txBody>
      </p:sp>
      <p:sp>
        <p:nvSpPr>
          <p:cNvPr id="7" name="Text Box 9"/>
          <p:cNvSpPr txBox="1">
            <a:spLocks noChangeArrowheads="1"/>
          </p:cNvSpPr>
          <p:nvPr/>
        </p:nvSpPr>
        <p:spPr bwMode="auto">
          <a:xfrm>
            <a:off x="387033" y="1577750"/>
            <a:ext cx="7356792"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marL="342900" lvl="0" indent="-342900" algn="ctr">
              <a:spcBef>
                <a:spcPct val="20000"/>
              </a:spcBef>
            </a:pPr>
            <a:r>
              <a:rPr lang="ru-RU" sz="2800" dirty="0">
                <a:solidFill>
                  <a:srgbClr val="002060"/>
                </a:solidFill>
                <a:latin typeface="Arial" panose="020B0604020202020204" pitchFamily="34" charset="0"/>
                <a:cs typeface="Arial" panose="020B0604020202020204" pitchFamily="34" charset="0"/>
              </a:rPr>
              <a:t>Судьба этого маленького бедняка-сироты до предела была трагична. Но мальчик обладал такой неистребимой жизненной силой, что всем неудачам противопоставлял мощный оптимизм и плутовскую изобретательность, всякому унынию – не иссякающее чувство юмора. В сущности, он был, этакий, Насреддин-подросток, отличавшийся своей мальчишеской непосредственностью. </a:t>
            </a:r>
          </a:p>
        </p:txBody>
      </p:sp>
      <p:pic>
        <p:nvPicPr>
          <p:cNvPr id="10242" name="Picture 2" descr="https://www.kino-teatr.ru/movie/kadr/16060/344419.jpg"/>
          <p:cNvPicPr>
            <a:picLocks noChangeAspect="1" noChangeArrowheads="1"/>
          </p:cNvPicPr>
          <p:nvPr/>
        </p:nvPicPr>
        <p:blipFill rotWithShape="1">
          <a:blip r:embed="rId3">
            <a:extLst>
              <a:ext uri="{28A0092B-C50C-407E-A947-70E740481C1C}">
                <a14:useLocalDpi xmlns:a14="http://schemas.microsoft.com/office/drawing/2010/main" val="0"/>
              </a:ext>
            </a:extLst>
          </a:blip>
          <a:srcRect r="33449"/>
          <a:stretch/>
        </p:blipFill>
        <p:spPr bwMode="auto">
          <a:xfrm>
            <a:off x="7900989" y="2100263"/>
            <a:ext cx="3957636" cy="367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2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348343" y="428529"/>
            <a:ext cx="11382446" cy="601526"/>
          </a:xfrm>
        </p:spPr>
        <p:txBody>
          <a:bodyPr>
            <a:noAutofit/>
          </a:bodyPr>
          <a:lstStyle/>
          <a:p>
            <a:pPr algn="ctr"/>
            <a:r>
              <a:rPr lang="ru-RU" sz="4000" dirty="0" smtClean="0"/>
              <a:t>АВТОБИОГРАФИЧЕСКАЯ ОСНОВА ПОВЕСТИ</a:t>
            </a:r>
            <a:endParaRPr lang="ru-RU" sz="40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9" name="Text Box 13"/>
          <p:cNvSpPr txBox="1">
            <a:spLocks noChangeArrowheads="1"/>
          </p:cNvSpPr>
          <p:nvPr/>
        </p:nvSpPr>
        <p:spPr bwMode="auto">
          <a:xfrm>
            <a:off x="487815" y="1858123"/>
            <a:ext cx="6570210" cy="3970318"/>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800" dirty="0" smtClean="0">
                <a:solidFill>
                  <a:srgbClr val="002060"/>
                </a:solidFill>
                <a:latin typeface="Arial" panose="020B0604020202020204" pitchFamily="34" charset="0"/>
                <a:ea typeface="Batang" pitchFamily="18" charset="-127"/>
                <a:cs typeface="Arial" panose="020B0604020202020204" pitchFamily="34" charset="0"/>
              </a:rPr>
              <a:t>Рассказывая о скитаниях своего юного героя, </a:t>
            </a:r>
            <a:r>
              <a:rPr lang="ru-RU" sz="2800" dirty="0" err="1" smtClean="0">
                <a:solidFill>
                  <a:srgbClr val="002060"/>
                </a:solidFill>
                <a:latin typeface="Arial" panose="020B0604020202020204" pitchFamily="34" charset="0"/>
                <a:ea typeface="Batang" pitchFamily="18" charset="-127"/>
                <a:cs typeface="Arial" panose="020B0604020202020204" pitchFamily="34" charset="0"/>
              </a:rPr>
              <a:t>Гафур</a:t>
            </a:r>
            <a:r>
              <a:rPr lang="ru-RU" sz="2800" dirty="0" smtClean="0">
                <a:solidFill>
                  <a:srgbClr val="002060"/>
                </a:solidFill>
                <a:latin typeface="Arial" panose="020B0604020202020204" pitchFamily="34" charset="0"/>
                <a:ea typeface="Batang" pitchFamily="18" charset="-127"/>
                <a:cs typeface="Arial" panose="020B0604020202020204" pitchFamily="34" charset="0"/>
              </a:rPr>
              <a:t> Гулям говорит о себе, о годах собственного детства, о том, как бродил он по пыльным дорогам под раскалённым солнцем, как ночевал под открытым небом, как жадно хватался за любое дело, которое могло хоть как-то прокормить его.</a:t>
            </a:r>
            <a:endParaRPr lang="ru-RU" sz="2800" dirty="0">
              <a:solidFill>
                <a:srgbClr val="002060"/>
              </a:solidFill>
              <a:latin typeface="Arial" panose="020B0604020202020204" pitchFamily="34" charset="0"/>
              <a:ea typeface="Batang" pitchFamily="18" charset="-127"/>
              <a:cs typeface="Arial" panose="020B0604020202020204" pitchFamily="34" charset="0"/>
            </a:endParaRPr>
          </a:p>
        </p:txBody>
      </p:sp>
      <p:pic>
        <p:nvPicPr>
          <p:cNvPr id="3074" name="Picture 2" descr="https://bookshake.net/uploads/books/images/de/ded8b293-8876-413c-8c42-acd02be465ba/c072412750635d9c1d51f07e33ae6da7a24076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175" y="1526381"/>
            <a:ext cx="3203849" cy="480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27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2757" y="428701"/>
            <a:ext cx="10776857" cy="631226"/>
          </a:xfrm>
        </p:spPr>
        <p:txBody>
          <a:bodyPr>
            <a:noAutofit/>
          </a:bodyPr>
          <a:lstStyle/>
          <a:p>
            <a:pPr algn="ctr"/>
            <a:r>
              <a:rPr lang="ru-RU" sz="4400" dirty="0" smtClean="0"/>
              <a:t>ИСТОРИЯ СОЗДАНИЯ</a:t>
            </a:r>
            <a:endParaRPr lang="ru-RU" sz="4400" dirty="0"/>
          </a:p>
        </p:txBody>
      </p:sp>
      <p:sp>
        <p:nvSpPr>
          <p:cNvPr id="7" name="Text Box 14"/>
          <p:cNvSpPr txBox="1">
            <a:spLocks noChangeArrowheads="1"/>
          </p:cNvSpPr>
          <p:nvPr/>
        </p:nvSpPr>
        <p:spPr bwMode="auto">
          <a:xfrm>
            <a:off x="505965" y="1514476"/>
            <a:ext cx="7537898" cy="4893647"/>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Повесть </a:t>
            </a:r>
            <a:r>
              <a:rPr lang="ru-RU" sz="2400" dirty="0" err="1">
                <a:solidFill>
                  <a:srgbClr val="002060"/>
                </a:solidFill>
                <a:latin typeface="Arial" panose="020B0604020202020204" pitchFamily="34" charset="0"/>
                <a:cs typeface="Arial" panose="020B0604020202020204" pitchFamily="34" charset="0"/>
              </a:rPr>
              <a:t>Гафура</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Гуляма</a:t>
            </a:r>
            <a:r>
              <a:rPr lang="ru-RU" sz="2400" dirty="0">
                <a:solidFill>
                  <a:srgbClr val="002060"/>
                </a:solidFill>
                <a:latin typeface="Arial" panose="020B0604020202020204" pitchFamily="34" charset="0"/>
                <a:cs typeface="Arial" panose="020B0604020202020204" pitchFamily="34" charset="0"/>
              </a:rPr>
              <a:t> </a:t>
            </a:r>
            <a:r>
              <a:rPr lang="ru-RU" sz="2400" dirty="0" smtClean="0">
                <a:solidFill>
                  <a:srgbClr val="002060"/>
                </a:solidFill>
                <a:latin typeface="Arial" panose="020B0604020202020204" pitchFamily="34" charset="0"/>
                <a:cs typeface="Arial" panose="020B0604020202020204" pitchFamily="34" charset="0"/>
              </a:rPr>
              <a:t>«Озорник» была начата в 1936 году и закончена  </a:t>
            </a:r>
            <a:r>
              <a:rPr lang="ru-RU" sz="2400" dirty="0">
                <a:solidFill>
                  <a:srgbClr val="002060"/>
                </a:solidFill>
                <a:latin typeface="Arial" panose="020B0604020202020204" pitchFamily="34" charset="0"/>
                <a:cs typeface="Arial" panose="020B0604020202020204" pitchFamily="34" charset="0"/>
              </a:rPr>
              <a:t>в </a:t>
            </a:r>
            <a:r>
              <a:rPr lang="ru-RU" sz="2400" dirty="0" smtClean="0">
                <a:solidFill>
                  <a:srgbClr val="002060"/>
                </a:solidFill>
                <a:latin typeface="Arial" panose="020B0604020202020204" pitchFamily="34" charset="0"/>
                <a:cs typeface="Arial" panose="020B0604020202020204" pitchFamily="34" charset="0"/>
              </a:rPr>
              <a:t>1938 </a:t>
            </a:r>
            <a:r>
              <a:rPr lang="ru-RU" sz="2400" dirty="0">
                <a:solidFill>
                  <a:srgbClr val="002060"/>
                </a:solidFill>
                <a:latin typeface="Arial" panose="020B0604020202020204" pitchFamily="34" charset="0"/>
                <a:cs typeface="Arial" panose="020B0604020202020204" pitchFamily="34" charset="0"/>
              </a:rPr>
              <a:t>году. В ней отображены злоключения ребят в жесточайших условиях суровой действительности. «Озорник» - это автобиографическое произведение. </a:t>
            </a:r>
            <a:r>
              <a:rPr lang="ru-RU" sz="2400" dirty="0" smtClean="0">
                <a:solidFill>
                  <a:srgbClr val="002060"/>
                </a:solidFill>
                <a:latin typeface="Arial" panose="020B0604020202020204" pitchFamily="34" charset="0"/>
                <a:cs typeface="Arial" panose="020B0604020202020204" pitchFamily="34" charset="0"/>
              </a:rPr>
              <a:t>Стремясь </a:t>
            </a:r>
            <a:r>
              <a:rPr lang="ru-RU" sz="2400" dirty="0">
                <a:solidFill>
                  <a:srgbClr val="002060"/>
                </a:solidFill>
                <a:latin typeface="Arial" panose="020B0604020202020204" pitchFamily="34" charset="0"/>
                <a:cs typeface="Arial" panose="020B0604020202020204" pitchFamily="34" charset="0"/>
              </a:rPr>
              <a:t>заработать хлеб насущный, он пережил немало приключений. Автор, обогатив пережитое и увиденное художественным вымыслом, создал образы «озорных», бойких детей, которые, не имея возможности учиться, не зная, как приложить свою неуемную энергию к какому-нибудь полезному делу, либо работали ради куска хлеба «у людей», либо предавались бессмысленным затеям.</a:t>
            </a:r>
            <a:endParaRPr lang="ru-RU" sz="2400" dirty="0" smtClean="0">
              <a:solidFill>
                <a:srgbClr val="002060"/>
              </a:solidFill>
              <a:latin typeface="Arial" panose="020B0604020202020204" pitchFamily="34" charset="0"/>
              <a:cs typeface="Arial" panose="020B0604020202020204" pitchFamily="34" charset="0"/>
            </a:endParaRPr>
          </a:p>
        </p:txBody>
      </p:sp>
      <p:pic>
        <p:nvPicPr>
          <p:cNvPr id="11266" name="Picture 2" descr="http://ohdv.ru/uploads/posts/2015-10/7a4adf49c0e7e1f6519575400956ebdc_ohdv.ru_383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739" y="1514476"/>
            <a:ext cx="3190875" cy="478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9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348343" y="428529"/>
            <a:ext cx="11382446" cy="601526"/>
          </a:xfrm>
        </p:spPr>
        <p:txBody>
          <a:bodyPr>
            <a:noAutofit/>
          </a:bodyPr>
          <a:lstStyle/>
          <a:p>
            <a:pPr algn="ctr"/>
            <a:r>
              <a:rPr lang="ru-RU" sz="4400" dirty="0" smtClean="0"/>
              <a:t>СЛОВАРНАЯ РАБОТА</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9" name="Text Box 13"/>
          <p:cNvSpPr txBox="1">
            <a:spLocks noChangeArrowheads="1"/>
          </p:cNvSpPr>
          <p:nvPr/>
        </p:nvSpPr>
        <p:spPr bwMode="auto">
          <a:xfrm>
            <a:off x="1100377" y="2085975"/>
            <a:ext cx="5749871" cy="3539430"/>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sz="3200" b="1" dirty="0">
                <a:solidFill>
                  <a:srgbClr val="002060"/>
                </a:solidFill>
                <a:latin typeface="Arial" panose="020B0604020202020204" pitchFamily="34" charset="0"/>
                <a:cs typeface="Arial" panose="020B0604020202020204" pitchFamily="34" charset="0"/>
              </a:rPr>
              <a:t>Автобиографическая повесть</a:t>
            </a:r>
            <a:r>
              <a:rPr lang="ru-RU" sz="3200" dirty="0">
                <a:solidFill>
                  <a:srgbClr val="002060"/>
                </a:solidFill>
                <a:latin typeface="Arial" panose="020B0604020202020204" pitchFamily="34" charset="0"/>
                <a:cs typeface="Arial" panose="020B0604020202020204" pitchFamily="34" charset="0"/>
              </a:rPr>
              <a:t> - одна из разновидностей повести, произведение, в котором освещается ряд событий в жизни главного героя, написанное от первого лица.</a:t>
            </a:r>
          </a:p>
        </p:txBody>
      </p:sp>
      <p:pic>
        <p:nvPicPr>
          <p:cNvPr id="4098" name="Picture 2" descr="https://im0-tub-com.yandex.net/i?id=927e5291e7c4449248ec946258ea1faa&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864" y="1407231"/>
            <a:ext cx="3044147" cy="50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33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242888" y="410804"/>
            <a:ext cx="11701462" cy="601526"/>
          </a:xfrm>
        </p:spPr>
        <p:txBody>
          <a:bodyPr>
            <a:noAutofit/>
          </a:bodyPr>
          <a:lstStyle/>
          <a:p>
            <a:pPr algn="ctr"/>
            <a:r>
              <a:rPr lang="ru-RU" sz="4400" dirty="0" smtClean="0"/>
              <a:t>КАРТИНЫ ЖИЗНИ ТАШКЕНТА</a:t>
            </a:r>
            <a:endParaRPr lang="ru-RU" sz="4400" dirty="0"/>
          </a:p>
        </p:txBody>
      </p:sp>
      <p:sp>
        <p:nvSpPr>
          <p:cNvPr id="8" name="Text Box 8"/>
          <p:cNvSpPr txBox="1">
            <a:spLocks noChangeArrowheads="1"/>
          </p:cNvSpPr>
          <p:nvPr/>
        </p:nvSpPr>
        <p:spPr bwMode="auto">
          <a:xfrm>
            <a:off x="685800" y="2085974"/>
            <a:ext cx="5200650" cy="3179789"/>
          </a:xfrm>
          <a:prstGeom prst="rect">
            <a:avLst/>
          </a:prstGeom>
          <a:solidFill>
            <a:schemeClr val="accent1">
              <a:lumMod val="20000"/>
              <a:lumOff val="80000"/>
            </a:schemeClr>
          </a:solidFill>
          <a:ln w="28575" algn="ctr">
            <a:solidFill>
              <a:srgbClr val="800000"/>
            </a:solidFill>
            <a:miter lim="800000"/>
            <a:headEnd/>
            <a:tailEnd/>
          </a:ln>
          <a:effectLst/>
        </p:spPr>
        <p:txBody>
          <a:bodyPr wrap="square">
            <a:spAutoFit/>
          </a:bodyP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ru-RU" sz="2800" dirty="0" smtClean="0">
                <a:solidFill>
                  <a:srgbClr val="002060"/>
                </a:solidFill>
                <a:cs typeface="Arial" panose="020B0604020202020204" pitchFamily="34" charset="0"/>
              </a:rPr>
              <a:t>Очень точно описываются в повести картины жизни Ташкента и его пригородов. Детство </a:t>
            </a:r>
            <a:r>
              <a:rPr lang="ru-RU" sz="2800" dirty="0" err="1" smtClean="0">
                <a:solidFill>
                  <a:srgbClr val="002060"/>
                </a:solidFill>
                <a:cs typeface="Arial" panose="020B0604020202020204" pitchFamily="34" charset="0"/>
              </a:rPr>
              <a:t>Гафура</a:t>
            </a:r>
            <a:r>
              <a:rPr lang="ru-RU" sz="2800" dirty="0" smtClean="0">
                <a:solidFill>
                  <a:srgbClr val="002060"/>
                </a:solidFill>
                <a:cs typeface="Arial" panose="020B0604020202020204" pitchFamily="34" charset="0"/>
              </a:rPr>
              <a:t> проходило в </a:t>
            </a:r>
            <a:r>
              <a:rPr lang="ru-RU" sz="2800" dirty="0" err="1" smtClean="0">
                <a:solidFill>
                  <a:srgbClr val="002060"/>
                </a:solidFill>
                <a:cs typeface="Arial" panose="020B0604020202020204" pitchFamily="34" charset="0"/>
              </a:rPr>
              <a:t>махалле</a:t>
            </a:r>
            <a:r>
              <a:rPr lang="ru-RU" sz="2800" dirty="0" smtClean="0">
                <a:solidFill>
                  <a:srgbClr val="002060"/>
                </a:solidFill>
                <a:cs typeface="Arial" panose="020B0604020202020204" pitchFamily="34" charset="0"/>
              </a:rPr>
              <a:t> </a:t>
            </a:r>
            <a:r>
              <a:rPr lang="ru-RU" sz="2800" dirty="0" err="1" smtClean="0">
                <a:solidFill>
                  <a:srgbClr val="002060"/>
                </a:solidFill>
                <a:cs typeface="Arial" panose="020B0604020202020204" pitchFamily="34" charset="0"/>
              </a:rPr>
              <a:t>Кургантаги</a:t>
            </a:r>
            <a:r>
              <a:rPr lang="ru-RU" sz="2800" dirty="0" smtClean="0">
                <a:solidFill>
                  <a:srgbClr val="002060"/>
                </a:solidFill>
                <a:cs typeface="Arial" panose="020B0604020202020204" pitchFamily="34" charset="0"/>
              </a:rPr>
              <a:t>. В этом же районе живёт и герой «Озорника».</a:t>
            </a:r>
            <a:endParaRPr lang="ru-RU" sz="2800" dirty="0">
              <a:solidFill>
                <a:srgbClr val="002060"/>
              </a:solidFill>
              <a:cs typeface="Arial" panose="020B0604020202020204" pitchFamily="34" charset="0"/>
            </a:endParaRPr>
          </a:p>
        </p:txBody>
      </p:sp>
      <p:pic>
        <p:nvPicPr>
          <p:cNvPr id="12290" name="Picture 2" descr="https://uslide.ru/images/2/8759/960/img6.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36" t="35070" r="19045" b="20555"/>
          <a:stretch/>
        </p:blipFill>
        <p:spPr bwMode="auto">
          <a:xfrm>
            <a:off x="6093619" y="2085974"/>
            <a:ext cx="5643563"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9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15523</TotalTime>
  <Words>1495</Words>
  <Application>Microsoft Office PowerPoint</Application>
  <PresentationFormat>Широкоэкранный</PresentationFormat>
  <Paragraphs>146</Paragraphs>
  <Slides>28</Slides>
  <Notes>23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Batang</vt:lpstr>
      <vt:lpstr>Arial</vt:lpstr>
      <vt:lpstr>Calibri</vt:lpstr>
      <vt:lpstr>Calibri Light</vt:lpstr>
      <vt:lpstr>Wingdings 2</vt:lpstr>
      <vt:lpstr>Тема Office</vt:lpstr>
      <vt:lpstr>Презентация PowerPoint</vt:lpstr>
      <vt:lpstr>ПОВЕСТЬ «ОЗОРНИК»</vt:lpstr>
      <vt:lpstr>ИСТОРИЯ СОЗДАНИЯ</vt:lpstr>
      <vt:lpstr>ИСТОРИЯ СОЗДАНИЯ</vt:lpstr>
      <vt:lpstr>ИСТОРИЯ СОЗДАНИЯ</vt:lpstr>
      <vt:lpstr>АВТОБИОГРАФИЧЕСКАЯ ОСНОВА ПОВЕСТИ</vt:lpstr>
      <vt:lpstr>ИСТОРИЯ СОЗДАНИЯ</vt:lpstr>
      <vt:lpstr>СЛОВАРНАЯ РАБОТА</vt:lpstr>
      <vt:lpstr>КАРТИНЫ ЖИЗНИ ТАШКЕНТА</vt:lpstr>
      <vt:lpstr>ОСНОВНАЯ ТЕМА ПОВЕСТИ</vt:lpstr>
      <vt:lpstr>ЖАНРОВЫЙ ВИД ПОВЕСТИ</vt:lpstr>
      <vt:lpstr>ТИП СЮЖЕТА ПОВЕСТИ</vt:lpstr>
      <vt:lpstr>ПОВЕСТВОВАНИЕ</vt:lpstr>
      <vt:lpstr>ХАРАКТЕР ГЛАВНОГО ГЕРОЯ</vt:lpstr>
      <vt:lpstr>НАРОДНОСТЬ ПОВЕСТИ «ОЗОРНИК»</vt:lpstr>
      <vt:lpstr>     ГЛАВНЫЙ ГЕРОЙ</vt:lpstr>
      <vt:lpstr>ГЛАВНЫЙ ГЕРОЙ</vt:lpstr>
      <vt:lpstr>ПРИКЛЮЧЕНИЯ ОЗОРНИКА</vt:lpstr>
      <vt:lpstr>ГЛАВА «ДЕТИ СТАРОЙ МАХАЛЛИ»</vt:lpstr>
      <vt:lpstr>ГЛАВА «ДЕТИ СТАРОЙ МАХАЛЛИ»</vt:lpstr>
      <vt:lpstr>РАЗВЛЕЧЕНИЯ ДЕТЕЙ</vt:lpstr>
      <vt:lpstr>МНОЖЕСТВО ДРУГИХ ИГР</vt:lpstr>
      <vt:lpstr> АФОРИЗМЫ, ПОСЛОВИЦЫ, ПОГОВОРКИ</vt:lpstr>
      <vt:lpstr>РОЛЬ ПЕСЕН ГЛАВНОГО ГЕРОЯ</vt:lpstr>
      <vt:lpstr>ВЫВОДЫ</vt:lpstr>
      <vt:lpstr>ВЫВОДЫ</vt:lpstr>
      <vt:lpstr>ЭКРАНИЗАЦИЯ ПОВЕСТИ «ОЗОРНИК»</vt:lpstr>
      <vt:lpstr>ЗАДАНИЕ ДЛЯ САМОСТОЯТЕЛЬНОЙ РАБОТЫ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ТСБ-1</cp:lastModifiedBy>
  <cp:revision>393</cp:revision>
  <dcterms:created xsi:type="dcterms:W3CDTF">2020-09-22T15:24:01Z</dcterms:created>
  <dcterms:modified xsi:type="dcterms:W3CDTF">2021-03-09T06:06:42Z</dcterms:modified>
</cp:coreProperties>
</file>