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5" r:id="rId2"/>
    <p:sldId id="329" r:id="rId3"/>
    <p:sldId id="398" r:id="rId4"/>
    <p:sldId id="396" r:id="rId5"/>
    <p:sldId id="334" r:id="rId6"/>
    <p:sldId id="331" r:id="rId7"/>
    <p:sldId id="336" r:id="rId8"/>
    <p:sldId id="377" r:id="rId9"/>
    <p:sldId id="399" r:id="rId10"/>
    <p:sldId id="393" r:id="rId11"/>
    <p:sldId id="394" r:id="rId12"/>
    <p:sldId id="400" r:id="rId13"/>
    <p:sldId id="395" r:id="rId14"/>
    <p:sldId id="401" r:id="rId15"/>
    <p:sldId id="378" r:id="rId16"/>
    <p:sldId id="330" r:id="rId17"/>
    <p:sldId id="374" r:id="rId18"/>
    <p:sldId id="392" r:id="rId19"/>
    <p:sldId id="337" r:id="rId20"/>
    <p:sldId id="379" r:id="rId21"/>
    <p:sldId id="402" r:id="rId22"/>
    <p:sldId id="367" r:id="rId23"/>
    <p:sldId id="403" r:id="rId24"/>
    <p:sldId id="404" r:id="rId25"/>
    <p:sldId id="36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3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726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11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67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13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28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5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1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16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3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24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37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22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9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4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8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0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4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27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30351" y="2355311"/>
            <a:ext cx="8026245" cy="351794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endParaRPr lang="ru-RU" sz="4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В.П.Астафьев</a:t>
            </a: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Рассказ</a:t>
            </a:r>
          </a:p>
          <a:p>
            <a:pPr marL="38918" algn="ctr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«Конь с розовой гривой»</a:t>
            </a:r>
          </a:p>
          <a:p>
            <a:pPr marL="38918" algn="ctr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Урок 2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63915" y="3342991"/>
            <a:ext cx="616632" cy="221969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434" name="Picture 2" descr="https://s1-goods.ozstatic.by/2000/531/809/10/10809531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379" y="2355311"/>
            <a:ext cx="2982886" cy="419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397057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ПОВЕДЕНИЕ СОСЕДСКИХ РЕБЯТ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538208"/>
            <a:ext cx="774807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орлы бросали друг в друга посудой, барахтались, раза два принимались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драться,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плакали, дразнились»; «заскочили в чей-то огород», «нарвали столько лука-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батуна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сколько поместилось в полу рубашки»; «наелись до зеленой слюны, а недоеденный побросали». Глаголы действия показывают, что ведут себя эти ребята неразумно, как маленькие зверьки: хватают, сколько могут урвать, при этом ещё и дерутся.</a:t>
            </a: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r2.readrate.com/img/pictures/book/758/758164/758164/w200-stretch-a125fac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"/>
          <a:stretch/>
        </p:blipFill>
        <p:spPr bwMode="auto">
          <a:xfrm>
            <a:off x="8347481" y="1405543"/>
            <a:ext cx="3245109" cy="46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8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ЭПИЗОД СБОРА ЯГОД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5788" y="1743074"/>
            <a:ext cx="6915150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рассказа трудится старательно, даже не потому, что ему хочется пряника, - он по-другому не умеет: «Я брал старательно». Вспоминает слова бабушки: «Главное – закрыть дно посудины», это помогает ему, подгоняет: «стал собирать ягоды скорее». Герой не решается идти на речку, пока не собраны ягоды, «не набрал полную посуду».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07" y="2056804"/>
            <a:ext cx="4153695" cy="311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7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ЭПИЗОД СБОРА ЯГОД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5788" y="1743074"/>
            <a:ext cx="571500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 хитры, ленивы, к тому же ябеды. Старшой «надавал пинков» и брату, и сестре за то, что съели ягоды. Здесь опять автор использует значимые глаголы: рассердился, бросил, валяются, подскочил, пнул</a:t>
            </a:r>
            <a:r>
              <a:rPr lang="ru-RU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взвыл,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кинулся, бьются, катаются, раздавили.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70" y="2043114"/>
            <a:ext cx="4468443" cy="334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15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0075" y="474214"/>
            <a:ext cx="12792075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     КАК ГЕРОЙ ОКАЗАЛСЯ В ЗАВИСИМОСТИ?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28419" y="1856454"/>
            <a:ext cx="557939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Санька использовал беспроигрышный прием – поддразнивает героя: «Бабушки Петровны испугался! Эх ты!», и тот проговаривается о прянике. Санька «что-то быстро смекнул»: «Скажи уж лучше – боишься ее, и ещё жадный!»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im0-tub-com.yandex.net/i?id=1997f866ed9145fab19d9401b4dd4c0b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5"/>
          <a:stretch/>
        </p:blipFill>
        <p:spPr bwMode="auto">
          <a:xfrm>
            <a:off x="6890814" y="2186258"/>
            <a:ext cx="4926687" cy="338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0075" y="474214"/>
            <a:ext cx="12792075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      КАК ГЕРОЙ ОКАЗАЛСЯ В ЗАВИСИМОСТИ?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13982" y="1701474"/>
            <a:ext cx="622632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герой и попадается «на удочку»: «А хочешь все ягоды съем?». Отступать было поздно. Мальчику было важно «не спасовать, не струсить, не опозориться», не показаться жадным. Так и получилось, что «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левонтьевская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орда» вмиг уничтожила землянику, с таким трудом собранную мальчиком.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iknigi.net/books_files/online_html/187825/i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56" y="1530986"/>
            <a:ext cx="4581920" cy="47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" y="428701"/>
            <a:ext cx="12272963" cy="528562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СЛОВА, ПЕРЕДАЮЩИЕ ВНУТРЕННЮЮ БОРЬБУ</a:t>
            </a:r>
            <a:endParaRPr lang="ru-RU" sz="3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12921" y="1608746"/>
            <a:ext cx="5253925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слова: покаялся, хорохорился я, гаснущим голосом, напустил на себя отчаянность, махнул на все рукой. Тут уж героя понесло – он хвастается: «Я ещё у бабушки еще калач украду!». Он становится таким же, как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ребята.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s://biography.su/images/pereskaz/viktor-astafev-kon-s-rozovoj-grivoj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94"/>
          <a:stretch/>
        </p:blipFill>
        <p:spPr bwMode="auto">
          <a:xfrm>
            <a:off x="6586537" y="1577750"/>
            <a:ext cx="4854483" cy="42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410804"/>
            <a:ext cx="12087224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РАЗВЛЕЧЕНИЯ РЕБЯТ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6055" y="1475745"/>
            <a:ext cx="719060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Развлечения их были жестокими: растерзали рыбину «за некрасивый вид», «пуляли камнями в пролетающих птичек и подшибли стрижа», тот умер. Похоронив стрижа, скоро забыли о нем, потому что нашли новое  развлечение: «забегали в устье холодной пещеры, где жила…нечистая сила».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894">
            <a:off x="8098440" y="1504186"/>
            <a:ext cx="3485590" cy="467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410804"/>
            <a:ext cx="1187291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ОТНОШЕНИЕ К СВОИМ ПОСТУПКАМ</a:t>
            </a:r>
            <a:endParaRPr lang="ru-RU" sz="44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24644" y="1570939"/>
            <a:ext cx="653338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Левонтьевским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 нипочем. Рассказчик, понимает, что ему проступок с рук не сойдёт, понимает, что виноват. Герои противопоставлены через действия: «тихо плелся я за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левонтьескими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ребятами» – «они бежали впереди меня гурьбой и гнали по дороге ковшик без ручки».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s://ds03.infourok.ru/uploads/ex/0ddd/000662f4-e67e5502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5486" r="44357" b="45139"/>
          <a:stretch/>
        </p:blipFill>
        <p:spPr bwMode="auto">
          <a:xfrm>
            <a:off x="7414003" y="2467463"/>
            <a:ext cx="4371976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410804"/>
            <a:ext cx="12006262" cy="601526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ПОЧЕМУ ГЕРОЙ РЕШИЛ ОБМАНУТЬ БАБУШКУ?</a:t>
            </a:r>
            <a:endParaRPr lang="ru-RU" sz="3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24645" y="1523342"/>
            <a:ext cx="647623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«Бес» Санька научил, как обмануть бабушку.</a:t>
            </a:r>
          </a:p>
          <a:p>
            <a:pPr marL="457200" indent="-457200" algn="ctr">
              <a:buFontTx/>
              <a:buChar char="-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был уже подготовлен к этому обману всеми глупыми и дурными поступками, совершенными за день.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этим поступкам добавились еще мелкие пакости, на которые подбил героя Санька, - мальчик крадет калачи, чтобы ублажить шантажиста и ябеду Саньку.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ds04.infourok.ru/uploads/ex/0d08/000a6d47-c615d0c5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21" r="25451" b="2638"/>
          <a:stretch/>
        </p:blipFill>
        <p:spPr bwMode="auto">
          <a:xfrm>
            <a:off x="7967446" y="1523342"/>
            <a:ext cx="3471468" cy="467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272" y="41863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МУКИ СОВЕСТИ</a:t>
            </a:r>
            <a:endParaRPr lang="ru-RU" sz="44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0050" y="1400175"/>
            <a:ext cx="6772275" cy="502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размышлял о том, что с ним будет и наутро решил во всём признаться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бабушке. Наутро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мальчик проснулся, бабушки уже не было дома (уехала в город). Мальчишка очень расстроился. Он пошёл с друзьями порыбачить на озеро. Под вечер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увидел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плывущую с другого берега на лодке бабушку. Он побежал к дому, </a:t>
            </a:r>
          </a:p>
          <a:p>
            <a:pPr algn="ctr"/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но, когда </a:t>
            </a:r>
            <a:r>
              <a:rPr lang="ru-RU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увидел идущую от лодки бабушку, решил убежать подальше </a:t>
            </a:r>
            <a:r>
              <a:rPr lang="ru-RU" sz="27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оттуда.</a:t>
            </a:r>
            <a:endParaRPr lang="ru-RU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53" y="2076276"/>
            <a:ext cx="4343400" cy="331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2888" y="428529"/>
            <a:ext cx="12434888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ОСНОВНАЯ ТЕМА РАССКАЗОВ АСТАФЬЕВА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73437" y="1408676"/>
            <a:ext cx="6013342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Основная тема многих рассказов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В.П.Астафьева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– тема взросления, становления личности человека. Писатель показывает, как один, казалось бы незначительный случай может повлиять на всю жизнь человека, делает его старше, меняет. Случай, описанный в рассказе «Конь с розовой гривой», как раз из таких.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6" name="Picture 2" descr="http://www.libamur.ru/sites/libamur/files/astaf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93" y="2027475"/>
            <a:ext cx="4962018" cy="35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2" y="443551"/>
            <a:ext cx="11997128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ЧУВСТВА ГЕРОЯ НА РЫБАЛКЕ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9391" y="1897985"/>
            <a:ext cx="635608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был ясный, летний. Сначала герой просто наслаждался теплом, запахами трав, цветов. Постепенно его взгляд поднимается вверх – на листья березы, осинник, сосняк. Он вглядывается в даль, видит кружево моста, откуда должна приплыть бабушка.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https://fs00.infourok.ru/images/doc/248/252818/im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5"/>
          <a:stretch/>
        </p:blipFill>
        <p:spPr bwMode="auto">
          <a:xfrm>
            <a:off x="7764905" y="1405543"/>
            <a:ext cx="3852472" cy="50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2" y="443551"/>
            <a:ext cx="11997128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ЧУВСТВО ГЕРОЯ НА  РЫБАЛКЕ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9391" y="1897985"/>
            <a:ext cx="635608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внутренне готовится к встрече и объяснению с ней, его мучит стыд. Мир природы, красота и гармония летнего дня контрастируют с миром обмана и эгоизма, куда был вовлечен мальчик, которому не хватило мужества не пойти на поводу 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левонтьевских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s://polny-shkaf.utopia14.org/albums/zz11/bukvoed/12875/101638/img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7467" r="22004" b="35624"/>
          <a:stretch/>
        </p:blipFill>
        <p:spPr bwMode="auto">
          <a:xfrm>
            <a:off x="7235594" y="1654918"/>
            <a:ext cx="4426754" cy="44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8632"/>
            <a:ext cx="10934700" cy="79420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НАКАЗАНИЕ… ДОБРОТОЙ</a:t>
            </a:r>
            <a:endParaRPr lang="ru-RU" sz="4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71475" y="1385889"/>
            <a:ext cx="720090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Мальчик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долго страшился выйти, но вошёл  дедушка, они поговорили и дедушка придал юноше уверенность.</a:t>
            </a:r>
            <a:b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Мальчишка вышел из кладовки; бабушка всё еще злилась. Он сел за стол и стал есть приготовленную ему еду. Бабушка ещё долго ворчала и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ругалась. Но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самом конце бабушка со словами: «Бери, бери, чего смотришь? Глядишь, зато ещё когда обманешь бабушку…» - протянула внуку коня с розовой гривой. 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544" y="1385889"/>
            <a:ext cx="3728356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5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56" y="334130"/>
            <a:ext cx="11369944" cy="79420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УРОКИ НРАВСТВЕННОСТИ</a:t>
            </a:r>
            <a:endParaRPr lang="ru-RU" sz="4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00087" y="2214563"/>
            <a:ext cx="6200775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 Умей признать ошибку. 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 Умей говорить «нет». 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  Будь честным.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 Умей прощать. 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 Не поддавайся на провокации. 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 Будь решительным.</a:t>
            </a:r>
          </a:p>
          <a:p>
            <a:r>
              <a:rPr lang="ru-RU" sz="2800" b="1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 Не будь жестоким.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s://1.bp.blogspot.com/-B1hY4V_muXs/Xzy47n6tCoI/AAAAAAAAFFo/mT9FZssDpLADghHIMbkS653doM2A7crawCPcBGAYYCw/s16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09" y="1590903"/>
            <a:ext cx="4442691" cy="46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458" y="318632"/>
            <a:ext cx="11385442" cy="79420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УРОКИ НРАВСТВЕННОСТИ</a:t>
            </a:r>
            <a:endParaRPr lang="ru-RU" sz="4400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00087" y="2214563"/>
            <a:ext cx="6200775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и судьбу человека                      во многом определяет воспитание. Человек уходит в жизнь с тем, чему его научили в детстве.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 согласны с этим  утверждением?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72" y="1957262"/>
            <a:ext cx="4667228" cy="3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7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700" dirty="0" smtClean="0"/>
              <a:t>ЗАДАНИЕ ДЛЯ САМОСТОЯТЕЛЬНОЙ РАБОТЫ</a:t>
            </a:r>
            <a:endParaRPr lang="ru-RU" sz="37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42975" y="1498818"/>
            <a:ext cx="10272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Написать мини-сочинение на тему: «Как я понимаю смысл названия рассказа «Конь с розовой гривой»?</a:t>
            </a:r>
          </a:p>
          <a:p>
            <a:pPr marL="514350" indent="-514350">
              <a:buAutoNum type="arabicPeriod"/>
            </a:pP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Documents and Settings\Администратор\Рабочий стол\Астафьев\7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3571875"/>
            <a:ext cx="28717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5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428529"/>
            <a:ext cx="11382446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ЗАВЯЗКА РАССКАЗА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30109" y="2205428"/>
            <a:ext cx="6030108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Эпизод, в котором рассказывается, как бабушка послала героя за земляникой и пообещала ему «пряник конем». Это почти сказочное начало.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pic>
        <p:nvPicPr>
          <p:cNvPr id="3076" name="Picture 4" descr="https://img.yakaboo.ua/media/catalog/product/cache/1/image/234c7c011ba026e66d29567e1be1d1f7/1/4/144_1_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74" y="1407231"/>
            <a:ext cx="3294373" cy="51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428529"/>
            <a:ext cx="11382446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ИСПОЛНЕНИЕ МЕЧТЫ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718576" y="1712807"/>
            <a:ext cx="603941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Мечта мальчика исполнилась. Это был сказочный конь: «По скобленому кухонному столу, как по огромной земле с пашнями, лугами и дорогами, на розовых копытцах скакал белый конь с розовой гривой».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s2.livemaster.ru/storage/ff/7c/a466bac967cdbaa2362d4da3d9ae--gingerbread-gingerbread-gingerbread-hors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76" y="2478057"/>
            <a:ext cx="4709798" cy="35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410804"/>
            <a:ext cx="11701462" cy="601526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7190" y="1726334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47190" y="1726334"/>
            <a:ext cx="511064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dirty="0" smtClean="0">
                <a:solidFill>
                  <a:srgbClr val="002060"/>
                </a:solidFill>
                <a:cs typeface="Arial" panose="020B0604020202020204" pitchFamily="34" charset="0"/>
              </a:rPr>
              <a:t>Казалось бы, счастливое завершение истории. Но какой ценой достался мальчику этот конь? Почему через много лет, после стольких событий автор пишет: «А я все не могу забыть бабушкиного пряника – того дивного коня с розовой гривой»?</a:t>
            </a:r>
            <a:endParaRPr lang="ru-RU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 descr="https://klauzura.ru/wp-content/uploads/2020/05/c22553850eb048a559d6b0cb4d5fe9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57" y="1975633"/>
            <a:ext cx="5748590" cy="38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458401"/>
            <a:ext cx="11631763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ГЕРОЙ НАДЕЕТСЯ ОСУЩЕСТВИТЬ МЕЧТУ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78193" y="2459376"/>
            <a:ext cx="5323426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отправляется за земляникой вместе с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левонтьевскими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ребятишками, чтобы «трудом своим заработать пряник».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ds02.infourok.ru/uploads/ex/0b09/00049ee8-c7bf7e5e/im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42" y="1957088"/>
            <a:ext cx="5338446" cy="400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8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757" y="428701"/>
            <a:ext cx="10776857" cy="6312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ИНВЕРСИЯ</a:t>
            </a:r>
            <a:endParaRPr lang="ru-RU" sz="4400" dirty="0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05964" y="1828800"/>
            <a:ext cx="6494911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использует инверсию «трудом своим», которая  выделяет слово «труд», - мальчик понимает, что даром ничего не достается.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Инверсия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одно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средств выразительности речи, которое заключается в расположении слов, нарушающих привычный порядок. </a:t>
            </a:r>
          </a:p>
        </p:txBody>
      </p:sp>
      <p:pic>
        <p:nvPicPr>
          <p:cNvPr id="6146" name="Picture 2" descr="https://www.tspu.edu.ru/images2/history_news/news_iff/2018/september-november/%D0%9F%D0%B5%D1%80%D0%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64" y="2174528"/>
            <a:ext cx="4591500" cy="39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00" y="443551"/>
            <a:ext cx="11307748" cy="601526"/>
          </a:xfrm>
        </p:spPr>
        <p:txBody>
          <a:bodyPr>
            <a:noAutofit/>
          </a:bodyPr>
          <a:lstStyle/>
          <a:p>
            <a:pPr algn="ctr"/>
            <a:r>
              <a:rPr lang="ru-RU" sz="4200" dirty="0" smtClean="0"/>
              <a:t>ДЕТАЛИ В ОПИСАНИИ ДОРОГИ НА УВАЛ</a:t>
            </a:r>
            <a:endParaRPr lang="ru-RU" sz="4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6428" y="1561993"/>
            <a:ext cx="5734372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Соседские ребята «несли бокалы с отбитыми краями, старые, наполовину изодранные на растопку берестяные туески… ковшик без ручки». Битая посуда признак не только бедности, но и отношения к вещам, к труду вообще. Такие люди и сами не любят работать, и не ценят чужой труд.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myslide.ru/documents_7/8baa4aa616709088c1ca8f5d3ee686d2/img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24000" r="46354" b="7001"/>
          <a:stretch/>
        </p:blipFill>
        <p:spPr bwMode="auto">
          <a:xfrm>
            <a:off x="7000875" y="1557338"/>
            <a:ext cx="4521714" cy="462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2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00" y="443551"/>
            <a:ext cx="11307748" cy="601526"/>
          </a:xfrm>
        </p:spPr>
        <p:txBody>
          <a:bodyPr>
            <a:noAutofit/>
          </a:bodyPr>
          <a:lstStyle/>
          <a:p>
            <a:pPr algn="ctr"/>
            <a:r>
              <a:rPr lang="ru-RU" sz="4200" dirty="0" smtClean="0"/>
              <a:t>ДЕТАЛИ В ОПИСАНИИ ДОРОГИ НА УВАЛ</a:t>
            </a:r>
            <a:endParaRPr lang="ru-RU" sz="4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431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84880" y="2202071"/>
            <a:ext cx="5430219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 внимание на то, с какой посудиной идёт за земляникой герой-рассказчик: «Я брал старательно и скоро покрыл дно аккуратненького туеска». В этой семье знают цену труду.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www.neizvestniy-geniy.ru/images/works/photo/2016/04/159856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51" y="1856455"/>
            <a:ext cx="4680124" cy="39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3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15251</TotalTime>
  <Words>1252</Words>
  <Application>Microsoft Office PowerPoint</Application>
  <PresentationFormat>Широкоэкранный</PresentationFormat>
  <Paragraphs>141</Paragraphs>
  <Slides>25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Batang</vt:lpstr>
      <vt:lpstr>Calibri</vt:lpstr>
      <vt:lpstr>Calibri Light</vt:lpstr>
      <vt:lpstr>Wingdings 2</vt:lpstr>
      <vt:lpstr>Тема Office</vt:lpstr>
      <vt:lpstr>Презентация PowerPoint</vt:lpstr>
      <vt:lpstr>ОСНОВНАЯ ТЕМА РАССКАЗОВ АСТАФЬЕВА</vt:lpstr>
      <vt:lpstr>ЗАВЯЗКА РАССКАЗА</vt:lpstr>
      <vt:lpstr>ИСПОЛНЕНИЕ МЕЧТЫ</vt:lpstr>
      <vt:lpstr>Презентация PowerPoint</vt:lpstr>
      <vt:lpstr>ГЕРОЙ НАДЕЕТСЯ ОСУЩЕСТВИТЬ МЕЧТУ</vt:lpstr>
      <vt:lpstr>ИНВЕРСИЯ</vt:lpstr>
      <vt:lpstr>ДЕТАЛИ В ОПИСАНИИ ДОРОГИ НА УВАЛ</vt:lpstr>
      <vt:lpstr>ДЕТАЛИ В ОПИСАНИИ ДОРОГИ НА УВАЛ</vt:lpstr>
      <vt:lpstr>ПОВЕДЕНИЕ СОСЕДСКИХ РЕБЯТ</vt:lpstr>
      <vt:lpstr>ЭПИЗОД СБОРА ЯГОД</vt:lpstr>
      <vt:lpstr>ЭПИЗОД СБОРА ЯГОД</vt:lpstr>
      <vt:lpstr>     КАК ГЕРОЙ ОКАЗАЛСЯ В ЗАВИСИМОСТИ? </vt:lpstr>
      <vt:lpstr>      КАК ГЕРОЙ ОКАЗАЛСЯ В ЗАВИСИМОСТИ? </vt:lpstr>
      <vt:lpstr>СЛОВА, ПЕРЕДАЮЩИЕ ВНУТРЕННЮЮ БОРЬБУ</vt:lpstr>
      <vt:lpstr>РАЗВЛЕЧЕНИЯ РЕБЯТ</vt:lpstr>
      <vt:lpstr> ОТНОШЕНИЕ К СВОИМ ПОСТУПКАМ</vt:lpstr>
      <vt:lpstr>ПОЧЕМУ ГЕРОЙ РЕШИЛ ОБМАНУТЬ БАБУШКУ?</vt:lpstr>
      <vt:lpstr>МУКИ СОВЕСТИ</vt:lpstr>
      <vt:lpstr>ЧУВСТВА ГЕРОЯ НА РЫБАЛКЕ</vt:lpstr>
      <vt:lpstr>ЧУВСТВО ГЕРОЯ НА  РЫБАЛКЕ</vt:lpstr>
      <vt:lpstr>НАКАЗАНИЕ… ДОБРОТОЙ</vt:lpstr>
      <vt:lpstr>УРОКИ НРАВСТВЕННОСТИ</vt:lpstr>
      <vt:lpstr>УРОКИ НРАВСТВЕННОСТИ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370</cp:revision>
  <dcterms:created xsi:type="dcterms:W3CDTF">2020-09-22T15:24:01Z</dcterms:created>
  <dcterms:modified xsi:type="dcterms:W3CDTF">2021-03-04T07:17:08Z</dcterms:modified>
</cp:coreProperties>
</file>