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305" r:id="rId2"/>
    <p:sldId id="329" r:id="rId3"/>
    <p:sldId id="398" r:id="rId4"/>
    <p:sldId id="396" r:id="rId5"/>
    <p:sldId id="334" r:id="rId6"/>
    <p:sldId id="331" r:id="rId7"/>
    <p:sldId id="336" r:id="rId8"/>
    <p:sldId id="377" r:id="rId9"/>
    <p:sldId id="399" r:id="rId10"/>
    <p:sldId id="393" r:id="rId11"/>
    <p:sldId id="394" r:id="rId12"/>
    <p:sldId id="400" r:id="rId13"/>
    <p:sldId id="395" r:id="rId14"/>
    <p:sldId id="401" r:id="rId15"/>
    <p:sldId id="378" r:id="rId16"/>
    <p:sldId id="330" r:id="rId17"/>
    <p:sldId id="374" r:id="rId18"/>
    <p:sldId id="392" r:id="rId19"/>
    <p:sldId id="337" r:id="rId20"/>
    <p:sldId id="379" r:id="rId21"/>
    <p:sldId id="402" r:id="rId22"/>
    <p:sldId id="367" r:id="rId23"/>
    <p:sldId id="403" r:id="rId24"/>
    <p:sldId id="404" r:id="rId25"/>
    <p:sldId id="361" r:id="rId2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14" autoAdjust="0"/>
    <p:restoredTop sz="94660"/>
  </p:normalViewPr>
  <p:slideViewPr>
    <p:cSldViewPr snapToGrid="0">
      <p:cViewPr varScale="1">
        <p:scale>
          <a:sx n="67" d="100"/>
          <a:sy n="67" d="100"/>
        </p:scale>
        <p:origin x="588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6CEF9F-6EBB-4328-BFF4-22C835255634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7978DB-73CB-438D-BB08-2D9C565D52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87265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41324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372660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111421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067760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013104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092887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430598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01100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701614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99357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12477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223741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942263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99790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38401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20617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92880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51011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21485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02766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0206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5594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499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61090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17" name="bg object 17"/>
          <p:cNvSpPr/>
          <p:nvPr/>
        </p:nvSpPr>
        <p:spPr>
          <a:xfrm>
            <a:off x="141358" y="150402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65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3857666" cy="4058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3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92" y="1577341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639004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60307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7078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075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0698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7626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86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9466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03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8017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3497A-3151-4DC0-A285-86CC8653D4DC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829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030351" y="2355311"/>
            <a:ext cx="8026245" cy="3517948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Bef>
                <a:spcPts val="233"/>
              </a:spcBef>
            </a:pPr>
            <a:endParaRPr lang="ru-RU" sz="4400" b="1" dirty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 algn="ctr">
              <a:spcBef>
                <a:spcPts val="233"/>
              </a:spcBef>
            </a:pPr>
            <a:r>
              <a:rPr lang="ru-RU" sz="44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В.П.Астафьев</a:t>
            </a:r>
            <a:endParaRPr lang="ru-RU" sz="44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 algn="ctr">
              <a:spcBef>
                <a:spcPts val="233"/>
              </a:spcBef>
            </a:pPr>
            <a:r>
              <a:rPr lang="ru-RU" sz="4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Рассказ</a:t>
            </a:r>
          </a:p>
          <a:p>
            <a:pPr marL="38918" algn="ctr">
              <a:spcBef>
                <a:spcPts val="233"/>
              </a:spcBef>
            </a:pPr>
            <a:r>
              <a:rPr lang="ru-RU" sz="4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«Конь с розовой гривой»</a:t>
            </a:r>
          </a:p>
          <a:p>
            <a:pPr marL="38918" algn="ctr">
              <a:spcBef>
                <a:spcPts val="233"/>
              </a:spcBef>
            </a:pPr>
            <a:r>
              <a:rPr lang="ru-RU" sz="4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Урок 2</a:t>
            </a: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763915" y="3342991"/>
            <a:ext cx="616632" cy="221969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410314" y="526307"/>
            <a:ext cx="36638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uz-Latn-UZ" sz="4756" b="1" spc="21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9940665" y="1145408"/>
            <a:ext cx="1199618" cy="456635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algn="ctr">
              <a:spcBef>
                <a:spcPts val="201"/>
              </a:spcBef>
            </a:pPr>
            <a:r>
              <a:rPr lang="ru-RU" sz="28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2049237" y="456621"/>
            <a:ext cx="6180542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21" dirty="0" smtClean="0">
                <a:solidFill>
                  <a:sysClr val="window" lastClr="FFFFFF"/>
                </a:solidFill>
              </a:rPr>
              <a:t>  Литература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704893" y="614405"/>
            <a:ext cx="936801" cy="897823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1094599" y="1111867"/>
            <a:ext cx="329292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1234903" y="1405393"/>
            <a:ext cx="90051" cy="2822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941860" y="1419110"/>
            <a:ext cx="260743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1142483" y="808414"/>
            <a:ext cx="63170" cy="2822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855503" y="1042599"/>
            <a:ext cx="255369" cy="177414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8434" name="Picture 2" descr="https://s1-goods.ozstatic.by/2000/531/809/10/10809531_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7379" y="2355311"/>
            <a:ext cx="2982886" cy="4195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322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397057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ПОВЕДЕНИЕ СОСЕДСКИХ РЕБЯТ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92431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74500" y="1538208"/>
            <a:ext cx="7748070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Левонтьевские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орлы бросали друг в друга посудой, барахтались, раза два принимались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драться,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плакали, дразнились»; «заскочили в чей-то огород», «нарвали столько лука-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батуна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сколько поместилось в полу рубашки»; «наелись до зеленой слюны, а недоеденный побросали». Глаголы действия показывают, что ведут себя эти ребята неразумно, как маленькие зверьки: хватают, сколько могут урвать, при этом ещё и дерутся.</a:t>
            </a:r>
            <a:endParaRPr lang="ru-RU" sz="27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8" name="Picture 2" descr="https://r2.readrate.com/img/pictures/book/758/758164/758164/w200-stretch-a125fac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56"/>
          <a:stretch/>
        </p:blipFill>
        <p:spPr bwMode="auto">
          <a:xfrm>
            <a:off x="8347481" y="1405543"/>
            <a:ext cx="3245109" cy="4609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2801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ЭПИЗОД СБОРА ЯГОД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92431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585788" y="1743074"/>
            <a:ext cx="6915150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Герой рассказа трудится старательно, даже не потому, что ему хочется пряника, - он по-другому не умеет: «Я брал старательно». Вспоминает слова бабушки: «Главное – закрыть дно посудины», это помогает ему, подгоняет: «стал собирать ягоды скорее». Герой не решается идти на речку, пока не собраны ягоды, «не набрал полную посуду». 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8607" y="2056804"/>
            <a:ext cx="4153695" cy="3115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39764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ЭПИЗОД СБОРА ЯГОД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92431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585788" y="1743074"/>
            <a:ext cx="5715000" cy="3970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Левонтьевские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же хитры, ленивы, к тому же ябеды. Старшой «надавал пинков» и брату, и сестре за то, что съели ягоды. Здесь опять автор использует значимые глаголы: рассердился, бросил, валяются, подскочил, пнул</a:t>
            </a:r>
            <a:r>
              <a:rPr lang="ru-RU" sz="280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80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взвыл,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кинулся, бьются, катаются, раздавили.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4470" y="2043114"/>
            <a:ext cx="4468443" cy="33432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57155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600075" y="474214"/>
            <a:ext cx="12792075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     КАК ГЕРОЙ ОКАЗАЛСЯ В ЗАВИСИМОСТИ? 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92431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728419" y="1856454"/>
            <a:ext cx="5579391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Санька использовал беспроигрышный прием – поддразнивает героя: «Бабушки Петровны испугался! Эх ты!», и тот проговаривается о прянике. Санька «что-то быстро смекнул»: «Скажи уж лучше – боишься ее, и ещё жадный!» 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42" name="Picture 2" descr="https://im0-tub-com.yandex.net/i?id=1997f866ed9145fab19d9401b4dd4c0b&amp;n=1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735"/>
          <a:stretch/>
        </p:blipFill>
        <p:spPr bwMode="auto">
          <a:xfrm>
            <a:off x="6890814" y="2186258"/>
            <a:ext cx="4926687" cy="3385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2692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600075" y="474214"/>
            <a:ext cx="12792075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      КАК ГЕРОЙ ОКАЗАЛСЯ В ЗАВИСИМОСТИ? 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92431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513982" y="1701474"/>
            <a:ext cx="6226325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Тут герой и попадается «на удочку»: «А хочешь все ягоды съем?». Отступать было поздно. Мальчику было важно «не спасовать, не струсить, не опозориться», не показаться жадным. Так и получилось, что «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левонтьевская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орда» вмиг уничтожила землянику, с таким трудом собранную мальчиком.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266" name="Picture 2" descr="https://iknigi.net/books_files/online_html/187825/i_00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8756" y="1530986"/>
            <a:ext cx="4581920" cy="4765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3296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7" y="428701"/>
            <a:ext cx="12272963" cy="528562"/>
          </a:xfrm>
        </p:spPr>
        <p:txBody>
          <a:bodyPr>
            <a:noAutofit/>
          </a:bodyPr>
          <a:lstStyle/>
          <a:p>
            <a:pPr algn="ctr"/>
            <a:r>
              <a:rPr lang="ru-RU" sz="3800" dirty="0" smtClean="0"/>
              <a:t>СЛОВА, ПЕРЕДАЮЩИЕ ВНУТРЕННЮЮ БОРЬБУ</a:t>
            </a:r>
            <a:endParaRPr lang="ru-RU" sz="38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712921" y="1608746"/>
            <a:ext cx="5253925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42900" lvl="0" indent="-342900" algn="ctr">
              <a:spcBef>
                <a:spcPct val="20000"/>
              </a:spcBef>
            </a:pP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 слова: покаялся, хорохорился я, гаснущим голосом, напустил на себя отчаянность, махнул на все рукой. Тут уж героя понесло – он хвастается: «Я ещё у бабушки еще калач украду!». Он становится таким же, как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левонтьевские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ребята. 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314" name="Picture 2" descr="https://biography.su/images/pereskaz/viktor-astafev-kon-s-rozovoj-grivoj2.jpe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894"/>
          <a:stretch/>
        </p:blipFill>
        <p:spPr bwMode="auto">
          <a:xfrm>
            <a:off x="6586537" y="1577750"/>
            <a:ext cx="4854483" cy="4251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991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313" y="410804"/>
            <a:ext cx="12087224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РАЗВЛЕЧЕНИЯ РЕБЯТ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396055" y="1475745"/>
            <a:ext cx="7190608" cy="452431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Развлечения их были жестокими: растерзали рыбину «за некрасивый вид», «пуляли камнями в пролетающих птичек и подшибли стрижа», тот умер. Похоронив стрижа, скоро забыли о нем, потому что нашли новое  развлечение: «забегали в устье холодной пещеры, где жила…нечистая сила».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41894">
            <a:off x="8098440" y="1504186"/>
            <a:ext cx="3485590" cy="46723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73967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0025" y="410804"/>
            <a:ext cx="11872913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/>
              <a:t> </a:t>
            </a:r>
            <a:r>
              <a:rPr lang="ru-RU" sz="4400" dirty="0" smtClean="0"/>
              <a:t>ОТНОШЕНИЕ К СВОИМ ПОСТУПКАМ</a:t>
            </a:r>
            <a:endParaRPr lang="ru-RU" sz="4400" dirty="0"/>
          </a:p>
        </p:txBody>
      </p:sp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524644" y="1570939"/>
            <a:ext cx="6533381" cy="3970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 algn="ctr"/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Левонтьевским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все нипочем. Рассказчик, понимает, что ему проступок с рук не сойдёт, понимает, что виноват. Герои противопоставлены через действия: «тихо плелся я за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левонтьескими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ребятами» – «они бежали впереди меня гурьбой и гнали по дороге ковшик без ручки».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338" name="Picture 2" descr="https://ds03.infourok.ru/uploads/ex/0ddd/000662f4-e67e5502/img9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30" t="5486" r="44357" b="45139"/>
          <a:stretch/>
        </p:blipFill>
        <p:spPr bwMode="auto">
          <a:xfrm>
            <a:off x="7414003" y="2467463"/>
            <a:ext cx="4371976" cy="3386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885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738" y="410804"/>
            <a:ext cx="12006262" cy="601526"/>
          </a:xfrm>
        </p:spPr>
        <p:txBody>
          <a:bodyPr>
            <a:noAutofit/>
          </a:bodyPr>
          <a:lstStyle/>
          <a:p>
            <a:pPr algn="ctr"/>
            <a:r>
              <a:rPr lang="ru-RU" sz="3800" dirty="0" smtClean="0"/>
              <a:t>ПОЧЕМУ ГЕРОЙ РЕШИЛ ОБМАНУТЬ БАБУШКУ?</a:t>
            </a:r>
            <a:endParaRPr lang="ru-RU" sz="38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524645" y="1523342"/>
            <a:ext cx="6476230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 marL="457200" indent="-457200" algn="ctr">
              <a:buFontTx/>
              <a:buChar char="-"/>
            </a:pP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«Бес» Санька научил, как обмануть бабушку.</a:t>
            </a:r>
          </a:p>
          <a:p>
            <a:pPr marL="457200" indent="-457200" algn="ctr">
              <a:buFontTx/>
              <a:buChar char="-"/>
            </a:pP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Герой был уже подготовлен к этому обману всеми глупыми и дурными поступками, совершенными за день.</a:t>
            </a:r>
          </a:p>
          <a:p>
            <a:pPr algn="ctr"/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этим поступкам добавились еще мелкие пакости, на которые подбил героя Санька, - мальчик крадет калачи, чтобы ублажить шантажиста и ябеду Саньку.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362" name="Picture 2" descr="https://ds04.infourok.ru/uploads/ex/0d08/000a6d47-c615d0c5/img5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11" t="1321" r="25451" b="2638"/>
          <a:stretch/>
        </p:blipFill>
        <p:spPr bwMode="auto">
          <a:xfrm>
            <a:off x="7967446" y="1523342"/>
            <a:ext cx="3471468" cy="4679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7090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272" y="418634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МУКИ СОВЕСТИ</a:t>
            </a:r>
            <a:endParaRPr lang="ru-RU" sz="4400" dirty="0"/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400050" y="1400175"/>
            <a:ext cx="6772275" cy="50292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 algn="ctr"/>
            <a:r>
              <a:rPr lang="ru-RU" sz="2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 размышлял о том, что с ним будет и наутро решил во всём признаться </a:t>
            </a:r>
            <a:r>
              <a:rPr lang="ru-RU" sz="27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бабушке. Наутро</a:t>
            </a:r>
            <a:r>
              <a:rPr lang="ru-RU" sz="2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когда мальчик проснулся, бабушки уже не было дома (уехала в город). Мальчишка очень расстроился. Он пошёл с друзьями порыбачить на озеро. Под вечер </a:t>
            </a:r>
            <a:r>
              <a:rPr lang="ru-RU" sz="27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увидел </a:t>
            </a:r>
            <a:r>
              <a:rPr lang="ru-RU" sz="2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плывущую с другого берега на лодке бабушку. Он побежал к дому, </a:t>
            </a:r>
          </a:p>
          <a:p>
            <a:pPr algn="ctr"/>
            <a:r>
              <a:rPr lang="ru-RU" sz="27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но, когда </a:t>
            </a:r>
            <a:r>
              <a:rPr lang="ru-RU" sz="2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увидел идущую от лодки бабушку, решил убежать подальше </a:t>
            </a:r>
            <a:r>
              <a:rPr lang="ru-RU" sz="27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оттуда.</a:t>
            </a:r>
            <a:endParaRPr lang="ru-RU" sz="27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0653" y="2076276"/>
            <a:ext cx="4343400" cy="33138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20175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42888" y="428529"/>
            <a:ext cx="12434888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ОСНОВНАЯ ТЕМА РАССКАЗОВ АСТАФЬЕВА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Box 13"/>
          <p:cNvSpPr txBox="1">
            <a:spLocks noChangeArrowheads="1"/>
          </p:cNvSpPr>
          <p:nvPr/>
        </p:nvSpPr>
        <p:spPr bwMode="auto">
          <a:xfrm>
            <a:off x="573437" y="1408676"/>
            <a:ext cx="6013342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ea typeface="Batang" pitchFamily="18" charset="-127"/>
                <a:cs typeface="Arial" panose="020B0604020202020204" pitchFamily="34" charset="0"/>
              </a:rPr>
              <a:t>Основная тема многих рассказов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ea typeface="Batang" pitchFamily="18" charset="-127"/>
                <a:cs typeface="Arial" panose="020B0604020202020204" pitchFamily="34" charset="0"/>
              </a:rPr>
              <a:t>В.П.Астафьева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ea typeface="Batang" pitchFamily="18" charset="-127"/>
                <a:cs typeface="Arial" panose="020B0604020202020204" pitchFamily="34" charset="0"/>
              </a:rPr>
              <a:t> – тема взросления, становления личности человека. Писатель показывает, как один, казалось бы незначительный случай может повлиять на всю жизнь человека, делает его старше, меняет. Случай, описанный в рассказе «Конь с розовой гривой», как раз из таких.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ea typeface="Batang" pitchFamily="18" charset="-127"/>
              <a:cs typeface="Arial" panose="020B0604020202020204" pitchFamily="34" charset="0"/>
            </a:endParaRPr>
          </a:p>
        </p:txBody>
      </p:sp>
      <p:pic>
        <p:nvPicPr>
          <p:cNvPr id="6" name="Picture 2" descr="http://www.libamur.ru/sites/libamur/files/astafev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7393" y="2027475"/>
            <a:ext cx="4962018" cy="3551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589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872" y="443551"/>
            <a:ext cx="11997128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ЧУВСТВА ГЕРОЯ НА РЫБАЛКЕ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539391" y="1897985"/>
            <a:ext cx="6356084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День был ясный, летний. Сначала герой просто наслаждался теплом, запахами трав, цветов. Постепенно его взгляд поднимается вверх – на листья березы, осинник, сосняк. Он вглядывается в даль, видит кружево моста, откуда должна приплыть бабушка. 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 descr="https://fs00.infourok.ru/images/doc/248/252818/img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905"/>
          <a:stretch/>
        </p:blipFill>
        <p:spPr bwMode="auto">
          <a:xfrm>
            <a:off x="7764905" y="1405543"/>
            <a:ext cx="3852472" cy="5024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7205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872" y="443551"/>
            <a:ext cx="11997128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ЧУВСТВО ГЕРОЯ НА  РЫБАЛКЕ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539391" y="1897985"/>
            <a:ext cx="6356084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 внутренне готовится к встрече и объяснению с ней, его мучит стыд. Мир природы, красота и гармония летнего дня контрастируют с миром обмана и эгоизма, куда был вовлечен мальчик, которому не хватило мужества не пойти на поводу у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левонтьевских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410" name="Picture 2" descr="https://polny-shkaf.utopia14.org/albums/zz11/bukvoed/12875/101638/img01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4" t="7467" r="22004" b="35624"/>
          <a:stretch/>
        </p:blipFill>
        <p:spPr bwMode="auto">
          <a:xfrm>
            <a:off x="7235594" y="1654918"/>
            <a:ext cx="4426754" cy="4461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6685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18632"/>
            <a:ext cx="10934700" cy="794204"/>
          </a:xfrm>
        </p:spPr>
        <p:txBody>
          <a:bodyPr>
            <a:normAutofit/>
          </a:bodyPr>
          <a:lstStyle/>
          <a:p>
            <a:pPr algn="ctr"/>
            <a:r>
              <a:rPr lang="ru-RU" sz="4400" dirty="0" smtClean="0"/>
              <a:t>НАКАЗАНИЕ… ДОБРОТОЙ</a:t>
            </a:r>
            <a:endParaRPr lang="ru-RU" sz="4400" dirty="0"/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371475" y="1385889"/>
            <a:ext cx="7200900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Мальчик </a:t>
            </a:r>
            <a:r>
              <a:rPr lang="ru-RU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долго страшился выйти, но вошёл  дедушка, они поговорили и дедушка придал юноше уверенность.</a:t>
            </a:r>
            <a:br>
              <a:rPr lang="ru-RU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Мальчишка вышел из кладовки; бабушка всё еще злилась. Он сел за стол и стал есть приготовленную ему еду. Бабушка ещё долго ворчала и </a:t>
            </a:r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ругалась. Но </a:t>
            </a:r>
            <a:r>
              <a:rPr lang="ru-RU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самом конце бабушка со словами: «Бери, бери, чего смотришь? Глядишь, зато ещё когда обманешь бабушку…» - протянула внуку коня с розовой гривой.  </a:t>
            </a:r>
          </a:p>
        </p:txBody>
      </p:sp>
      <p:pic>
        <p:nvPicPr>
          <p:cNvPr id="6" name="Picture 2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4544" y="1385889"/>
            <a:ext cx="3728356" cy="472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66583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2956" y="334130"/>
            <a:ext cx="11369944" cy="794204"/>
          </a:xfrm>
        </p:spPr>
        <p:txBody>
          <a:bodyPr>
            <a:normAutofit/>
          </a:bodyPr>
          <a:lstStyle/>
          <a:p>
            <a:pPr algn="ctr"/>
            <a:r>
              <a:rPr lang="ru-RU" sz="4400" dirty="0" smtClean="0"/>
              <a:t>УРОКИ НРАВСТВЕННОСТИ</a:t>
            </a:r>
            <a:endParaRPr lang="ru-RU" sz="4400" dirty="0"/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700087" y="2214563"/>
            <a:ext cx="6200775" cy="31085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r>
              <a:rPr lang="ru-RU" sz="2800" b="1" i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1.  Умей признать ошибку. </a:t>
            </a:r>
          </a:p>
          <a:p>
            <a:r>
              <a:rPr lang="ru-RU" sz="2800" b="1" i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2.  Умей говорить «нет». </a:t>
            </a:r>
          </a:p>
          <a:p>
            <a:r>
              <a:rPr lang="ru-RU" sz="2800" b="1" i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3.   Будь честным.</a:t>
            </a:r>
          </a:p>
          <a:p>
            <a:r>
              <a:rPr lang="ru-RU" sz="2800" b="1" i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4.  Умей прощать. </a:t>
            </a:r>
          </a:p>
          <a:p>
            <a:r>
              <a:rPr lang="ru-RU" sz="2800" b="1" i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5.  Не поддавайся на провокации. </a:t>
            </a:r>
          </a:p>
          <a:p>
            <a:r>
              <a:rPr lang="ru-RU" sz="2800" b="1" i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6.  Будь решительным.</a:t>
            </a:r>
          </a:p>
          <a:p>
            <a:r>
              <a:rPr lang="ru-RU" sz="2800" b="1" i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7.  Не будь жестоким.</a:t>
            </a:r>
            <a:endParaRPr lang="ru-RU" sz="2800" b="1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2290" name="Picture 2" descr="https://1.bp.blogspot.com/-B1hY4V_muXs/Xzy47n6tCoI/AAAAAAAAFFo/mT9FZssDpLADghHIMbkS653doM2A7crawCPcBGAYYCw/s1600/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0209" y="1590903"/>
            <a:ext cx="4442691" cy="4695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7812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7458" y="318632"/>
            <a:ext cx="11385442" cy="794204"/>
          </a:xfrm>
        </p:spPr>
        <p:txBody>
          <a:bodyPr>
            <a:normAutofit/>
          </a:bodyPr>
          <a:lstStyle/>
          <a:p>
            <a:pPr algn="ctr"/>
            <a:r>
              <a:rPr lang="ru-RU" sz="4400" dirty="0" smtClean="0"/>
              <a:t>УРОКИ НРАВСТВЕННОСТИ</a:t>
            </a:r>
            <a:endParaRPr lang="ru-RU" sz="4400" dirty="0"/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700087" y="2214563"/>
            <a:ext cx="6200775" cy="31085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 algn="ctr"/>
            <a:r>
              <a:rPr lang="ru-RU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Жизнь и судьбу человека                      во многом определяет воспитание. Человек уходит в жизнь с тем, чему его научили в детстве.</a:t>
            </a:r>
          </a:p>
          <a:p>
            <a:pPr algn="ctr"/>
            <a:r>
              <a:rPr lang="ru-RU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Вы согласны с этим  утверждением?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5672" y="1957262"/>
            <a:ext cx="4667228" cy="3500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70755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6"/>
            <a:ext cx="10979301" cy="601526"/>
          </a:xfrm>
        </p:spPr>
        <p:txBody>
          <a:bodyPr>
            <a:noAutofit/>
          </a:bodyPr>
          <a:lstStyle/>
          <a:p>
            <a:pPr algn="ctr"/>
            <a:r>
              <a:rPr lang="ru-RU" sz="3700" dirty="0" smtClean="0"/>
              <a:t>ЗАДАНИЕ ДЛЯ САМОСТОЯТЕЛЬНОЙ РАБОТЫ</a:t>
            </a:r>
            <a:endParaRPr lang="ru-RU" sz="37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942975" y="1498818"/>
            <a:ext cx="1027271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Написать мини-сочинение на тему: «Как я понимаю смысл названия рассказа «Конь с розовой гривой»?</a:t>
            </a:r>
          </a:p>
          <a:p>
            <a:pPr marL="514350" indent="-514350">
              <a:buAutoNum type="arabicPeriod"/>
            </a:pPr>
            <a:endParaRPr lang="ru-RU" sz="3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C:\Documents and Settings\Администратор\Рабочий стол\Астафьев\7_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6312" y="3571875"/>
            <a:ext cx="2871788" cy="2805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55577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8343" y="428529"/>
            <a:ext cx="11382446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ЗАВЯЗКА РАССКАЗА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Box 13"/>
          <p:cNvSpPr txBox="1">
            <a:spLocks noChangeArrowheads="1"/>
          </p:cNvSpPr>
          <p:nvPr/>
        </p:nvSpPr>
        <p:spPr bwMode="auto">
          <a:xfrm>
            <a:off x="1130109" y="2205428"/>
            <a:ext cx="6030108" cy="30469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ea typeface="Batang" pitchFamily="18" charset="-127"/>
                <a:cs typeface="Arial" panose="020B0604020202020204" pitchFamily="34" charset="0"/>
              </a:rPr>
              <a:t>Эпизод, в котором рассказывается, как бабушка послала героя за земляникой и пообещала ему «пряник конем». Это почти сказочное начало.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ea typeface="Batang" pitchFamily="18" charset="-127"/>
              <a:cs typeface="Arial" panose="020B0604020202020204" pitchFamily="34" charset="0"/>
            </a:endParaRPr>
          </a:p>
        </p:txBody>
      </p:sp>
      <p:pic>
        <p:nvPicPr>
          <p:cNvPr id="3076" name="Picture 4" descr="https://img.yakaboo.ua/media/catalog/product/cache/1/image/234c7c011ba026e66d29567e1be1d1f7/1/4/144_1_3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1174" y="1407231"/>
            <a:ext cx="3294373" cy="5100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0727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8343" y="428529"/>
            <a:ext cx="11382446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ИСПОЛНЕНИЕ МЕЧТЫ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Box 13"/>
          <p:cNvSpPr txBox="1">
            <a:spLocks noChangeArrowheads="1"/>
          </p:cNvSpPr>
          <p:nvPr/>
        </p:nvSpPr>
        <p:spPr bwMode="auto">
          <a:xfrm>
            <a:off x="718576" y="1712807"/>
            <a:ext cx="6039412" cy="31085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Мечта мальчика исполнилась. Это был сказочный конь: «По скобленому кухонному столу, как по огромной земле с пашнями, лугами и дорогами, на розовых копытцах скакал белый конь с розовой гривой».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https://cs2.livemaster.ru/storage/ff/7c/a466bac967cdbaa2362d4da3d9ae--gingerbread-gingerbread-gingerbread-horse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0476" y="2478057"/>
            <a:ext cx="4709798" cy="3532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0533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2888" y="410804"/>
            <a:ext cx="11701462" cy="601526"/>
          </a:xfrm>
        </p:spPr>
        <p:txBody>
          <a:bodyPr>
            <a:noAutofit/>
          </a:bodyPr>
          <a:lstStyle/>
          <a:p>
            <a:pPr algn="ctr"/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47190" y="1726334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447190" y="1726334"/>
            <a:ext cx="5110648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marL="3429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sz="2800" dirty="0" smtClean="0">
                <a:solidFill>
                  <a:srgbClr val="002060"/>
                </a:solidFill>
                <a:cs typeface="Arial" panose="020B0604020202020204" pitchFamily="34" charset="0"/>
              </a:rPr>
              <a:t>Казалось бы, счастливое завершение истории. Но какой ценой достался мальчику этот конь? Почему через много лет, после стольких событий автор пишет: «А я все не могу забыть бабушкиного пряника – того дивного коня с розовой гривой»?</a:t>
            </a:r>
            <a:endParaRPr lang="ru-RU" sz="2800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  <p:pic>
        <p:nvPicPr>
          <p:cNvPr id="4098" name="Picture 2" descr="https://klauzura.ru/wp-content/uploads/2020/05/c22553850eb048a559d6b0cb4d5fe99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1457" y="1975633"/>
            <a:ext cx="5748590" cy="3833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659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738" y="458401"/>
            <a:ext cx="11631763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ГЕРОЙ НАДЕЕТСЯ ОСУЩЕСТВИТЬ МЕЧТУ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9" name="Text Box 14"/>
          <p:cNvSpPr txBox="1">
            <a:spLocks noChangeArrowheads="1"/>
          </p:cNvSpPr>
          <p:nvPr/>
        </p:nvSpPr>
        <p:spPr bwMode="auto">
          <a:xfrm>
            <a:off x="678193" y="2459376"/>
            <a:ext cx="5323426" cy="30469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 отправляется за земляникой вместе с </a:t>
            </a:r>
            <a:r>
              <a:rPr lang="ru-RU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левонтьевскими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ребятишками, чтобы «трудом своим заработать пряник».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https://ds02.infourok.ru/uploads/ex/0b09/00049ee8-c7bf7e5e/img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7642" y="1957088"/>
            <a:ext cx="5338446" cy="4003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9817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2757" y="428701"/>
            <a:ext cx="10776857" cy="6312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ИНВЕРСИЯ</a:t>
            </a:r>
            <a:endParaRPr lang="ru-RU" sz="4400" dirty="0"/>
          </a:p>
        </p:txBody>
      </p: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505964" y="1828800"/>
            <a:ext cx="6494911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Автор использует инверсию «трудом своим», которая  выделяет слово «труд», - мальчик понимает, что даром ничего не достается.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Инверсия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одно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 средств выразительности речи, которое заключается в расположении слов, нарушающих привычный порядок. </a:t>
            </a:r>
          </a:p>
        </p:txBody>
      </p:sp>
      <p:pic>
        <p:nvPicPr>
          <p:cNvPr id="6146" name="Picture 2" descr="https://www.tspu.edu.ru/images2/history_news/news_iff/2018/september-november/%D0%9F%D0%B5%D1%80%D0%B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1464" y="2174528"/>
            <a:ext cx="4591500" cy="3969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6493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4500" y="443551"/>
            <a:ext cx="11307748" cy="601526"/>
          </a:xfrm>
        </p:spPr>
        <p:txBody>
          <a:bodyPr>
            <a:noAutofit/>
          </a:bodyPr>
          <a:lstStyle/>
          <a:p>
            <a:pPr algn="ctr"/>
            <a:r>
              <a:rPr lang="ru-RU" sz="4200" dirty="0" smtClean="0"/>
              <a:t>ДЕТАЛИ В ОПИСАНИИ ДОРОГИ НА УВАЛ</a:t>
            </a:r>
            <a:endParaRPr lang="ru-RU" sz="4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92431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666428" y="1561993"/>
            <a:ext cx="5734372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Соседские ребята «несли бокалы с отбитыми краями, старые, наполовину изодранные на растопку берестяные туески… ковшик без ручки». Битая посуда признак не только бедности, но и отношения к вещам, к труду вообще. Такие люди и сами не любят работать, и не ценят чужой труд.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 descr="https://myslide.ru/documents_7/8baa4aa616709088c1ca8f5d3ee686d2/img15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0" t="24000" r="46354" b="7001"/>
          <a:stretch/>
        </p:blipFill>
        <p:spPr bwMode="auto">
          <a:xfrm>
            <a:off x="7000875" y="1557338"/>
            <a:ext cx="4521714" cy="4622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6279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4500" y="443551"/>
            <a:ext cx="11307748" cy="601526"/>
          </a:xfrm>
        </p:spPr>
        <p:txBody>
          <a:bodyPr>
            <a:noAutofit/>
          </a:bodyPr>
          <a:lstStyle/>
          <a:p>
            <a:pPr algn="ctr"/>
            <a:r>
              <a:rPr lang="ru-RU" sz="4200" dirty="0" smtClean="0"/>
              <a:t>ДЕТАЛИ В ОПИСАНИИ ДОРОГИ НА УВАЛ</a:t>
            </a:r>
            <a:endParaRPr lang="ru-RU" sz="4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92431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1084880" y="2202071"/>
            <a:ext cx="5430219" cy="31085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Обратим внимание на то, с какой посудиной идёт за земляникой герой-рассказчик: «Я брал старательно и скоро покрыл дно аккуратненького туеска». В этой семье знают цену труду.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4" name="Picture 2" descr="https://www.neizvestniy-geniy.ru/images/works/photo/2016/04/1598569_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2751" y="1856455"/>
            <a:ext cx="4680124" cy="3944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0337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15251</TotalTime>
  <Words>1252</Words>
  <Application>Microsoft Office PowerPoint</Application>
  <PresentationFormat>Широкоэкранный</PresentationFormat>
  <Paragraphs>141</Paragraphs>
  <Slides>25</Slides>
  <Notes>21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1" baseType="lpstr">
      <vt:lpstr>Arial</vt:lpstr>
      <vt:lpstr>Batang</vt:lpstr>
      <vt:lpstr>Calibri</vt:lpstr>
      <vt:lpstr>Calibri Light</vt:lpstr>
      <vt:lpstr>Wingdings 2</vt:lpstr>
      <vt:lpstr>Тема Office</vt:lpstr>
      <vt:lpstr>Презентация PowerPoint</vt:lpstr>
      <vt:lpstr>ОСНОВНАЯ ТЕМА РАССКАЗОВ АСТАФЬЕВА</vt:lpstr>
      <vt:lpstr>ЗАВЯЗКА РАССКАЗА</vt:lpstr>
      <vt:lpstr>ИСПОЛНЕНИЕ МЕЧТЫ</vt:lpstr>
      <vt:lpstr>Презентация PowerPoint</vt:lpstr>
      <vt:lpstr>ГЕРОЙ НАДЕЕТСЯ ОСУЩЕСТВИТЬ МЕЧТУ</vt:lpstr>
      <vt:lpstr>ИНВЕРСИЯ</vt:lpstr>
      <vt:lpstr>ДЕТАЛИ В ОПИСАНИИ ДОРОГИ НА УВАЛ</vt:lpstr>
      <vt:lpstr>ДЕТАЛИ В ОПИСАНИИ ДОРОГИ НА УВАЛ</vt:lpstr>
      <vt:lpstr>ПОВЕДЕНИЕ СОСЕДСКИХ РЕБЯТ</vt:lpstr>
      <vt:lpstr>ЭПИЗОД СБОРА ЯГОД</vt:lpstr>
      <vt:lpstr>ЭПИЗОД СБОРА ЯГОД</vt:lpstr>
      <vt:lpstr>     КАК ГЕРОЙ ОКАЗАЛСЯ В ЗАВИСИМОСТИ? </vt:lpstr>
      <vt:lpstr>      КАК ГЕРОЙ ОКАЗАЛСЯ В ЗАВИСИМОСТИ? </vt:lpstr>
      <vt:lpstr>СЛОВА, ПЕРЕДАЮЩИЕ ВНУТРЕННЮЮ БОРЬБУ</vt:lpstr>
      <vt:lpstr>РАЗВЛЕЧЕНИЯ РЕБЯТ</vt:lpstr>
      <vt:lpstr> ОТНОШЕНИЕ К СВОИМ ПОСТУПКАМ</vt:lpstr>
      <vt:lpstr>ПОЧЕМУ ГЕРОЙ РЕШИЛ ОБМАНУТЬ БАБУШКУ?</vt:lpstr>
      <vt:lpstr>МУКИ СОВЕСТИ</vt:lpstr>
      <vt:lpstr>ЧУВСТВА ГЕРОЯ НА РЫБАЛКЕ</vt:lpstr>
      <vt:lpstr>ЧУВСТВО ГЕРОЯ НА  РЫБАЛКЕ</vt:lpstr>
      <vt:lpstr>НАКАЗАНИЕ… ДОБРОТОЙ</vt:lpstr>
      <vt:lpstr>УРОКИ НРАВСТВЕННОСТИ</vt:lpstr>
      <vt:lpstr>УРОКИ НРАВСТВЕННОСТИ</vt:lpstr>
      <vt:lpstr>ЗАДАНИЕ ДЛЯ САМОСТОЯТЕЛЬНОЙ РАБОТЫ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370</cp:revision>
  <dcterms:created xsi:type="dcterms:W3CDTF">2020-09-22T15:24:01Z</dcterms:created>
  <dcterms:modified xsi:type="dcterms:W3CDTF">2021-03-04T07:17:08Z</dcterms:modified>
</cp:coreProperties>
</file>