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303" r:id="rId3"/>
    <p:sldId id="329" r:id="rId4"/>
    <p:sldId id="334" r:id="rId5"/>
    <p:sldId id="331" r:id="rId6"/>
    <p:sldId id="373" r:id="rId7"/>
    <p:sldId id="330" r:id="rId8"/>
    <p:sldId id="374" r:id="rId9"/>
    <p:sldId id="336" r:id="rId10"/>
    <p:sldId id="337" r:id="rId11"/>
    <p:sldId id="332" r:id="rId12"/>
    <p:sldId id="355" r:id="rId13"/>
    <p:sldId id="367" r:id="rId14"/>
    <p:sldId id="368" r:id="rId15"/>
    <p:sldId id="369" r:id="rId16"/>
    <p:sldId id="370" r:id="rId17"/>
    <p:sldId id="360" r:id="rId18"/>
    <p:sldId id="340" r:id="rId19"/>
    <p:sldId id="338" r:id="rId20"/>
    <p:sldId id="341" r:id="rId21"/>
    <p:sldId id="342" r:id="rId22"/>
    <p:sldId id="375" r:id="rId23"/>
    <p:sldId id="339" r:id="rId24"/>
    <p:sldId id="371" r:id="rId25"/>
    <p:sldId id="356" r:id="rId26"/>
    <p:sldId id="36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7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12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9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93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9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20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80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32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37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32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5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6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5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1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750180" y="2886125"/>
            <a:ext cx="6820135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В.Г.Распутин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Рассказ «Уроки французского»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Урок </a:t>
            </a:r>
            <a:r>
              <a:rPr lang="uz-Latn-UZ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04893" y="3254644"/>
            <a:ext cx="616632" cy="225069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 descr="https://cdn.fishki.net/upload/post/2020/06/26/3354683/09f03a78e5d91055b682d88e5038a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43" y="2614676"/>
            <a:ext cx="4231428" cy="351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1863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ЛИДИЯ МИХАЙЛОВНА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3209" y="1501117"/>
            <a:ext cx="6344779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ей лет 25, у нее было «правильное и потому не слишком живое лицо с прищуренными, чтобы скрыть в них косинку, глазами; тугая, редко раскрывающаяся до конца улыбка, черные, коротко остриженные волосы. Главное же – «при всем этом не было видно в ее лице жесткости, которая становится с годами чуть ли не профессиональным признаком учителей, а было какое-то осторожное, с хитринкой, недоумение…»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go29.ru/wp-content/uploads/2020/04/mylo-iz-krapivy-tatyana-tashkova-rasskazala-o-zhizni-s-muzhem-rezhisser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73" y="1708255"/>
            <a:ext cx="4360862" cy="41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2" y="389346"/>
            <a:ext cx="11490929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ЛИДИЯ МИХАЙЛОВНА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24645" y="1371600"/>
            <a:ext cx="660481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«Она сидела передо мной аккуратная вся, умная и красивая, красивая в одежде, и в своей женской молодой поре…до меня долго доходил запах духов от нее, который я принимал за дыхание; к тому же она была учительницей  не арифметики какой-нибудь, не истории, а загадочного французского языка, от которого тоже исходило что-то особое, сказочное, неподвластное любому-каждому».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imag.one/storage/img/2020/3/12/1583979782_mg9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1471853"/>
            <a:ext cx="4430863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ПРИЕМ АНТИТЕЗЫ В РАССКАЗЕ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5762" y="1314450"/>
            <a:ext cx="745807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Антитезой описания учительницы является описание самого героя: «</a:t>
            </a:r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тощий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диковатый мальчишка с разбитым лицом, неопрятный  без матери и одинокий, в старом, застиранном пиджачишке на обвислых плечах, который впору был на груди, но из которого далеко вылезали руки; в перешитых из отцовских галифе и заправленных в чирки марких </a:t>
            </a:r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светло-зелёных штанах со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следами вчерашней </a:t>
            </a:r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драки».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pp.userapi.com/c841134/v841134162/1af65/QpDmYEZBa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64" y="1772641"/>
            <a:ext cx="3609237" cy="360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РАЗГОВОР ПОСЛЕ УРОКОВ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28650" y="1528762"/>
            <a:ext cx="670083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Лидия Михайловна начала разговор  «слишком громко», как показалось мальчику, и он испугался еще больше.</a:t>
            </a:r>
          </a:p>
          <a:p>
            <a:pPr algn="ctr" fontAlgn="base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 смея поднять глаза на нее, я не посмел и обмануть ее».</a:t>
            </a:r>
          </a:p>
          <a:p>
            <a:pPr algn="ctr" fontAlgn="base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Лидия Михайловна поняла, что мальчик попросту голодает и тратит выигранные деньги на молоко, она молча, внимательно рассматривает его.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Documents and Settings\Администратор\Мои документы\Мои рисунки\i470e604301bb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30"/>
          <a:stretch>
            <a:fillRect/>
          </a:stretch>
        </p:blipFill>
        <p:spPr bwMode="auto">
          <a:xfrm>
            <a:off x="7642602" y="1674345"/>
            <a:ext cx="4244976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5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РАЗГОВОР ПОСЛЕ УРОКОВ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1475" y="1714500"/>
            <a:ext cx="6200776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ее глазами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видим его жалкие обноски и тоскливое одиночество в глазах. Интонация ее становится задумчивой. Вместо наказания разговор оказывается спасением для героя, и он искренне обещает не играть больше на деньги.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i.ytimg.com/vi/BQ6zvSGW-vs/hqdefaul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82" y="237414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НАРУШЕНИЕ СЛОВА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1476" y="1355271"/>
            <a:ext cx="705802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Герой вспоминает: «В те дни мне пришлось совсем плохо», «мне все время хотелось есть». Не найдя другой играющей на деньги компании, герой возвращается на ту самую полянку: «Меня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зудило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посмотреть, как отнесутся к моему появлению Вадик и Птаха и как смогу держать себя я. Но больше всего подгонял голод. Мне нужен был рубль – уже не на молоко, а на хлеб. Других путей раздобыть его я не знал».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270" name="Picture 6" descr="https://im0-tub-com.yandex.net/i?id=1df433800b30e2b43f25ca2bc4e6d902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243" y="2195513"/>
            <a:ext cx="4319286" cy="329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ЗАНЯТИЯ ФРАНЦУЗСКИМ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8638" y="1585911"/>
            <a:ext cx="6200775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Лидия Михайловна заставила героя заниматься дополнительно. Она решила таким образом отвлечь его от игры на деньги, спасти от издевательств и избиений. Мальчик этого не понимал. Рассказчик, взрослый уже человек, вспоминая события своего детства, понимает, что учительница спасала его, помогала ему.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ds05.infourok.ru/uploads/ex/0f91/0004de08-eb436dc3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543"/>
          <a:stretch/>
        </p:blipFill>
        <p:spPr bwMode="auto">
          <a:xfrm>
            <a:off x="6928301" y="1432591"/>
            <a:ext cx="4979990" cy="470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966" y="395306"/>
            <a:ext cx="1168572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ГЕРОЙ В КВАРТИРЕ УЧИТЕЛЬНИЦЫ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24644" y="1523342"/>
            <a:ext cx="654562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Робкий и стеснительный от природы, мальчик сначала пугался, терялся от любого  пустяка, «буквально каменел и боялся дышать». Он испытывал стыд и неловкость, отказывался от еды. Когда он понял, что посылку передала ему учительница, вернул продукты и ни под каким видом не взял ничего. В этом проявилось не только упрямство, но и чувство собственного достоинства.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otvet.imgsmail.ru/download/u_48b1ad573fd7eebc5f6f6e8e33d2dd40_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0" t="14335" r="12685"/>
          <a:stretch/>
        </p:blipFill>
        <p:spPr bwMode="auto">
          <a:xfrm>
            <a:off x="7295614" y="1900287"/>
            <a:ext cx="4521887" cy="367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925" y="314975"/>
            <a:ext cx="10917197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ИГРА В «ЗАМЕРЯШКИ»</a:t>
            </a:r>
            <a:endParaRPr lang="ru-RU" sz="44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24645" y="1523342"/>
            <a:ext cx="7590656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Лидия Михайловна поняла, что помощи мальчик не примет, и решила использовать известное ему средство – игру на деньги. Она специально подстраивается под мальчика, просит не выдавать ее Василию Андреевичу, директору.</a:t>
            </a: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Учительница подзадоривает мальчика испытанными, безотказными приемами: «Неужели боишься?»; поддается ему, а когда он разоблачает нечестную игру, делает вид, что бессовестно обманывает героя, что ей очень весело и интересно играть в «</a:t>
            </a:r>
            <a:r>
              <a:rPr lang="ru-RU" sz="2600" dirty="0" err="1" smtClean="0">
                <a:solidFill>
                  <a:srgbClr val="002060"/>
                </a:solidFill>
              </a:rPr>
              <a:t>замеряшки</a:t>
            </a:r>
            <a:r>
              <a:rPr lang="ru-RU" sz="2600" dirty="0" smtClean="0">
                <a:solidFill>
                  <a:srgbClr val="002060"/>
                </a:solidFill>
              </a:rPr>
              <a:t>».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s://ds02.infourok.ru/uploads/ex/0772/0004d5e9-409a89c9/hello_html_m65f2c1a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006" r="-604"/>
          <a:stretch/>
        </p:blipFill>
        <p:spPr bwMode="auto">
          <a:xfrm>
            <a:off x="8280173" y="1978079"/>
            <a:ext cx="3592285" cy="39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СЦЕНА </a:t>
            </a:r>
            <a:r>
              <a:rPr lang="ru-RU" sz="4400" dirty="0" smtClean="0"/>
              <a:t>«РАЗОБЛАЧЕНИЯ</a:t>
            </a:r>
            <a:r>
              <a:rPr lang="ru-RU" sz="4400" dirty="0" smtClean="0"/>
              <a:t>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42950" y="1570939"/>
            <a:ext cx="6015038" cy="4662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Директор, не разобравшись, обвинил Лидию Михайловну в самых страшных грехах и выгнал из школы.</a:t>
            </a:r>
          </a:p>
          <a:p>
            <a:pPr algn="ctr"/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этой сцене противопоставляются доброта, чуткость, отзывчивость, доверительное отношение к детям, душевная щедрость Лидии Михайловны и черствость, невнимательность, бездушие директора.</a:t>
            </a:r>
          </a:p>
        </p:txBody>
      </p:sp>
      <p:pic>
        <p:nvPicPr>
          <p:cNvPr id="14338" name="Picture 2" descr="https://otvet.imgsmail.ru/download/773998a4c2df2fb45f612504fc02f36b_i-137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94" y="2001901"/>
            <a:ext cx="4664039" cy="380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18576" y="1823062"/>
            <a:ext cx="5857876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герой остался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сложной ситуации: его жестоко и подло избили: «Они били меня по очереди, один и второй, один и второй. Кто-то третий, маленький и злобный, пинал меня по ногам…»</a:t>
            </a:r>
          </a:p>
        </p:txBody>
      </p:sp>
      <p:pic>
        <p:nvPicPr>
          <p:cNvPr id="3074" name="Picture 2" descr="https://img12.lostpic.net/2018/04/08/e042b548200f0120c394f3547ec51ff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" r="4393"/>
          <a:stretch/>
        </p:blipFill>
        <p:spPr bwMode="auto">
          <a:xfrm>
            <a:off x="6946685" y="2219601"/>
            <a:ext cx="4872916" cy="38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0804"/>
            <a:ext cx="12050485" cy="38929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ОТНОШЕНИЕ ДИРЕКТОРА</a:t>
            </a:r>
            <a:endParaRPr lang="ru-RU" sz="44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51585" y="2004854"/>
            <a:ext cx="584758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Директор должен был знать о бедственном положении своего ученика и постараться помочь ему. Однако в его арсенале были только карательные методы.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img.zannn.top/thumbnail1/width/150/sr/1/file/http:/s018.radikal.ru/i523/1705/05/5718114f7d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6" r="23098"/>
          <a:stretch/>
        </p:blipFill>
        <p:spPr bwMode="auto">
          <a:xfrm>
            <a:off x="7858125" y="1359964"/>
            <a:ext cx="3471862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1243" y="320215"/>
            <a:ext cx="10319657" cy="69480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ПОВЕДЕНИЕ ЛИДИИ МИХАЙЛОВНЫ</a:t>
            </a:r>
            <a:endParaRPr lang="ru-RU" sz="4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4645" y="1743075"/>
            <a:ext cx="657624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Она отвечает на возмущение директора спокойно, не выкручивается, не оправдывается. Ее растерянность выдают первые секунды после «разоблачения»: она медленно, очень медленно, поднялась с колен, раскрасневшаяся и взлохмаченная…». Длительность этой сцены достигается повтором.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s://sun9-56.userapi.com/c626629/v626629136/558a3/tDgWO8dzmy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" r="17964"/>
          <a:stretch/>
        </p:blipFill>
        <p:spPr bwMode="auto">
          <a:xfrm>
            <a:off x="7319587" y="1743075"/>
            <a:ext cx="4279215" cy="41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1243" y="428701"/>
            <a:ext cx="10319657" cy="69480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ПОВЕДЕНИЕ ЛИДИИ МИХАЙЛОВНЫ</a:t>
            </a:r>
            <a:endParaRPr lang="ru-RU" sz="4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4645" y="1743075"/>
            <a:ext cx="657624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Учительница ничего не стала объяснять  директору потому, что он бы ничего не понял – не такой он человек. Оправдаться ей было не в чем. В коротких и правдивых ответах Лидии Михайловны проявляется чувство собственного достоинства. Этим она похожа на своего ученика.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s://na5.club/wp-content/auploads/934265/fullsiz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" r="4887"/>
          <a:stretch/>
        </p:blipFill>
        <p:spPr bwMode="auto">
          <a:xfrm>
            <a:off x="7315200" y="2281691"/>
            <a:ext cx="4502301" cy="369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РОЛЬ ПОСЛЕСЛОВИЯ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57225" y="1570939"/>
            <a:ext cx="650081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  Послесловие открывает </a:t>
            </a:r>
            <a:r>
              <a:rPr lang="ru-RU" sz="2800" dirty="0" smtClean="0">
                <a:solidFill>
                  <a:srgbClr val="002060"/>
                </a:solidFill>
              </a:rPr>
              <a:t>новые </a:t>
            </a:r>
            <a:r>
              <a:rPr lang="ru-RU" sz="2800" dirty="0" smtClean="0">
                <a:solidFill>
                  <a:srgbClr val="002060"/>
                </a:solidFill>
              </a:rPr>
              <a:t>черты личности учительницы: она обладает выдержкой, чувством ответственности. Она ничем не выдала своего душевного состояния при прощании с мальчиком, поддержала его, ободрила – ведь он со страхом ожидал отчисления из школы. Всю вину она взяла на себя.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s://ds04.infourok.ru/uploads/ex/0521/0001ed68-d3724564/img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20736" r="38666" b="13074"/>
          <a:stretch/>
        </p:blipFill>
        <p:spPr bwMode="auto">
          <a:xfrm>
            <a:off x="7290619" y="1523342"/>
            <a:ext cx="4526882" cy="453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ИСТИННЫЕ ДУХОВНЫЕ ЦЕННОСТИ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00049" y="1394754"/>
            <a:ext cx="660082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Лидия Михайловна открыла мальчику новый мир, показала «другую жизнь»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могут доверять друг другу, поддерживать и помогать, разделять горе, избавлять от одиночества. Мальчик узнал «красные яблоки», о которых и не мечтал никогда. Теперь он  узнал о том, что он не одинок, что есть на свете доброта, отзывчивость, любовь. Это и есть истинные духовные ценности.</a:t>
            </a:r>
          </a:p>
        </p:txBody>
      </p:sp>
      <p:pic>
        <p:nvPicPr>
          <p:cNvPr id="10" name="Picture 2" descr="C:\Documents and Settings\Администратор\Мои документы\Мои рисунки\i470e6042f2f23.jpg"/>
          <p:cNvPicPr>
            <a:picLocks noChangeAspect="1" noChangeArrowheads="1"/>
          </p:cNvPicPr>
          <p:nvPr/>
        </p:nvPicPr>
        <p:blipFill>
          <a:blip r:embed="rId3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2"/>
          <a:stretch>
            <a:fillRect/>
          </a:stretch>
        </p:blipFill>
        <p:spPr bwMode="auto">
          <a:xfrm>
            <a:off x="7429499" y="1394754"/>
            <a:ext cx="4351413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1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ФИНАЛ РАССКАЗА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42963" y="1523342"/>
            <a:ext cx="617220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Окончание рассказа говорит о том, что даже после расставания связь между людьми не нарушается, не исчезает: «Среди зимы, уже после январских каникул, мне пришла на школу по почте посылка…в ней лежали макароны и три красных яблока…Раньше я видел их только на картинке, но догадался, что это они».</a:t>
            </a:r>
          </a:p>
        </p:txBody>
      </p:sp>
      <p:pic>
        <p:nvPicPr>
          <p:cNvPr id="9" name="Picture 2" descr="C:\Documents and Settings\Администратор\Мои документы\Мои рисунки\i470e604302b5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26428" r="3448" b="12262"/>
          <a:stretch>
            <a:fillRect/>
          </a:stretch>
        </p:blipFill>
        <p:spPr bwMode="auto">
          <a:xfrm>
            <a:off x="7333482" y="2021940"/>
            <a:ext cx="4484019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700" dirty="0" smtClean="0"/>
              <a:t>ЗАДАНИЕ ДЛЯ САМОСТОЯТЕЛЬНОЙ РАБОТЫ</a:t>
            </a:r>
            <a:endParaRPr lang="ru-RU" sz="37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42974" y="1498818"/>
            <a:ext cx="1124902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вопросы: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Какой смысл вкладывает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В.Г.Распутин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смысл своего рассказа?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Как вы относитесь к поступку Лидии Михайловны?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Случайно ли то, что Лидия Михайловна для отдельных занятий выбрала именно рассказчика?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В чем состоит главная идея этого произведения?</a:t>
            </a:r>
          </a:p>
          <a:p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426" y="3971809"/>
            <a:ext cx="2032074" cy="24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28529"/>
            <a:ext cx="11382446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КТО НАЧАЛ ДРАКУ?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18577" y="1858124"/>
            <a:ext cx="5782236" cy="3831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Героя сначала подло ударили сзади, потом ударил Птаха, опять сзади. Мальчишки, которые избивали героя, были старше и сильнее. Особенно отвратителен третий, который изображен в рассказе, как зверёныш. Такой никогда бы не стал драться один на один.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img12.lostpic.net/2018/04/08/776a2d02b84ad40d6bf288061c6745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1707270"/>
            <a:ext cx="4715626" cy="41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8" y="410804"/>
            <a:ext cx="1170146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ПОВЕДЕНИЕ ГЕРОЯ В ДРАКЕ И ПОСЛЕ НЕЕ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71475" y="1228725"/>
            <a:ext cx="6429375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Мальчик </a:t>
            </a:r>
            <a:r>
              <a:rPr lang="ru-RU" sz="2800" dirty="0" smtClean="0">
                <a:solidFill>
                  <a:srgbClr val="002060"/>
                </a:solidFill>
              </a:rPr>
              <a:t>знает, что за него никто не заступится. Он почти не защищается, только кричит в отчаянии: «Перевернул!», отстаивая справедливость. «Только вякни кому – убьем!» – пригрозил Вадик. «Все у меня как-то затвердело и сомкнулось в обиде», - пишет рассказчик. Но героя ждало ещё более одно испытание: надо было как-то объяснить в школе последствия </a:t>
            </a:r>
            <a:r>
              <a:rPr lang="ru-RU" sz="2800" dirty="0" smtClean="0">
                <a:solidFill>
                  <a:srgbClr val="002060"/>
                </a:solidFill>
              </a:rPr>
              <a:t>драки–разбитое </a:t>
            </a:r>
            <a:r>
              <a:rPr lang="ru-RU" sz="2800" dirty="0" smtClean="0">
                <a:solidFill>
                  <a:srgbClr val="002060"/>
                </a:solidFill>
              </a:rPr>
              <a:t>лицо.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3.bp.blogspot.com/-I4qIJSXjSTI/VtRuflH6HfI/AAAAAAAAKKk/4lqKBBZmL_E/s1600/illjustracija-Uroki-francuzskogo-Rasputin-hudozhnik-V-Galdjaev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574" y="2021940"/>
            <a:ext cx="4801927" cy="355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543" y="365413"/>
            <a:ext cx="1113895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 ШКОЛЕ, НАУТРО ПОСЕ ДРАКИ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78543" y="1735812"/>
            <a:ext cx="566510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Лидия Михайловна пытается выяснить все с помощью шутки. Подленького Тишкина она спокойно отсаживает, так что его предательство оказывается тут же наказанным. Герой же неумело врет, «не догадавшись заранее придумать хоть мало-мальски приличное объяснение».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ds04.infourok.ru/uploads/ex/0521/0001ed68-d3724564/im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17570" r="48108" b="14930"/>
          <a:stretch/>
        </p:blipFill>
        <p:spPr bwMode="auto">
          <a:xfrm>
            <a:off x="7158037" y="1600855"/>
            <a:ext cx="42862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543" y="365413"/>
            <a:ext cx="1092968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 ШКОЛЕ, НАУТРО ПОСЕ ДРАКИ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78543" y="1314450"/>
            <a:ext cx="6550932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неумении врать проявляется привычка к честности. Если бы дело дошло до директора, герою грозило бы исключение из школы. Его терзают противоречивые чувства: если выгонят, то «с таким позором и домой нельзя»; если бы сам бросил школу, то подумают, «что я человек ненадежный, раз не выдержал того, что хотел, думает мальчик. Он боится не наказания, а позора, боится показаться ненадёжным человеком.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fs.znanio.ru/methodology/images/78/86/78863224f5be919070aca9ddb6dc2f3f51752a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t="12161" r="23519" b="11173"/>
          <a:stretch/>
        </p:blipFill>
        <p:spPr bwMode="auto">
          <a:xfrm>
            <a:off x="7442262" y="1772641"/>
            <a:ext cx="4375239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2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ДИРЕКТОР ШКОЛЫ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4643" y="2171700"/>
            <a:ext cx="641908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Директор, видимо, бывший фронтовик. Значимой деталью является его «наглухо застёгнутый, оттопыривающийся темный френч», который двигается «самостоятельно чуть наперёд директора».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ds04.infourok.ru/uploads/ex/0521/0001ed68-d3724564/img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 t="12779" r="10296" b="9722"/>
          <a:stretch/>
        </p:blipFill>
        <p:spPr bwMode="auto">
          <a:xfrm>
            <a:off x="7143749" y="1650465"/>
            <a:ext cx="4673751" cy="425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ДИРЕКТОР ШКОЛЫ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4644" y="1570939"/>
            <a:ext cx="633363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сух, прямолинеен, резок, невнимателен к людям. Ко всем он подходит с одной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меркой. В чем бы не провинился ученик, у директора один вопрос: «Что тебя побудило заниматься этим грязным делом?» Директор «допрашивал» провинившихся до тех пор, пока они не заплачут, «лишь после этого он успокаивался».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ds03.infourok.ru/uploads/ex/0713/0000ddea-a47e9e1c/img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t="7322" r="13420" b="3928"/>
          <a:stretch/>
        </p:blipFill>
        <p:spPr bwMode="auto">
          <a:xfrm>
            <a:off x="7115175" y="1759714"/>
            <a:ext cx="4655349" cy="402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757" y="428701"/>
            <a:ext cx="10776857" cy="6312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ЛИДИЯ МИХАЙЛОВНА</a:t>
            </a:r>
            <a:endParaRPr lang="ru-RU" sz="44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14337" y="1543050"/>
            <a:ext cx="7043738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Она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 особенным, каким-то сказочным существом: «Кажется, до того я не подозревал, что и Лидия Михайловна тоже, как все мы, питается самой обыкновенной едой, а не какой-нибудь манной небесной, - настолько она представлялась мне человеком необыкновенным, не похожим на всех остальных».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ds05.infourok.ru/uploads/ex/0f91/0004de08-eb436dc3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1" t="1217" r="1229" b="25555"/>
          <a:stretch/>
        </p:blipFill>
        <p:spPr bwMode="auto">
          <a:xfrm>
            <a:off x="8053275" y="1747157"/>
            <a:ext cx="3735954" cy="45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6700</TotalTime>
  <Words>1512</Words>
  <Application>Microsoft Office PowerPoint</Application>
  <PresentationFormat>Широкоэкранный</PresentationFormat>
  <Paragraphs>153</Paragraphs>
  <Slides>26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SimSun-ExtB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КТО НАЧАЛ ДРАКУ?</vt:lpstr>
      <vt:lpstr>ПОВЕДЕНИЕ ГЕРОЯ В ДРАКЕ И ПОСЛЕ НЕЕ</vt:lpstr>
      <vt:lpstr>В ШКОЛЕ, НАУТРО ПОСЕ ДРАКИ</vt:lpstr>
      <vt:lpstr>В ШКОЛЕ, НАУТРО ПОСЕ ДРАКИ</vt:lpstr>
      <vt:lpstr>ДИРЕКТОР ШКОЛЫ</vt:lpstr>
      <vt:lpstr>ДИРЕКТОР ШКОЛЫ</vt:lpstr>
      <vt:lpstr>ЛИДИЯ МИХАЙЛОВНА</vt:lpstr>
      <vt:lpstr>ЛИДИЯ МИХАЙЛОВНА </vt:lpstr>
      <vt:lpstr>ЛИДИЯ МИХАЙЛОВНА</vt:lpstr>
      <vt:lpstr>ПРИЕМ АНТИТЕЗЫ В РАССКАЗЕ</vt:lpstr>
      <vt:lpstr>РАЗГОВОР ПОСЛЕ УРОКОВ</vt:lpstr>
      <vt:lpstr>РАЗГОВОР ПОСЛЕ УРОКОВ</vt:lpstr>
      <vt:lpstr>НАРУШЕНИЕ СЛОВА</vt:lpstr>
      <vt:lpstr>ЗАНЯТИЯ ФРАНЦУЗСКИМ</vt:lpstr>
      <vt:lpstr>ГЕРОЙ В КВАРТИРЕ УЧИТЕЛЬНИЦЫ</vt:lpstr>
      <vt:lpstr>ИГРА В «ЗАМЕРЯШКИ»</vt:lpstr>
      <vt:lpstr>СЦЕНА «РАЗОБЛАЧЕНИЯ»</vt:lpstr>
      <vt:lpstr>ОТНОШЕНИЕ ДИРЕКТОРА</vt:lpstr>
      <vt:lpstr>ПОВЕДЕНИЕ ЛИДИИ МИХАЙЛОВНЫ</vt:lpstr>
      <vt:lpstr>ПОВЕДЕНИЕ ЛИДИИ МИХАЙЛОВНЫ</vt:lpstr>
      <vt:lpstr>РОЛЬ ПОСЛЕСЛОВИЯ</vt:lpstr>
      <vt:lpstr>ИСТИННЫЕ ДУХОВНЫЕ ЦЕННОСТИ</vt:lpstr>
      <vt:lpstr>ФИНАЛ РАССКАЗА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297</cp:revision>
  <dcterms:created xsi:type="dcterms:W3CDTF">2020-09-22T15:24:01Z</dcterms:created>
  <dcterms:modified xsi:type="dcterms:W3CDTF">2021-02-22T09:45:06Z</dcterms:modified>
</cp:coreProperties>
</file>