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05" r:id="rId2"/>
    <p:sldId id="389" r:id="rId3"/>
    <p:sldId id="378" r:id="rId4"/>
    <p:sldId id="395" r:id="rId5"/>
    <p:sldId id="394" r:id="rId6"/>
    <p:sldId id="390" r:id="rId7"/>
    <p:sldId id="379" r:id="rId8"/>
    <p:sldId id="362" r:id="rId9"/>
    <p:sldId id="367" r:id="rId10"/>
    <p:sldId id="382" r:id="rId11"/>
    <p:sldId id="353" r:id="rId12"/>
    <p:sldId id="388" r:id="rId13"/>
    <p:sldId id="376" r:id="rId14"/>
    <p:sldId id="403" r:id="rId15"/>
    <p:sldId id="371" r:id="rId16"/>
    <p:sldId id="384" r:id="rId17"/>
    <p:sldId id="380" r:id="rId18"/>
    <p:sldId id="396" r:id="rId19"/>
    <p:sldId id="365" r:id="rId20"/>
    <p:sldId id="404" r:id="rId21"/>
    <p:sldId id="405" r:id="rId22"/>
    <p:sldId id="366" r:id="rId23"/>
    <p:sldId id="397" r:id="rId24"/>
    <p:sldId id="356" r:id="rId25"/>
    <p:sldId id="391" r:id="rId26"/>
    <p:sldId id="392" r:id="rId27"/>
    <p:sldId id="399" r:id="rId28"/>
    <p:sldId id="350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98" autoAdjust="0"/>
    <p:restoredTop sz="94660"/>
  </p:normalViewPr>
  <p:slideViewPr>
    <p:cSldViewPr snapToGrid="0">
      <p:cViewPr varScale="1">
        <p:scale>
          <a:sx n="62" d="100"/>
          <a:sy n="62" d="100"/>
        </p:scale>
        <p:origin x="63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1608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2104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5075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6473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779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6200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3245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4445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862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035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7768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2679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0912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7915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1601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0952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6367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5582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588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664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810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596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319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92170" y="3097920"/>
            <a:ext cx="6049473" cy="333841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И.С.Тургенев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Рассказ «Муму».</a:t>
            </a: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Урок </a:t>
            </a:r>
            <a:r>
              <a:rPr lang="ru-RU" sz="5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8918" algn="ctr">
              <a:spcBef>
                <a:spcPts val="233"/>
              </a:spcBef>
            </a:pP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47169" y="3247775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44999" y="526307"/>
            <a:ext cx="52329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05980" y="1210723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098" name="Picture 2" descr="https://skidka-ekb.ru/images/prodacts/sourse/61698/61698393_mumu-eksm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564" y="2351774"/>
            <a:ext cx="2924870" cy="433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ВОПРОСЫ ПО РАССКАЗУ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4363" y="2000249"/>
            <a:ext cx="652122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чем состояла хитрость Герасима? Почему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И.С.Тургенев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называет её невинной? Удалась ли она Герасиму?</a:t>
            </a:r>
          </a:p>
          <a:p>
            <a:pPr marL="342900" indent="-342900" algn="just">
              <a:buFontTx/>
              <a:buChar char="-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Долго ли продолжалось затишье? Как ведут себя слуги? Как изображает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И.С.Тургенев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сцену «На лестнице»?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http://i62.fastpic.ru/big/2014/0520/52/8f26655248d6753bd2db37515ca5aa5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386" y="1630999"/>
            <a:ext cx="4420115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86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ШТУРМ КАМОРКИ ГЕРАСИМА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02032" y="2202072"/>
            <a:ext cx="7013194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Муму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выдала себя лаем, и барыня закатила очередную истерику. «Верные» холопы ринулись на штурм каморки Герасима.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И.С.Тургенев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подробно описывает это «наступление», как будто речь идёт о военных действиях (приём иронии).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4" name="Picture 6" descr="https://otvet.imgsmail.ru/download/u_45e724bbbc90834e306338af16319c4e_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499" y="1405543"/>
            <a:ext cx="3658397" cy="495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985963"/>
            <a:ext cx="5467912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Челядь выглядит жалко и омерзительно: целая толпа движется на маленькую собачку и её хозяина, и не потому, что считают их врагами, а по прихоти барыни.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 descr="https://azbukivedia.ru/wa-data/public/shop/products/60/05/560/images/2721/2721.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857" y="1405543"/>
            <a:ext cx="4162742" cy="499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86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РАЗВЯЗКА СЦЕНЫ С НАСТУПЛЕНИЕМ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75536" y="1928813"/>
            <a:ext cx="5957921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Герасим стоит на верху лестницы: «в своей красной крестьянской рубахе он казался каким-то великаном перед ними». Так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И.С.Тургенев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подчёркивает, что Герасим выше «всех этих людишек в немецких кафтанах», резко противопоставляет богатыря и людишек.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 descr="https://cdn.fishki.net/upload/post/2017/12/19/2462278/1-3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19"/>
          <a:stretch/>
        </p:blipFill>
        <p:spPr bwMode="auto">
          <a:xfrm>
            <a:off x="6676497" y="1705685"/>
            <a:ext cx="5053336" cy="441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06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РАЗВЯЗКА СЦЕНЫ С НАСТУПЛЕНИЕМ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75535" y="1414463"/>
            <a:ext cx="644777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случайно автор пишет о немецких кафтанах. Они не только противопоставлены крестьянской рубахе Герасима, как чужое и родное, н намекают на душевную немоту челяди, ведь немец изначально значило «немой, не умеющий говорить» в противовес голосу собственного достоинства, самоуважения немого от рождения Герасима. </a:t>
            </a:r>
          </a:p>
        </p:txBody>
      </p:sp>
      <p:pic>
        <p:nvPicPr>
          <p:cNvPr id="20482" name="Picture 2" descr="https://diafilm.net/static/slide/4/3583/39.jpg?v=151248625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8" r="7855" b="23134"/>
          <a:stretch/>
        </p:blipFill>
        <p:spPr bwMode="auto">
          <a:xfrm>
            <a:off x="7166355" y="1414463"/>
            <a:ext cx="4639355" cy="4936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910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911" y="443551"/>
            <a:ext cx="12057089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РАЗВЯЗКА СЦЕНЫ С НАСТУПЛЕНИЕМ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74500" y="2068643"/>
            <a:ext cx="6745828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 сцена показывает парадоксальность ситуации. Здравый смысл искажён, искривлён, и виной тому – крепостное право.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 descr="https://im0-tub-com.yandex.net/i?id=c904ac1fcfb7ee7f3aea28f7536e8cd4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175" y="1405543"/>
            <a:ext cx="3574208" cy="492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29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РАБОТА ПО ТЕКСТУ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18160" y="2038662"/>
            <a:ext cx="6572188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реагирует Герасим на сомнения  Гаврилы: «Да ты обманешь»?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Герасим «презрительно усмехнулся»: людишки судят по себе, они привыкли лгать, изворачиваться, а он держит свое слово.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https://img11.lostpic.net/2018/07/27/1732021329c91b86e9ed634fabb6532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763" y="1630999"/>
            <a:ext cx="4526738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43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833" y="428701"/>
            <a:ext cx="1132300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РАБОТА ПО ТЕКСТУ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42375" y="1856455"/>
            <a:ext cx="4586850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же Герасим подчиняется барыне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он принимает решение самому «уничтожить Муму»? </a:t>
            </a:r>
          </a:p>
          <a:p>
            <a:pPr marL="457200" indent="-457200">
              <a:buFontTx/>
              <a:buChar char="-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не ушёл с ней в деревню?</a:t>
            </a:r>
          </a:p>
        </p:txBody>
      </p:sp>
      <p:pic>
        <p:nvPicPr>
          <p:cNvPr id="6146" name="Picture 2" descr="https://fsd.kopilkaurokov.ru/up/html/2018/08/27/k_5b8436b8825cd/476477_6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" t="8852" r="1631" b="8335"/>
          <a:stretch/>
        </p:blipFill>
        <p:spPr bwMode="auto">
          <a:xfrm>
            <a:off x="5672139" y="1430131"/>
            <a:ext cx="6110512" cy="454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4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833" y="428701"/>
            <a:ext cx="1132300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РАБОТА ПО ТЕКСТУ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33400" y="2202071"/>
            <a:ext cx="5838825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Герасим не может ослушаться барыню: так устроен мир, в котором он живёт. Он понимает, что «людишки» не пощадят собаки. Ему хватает мужества взять на себя этот грех.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s://1.bp.blogspot.com/-eChivLG-mLY/XWPadPDK5WI/AAAAAAABbno/lP5LRPkF4fsF2Qy8_I6SAe1yazt9Q5iXACLcBGAs/s1600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838" y="1732785"/>
            <a:ext cx="4986338" cy="3616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91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61" y="224852"/>
            <a:ext cx="11982139" cy="820225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РАБОТА ПО ТЕКСТУ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94242" y="2258452"/>
            <a:ext cx="5112079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Герасим надел праздничный кафтан?</a:t>
            </a:r>
          </a:p>
          <a:p>
            <a:pPr marL="457200" indent="-457200" algn="just">
              <a:buFontTx/>
              <a:buChar char="-"/>
            </a:pP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он зашёл в трактир и накормил Муму?   </a:t>
            </a:r>
          </a:p>
        </p:txBody>
      </p:sp>
      <p:pic>
        <p:nvPicPr>
          <p:cNvPr id="9220" name="Picture 4" descr="http://visualrian.ru/images/old_preview/61/82/618263_pre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587" y="1630999"/>
            <a:ext cx="5715000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26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149647" y="1405543"/>
            <a:ext cx="16683175" cy="2631490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374500" y="1856455"/>
            <a:ext cx="7480346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432000"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Приживалка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бедная женщина, живущая из милости в богатом доме; ее положение было бесправным.</a:t>
            </a:r>
          </a:p>
          <a:p>
            <a:pPr indent="432000"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Компаньонка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женщина, которую нанимали в барские дома для развлечения дам, девиц, которая составляла им компанию; ее положение мало чем отличалось от положения приживалок.</a:t>
            </a:r>
          </a:p>
          <a:p>
            <a:pPr indent="432000"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Челядь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слуги.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cdn1.ozone.ru/multimedia/c1200/1026792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762" y="1630999"/>
            <a:ext cx="3540739" cy="460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71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ФРАГМЕНТ РАССКАЗА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44929" y="1240971"/>
            <a:ext cx="7795485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Спустя час после всей этой тревоги дверь каморки растворилась, и показался Герасим. На нем был праздничный кафтан; он вел Муму на веревочке.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Ерошка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посторонился и дал ему пройти. Герасим направился к воротам. Мальчишки и все бывшие на дворе проводили его глазами, молча. Он даже не обернулся: шапку надел только на улице. Гаврила послал вслед за ним того же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Ерошку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качестве наблюдателя.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Ерошка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увидал издали, что он вошел в трактир вместе с собакой, и стал дожидаться его выхода.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https://ic.pics.livejournal.com/donna_benta/32195708/2979/2979_6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567" y="2048376"/>
            <a:ext cx="3723933" cy="361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63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ФРАГМЕНТ РАССКАЗА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44929" y="1224644"/>
            <a:ext cx="7761752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трактире знали Герасима и понимали его знаки. Он спросил себе щей с мясом и сел, опершись руками на стол. Муму стояла подле его стула, спокойно поглядывая на него своими умными глазками. Шерсть на ней так и лоснилась: видно было, что ее недавно вычесали. Принесли Герасиму щей. Он накрошил туда хлеба, мелко изрубил мясо и поставил тарелку на пол. Муму принялась есть с обычной своей вежливостью, едва прикасаясь мордочкой до кушанья. Герасим долго глядел на нее; две тяжелые слезы выкатились вдруг из его глаз: одна упала на крутой лобик собачки, другая — во щи. Он заслонил лицо своё рукой. Муму съела полтарелки и отошла, облизываясь.</a:t>
            </a:r>
            <a:endParaRPr lang="ru-RU" alt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s://www.syl.ru/misc/i/ai/376577/23703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308" y="1508401"/>
            <a:ext cx="3741009" cy="4647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75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456" y="354092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РАБОТА ПО ТЕКСТУ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10138885" y="4191369"/>
            <a:ext cx="5551757" cy="33383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856455"/>
            <a:ext cx="6376820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вы думаете, когда Герасим решил уйти от барыни?</a:t>
            </a:r>
          </a:p>
          <a:p>
            <a:pPr marL="457200" indent="-457200">
              <a:buFontTx/>
              <a:buChar char="-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автор описывает Герасима, когда он идёт  в деревню, с кем он его сравнивает?</a:t>
            </a:r>
          </a:p>
          <a:p>
            <a:pPr marL="457200" indent="-457200">
              <a:buFontTx/>
              <a:buChar char="-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нового появилось в Герасиме?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https://ds03.infourok.ru/uploads/ex/05dc/0001ee23-87f4ef67/img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9" t="12748" r="57773" b="6538"/>
          <a:stretch/>
        </p:blipFill>
        <p:spPr bwMode="auto">
          <a:xfrm>
            <a:off x="8384490" y="1405543"/>
            <a:ext cx="2873882" cy="494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0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«ОСВОБОЖДЕНИЕ» ГЕРАСИМА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49086" y="1897986"/>
            <a:ext cx="523692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Потеряв самое дорогое – Муму,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ерасим разорвал внутренние оковы, освободился от рабской зависимости, и тут пришло единственно возможное решение уйти в деревню, на родину.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www.obltv.ru/upload/resize_cache/iblock/d1a/d33/690_6900_1/kin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592" y="1897986"/>
            <a:ext cx="5121655" cy="369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10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86882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«ОСВОБОЖДЕНИЕ» ГЕРАСИМА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5" y="1678898"/>
            <a:ext cx="6866447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Теперь душа его свободна, он идёт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«с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несокрушимой отвагой, с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отчаянной и вместе с радостной решимостью», «глаза жадно и прямо устремлены вперед». Он стремится домой, прочь от «людишек». Автор находит новое сравнение для героя: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«Как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лев, выступал сильно и бодро», подчёркивая свойственные царю зверей гордость, достоинство, отвагу.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https://xn----8sbiecm6bhdx8i.xn--p1ai/sites/default/files/images/kultura/Mumu_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65"/>
          <a:stretch/>
        </p:blipFill>
        <p:spPr bwMode="auto">
          <a:xfrm>
            <a:off x="7723414" y="1784000"/>
            <a:ext cx="4094087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16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86882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ЗНАЧЕНИЕ ПЕЙЗАЖА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7" y="2416629"/>
            <a:ext cx="5502609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сцене возвращения Герасима в деревню впервые появляется пейзаж.</a:t>
            </a:r>
          </a:p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Какую роль играет пейзаж в концовке рассказа?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s://ds04.infourok.ru/uploads/ex/0227/000f9286-b65c999e/hello_html_m740c8d6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44"/>
          <a:stretch/>
        </p:blipFill>
        <p:spPr bwMode="auto">
          <a:xfrm>
            <a:off x="6567728" y="1821097"/>
            <a:ext cx="5380577" cy="390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74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86882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ЗНАЧЕНИЕ ПЕЙЗАЖА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39644" y="2258452"/>
            <a:ext cx="5464915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Герасим возвращается из мира лжи в мир естественности, и природа принимает его в объятья, указывает ему дорогу, наделяет силой.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https://ds04.infourok.ru/uploads/ex/0227/000f9286-b65c999e/hello_html_m740c8d6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28"/>
          <a:stretch/>
        </p:blipFill>
        <p:spPr bwMode="auto">
          <a:xfrm>
            <a:off x="6152986" y="1897986"/>
            <a:ext cx="5477348" cy="389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86882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ЗАКЛЮЧЕНИЕ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573967"/>
            <a:ext cx="734891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Выполнив приказ убить Муму, он лишился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последнего,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ему было дорого. Герасим бунтует, уходит из города, от барыни, возвращается в родную деревню. Это волевой поступок смелого и решительного человека. В образе Герасима воплощена мысль о том,  что чувство собственного достоинства присуще человеку независимо от его происхождения, этот образ проникнут авторским сочувствием.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https://www.kino-teatr.ru/movie/kadr/4103/1655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79"/>
          <a:stretch/>
        </p:blipFill>
        <p:spPr bwMode="auto">
          <a:xfrm>
            <a:off x="7986360" y="1565738"/>
            <a:ext cx="3831141" cy="484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20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787744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0914" y="1498818"/>
            <a:ext cx="1189491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Дать развернутые ответы на вопросы:</a:t>
            </a:r>
          </a:p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Герасим – герой или жертва?</a:t>
            </a:r>
          </a:p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Кто виноват в гибели Муму?</a:t>
            </a:r>
          </a:p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Почему рассказ называется «Муму, </a:t>
            </a:r>
            <a:endParaRPr lang="ru-RU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«Герасим»?</a:t>
            </a: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506" y="4008120"/>
            <a:ext cx="2531463" cy="243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714499"/>
            <a:ext cx="7297889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Лакей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слуга.</a:t>
            </a:r>
          </a:p>
          <a:p>
            <a:pPr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Ключник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слуга, которому доверяли ключи от кладовых, погребов.</a:t>
            </a:r>
          </a:p>
          <a:p>
            <a:pPr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Форейтор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кучер, сидящий на передней лошади при упряжке цугом (гуськом).</a:t>
            </a:r>
          </a:p>
          <a:p>
            <a:pPr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Кастелянша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женщина, ведавшая барским бельем.</a:t>
            </a:r>
          </a:p>
          <a:p>
            <a:pPr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Дворецкий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управляющий хозяйством и прислугой в помещичьем хозяйстве.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cdn1.ozone.ru/multimedia/c1200/1026792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174" y="1559561"/>
            <a:ext cx="3554182" cy="462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66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БЕСЕДА ПО ВОПРОСАМ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00064" y="2202071"/>
            <a:ext cx="5986462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432000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Как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Гаврила выполнил приказание барыни?</a:t>
            </a:r>
          </a:p>
          <a:p>
            <a:pPr indent="432000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Гаврила перепоручил дело слуге Степану, который выслушал приказание с «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полузевком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полухохотом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://babr24.com/n2p/i/2020/10/1998_mm_24205304_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3" r="25908"/>
          <a:stretch/>
        </p:blipFill>
        <p:spPr bwMode="auto">
          <a:xfrm>
            <a:off x="7600950" y="1659574"/>
            <a:ext cx="3786188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94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БЕСЕДА ПО ВОПРОСАМ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5557" y="1355272"/>
            <a:ext cx="6857999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ведут себя холопы барыни, укравшие Муму у Герасима?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Холопы ведут себя по-холопски: равнодушно, жестоко, исподтишка. Степан бросился на Муму, «Как коршун на цыплёнка», увёз её и продал.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ds04.infourok.ru/uploads/ex/0911/000796a8-46c82000/img2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" t="1943" r="1546" b="19722"/>
          <a:stretch/>
        </p:blipFill>
        <p:spPr bwMode="auto">
          <a:xfrm>
            <a:off x="7441678" y="1862171"/>
            <a:ext cx="4545671" cy="350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xn----8sbiecm6bhdx8i.xn--p1ai/sites/default/files/images/kultura/Mumu_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" b="23437"/>
          <a:stretch/>
        </p:blipFill>
        <p:spPr bwMode="auto">
          <a:xfrm>
            <a:off x="734785" y="4163786"/>
            <a:ext cx="6139541" cy="2400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96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БЕСЕДА ПО ВОПРОСАМ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856455"/>
            <a:ext cx="5669113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Что чувствует как ведёт себя Герасим, потеряв Муму?</a:t>
            </a:r>
          </a:p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Герасим сразу почуял неладное, встревожился, искал Муму повсюду, знаками спрашивал у людей. Но они или не знали, или «посмеивались», как Степан.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4" name="Picture 4" descr="https://otvet.imgsmail.ru/download/b15149948fbf67c53b98d479215861ad_i-1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485" y="1856455"/>
            <a:ext cx="5423127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1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ТРЕВОГА ГЕРАСИМА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856455"/>
            <a:ext cx="6810070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И.С.Тургенев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изображает тревогу Герасима, используя ряды однородных сказуемых – глаголов действия: «стал повсюду бегать, искать её, кликать                         по-своему…бросился…выскочил…  спрашивал…побежал…». 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https://cdn.fishki.net/upload/post/2017/12/19/2462278/2-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59"/>
          <a:stretch/>
        </p:blipFill>
        <p:spPr bwMode="auto">
          <a:xfrm>
            <a:off x="7528646" y="2380255"/>
            <a:ext cx="4368336" cy="351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76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 ИЗОБРАЖЕНИЕ ГЕРАСИМА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42927" y="1856455"/>
            <a:ext cx="5529261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Герасима, который всегда работал  без устали, после поисков Муму автор показывает измученным: «по его истомлённому виду, по неверной походке, по запыленной одежде можно было предполагать, что он успел обежать пол-Москвы».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https://simkl.in/fanart/17/1708390fc463ca32f_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9" r="16554"/>
          <a:stretch/>
        </p:blipFill>
        <p:spPr bwMode="auto">
          <a:xfrm>
            <a:off x="6421692" y="1551857"/>
            <a:ext cx="5260556" cy="457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ВОЗВРАЩЕНИЕ МУМУ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14363" y="1714500"/>
            <a:ext cx="574357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пропажи Муму лицо Герасима «словно окаменело». Как велико было его горе, так же огромна оказалась радость, когда Муму вернулась. Почувствовав, что кто-то дергает его за полу, «он весь затрепетал» от надежды, «даже зажмурился», не веря своему счастью.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https://avatars.mds.yandex.net/get-zen_doc/1662927/pub_5db58819f557d000b2b7957e_5db58ef374f1bc00ae2e5cc8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49" y="1987550"/>
            <a:ext cx="4705351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11416</TotalTime>
  <Words>1324</Words>
  <Application>Microsoft Office PowerPoint</Application>
  <PresentationFormat>Широкоэкранный</PresentationFormat>
  <Paragraphs>174</Paragraphs>
  <Slides>28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СЛОВАРНАЯ РАБОТА</vt:lpstr>
      <vt:lpstr>СЛОВАРНАЯ РАБОТА</vt:lpstr>
      <vt:lpstr>БЕСЕДА ПО ВОПРОСАМ</vt:lpstr>
      <vt:lpstr>БЕСЕДА ПО ВОПРОСАМ</vt:lpstr>
      <vt:lpstr>БЕСЕДА ПО ВОПРОСАМ</vt:lpstr>
      <vt:lpstr> ТРЕВОГА ГЕРАСИМА</vt:lpstr>
      <vt:lpstr>  ИЗОБРАЖЕНИЕ ГЕРАСИМА</vt:lpstr>
      <vt:lpstr>ВОЗВРАЩЕНИЕ МУМУ</vt:lpstr>
      <vt:lpstr>ВОПРОСЫ ПО РАССКАЗУ</vt:lpstr>
      <vt:lpstr>ШТУРМ КАМОРКИ ГЕРАСИМА</vt:lpstr>
      <vt:lpstr>Презентация PowerPoint</vt:lpstr>
      <vt:lpstr>РАЗВЯЗКА СЦЕНЫ С НАСТУПЛЕНИЕМ</vt:lpstr>
      <vt:lpstr>РАЗВЯЗКА СЦЕНЫ С НАСТУПЛЕНИЕМ</vt:lpstr>
      <vt:lpstr>РАЗВЯЗКА СЦЕНЫ С НАСТУПЛЕНИЕМ</vt:lpstr>
      <vt:lpstr>РАБОТА ПО ТЕКСТУ</vt:lpstr>
      <vt:lpstr>РАБОТА ПО ТЕКСТУ</vt:lpstr>
      <vt:lpstr>РАБОТА ПО ТЕКСТУ</vt:lpstr>
      <vt:lpstr>РАБОТА ПО ТЕКСТУ</vt:lpstr>
      <vt:lpstr>ФРАГМЕНТ РАССКАЗА</vt:lpstr>
      <vt:lpstr>ФРАГМЕНТ РАССКАЗА</vt:lpstr>
      <vt:lpstr>РАБОТА ПО ТЕКСТУ</vt:lpstr>
      <vt:lpstr>«ОСВОБОЖДЕНИЕ» ГЕРАСИМА</vt:lpstr>
      <vt:lpstr>«ОСВОБОЖДЕНИЕ» ГЕРАСИМА</vt:lpstr>
      <vt:lpstr>ЗНАЧЕНИЕ ПЕЙЗАЖА</vt:lpstr>
      <vt:lpstr>ЗНАЧЕНИЕ ПЕЙЗАЖА</vt:lpstr>
      <vt:lpstr>ЗАКЛЮЧЕНИЕ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ТСБ-1</cp:lastModifiedBy>
  <cp:revision>423</cp:revision>
  <dcterms:created xsi:type="dcterms:W3CDTF">2020-09-22T15:24:01Z</dcterms:created>
  <dcterms:modified xsi:type="dcterms:W3CDTF">2021-02-22T09:23:44Z</dcterms:modified>
</cp:coreProperties>
</file>