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5" r:id="rId2"/>
    <p:sldId id="325" r:id="rId3"/>
    <p:sldId id="334" r:id="rId4"/>
    <p:sldId id="393" r:id="rId5"/>
    <p:sldId id="377" r:id="rId6"/>
    <p:sldId id="389" r:id="rId7"/>
    <p:sldId id="378" r:id="rId8"/>
    <p:sldId id="395" r:id="rId9"/>
    <p:sldId id="394" r:id="rId10"/>
    <p:sldId id="390" r:id="rId11"/>
    <p:sldId id="379" r:id="rId12"/>
    <p:sldId id="362" r:id="rId13"/>
    <p:sldId id="367" r:id="rId14"/>
    <p:sldId id="382" r:id="rId15"/>
    <p:sldId id="353" r:id="rId16"/>
    <p:sldId id="388" r:id="rId17"/>
    <p:sldId id="376" r:id="rId18"/>
    <p:sldId id="371" r:id="rId19"/>
    <p:sldId id="384" r:id="rId20"/>
    <p:sldId id="380" r:id="rId21"/>
    <p:sldId id="381" r:id="rId22"/>
    <p:sldId id="365" r:id="rId23"/>
    <p:sldId id="366" r:id="rId24"/>
    <p:sldId id="356" r:id="rId25"/>
    <p:sldId id="391" r:id="rId26"/>
    <p:sldId id="392" r:id="rId27"/>
    <p:sldId id="350"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8" autoAdjust="0"/>
    <p:restoredTop sz="94660"/>
  </p:normalViewPr>
  <p:slideViewPr>
    <p:cSldViewPr snapToGrid="0">
      <p:cViewPr varScale="1">
        <p:scale>
          <a:sx n="62" d="100"/>
          <a:sy n="62" d="100"/>
        </p:scale>
        <p:origin x="63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CEF9F-6EBB-4328-BFF4-22C835255634}" type="datetimeFigureOut">
              <a:rPr lang="ru-RU" smtClean="0"/>
              <a:pPr/>
              <a:t>16.02.2021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978DB-73CB-438D-BB08-2D9C565D52BF}" type="slidenum">
              <a:rPr lang="ru-RU" smtClean="0"/>
              <a:pPr/>
              <a:t>‹#›</a:t>
            </a:fld>
            <a:endParaRPr lang="ru-RU"/>
          </a:p>
        </p:txBody>
      </p:sp>
    </p:spTree>
    <p:extLst>
      <p:ext uri="{BB962C8B-B14F-4D97-AF65-F5344CB8AC3E}">
        <p14:creationId xmlns:p14="http://schemas.microsoft.com/office/powerpoint/2010/main" val="218872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a:t>
            </a:fld>
            <a:endParaRPr lang="ru-RU"/>
          </a:p>
        </p:txBody>
      </p:sp>
    </p:spTree>
    <p:extLst>
      <p:ext uri="{BB962C8B-B14F-4D97-AF65-F5344CB8AC3E}">
        <p14:creationId xmlns:p14="http://schemas.microsoft.com/office/powerpoint/2010/main" val="344045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11</a:t>
            </a:fld>
            <a:endParaRPr lang="ru-RU"/>
          </a:p>
        </p:txBody>
      </p:sp>
    </p:spTree>
    <p:extLst>
      <p:ext uri="{BB962C8B-B14F-4D97-AF65-F5344CB8AC3E}">
        <p14:creationId xmlns:p14="http://schemas.microsoft.com/office/powerpoint/2010/main" val="302759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12</a:t>
            </a:fld>
            <a:endParaRPr lang="ru-RU"/>
          </a:p>
        </p:txBody>
      </p:sp>
    </p:spTree>
    <p:extLst>
      <p:ext uri="{BB962C8B-B14F-4D97-AF65-F5344CB8AC3E}">
        <p14:creationId xmlns:p14="http://schemas.microsoft.com/office/powerpoint/2010/main" val="3675550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13</a:t>
            </a:fld>
            <a:endParaRPr lang="ru-RU"/>
          </a:p>
        </p:txBody>
      </p:sp>
    </p:spTree>
    <p:extLst>
      <p:ext uri="{BB962C8B-B14F-4D97-AF65-F5344CB8AC3E}">
        <p14:creationId xmlns:p14="http://schemas.microsoft.com/office/powerpoint/2010/main" val="2987301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14</a:t>
            </a:fld>
            <a:endParaRPr lang="ru-RU"/>
          </a:p>
        </p:txBody>
      </p:sp>
    </p:spTree>
    <p:extLst>
      <p:ext uri="{BB962C8B-B14F-4D97-AF65-F5344CB8AC3E}">
        <p14:creationId xmlns:p14="http://schemas.microsoft.com/office/powerpoint/2010/main" val="214931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15</a:t>
            </a:fld>
            <a:endParaRPr lang="ru-RU"/>
          </a:p>
        </p:txBody>
      </p:sp>
    </p:spTree>
    <p:extLst>
      <p:ext uri="{BB962C8B-B14F-4D97-AF65-F5344CB8AC3E}">
        <p14:creationId xmlns:p14="http://schemas.microsoft.com/office/powerpoint/2010/main" val="882165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16</a:t>
            </a:fld>
            <a:endParaRPr lang="ru-RU"/>
          </a:p>
        </p:txBody>
      </p:sp>
    </p:spTree>
    <p:extLst>
      <p:ext uri="{BB962C8B-B14F-4D97-AF65-F5344CB8AC3E}">
        <p14:creationId xmlns:p14="http://schemas.microsoft.com/office/powerpoint/2010/main" val="1366210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17</a:t>
            </a:fld>
            <a:endParaRPr lang="ru-RU"/>
          </a:p>
        </p:txBody>
      </p:sp>
    </p:spTree>
    <p:extLst>
      <p:ext uri="{BB962C8B-B14F-4D97-AF65-F5344CB8AC3E}">
        <p14:creationId xmlns:p14="http://schemas.microsoft.com/office/powerpoint/2010/main" val="56850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18</a:t>
            </a:fld>
            <a:endParaRPr lang="ru-RU"/>
          </a:p>
        </p:txBody>
      </p:sp>
    </p:spTree>
    <p:extLst>
      <p:ext uri="{BB962C8B-B14F-4D97-AF65-F5344CB8AC3E}">
        <p14:creationId xmlns:p14="http://schemas.microsoft.com/office/powerpoint/2010/main" val="3346977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19</a:t>
            </a:fld>
            <a:endParaRPr lang="ru-RU"/>
          </a:p>
        </p:txBody>
      </p:sp>
    </p:spTree>
    <p:extLst>
      <p:ext uri="{BB962C8B-B14F-4D97-AF65-F5344CB8AC3E}">
        <p14:creationId xmlns:p14="http://schemas.microsoft.com/office/powerpoint/2010/main" val="399062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20</a:t>
            </a:fld>
            <a:endParaRPr lang="ru-RU"/>
          </a:p>
        </p:txBody>
      </p:sp>
    </p:spTree>
    <p:extLst>
      <p:ext uri="{BB962C8B-B14F-4D97-AF65-F5344CB8AC3E}">
        <p14:creationId xmlns:p14="http://schemas.microsoft.com/office/powerpoint/2010/main" val="45832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3</a:t>
            </a:fld>
            <a:endParaRPr lang="ru-RU"/>
          </a:p>
        </p:txBody>
      </p:sp>
    </p:spTree>
    <p:extLst>
      <p:ext uri="{BB962C8B-B14F-4D97-AF65-F5344CB8AC3E}">
        <p14:creationId xmlns:p14="http://schemas.microsoft.com/office/powerpoint/2010/main" val="1112061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21</a:t>
            </a:fld>
            <a:endParaRPr lang="ru-RU"/>
          </a:p>
        </p:txBody>
      </p:sp>
    </p:spTree>
    <p:extLst>
      <p:ext uri="{BB962C8B-B14F-4D97-AF65-F5344CB8AC3E}">
        <p14:creationId xmlns:p14="http://schemas.microsoft.com/office/powerpoint/2010/main" val="3252695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22</a:t>
            </a:fld>
            <a:endParaRPr lang="ru-RU"/>
          </a:p>
        </p:txBody>
      </p:sp>
    </p:spTree>
    <p:extLst>
      <p:ext uri="{BB962C8B-B14F-4D97-AF65-F5344CB8AC3E}">
        <p14:creationId xmlns:p14="http://schemas.microsoft.com/office/powerpoint/2010/main" val="299508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23</a:t>
            </a:fld>
            <a:endParaRPr lang="ru-RU"/>
          </a:p>
        </p:txBody>
      </p:sp>
    </p:spTree>
    <p:extLst>
      <p:ext uri="{BB962C8B-B14F-4D97-AF65-F5344CB8AC3E}">
        <p14:creationId xmlns:p14="http://schemas.microsoft.com/office/powerpoint/2010/main" val="1755091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24</a:t>
            </a:fld>
            <a:endParaRPr lang="ru-RU"/>
          </a:p>
        </p:txBody>
      </p:sp>
    </p:spTree>
    <p:extLst>
      <p:ext uri="{BB962C8B-B14F-4D97-AF65-F5344CB8AC3E}">
        <p14:creationId xmlns:p14="http://schemas.microsoft.com/office/powerpoint/2010/main" val="1199160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25</a:t>
            </a:fld>
            <a:endParaRPr lang="ru-RU"/>
          </a:p>
        </p:txBody>
      </p:sp>
    </p:spTree>
    <p:extLst>
      <p:ext uri="{BB962C8B-B14F-4D97-AF65-F5344CB8AC3E}">
        <p14:creationId xmlns:p14="http://schemas.microsoft.com/office/powerpoint/2010/main" val="3780095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26</a:t>
            </a:fld>
            <a:endParaRPr lang="ru-RU"/>
          </a:p>
        </p:txBody>
      </p:sp>
    </p:spTree>
    <p:extLst>
      <p:ext uri="{BB962C8B-B14F-4D97-AF65-F5344CB8AC3E}">
        <p14:creationId xmlns:p14="http://schemas.microsoft.com/office/powerpoint/2010/main" val="4277636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27</a:t>
            </a:fld>
            <a:endParaRPr lang="ru-RU"/>
          </a:p>
        </p:txBody>
      </p:sp>
    </p:spTree>
    <p:extLst>
      <p:ext uri="{BB962C8B-B14F-4D97-AF65-F5344CB8AC3E}">
        <p14:creationId xmlns:p14="http://schemas.microsoft.com/office/powerpoint/2010/main" val="1495258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4</a:t>
            </a:fld>
            <a:endParaRPr lang="ru-RU"/>
          </a:p>
        </p:txBody>
      </p:sp>
    </p:spTree>
    <p:extLst>
      <p:ext uri="{BB962C8B-B14F-4D97-AF65-F5344CB8AC3E}">
        <p14:creationId xmlns:p14="http://schemas.microsoft.com/office/powerpoint/2010/main" val="99025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5</a:t>
            </a:fld>
            <a:endParaRPr lang="ru-RU"/>
          </a:p>
        </p:txBody>
      </p:sp>
    </p:spTree>
    <p:extLst>
      <p:ext uri="{BB962C8B-B14F-4D97-AF65-F5344CB8AC3E}">
        <p14:creationId xmlns:p14="http://schemas.microsoft.com/office/powerpoint/2010/main" val="288905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6</a:t>
            </a:fld>
            <a:endParaRPr lang="ru-RU"/>
          </a:p>
        </p:txBody>
      </p:sp>
    </p:spTree>
    <p:extLst>
      <p:ext uri="{BB962C8B-B14F-4D97-AF65-F5344CB8AC3E}">
        <p14:creationId xmlns:p14="http://schemas.microsoft.com/office/powerpoint/2010/main" val="134416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7</a:t>
            </a:fld>
            <a:endParaRPr lang="ru-RU"/>
          </a:p>
        </p:txBody>
      </p:sp>
    </p:spTree>
    <p:extLst>
      <p:ext uri="{BB962C8B-B14F-4D97-AF65-F5344CB8AC3E}">
        <p14:creationId xmlns:p14="http://schemas.microsoft.com/office/powerpoint/2010/main" val="108077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8</a:t>
            </a:fld>
            <a:endParaRPr lang="ru-RU"/>
          </a:p>
        </p:txBody>
      </p:sp>
    </p:spTree>
    <p:extLst>
      <p:ext uri="{BB962C8B-B14F-4D97-AF65-F5344CB8AC3E}">
        <p14:creationId xmlns:p14="http://schemas.microsoft.com/office/powerpoint/2010/main" val="228958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9</a:t>
            </a:fld>
            <a:endParaRPr lang="ru-RU"/>
          </a:p>
        </p:txBody>
      </p:sp>
    </p:spTree>
    <p:extLst>
      <p:ext uri="{BB962C8B-B14F-4D97-AF65-F5344CB8AC3E}">
        <p14:creationId xmlns:p14="http://schemas.microsoft.com/office/powerpoint/2010/main" val="175766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10</a:t>
            </a:fld>
            <a:endParaRPr lang="ru-RU"/>
          </a:p>
        </p:txBody>
      </p:sp>
    </p:spTree>
    <p:extLst>
      <p:ext uri="{BB962C8B-B14F-4D97-AF65-F5344CB8AC3E}">
        <p14:creationId xmlns:p14="http://schemas.microsoft.com/office/powerpoint/2010/main" val="224481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212559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475499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876109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338" y="1133193"/>
            <a:ext cx="11948967" cy="5599134"/>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2344"/>
          </a:p>
        </p:txBody>
      </p:sp>
      <p:sp>
        <p:nvSpPr>
          <p:cNvPr id="17" name="bg object 17"/>
          <p:cNvSpPr/>
          <p:nvPr/>
        </p:nvSpPr>
        <p:spPr>
          <a:xfrm>
            <a:off x="141358" y="150402"/>
            <a:ext cx="11948967" cy="90724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2344"/>
          </a:p>
        </p:txBody>
      </p:sp>
      <p:sp>
        <p:nvSpPr>
          <p:cNvPr id="2" name="Holder 2"/>
          <p:cNvSpPr>
            <a:spLocks noGrp="1"/>
          </p:cNvSpPr>
          <p:nvPr>
            <p:ph type="title"/>
          </p:nvPr>
        </p:nvSpPr>
        <p:spPr/>
        <p:txBody>
          <a:bodyPr lIns="0" tIns="0" rIns="0" bIns="0"/>
          <a:lstStyle>
            <a:lvl1pPr>
              <a:defRPr sz="5665" b="1" i="0">
                <a:solidFill>
                  <a:srgbClr val="FEFEFE"/>
                </a:solidFill>
                <a:latin typeface="Arial"/>
                <a:cs typeface="Arial"/>
              </a:defRPr>
            </a:lvl1pPr>
          </a:lstStyle>
          <a:p>
            <a:endParaRPr/>
          </a:p>
        </p:txBody>
      </p:sp>
      <p:sp>
        <p:nvSpPr>
          <p:cNvPr id="3" name="Holder 3"/>
          <p:cNvSpPr>
            <a:spLocks noGrp="1"/>
          </p:cNvSpPr>
          <p:nvPr>
            <p:ph sz="half" idx="2"/>
          </p:nvPr>
        </p:nvSpPr>
        <p:spPr>
          <a:xfrm>
            <a:off x="524644" y="1523342"/>
            <a:ext cx="3857666" cy="405817"/>
          </a:xfrm>
          <a:prstGeom prst="rect">
            <a:avLst/>
          </a:prstGeom>
        </p:spPr>
        <p:txBody>
          <a:bodyPr wrap="square" lIns="0" tIns="0" rIns="0" bIns="0">
            <a:spAutoFit/>
          </a:bodyPr>
          <a:lstStyle>
            <a:lvl1pPr>
              <a:defRPr sz="2930" b="0" i="0">
                <a:solidFill>
                  <a:srgbClr val="FEFEFE"/>
                </a:solidFill>
                <a:latin typeface="Arial"/>
                <a:cs typeface="Arial"/>
              </a:defRPr>
            </a:lvl1pPr>
          </a:lstStyle>
          <a:p>
            <a:endParaRPr/>
          </a:p>
        </p:txBody>
      </p:sp>
      <p:sp>
        <p:nvSpPr>
          <p:cNvPr id="4" name="Holder 4"/>
          <p:cNvSpPr>
            <a:spLocks noGrp="1"/>
          </p:cNvSpPr>
          <p:nvPr>
            <p:ph sz="half" idx="3"/>
          </p:nvPr>
        </p:nvSpPr>
        <p:spPr>
          <a:xfrm>
            <a:off x="6278892" y="1577341"/>
            <a:ext cx="5303521"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406390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116030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93497A-3151-4DC0-A285-86CC8653D4DC}"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40707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93497A-3151-4DC0-A285-86CC8653D4DC}" type="datetimeFigureOut">
              <a:rPr lang="ru-RU" smtClean="0"/>
              <a:pPr/>
              <a:t>16.02.2021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064075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93497A-3151-4DC0-A285-86CC8653D4DC}" type="datetimeFigureOut">
              <a:rPr lang="ru-RU" smtClean="0"/>
              <a:pPr/>
              <a:t>16.02.2021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61069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93497A-3151-4DC0-A285-86CC8653D4DC}" type="datetimeFigureOut">
              <a:rPr lang="ru-RU" smtClean="0"/>
              <a:pPr/>
              <a:t>16.02.2021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25762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93497A-3151-4DC0-A285-86CC8653D4DC}" type="datetimeFigureOut">
              <a:rPr lang="ru-RU" smtClean="0"/>
              <a:pPr/>
              <a:t>16.02.2021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46838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93497A-3151-4DC0-A285-86CC8653D4DC}" type="datetimeFigureOut">
              <a:rPr lang="ru-RU" smtClean="0"/>
              <a:pPr/>
              <a:t>16.02.2021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309946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93497A-3151-4DC0-A285-86CC8653D4DC}" type="datetimeFigureOut">
              <a:rPr lang="ru-RU" smtClean="0"/>
              <a:pPr/>
              <a:t>16.02.2021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41110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93497A-3151-4DC0-A285-86CC8653D4DC}" type="datetimeFigureOut">
              <a:rPr lang="ru-RU" smtClean="0"/>
              <a:pPr/>
              <a:t>16.02.2021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2E665A-317E-4192-9889-EE2CF4E3CD44}" type="slidenum">
              <a:rPr lang="ru-RU" smtClean="0"/>
              <a:pPr/>
              <a:t>‹#›</a:t>
            </a:fld>
            <a:endParaRPr lang="ru-RU"/>
          </a:p>
        </p:txBody>
      </p:sp>
    </p:spTree>
    <p:extLst>
      <p:ext uri="{BB962C8B-B14F-4D97-AF65-F5344CB8AC3E}">
        <p14:creationId xmlns:p14="http://schemas.microsoft.com/office/powerpoint/2010/main" val="155801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3497A-3151-4DC0-A285-86CC8653D4DC}" type="datetimeFigureOut">
              <a:rPr lang="ru-RU" smtClean="0"/>
              <a:pPr/>
              <a:t>16.02.2021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E665A-317E-4192-9889-EE2CF4E3CD44}" type="slidenum">
              <a:rPr lang="ru-RU" smtClean="0"/>
              <a:pPr/>
              <a:t>‹#›</a:t>
            </a:fld>
            <a:endParaRPr lang="ru-RU"/>
          </a:p>
        </p:txBody>
      </p:sp>
    </p:spTree>
    <p:extLst>
      <p:ext uri="{BB962C8B-B14F-4D97-AF65-F5344CB8AC3E}">
        <p14:creationId xmlns:p14="http://schemas.microsoft.com/office/powerpoint/2010/main" val="1191829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xmlns="" id="{EE80F0AA-4DF1-4DBF-9AA2-5439157D8912}"/>
              </a:ext>
            </a:extLst>
          </p:cNvPr>
          <p:cNvSpPr/>
          <p:nvPr/>
        </p:nvSpPr>
        <p:spPr>
          <a:xfrm>
            <a:off x="2985" y="3247"/>
            <a:ext cx="12173957" cy="215805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xmlns="" id="{96789AA7-9596-4F83-89FD-AEC28EE179F1}"/>
              </a:ext>
            </a:extLst>
          </p:cNvPr>
          <p:cNvSpPr txBox="1"/>
          <p:nvPr/>
        </p:nvSpPr>
        <p:spPr>
          <a:xfrm>
            <a:off x="1847150" y="3128914"/>
            <a:ext cx="6049473" cy="3430744"/>
          </a:xfrm>
          <a:prstGeom prst="rect">
            <a:avLst/>
          </a:prstGeom>
        </p:spPr>
        <p:txBody>
          <a:bodyPr vert="horz" wrap="square" lIns="0" tIns="29525" rIns="0" bIns="0" rtlCol="0">
            <a:spAutoFit/>
          </a:bodyPr>
          <a:lstStyle/>
          <a:p>
            <a:pPr marL="38918" algn="ctr">
              <a:spcBef>
                <a:spcPts val="233"/>
              </a:spcBef>
            </a:pPr>
            <a:r>
              <a:rPr lang="ru-RU" sz="5400" b="1" dirty="0" err="1" smtClean="0">
                <a:solidFill>
                  <a:srgbClr val="2365C7"/>
                </a:solidFill>
                <a:latin typeface="Arial" pitchFamily="34" charset="0"/>
                <a:cs typeface="Arial" pitchFamily="34" charset="0"/>
              </a:rPr>
              <a:t>И.С.Тургенев</a:t>
            </a:r>
            <a:endParaRPr lang="ru-RU" sz="5400" b="1" dirty="0" smtClean="0">
              <a:solidFill>
                <a:srgbClr val="2365C7"/>
              </a:solidFill>
              <a:latin typeface="Arial" pitchFamily="34" charset="0"/>
              <a:cs typeface="Arial" pitchFamily="34" charset="0"/>
            </a:endParaRPr>
          </a:p>
          <a:p>
            <a:pPr marL="38918" algn="ctr">
              <a:spcBef>
                <a:spcPts val="233"/>
              </a:spcBef>
            </a:pPr>
            <a:r>
              <a:rPr lang="ru-RU" sz="5400" b="1" dirty="0" smtClean="0">
                <a:solidFill>
                  <a:srgbClr val="2365C7"/>
                </a:solidFill>
                <a:latin typeface="Arial" pitchFamily="34" charset="0"/>
                <a:cs typeface="Arial" pitchFamily="34" charset="0"/>
              </a:rPr>
              <a:t>Рассказ «Муму».</a:t>
            </a:r>
          </a:p>
          <a:p>
            <a:pPr marL="38918" algn="ctr">
              <a:spcBef>
                <a:spcPts val="233"/>
              </a:spcBef>
            </a:pPr>
            <a:r>
              <a:rPr lang="ru-RU" sz="4800" b="1" dirty="0" smtClean="0">
                <a:solidFill>
                  <a:srgbClr val="2365C7"/>
                </a:solidFill>
                <a:latin typeface="Arial" pitchFamily="34" charset="0"/>
                <a:cs typeface="Arial" pitchFamily="34" charset="0"/>
              </a:rPr>
              <a:t>Урок 1.</a:t>
            </a:r>
          </a:p>
          <a:p>
            <a:pPr marL="38918" algn="ctr">
              <a:spcBef>
                <a:spcPts val="233"/>
              </a:spcBef>
            </a:pPr>
            <a:endParaRPr lang="ru-RU" sz="5400" b="1" dirty="0" smtClean="0">
              <a:solidFill>
                <a:srgbClr val="2365C7"/>
              </a:solidFill>
              <a:latin typeface="Arial" pitchFamily="34" charset="0"/>
              <a:cs typeface="Arial" pitchFamily="34" charset="0"/>
            </a:endParaRPr>
          </a:p>
        </p:txBody>
      </p:sp>
      <p:sp>
        <p:nvSpPr>
          <p:cNvPr id="16" name="object 5">
            <a:extLst>
              <a:ext uri="{FF2B5EF4-FFF2-40B4-BE49-F238E27FC236}">
                <a16:creationId xmlns:a16="http://schemas.microsoft.com/office/drawing/2014/main" xmlns="" id="{A8BAE388-D6D2-40E9-8208-E39C1E0E7029}"/>
              </a:ext>
            </a:extLst>
          </p:cNvPr>
          <p:cNvSpPr/>
          <p:nvPr/>
        </p:nvSpPr>
        <p:spPr>
          <a:xfrm>
            <a:off x="778780" y="3325268"/>
            <a:ext cx="645111" cy="2254123"/>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a:p>
        </p:txBody>
      </p:sp>
      <p:sp>
        <p:nvSpPr>
          <p:cNvPr id="20" name="object 9">
            <a:extLst>
              <a:ext uri="{FF2B5EF4-FFF2-40B4-BE49-F238E27FC236}">
                <a16:creationId xmlns:a16="http://schemas.microsoft.com/office/drawing/2014/main" xmlns="" id="{F294EAD7-CAB8-401C-B12D-6064AA1177E0}"/>
              </a:ext>
            </a:extLst>
          </p:cNvPr>
          <p:cNvSpPr/>
          <p:nvPr/>
        </p:nvSpPr>
        <p:spPr>
          <a:xfrm>
            <a:off x="9940666" y="482101"/>
            <a:ext cx="1276313" cy="1276313"/>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a:p>
        </p:txBody>
      </p:sp>
      <p:sp>
        <p:nvSpPr>
          <p:cNvPr id="21" name="object 10">
            <a:extLst>
              <a:ext uri="{FF2B5EF4-FFF2-40B4-BE49-F238E27FC236}">
                <a16:creationId xmlns:a16="http://schemas.microsoft.com/office/drawing/2014/main" xmlns="" id="{27824596-7DE1-4136-95E4-49A51856B6D3}"/>
              </a:ext>
            </a:extLst>
          </p:cNvPr>
          <p:cNvSpPr/>
          <p:nvPr/>
        </p:nvSpPr>
        <p:spPr>
          <a:xfrm>
            <a:off x="9940666" y="482101"/>
            <a:ext cx="1276313"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xmlns="" id="{CAFE6579-511C-4CCB-9A5C-300ACC2F553A}"/>
              </a:ext>
            </a:extLst>
          </p:cNvPr>
          <p:cNvSpPr txBox="1"/>
          <p:nvPr/>
        </p:nvSpPr>
        <p:spPr>
          <a:xfrm>
            <a:off x="10344999" y="526307"/>
            <a:ext cx="523297" cy="765747"/>
          </a:xfrm>
          <a:prstGeom prst="rect">
            <a:avLst/>
          </a:prstGeom>
        </p:spPr>
        <p:txBody>
          <a:bodyPr vert="horz" wrap="square" lIns="0" tIns="33552" rIns="0" bIns="0" rtlCol="0">
            <a:spAutoFit/>
          </a:bodyPr>
          <a:lstStyle/>
          <a:p>
            <a:pPr algn="ctr">
              <a:spcBef>
                <a:spcPts val="265"/>
              </a:spcBef>
            </a:pPr>
            <a:r>
              <a:rPr lang="ru-RU" sz="4800" b="1" spc="21" dirty="0" smtClean="0">
                <a:solidFill>
                  <a:srgbClr val="FEFEFE"/>
                </a:solidFill>
                <a:latin typeface="Arial"/>
                <a:cs typeface="Arial"/>
              </a:rPr>
              <a:t>5</a:t>
            </a:r>
            <a:endParaRPr sz="4800" dirty="0">
              <a:latin typeface="Arial"/>
              <a:cs typeface="Arial"/>
            </a:endParaRPr>
          </a:p>
        </p:txBody>
      </p:sp>
      <p:sp>
        <p:nvSpPr>
          <p:cNvPr id="23" name="object 13">
            <a:extLst>
              <a:ext uri="{FF2B5EF4-FFF2-40B4-BE49-F238E27FC236}">
                <a16:creationId xmlns:a16="http://schemas.microsoft.com/office/drawing/2014/main" xmlns="" id="{065B57C3-CBC0-467B-8CE6-9C853CD5BC49}"/>
              </a:ext>
            </a:extLst>
          </p:cNvPr>
          <p:cNvSpPr txBox="1"/>
          <p:nvPr/>
        </p:nvSpPr>
        <p:spPr>
          <a:xfrm>
            <a:off x="10005980" y="1210723"/>
            <a:ext cx="1199618" cy="456635"/>
          </a:xfrm>
          <a:prstGeom prst="rect">
            <a:avLst/>
          </a:prstGeom>
        </p:spPr>
        <p:txBody>
          <a:bodyPr vert="horz" wrap="square" lIns="0" tIns="25499" rIns="0" bIns="0" rtlCol="0">
            <a:spAutoFit/>
          </a:bodyPr>
          <a:lstStyle/>
          <a:p>
            <a:pPr algn="ctr">
              <a:spcBef>
                <a:spcPts val="201"/>
              </a:spcBef>
            </a:pPr>
            <a:r>
              <a:rPr lang="ru-RU" sz="2800" b="1" spc="-11" dirty="0">
                <a:solidFill>
                  <a:srgbClr val="FEFEFE"/>
                </a:solidFill>
                <a:latin typeface="Arial"/>
                <a:cs typeface="Arial"/>
              </a:rPr>
              <a:t>класс</a:t>
            </a:r>
            <a:endParaRPr sz="2800" b="1" dirty="0">
              <a:latin typeface="Arial"/>
              <a:cs typeface="Arial"/>
            </a:endParaRPr>
          </a:p>
        </p:txBody>
      </p:sp>
      <p:sp>
        <p:nvSpPr>
          <p:cNvPr id="46" name="object 2">
            <a:extLst>
              <a:ext uri="{FF2B5EF4-FFF2-40B4-BE49-F238E27FC236}">
                <a16:creationId xmlns:a16="http://schemas.microsoft.com/office/drawing/2014/main" xmlns="" id="{B8AE967A-8A32-463D-BEB3-961169192AFF}"/>
              </a:ext>
            </a:extLst>
          </p:cNvPr>
          <p:cNvSpPr txBox="1">
            <a:spLocks/>
          </p:cNvSpPr>
          <p:nvPr/>
        </p:nvSpPr>
        <p:spPr>
          <a:xfrm>
            <a:off x="2049237" y="456621"/>
            <a:ext cx="6180542" cy="1138567"/>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defTabSz="1935419">
              <a:spcBef>
                <a:spcPts val="241"/>
              </a:spcBef>
              <a:defRPr/>
            </a:pPr>
            <a:r>
              <a:rPr lang="ru-RU" sz="7196" kern="0" spc="21" dirty="0" smtClean="0">
                <a:solidFill>
                  <a:sysClr val="window" lastClr="FFFFFF"/>
                </a:solidFill>
              </a:rPr>
              <a:t>  Литература</a:t>
            </a:r>
            <a:endParaRPr lang="en-US" sz="7196" kern="0" spc="21" dirty="0">
              <a:solidFill>
                <a:sysClr val="window" lastClr="FFFFFF"/>
              </a:solidFill>
            </a:endParaRPr>
          </a:p>
        </p:txBody>
      </p:sp>
      <p:sp>
        <p:nvSpPr>
          <p:cNvPr id="47" name="object 11">
            <a:extLst>
              <a:ext uri="{FF2B5EF4-FFF2-40B4-BE49-F238E27FC236}">
                <a16:creationId xmlns:a16="http://schemas.microsoft.com/office/drawing/2014/main" xmlns="" id="{38127922-7F66-46DD-B48F-9CFEFAEAC55F}"/>
              </a:ext>
            </a:extLst>
          </p:cNvPr>
          <p:cNvSpPr/>
          <p:nvPr/>
        </p:nvSpPr>
        <p:spPr>
          <a:xfrm>
            <a:off x="704893" y="614405"/>
            <a:ext cx="936801" cy="897823"/>
          </a:xfrm>
          <a:custGeom>
            <a:avLst/>
            <a:gdLst/>
            <a:ahLst/>
            <a:cxnLst/>
            <a:rect l="l" t="t" r="r" b="b"/>
            <a:pathLst>
              <a:path w="442595" h="424180">
                <a:moveTo>
                  <a:pt x="439548" y="319402"/>
                </a:moveTo>
                <a:lnTo>
                  <a:pt x="52138" y="319402"/>
                </a:lnTo>
                <a:lnTo>
                  <a:pt x="31861" y="323505"/>
                </a:lnTo>
                <a:lnTo>
                  <a:pt x="15286" y="334689"/>
                </a:lnTo>
                <a:lnTo>
                  <a:pt x="4103" y="351264"/>
                </a:lnTo>
                <a:lnTo>
                  <a:pt x="0" y="371541"/>
                </a:lnTo>
                <a:lnTo>
                  <a:pt x="4103" y="391814"/>
                </a:lnTo>
                <a:lnTo>
                  <a:pt x="15286" y="408387"/>
                </a:lnTo>
                <a:lnTo>
                  <a:pt x="31861" y="419570"/>
                </a:lnTo>
                <a:lnTo>
                  <a:pt x="52138" y="423673"/>
                </a:lnTo>
                <a:lnTo>
                  <a:pt x="328301" y="423673"/>
                </a:lnTo>
                <a:lnTo>
                  <a:pt x="331199" y="420775"/>
                </a:lnTo>
                <a:lnTo>
                  <a:pt x="331199" y="413618"/>
                </a:lnTo>
                <a:lnTo>
                  <a:pt x="328301" y="410716"/>
                </a:lnTo>
                <a:lnTo>
                  <a:pt x="52138" y="410716"/>
                </a:lnTo>
                <a:lnTo>
                  <a:pt x="36902" y="407633"/>
                </a:lnTo>
                <a:lnTo>
                  <a:pt x="24445" y="399230"/>
                </a:lnTo>
                <a:lnTo>
                  <a:pt x="16039" y="386776"/>
                </a:lnTo>
                <a:lnTo>
                  <a:pt x="12955" y="371541"/>
                </a:lnTo>
                <a:lnTo>
                  <a:pt x="16039" y="356305"/>
                </a:lnTo>
                <a:lnTo>
                  <a:pt x="24445" y="343850"/>
                </a:lnTo>
                <a:lnTo>
                  <a:pt x="36902" y="335446"/>
                </a:lnTo>
                <a:lnTo>
                  <a:pt x="52138" y="332362"/>
                </a:lnTo>
                <a:lnTo>
                  <a:pt x="439548" y="332362"/>
                </a:lnTo>
                <a:lnTo>
                  <a:pt x="442446" y="329457"/>
                </a:lnTo>
                <a:lnTo>
                  <a:pt x="442446" y="322300"/>
                </a:lnTo>
                <a:lnTo>
                  <a:pt x="439548" y="319402"/>
                </a:lnTo>
                <a:close/>
              </a:path>
              <a:path w="442595" h="424180">
                <a:moveTo>
                  <a:pt x="439548" y="410716"/>
                </a:moveTo>
                <a:lnTo>
                  <a:pt x="354347" y="410716"/>
                </a:lnTo>
                <a:lnTo>
                  <a:pt x="351445" y="413618"/>
                </a:lnTo>
                <a:lnTo>
                  <a:pt x="351445" y="420775"/>
                </a:lnTo>
                <a:lnTo>
                  <a:pt x="354347" y="423673"/>
                </a:lnTo>
                <a:lnTo>
                  <a:pt x="439548" y="423673"/>
                </a:lnTo>
                <a:lnTo>
                  <a:pt x="442446" y="420775"/>
                </a:lnTo>
                <a:lnTo>
                  <a:pt x="442446" y="413618"/>
                </a:lnTo>
                <a:lnTo>
                  <a:pt x="439548" y="410716"/>
                </a:lnTo>
                <a:close/>
              </a:path>
              <a:path w="442595" h="424180">
                <a:moveTo>
                  <a:pt x="432503" y="332362"/>
                </a:moveTo>
                <a:lnTo>
                  <a:pt x="418830" y="332362"/>
                </a:lnTo>
                <a:lnTo>
                  <a:pt x="416437" y="340457"/>
                </a:lnTo>
                <a:lnTo>
                  <a:pt x="414121" y="350137"/>
                </a:lnTo>
                <a:lnTo>
                  <a:pt x="412372" y="360724"/>
                </a:lnTo>
                <a:lnTo>
                  <a:pt x="411680" y="371541"/>
                </a:lnTo>
                <a:lnTo>
                  <a:pt x="412372" y="382354"/>
                </a:lnTo>
                <a:lnTo>
                  <a:pt x="414121" y="392940"/>
                </a:lnTo>
                <a:lnTo>
                  <a:pt x="416437" y="402620"/>
                </a:lnTo>
                <a:lnTo>
                  <a:pt x="418830" y="410716"/>
                </a:lnTo>
                <a:lnTo>
                  <a:pt x="432503" y="410716"/>
                </a:lnTo>
                <a:lnTo>
                  <a:pt x="430159" y="403448"/>
                </a:lnTo>
                <a:lnTo>
                  <a:pt x="427579" y="393776"/>
                </a:lnTo>
                <a:lnTo>
                  <a:pt x="425494" y="382780"/>
                </a:lnTo>
                <a:lnTo>
                  <a:pt x="424637" y="371541"/>
                </a:lnTo>
                <a:lnTo>
                  <a:pt x="425494" y="360297"/>
                </a:lnTo>
                <a:lnTo>
                  <a:pt x="427579" y="349299"/>
                </a:lnTo>
                <a:lnTo>
                  <a:pt x="430159" y="339627"/>
                </a:lnTo>
                <a:lnTo>
                  <a:pt x="432503" y="332362"/>
                </a:lnTo>
                <a:close/>
              </a:path>
              <a:path w="442595" h="424180">
                <a:moveTo>
                  <a:pt x="437324" y="60998"/>
                </a:moveTo>
                <a:lnTo>
                  <a:pt x="91180" y="60998"/>
                </a:lnTo>
                <a:lnTo>
                  <a:pt x="72562" y="64766"/>
                </a:lnTo>
                <a:lnTo>
                  <a:pt x="57340" y="75038"/>
                </a:lnTo>
                <a:lnTo>
                  <a:pt x="47069" y="90259"/>
                </a:lnTo>
                <a:lnTo>
                  <a:pt x="43300" y="108878"/>
                </a:lnTo>
                <a:lnTo>
                  <a:pt x="47069" y="127498"/>
                </a:lnTo>
                <a:lnTo>
                  <a:pt x="57340" y="142719"/>
                </a:lnTo>
                <a:lnTo>
                  <a:pt x="72562" y="152990"/>
                </a:lnTo>
                <a:lnTo>
                  <a:pt x="91180" y="156758"/>
                </a:lnTo>
                <a:lnTo>
                  <a:pt x="69324" y="156758"/>
                </a:lnTo>
                <a:lnTo>
                  <a:pt x="27786" y="184311"/>
                </a:lnTo>
                <a:lnTo>
                  <a:pt x="24237" y="274312"/>
                </a:lnTo>
                <a:lnTo>
                  <a:pt x="27786" y="291847"/>
                </a:lnTo>
                <a:lnTo>
                  <a:pt x="37458" y="306181"/>
                </a:lnTo>
                <a:lnTo>
                  <a:pt x="51791" y="315853"/>
                </a:lnTo>
                <a:lnTo>
                  <a:pt x="69324" y="319402"/>
                </a:lnTo>
                <a:lnTo>
                  <a:pt x="390660" y="319402"/>
                </a:lnTo>
                <a:lnTo>
                  <a:pt x="393559" y="316500"/>
                </a:lnTo>
                <a:lnTo>
                  <a:pt x="393559" y="309347"/>
                </a:lnTo>
                <a:lnTo>
                  <a:pt x="390660" y="306445"/>
                </a:lnTo>
                <a:lnTo>
                  <a:pt x="69324" y="306445"/>
                </a:lnTo>
                <a:lnTo>
                  <a:pt x="56828" y="303917"/>
                </a:lnTo>
                <a:lnTo>
                  <a:pt x="46614" y="297025"/>
                </a:lnTo>
                <a:lnTo>
                  <a:pt x="39723" y="286810"/>
                </a:lnTo>
                <a:lnTo>
                  <a:pt x="37194" y="274312"/>
                </a:lnTo>
                <a:lnTo>
                  <a:pt x="37311" y="201264"/>
                </a:lnTo>
                <a:lnTo>
                  <a:pt x="39723" y="189349"/>
                </a:lnTo>
                <a:lnTo>
                  <a:pt x="46614" y="179135"/>
                </a:lnTo>
                <a:lnTo>
                  <a:pt x="56828" y="172243"/>
                </a:lnTo>
                <a:lnTo>
                  <a:pt x="69324" y="169715"/>
                </a:lnTo>
                <a:lnTo>
                  <a:pt x="272069" y="169715"/>
                </a:lnTo>
                <a:lnTo>
                  <a:pt x="272069" y="143798"/>
                </a:lnTo>
                <a:lnTo>
                  <a:pt x="91180" y="143798"/>
                </a:lnTo>
                <a:lnTo>
                  <a:pt x="77602" y="141049"/>
                </a:lnTo>
                <a:lnTo>
                  <a:pt x="66500" y="133558"/>
                </a:lnTo>
                <a:lnTo>
                  <a:pt x="59008" y="122457"/>
                </a:lnTo>
                <a:lnTo>
                  <a:pt x="56259" y="108878"/>
                </a:lnTo>
                <a:lnTo>
                  <a:pt x="59008" y="95299"/>
                </a:lnTo>
                <a:lnTo>
                  <a:pt x="66500" y="84196"/>
                </a:lnTo>
                <a:lnTo>
                  <a:pt x="77602" y="76703"/>
                </a:lnTo>
                <a:lnTo>
                  <a:pt x="91180" y="73954"/>
                </a:lnTo>
                <a:lnTo>
                  <a:pt x="437324" y="73954"/>
                </a:lnTo>
                <a:lnTo>
                  <a:pt x="440228" y="71056"/>
                </a:lnTo>
                <a:lnTo>
                  <a:pt x="440228" y="63900"/>
                </a:lnTo>
                <a:lnTo>
                  <a:pt x="437324" y="60998"/>
                </a:lnTo>
                <a:close/>
              </a:path>
              <a:path w="442595" h="424180">
                <a:moveTo>
                  <a:pt x="364773" y="279319"/>
                </a:moveTo>
                <a:lnTo>
                  <a:pt x="358407" y="282596"/>
                </a:lnTo>
                <a:lnTo>
                  <a:pt x="357159" y="286501"/>
                </a:lnTo>
                <a:lnTo>
                  <a:pt x="361878" y="295652"/>
                </a:lnTo>
                <a:lnTo>
                  <a:pt x="365412" y="301195"/>
                </a:lnTo>
                <a:lnTo>
                  <a:pt x="369417" y="306445"/>
                </a:lnTo>
                <a:lnTo>
                  <a:pt x="386379" y="306445"/>
                </a:lnTo>
                <a:lnTo>
                  <a:pt x="381764" y="301183"/>
                </a:lnTo>
                <a:lnTo>
                  <a:pt x="377507" y="295584"/>
                </a:lnTo>
                <a:lnTo>
                  <a:pt x="373727" y="289832"/>
                </a:lnTo>
                <a:lnTo>
                  <a:pt x="370316" y="283748"/>
                </a:lnTo>
                <a:lnTo>
                  <a:pt x="368679" y="280569"/>
                </a:lnTo>
                <a:lnTo>
                  <a:pt x="364773" y="279319"/>
                </a:lnTo>
                <a:close/>
              </a:path>
              <a:path w="442595" h="424180">
                <a:moveTo>
                  <a:pt x="386358" y="169715"/>
                </a:moveTo>
                <a:lnTo>
                  <a:pt x="369388" y="169715"/>
                </a:lnTo>
                <a:lnTo>
                  <a:pt x="359477" y="185128"/>
                </a:lnTo>
                <a:lnTo>
                  <a:pt x="352251" y="201849"/>
                </a:lnTo>
                <a:lnTo>
                  <a:pt x="347827" y="219594"/>
                </a:lnTo>
                <a:lnTo>
                  <a:pt x="346326" y="238079"/>
                </a:lnTo>
                <a:lnTo>
                  <a:pt x="346326" y="244717"/>
                </a:lnTo>
                <a:lnTo>
                  <a:pt x="346913" y="251369"/>
                </a:lnTo>
                <a:lnTo>
                  <a:pt x="348612" y="260992"/>
                </a:lnTo>
                <a:lnTo>
                  <a:pt x="351345" y="263199"/>
                </a:lnTo>
                <a:lnTo>
                  <a:pt x="354804" y="263199"/>
                </a:lnTo>
                <a:lnTo>
                  <a:pt x="355185" y="263170"/>
                </a:lnTo>
                <a:lnTo>
                  <a:pt x="359088" y="262475"/>
                </a:lnTo>
                <a:lnTo>
                  <a:pt x="361439" y="259113"/>
                </a:lnTo>
                <a:lnTo>
                  <a:pt x="359801" y="249850"/>
                </a:lnTo>
                <a:lnTo>
                  <a:pt x="359352" y="244717"/>
                </a:lnTo>
                <a:lnTo>
                  <a:pt x="359286" y="238079"/>
                </a:lnTo>
                <a:lnTo>
                  <a:pt x="361058" y="219208"/>
                </a:lnTo>
                <a:lnTo>
                  <a:pt x="366268" y="201264"/>
                </a:lnTo>
                <a:lnTo>
                  <a:pt x="374754" y="184637"/>
                </a:lnTo>
                <a:lnTo>
                  <a:pt x="386358" y="169715"/>
                </a:lnTo>
                <a:close/>
              </a:path>
              <a:path w="442595" h="424180">
                <a:moveTo>
                  <a:pt x="305304" y="191105"/>
                </a:moveTo>
                <a:lnTo>
                  <a:pt x="282202" y="191105"/>
                </a:lnTo>
                <a:lnTo>
                  <a:pt x="291815" y="202039"/>
                </a:lnTo>
                <a:lnTo>
                  <a:pt x="295783" y="203028"/>
                </a:lnTo>
                <a:lnTo>
                  <a:pt x="302975" y="200322"/>
                </a:lnTo>
                <a:lnTo>
                  <a:pt x="305304" y="196959"/>
                </a:lnTo>
                <a:lnTo>
                  <a:pt x="305304" y="191105"/>
                </a:lnTo>
                <a:close/>
              </a:path>
              <a:path w="442595" h="424180">
                <a:moveTo>
                  <a:pt x="272069" y="169715"/>
                </a:moveTo>
                <a:lnTo>
                  <a:pt x="259105" y="169715"/>
                </a:lnTo>
                <a:lnTo>
                  <a:pt x="259105" y="196959"/>
                </a:lnTo>
                <a:lnTo>
                  <a:pt x="261432" y="200322"/>
                </a:lnTo>
                <a:lnTo>
                  <a:pt x="265035" y="201676"/>
                </a:lnTo>
                <a:lnTo>
                  <a:pt x="267544" y="202759"/>
                </a:lnTo>
                <a:lnTo>
                  <a:pt x="272141" y="202359"/>
                </a:lnTo>
                <a:lnTo>
                  <a:pt x="275132" y="199155"/>
                </a:lnTo>
                <a:lnTo>
                  <a:pt x="282202" y="191105"/>
                </a:lnTo>
                <a:lnTo>
                  <a:pt x="305304" y="191105"/>
                </a:lnTo>
                <a:lnTo>
                  <a:pt x="305304" y="183017"/>
                </a:lnTo>
                <a:lnTo>
                  <a:pt x="272069" y="183017"/>
                </a:lnTo>
                <a:lnTo>
                  <a:pt x="272069" y="169715"/>
                </a:lnTo>
                <a:close/>
              </a:path>
              <a:path w="442595" h="424180">
                <a:moveTo>
                  <a:pt x="284565" y="175701"/>
                </a:moveTo>
                <a:lnTo>
                  <a:pt x="279845" y="175701"/>
                </a:lnTo>
                <a:lnTo>
                  <a:pt x="277606" y="176712"/>
                </a:lnTo>
                <a:lnTo>
                  <a:pt x="272069" y="183017"/>
                </a:lnTo>
                <a:lnTo>
                  <a:pt x="292345" y="183017"/>
                </a:lnTo>
                <a:lnTo>
                  <a:pt x="286804" y="176712"/>
                </a:lnTo>
                <a:lnTo>
                  <a:pt x="284565" y="175701"/>
                </a:lnTo>
                <a:close/>
              </a:path>
              <a:path w="442595" h="424180">
                <a:moveTo>
                  <a:pt x="367595" y="104612"/>
                </a:moveTo>
                <a:lnTo>
                  <a:pt x="292345" y="104612"/>
                </a:lnTo>
                <a:lnTo>
                  <a:pt x="292345" y="183017"/>
                </a:lnTo>
                <a:lnTo>
                  <a:pt x="305304" y="183017"/>
                </a:lnTo>
                <a:lnTo>
                  <a:pt x="305304" y="169715"/>
                </a:lnTo>
                <a:lnTo>
                  <a:pt x="390660" y="169715"/>
                </a:lnTo>
                <a:lnTo>
                  <a:pt x="393559" y="166813"/>
                </a:lnTo>
                <a:lnTo>
                  <a:pt x="393559" y="159656"/>
                </a:lnTo>
                <a:lnTo>
                  <a:pt x="390660" y="156758"/>
                </a:lnTo>
                <a:lnTo>
                  <a:pt x="437324" y="156758"/>
                </a:lnTo>
                <a:lnTo>
                  <a:pt x="440228" y="153860"/>
                </a:lnTo>
                <a:lnTo>
                  <a:pt x="440228" y="146704"/>
                </a:lnTo>
                <a:lnTo>
                  <a:pt x="437324" y="143798"/>
                </a:lnTo>
                <a:lnTo>
                  <a:pt x="305297" y="143798"/>
                </a:lnTo>
                <a:lnTo>
                  <a:pt x="305297" y="104616"/>
                </a:lnTo>
                <a:lnTo>
                  <a:pt x="367595" y="104612"/>
                </a:lnTo>
                <a:close/>
              </a:path>
              <a:path w="442595" h="424180">
                <a:moveTo>
                  <a:pt x="367591" y="91659"/>
                </a:moveTo>
                <a:lnTo>
                  <a:pt x="253306" y="91659"/>
                </a:lnTo>
                <a:lnTo>
                  <a:pt x="250404" y="94557"/>
                </a:lnTo>
                <a:lnTo>
                  <a:pt x="250404" y="101714"/>
                </a:lnTo>
                <a:lnTo>
                  <a:pt x="253306" y="104616"/>
                </a:lnTo>
                <a:lnTo>
                  <a:pt x="259105" y="104616"/>
                </a:lnTo>
                <a:lnTo>
                  <a:pt x="259105" y="143798"/>
                </a:lnTo>
                <a:lnTo>
                  <a:pt x="272069" y="143798"/>
                </a:lnTo>
                <a:lnTo>
                  <a:pt x="272069" y="104612"/>
                </a:lnTo>
                <a:lnTo>
                  <a:pt x="367595" y="104612"/>
                </a:lnTo>
                <a:lnTo>
                  <a:pt x="370493" y="101714"/>
                </a:lnTo>
                <a:lnTo>
                  <a:pt x="370493" y="94557"/>
                </a:lnTo>
                <a:lnTo>
                  <a:pt x="367591" y="91659"/>
                </a:lnTo>
                <a:close/>
              </a:path>
              <a:path w="442595" h="424180">
                <a:moveTo>
                  <a:pt x="431038" y="73954"/>
                </a:moveTo>
                <a:lnTo>
                  <a:pt x="417382" y="73954"/>
                </a:lnTo>
                <a:lnTo>
                  <a:pt x="415252" y="81289"/>
                </a:lnTo>
                <a:lnTo>
                  <a:pt x="413226" y="89930"/>
                </a:lnTo>
                <a:lnTo>
                  <a:pt x="411711" y="99314"/>
                </a:lnTo>
                <a:lnTo>
                  <a:pt x="411115" y="108878"/>
                </a:lnTo>
                <a:lnTo>
                  <a:pt x="411711" y="118442"/>
                </a:lnTo>
                <a:lnTo>
                  <a:pt x="413226" y="127825"/>
                </a:lnTo>
                <a:lnTo>
                  <a:pt x="415252" y="136465"/>
                </a:lnTo>
                <a:lnTo>
                  <a:pt x="417382" y="143798"/>
                </a:lnTo>
                <a:lnTo>
                  <a:pt x="431038" y="143798"/>
                </a:lnTo>
                <a:lnTo>
                  <a:pt x="428929" y="137197"/>
                </a:lnTo>
                <a:lnTo>
                  <a:pt x="426650" y="128562"/>
                </a:lnTo>
                <a:lnTo>
                  <a:pt x="424826" y="118815"/>
                </a:lnTo>
                <a:lnTo>
                  <a:pt x="424079" y="108878"/>
                </a:lnTo>
                <a:lnTo>
                  <a:pt x="424826" y="98940"/>
                </a:lnTo>
                <a:lnTo>
                  <a:pt x="426650" y="89193"/>
                </a:lnTo>
                <a:lnTo>
                  <a:pt x="428929" y="80557"/>
                </a:lnTo>
                <a:lnTo>
                  <a:pt x="431038" y="73954"/>
                </a:lnTo>
                <a:close/>
              </a:path>
              <a:path w="442595" h="424180">
                <a:moveTo>
                  <a:pt x="64557" y="118"/>
                </a:moveTo>
                <a:lnTo>
                  <a:pt x="30742" y="118"/>
                </a:lnTo>
                <a:lnTo>
                  <a:pt x="18905" y="2514"/>
                </a:lnTo>
                <a:lnTo>
                  <a:pt x="9229" y="9045"/>
                </a:lnTo>
                <a:lnTo>
                  <a:pt x="2701" y="18723"/>
                </a:lnTo>
                <a:lnTo>
                  <a:pt x="306" y="30560"/>
                </a:lnTo>
                <a:lnTo>
                  <a:pt x="2701" y="42397"/>
                </a:lnTo>
                <a:lnTo>
                  <a:pt x="9229" y="52074"/>
                </a:lnTo>
                <a:lnTo>
                  <a:pt x="18905" y="58602"/>
                </a:lnTo>
                <a:lnTo>
                  <a:pt x="30742" y="60998"/>
                </a:lnTo>
                <a:lnTo>
                  <a:pt x="388849" y="60998"/>
                </a:lnTo>
                <a:lnTo>
                  <a:pt x="391222" y="59400"/>
                </a:lnTo>
                <a:lnTo>
                  <a:pt x="393209" y="54518"/>
                </a:lnTo>
                <a:lnTo>
                  <a:pt x="392619" y="51714"/>
                </a:lnTo>
                <a:lnTo>
                  <a:pt x="388842" y="48041"/>
                </a:lnTo>
                <a:lnTo>
                  <a:pt x="21102" y="48041"/>
                </a:lnTo>
                <a:lnTo>
                  <a:pt x="13265" y="40200"/>
                </a:lnTo>
                <a:lnTo>
                  <a:pt x="13265" y="20923"/>
                </a:lnTo>
                <a:lnTo>
                  <a:pt x="21102" y="13078"/>
                </a:lnTo>
                <a:lnTo>
                  <a:pt x="64557" y="13078"/>
                </a:lnTo>
                <a:lnTo>
                  <a:pt x="67456" y="10180"/>
                </a:lnTo>
                <a:lnTo>
                  <a:pt x="67456" y="3023"/>
                </a:lnTo>
                <a:lnTo>
                  <a:pt x="64557" y="118"/>
                </a:lnTo>
                <a:close/>
              </a:path>
              <a:path w="442595" h="424180">
                <a:moveTo>
                  <a:pt x="392421" y="0"/>
                </a:moveTo>
                <a:lnTo>
                  <a:pt x="386206" y="118"/>
                </a:lnTo>
                <a:lnTo>
                  <a:pt x="90333" y="118"/>
                </a:lnTo>
                <a:lnTo>
                  <a:pt x="87435" y="3023"/>
                </a:lnTo>
                <a:lnTo>
                  <a:pt x="87435" y="10180"/>
                </a:lnTo>
                <a:lnTo>
                  <a:pt x="90333" y="13078"/>
                </a:lnTo>
                <a:lnTo>
                  <a:pt x="373614" y="13078"/>
                </a:lnTo>
                <a:lnTo>
                  <a:pt x="370989" y="18453"/>
                </a:lnTo>
                <a:lnTo>
                  <a:pt x="369600" y="24392"/>
                </a:lnTo>
                <a:lnTo>
                  <a:pt x="369600" y="36730"/>
                </a:lnTo>
                <a:lnTo>
                  <a:pt x="370987" y="42670"/>
                </a:lnTo>
                <a:lnTo>
                  <a:pt x="373611" y="48041"/>
                </a:lnTo>
                <a:lnTo>
                  <a:pt x="388842" y="48041"/>
                </a:lnTo>
                <a:lnTo>
                  <a:pt x="385462" y="44754"/>
                </a:lnTo>
                <a:lnTo>
                  <a:pt x="382557" y="37890"/>
                </a:lnTo>
                <a:lnTo>
                  <a:pt x="382557" y="23227"/>
                </a:lnTo>
                <a:lnTo>
                  <a:pt x="385462" y="16369"/>
                </a:lnTo>
                <a:lnTo>
                  <a:pt x="390729" y="11245"/>
                </a:lnTo>
                <a:lnTo>
                  <a:pt x="394487" y="7793"/>
                </a:lnTo>
                <a:lnTo>
                  <a:pt x="392421"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48" name="object 12">
            <a:extLst>
              <a:ext uri="{FF2B5EF4-FFF2-40B4-BE49-F238E27FC236}">
                <a16:creationId xmlns:a16="http://schemas.microsoft.com/office/drawing/2014/main" xmlns="" id="{4BA87E8F-AB13-4B1A-98DA-14DD43AEABCF}"/>
              </a:ext>
            </a:extLst>
          </p:cNvPr>
          <p:cNvSpPr/>
          <p:nvPr/>
        </p:nvSpPr>
        <p:spPr>
          <a:xfrm>
            <a:off x="1094599" y="1111867"/>
            <a:ext cx="329292" cy="0"/>
          </a:xfrm>
          <a:custGeom>
            <a:avLst/>
            <a:gdLst/>
            <a:ahLst/>
            <a:cxnLst/>
            <a:rect l="l" t="t" r="r" b="b"/>
            <a:pathLst>
              <a:path w="155575">
                <a:moveTo>
                  <a:pt x="0" y="0"/>
                </a:moveTo>
                <a:lnTo>
                  <a:pt x="155365" y="0"/>
                </a:lnTo>
              </a:path>
            </a:pathLst>
          </a:custGeom>
          <a:ln w="12956">
            <a:solidFill>
              <a:srgbClr val="00AEEF"/>
            </a:solidFill>
          </a:ln>
        </p:spPr>
        <p:txBody>
          <a:bodyPr wrap="square" lIns="0" tIns="0" rIns="0" bIns="0" rtlCol="0"/>
          <a:lstStyle/>
          <a:p>
            <a:pPr defTabSz="1935419"/>
            <a:endParaRPr sz="3810">
              <a:solidFill>
                <a:prstClr val="black"/>
              </a:solidFill>
              <a:latin typeface="Calibri"/>
            </a:endParaRPr>
          </a:p>
        </p:txBody>
      </p:sp>
      <p:sp>
        <p:nvSpPr>
          <p:cNvPr id="49" name="object 13">
            <a:extLst>
              <a:ext uri="{FF2B5EF4-FFF2-40B4-BE49-F238E27FC236}">
                <a16:creationId xmlns:a16="http://schemas.microsoft.com/office/drawing/2014/main" xmlns="" id="{B0334A9A-6476-4878-93C5-A3D2EC2917B4}"/>
              </a:ext>
            </a:extLst>
          </p:cNvPr>
          <p:cNvSpPr/>
          <p:nvPr/>
        </p:nvSpPr>
        <p:spPr>
          <a:xfrm>
            <a:off x="1234903" y="1405393"/>
            <a:ext cx="90051" cy="28225"/>
          </a:xfrm>
          <a:custGeom>
            <a:avLst/>
            <a:gdLst/>
            <a:ahLst/>
            <a:cxnLst/>
            <a:rect l="l" t="t" r="r" b="b"/>
            <a:pathLst>
              <a:path w="42545" h="13334">
                <a:moveTo>
                  <a:pt x="39164" y="0"/>
                </a:moveTo>
                <a:lnTo>
                  <a:pt x="2901" y="0"/>
                </a:lnTo>
                <a:lnTo>
                  <a:pt x="0" y="2901"/>
                </a:lnTo>
                <a:lnTo>
                  <a:pt x="0" y="10058"/>
                </a:lnTo>
                <a:lnTo>
                  <a:pt x="2901" y="12960"/>
                </a:lnTo>
                <a:lnTo>
                  <a:pt x="39164" y="12960"/>
                </a:lnTo>
                <a:lnTo>
                  <a:pt x="42062" y="10058"/>
                </a:lnTo>
                <a:lnTo>
                  <a:pt x="42062" y="2901"/>
                </a:lnTo>
                <a:lnTo>
                  <a:pt x="39164"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0" name="object 14">
            <a:extLst>
              <a:ext uri="{FF2B5EF4-FFF2-40B4-BE49-F238E27FC236}">
                <a16:creationId xmlns:a16="http://schemas.microsoft.com/office/drawing/2014/main" xmlns="" id="{6631407E-AD9B-4D71-ADDE-1AE5738A212F}"/>
              </a:ext>
            </a:extLst>
          </p:cNvPr>
          <p:cNvSpPr/>
          <p:nvPr/>
        </p:nvSpPr>
        <p:spPr>
          <a:xfrm>
            <a:off x="941860" y="1419110"/>
            <a:ext cx="260743" cy="0"/>
          </a:xfrm>
          <a:custGeom>
            <a:avLst/>
            <a:gdLst/>
            <a:ahLst/>
            <a:cxnLst/>
            <a:rect l="l" t="t" r="r" b="b"/>
            <a:pathLst>
              <a:path w="123190">
                <a:moveTo>
                  <a:pt x="0" y="0"/>
                </a:moveTo>
                <a:lnTo>
                  <a:pt x="123033" y="0"/>
                </a:lnTo>
              </a:path>
            </a:pathLst>
          </a:custGeom>
          <a:ln w="12960">
            <a:solidFill>
              <a:srgbClr val="00AEEF"/>
            </a:solidFill>
          </a:ln>
        </p:spPr>
        <p:txBody>
          <a:bodyPr wrap="square" lIns="0" tIns="0" rIns="0" bIns="0" rtlCol="0"/>
          <a:lstStyle/>
          <a:p>
            <a:pPr defTabSz="1935419"/>
            <a:endParaRPr sz="3810">
              <a:solidFill>
                <a:prstClr val="black"/>
              </a:solidFill>
              <a:latin typeface="Calibri"/>
            </a:endParaRPr>
          </a:p>
        </p:txBody>
      </p:sp>
      <p:sp>
        <p:nvSpPr>
          <p:cNvPr id="51" name="object 15">
            <a:extLst>
              <a:ext uri="{FF2B5EF4-FFF2-40B4-BE49-F238E27FC236}">
                <a16:creationId xmlns:a16="http://schemas.microsoft.com/office/drawing/2014/main" xmlns="" id="{23E1226E-F095-46EB-B6A9-68DAB40DE3D5}"/>
              </a:ext>
            </a:extLst>
          </p:cNvPr>
          <p:cNvSpPr/>
          <p:nvPr/>
        </p:nvSpPr>
        <p:spPr>
          <a:xfrm>
            <a:off x="1142483" y="808414"/>
            <a:ext cx="63170" cy="28225"/>
          </a:xfrm>
          <a:custGeom>
            <a:avLst/>
            <a:gdLst/>
            <a:ahLst/>
            <a:cxnLst/>
            <a:rect l="l" t="t" r="r" b="b"/>
            <a:pathLst>
              <a:path w="29845" h="13335">
                <a:moveTo>
                  <a:pt x="26700" y="0"/>
                </a:moveTo>
                <a:lnTo>
                  <a:pt x="2898" y="0"/>
                </a:lnTo>
                <a:lnTo>
                  <a:pt x="0" y="2898"/>
                </a:lnTo>
                <a:lnTo>
                  <a:pt x="0" y="10054"/>
                </a:lnTo>
                <a:lnTo>
                  <a:pt x="2898" y="12952"/>
                </a:lnTo>
                <a:lnTo>
                  <a:pt x="26700" y="12952"/>
                </a:lnTo>
                <a:lnTo>
                  <a:pt x="29606" y="10054"/>
                </a:lnTo>
                <a:lnTo>
                  <a:pt x="29606" y="2898"/>
                </a:lnTo>
                <a:lnTo>
                  <a:pt x="26700"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sp>
        <p:nvSpPr>
          <p:cNvPr id="52" name="object 16">
            <a:extLst>
              <a:ext uri="{FF2B5EF4-FFF2-40B4-BE49-F238E27FC236}">
                <a16:creationId xmlns:a16="http://schemas.microsoft.com/office/drawing/2014/main" xmlns="" id="{F081E63C-06CE-423D-AAE9-690F6D2219A1}"/>
              </a:ext>
            </a:extLst>
          </p:cNvPr>
          <p:cNvSpPr/>
          <p:nvPr/>
        </p:nvSpPr>
        <p:spPr>
          <a:xfrm>
            <a:off x="855503" y="1042599"/>
            <a:ext cx="255369" cy="177414"/>
          </a:xfrm>
          <a:custGeom>
            <a:avLst/>
            <a:gdLst/>
            <a:ahLst/>
            <a:cxnLst/>
            <a:rect l="l" t="t" r="r" b="b"/>
            <a:pathLst>
              <a:path w="120650" h="83820">
                <a:moveTo>
                  <a:pt x="80314" y="64068"/>
                </a:moveTo>
                <a:lnTo>
                  <a:pt x="58356" y="64068"/>
                </a:lnTo>
                <a:lnTo>
                  <a:pt x="78800" y="79019"/>
                </a:lnTo>
                <a:lnTo>
                  <a:pt x="83786" y="83310"/>
                </a:lnTo>
                <a:lnTo>
                  <a:pt x="94640" y="79689"/>
                </a:lnTo>
                <a:lnTo>
                  <a:pt x="94557" y="65012"/>
                </a:lnTo>
                <a:lnTo>
                  <a:pt x="81601" y="65012"/>
                </a:lnTo>
                <a:lnTo>
                  <a:pt x="80314" y="64068"/>
                </a:lnTo>
                <a:close/>
              </a:path>
              <a:path w="120650" h="83820">
                <a:moveTo>
                  <a:pt x="35111" y="12956"/>
                </a:moveTo>
                <a:lnTo>
                  <a:pt x="22157" y="12956"/>
                </a:lnTo>
                <a:lnTo>
                  <a:pt x="22157" y="74771"/>
                </a:lnTo>
                <a:lnTo>
                  <a:pt x="24231" y="78155"/>
                </a:lnTo>
                <a:lnTo>
                  <a:pt x="30928" y="81554"/>
                </a:lnTo>
                <a:lnTo>
                  <a:pt x="34888" y="81234"/>
                </a:lnTo>
                <a:lnTo>
                  <a:pt x="57066" y="65012"/>
                </a:lnTo>
                <a:lnTo>
                  <a:pt x="35111" y="65012"/>
                </a:lnTo>
                <a:lnTo>
                  <a:pt x="35111" y="12956"/>
                </a:lnTo>
                <a:close/>
              </a:path>
              <a:path w="120650" h="83820">
                <a:moveTo>
                  <a:pt x="59698" y="49560"/>
                </a:moveTo>
                <a:lnTo>
                  <a:pt x="57016" y="49560"/>
                </a:lnTo>
                <a:lnTo>
                  <a:pt x="55670" y="49982"/>
                </a:lnTo>
                <a:lnTo>
                  <a:pt x="35111" y="65012"/>
                </a:lnTo>
                <a:lnTo>
                  <a:pt x="57070" y="65009"/>
                </a:lnTo>
                <a:lnTo>
                  <a:pt x="58356" y="64068"/>
                </a:lnTo>
                <a:lnTo>
                  <a:pt x="80314" y="64068"/>
                </a:lnTo>
                <a:lnTo>
                  <a:pt x="61045" y="49982"/>
                </a:lnTo>
                <a:lnTo>
                  <a:pt x="59698" y="49560"/>
                </a:lnTo>
                <a:close/>
              </a:path>
              <a:path w="120650" h="83820">
                <a:moveTo>
                  <a:pt x="94557" y="12956"/>
                </a:moveTo>
                <a:lnTo>
                  <a:pt x="81601" y="12956"/>
                </a:lnTo>
                <a:lnTo>
                  <a:pt x="81605" y="65012"/>
                </a:lnTo>
                <a:lnTo>
                  <a:pt x="94557" y="65012"/>
                </a:lnTo>
                <a:lnTo>
                  <a:pt x="94557" y="12956"/>
                </a:lnTo>
                <a:close/>
              </a:path>
              <a:path w="120650" h="83820">
                <a:moveTo>
                  <a:pt x="117187" y="0"/>
                </a:moveTo>
                <a:lnTo>
                  <a:pt x="2901" y="0"/>
                </a:lnTo>
                <a:lnTo>
                  <a:pt x="0" y="2901"/>
                </a:lnTo>
                <a:lnTo>
                  <a:pt x="0" y="10058"/>
                </a:lnTo>
                <a:lnTo>
                  <a:pt x="2901" y="12956"/>
                </a:lnTo>
                <a:lnTo>
                  <a:pt x="117187" y="12956"/>
                </a:lnTo>
                <a:lnTo>
                  <a:pt x="120084" y="10058"/>
                </a:lnTo>
                <a:lnTo>
                  <a:pt x="120084" y="2901"/>
                </a:lnTo>
                <a:lnTo>
                  <a:pt x="117187" y="0"/>
                </a:lnTo>
                <a:close/>
              </a:path>
            </a:pathLst>
          </a:custGeom>
          <a:solidFill>
            <a:srgbClr val="00AEEF"/>
          </a:solidFill>
        </p:spPr>
        <p:txBody>
          <a:bodyPr wrap="square" lIns="0" tIns="0" rIns="0" bIns="0" rtlCol="0"/>
          <a:lstStyle/>
          <a:p>
            <a:pPr defTabSz="1935419"/>
            <a:endParaRPr sz="3810">
              <a:solidFill>
                <a:prstClr val="black"/>
              </a:solidFill>
              <a:latin typeface="Calibri"/>
            </a:endParaRPr>
          </a:p>
        </p:txBody>
      </p:sp>
      <p:pic>
        <p:nvPicPr>
          <p:cNvPr id="4098" name="Picture 2" descr="https://skidka-ekb.ru/images/prodacts/sourse/61698/61698393_mumu-eksm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82564" y="2351774"/>
            <a:ext cx="2924870" cy="433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22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1852 ГОД</a:t>
            </a:r>
            <a:endParaRPr lang="ru-RU" sz="4400" dirty="0"/>
          </a:p>
        </p:txBody>
      </p:sp>
      <p:sp>
        <p:nvSpPr>
          <p:cNvPr id="8" name="Text Box 9"/>
          <p:cNvSpPr txBox="1">
            <a:spLocks noChangeArrowheads="1"/>
          </p:cNvSpPr>
          <p:nvPr/>
        </p:nvSpPr>
        <p:spPr bwMode="auto">
          <a:xfrm>
            <a:off x="657223" y="1583728"/>
            <a:ext cx="5531305" cy="452431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3200" dirty="0" err="1" smtClean="0">
                <a:solidFill>
                  <a:srgbClr val="002060"/>
                </a:solidFill>
                <a:latin typeface="Arial" panose="020B0604020202020204" pitchFamily="34" charset="0"/>
                <a:cs typeface="Arial" panose="020B0604020202020204" pitchFamily="34" charset="0"/>
              </a:rPr>
              <a:t>И.С.Тургенев</a:t>
            </a:r>
            <a:r>
              <a:rPr lang="ru-RU" altLang="ru-RU" sz="3200" dirty="0" smtClean="0">
                <a:solidFill>
                  <a:srgbClr val="002060"/>
                </a:solidFill>
                <a:latin typeface="Arial" panose="020B0604020202020204" pitchFamily="34" charset="0"/>
                <a:cs typeface="Arial" panose="020B0604020202020204" pitchFamily="34" charset="0"/>
              </a:rPr>
              <a:t> </a:t>
            </a:r>
            <a:r>
              <a:rPr lang="ru-RU" altLang="ru-RU" sz="3200" dirty="0">
                <a:solidFill>
                  <a:srgbClr val="002060"/>
                </a:solidFill>
                <a:latin typeface="Arial" panose="020B0604020202020204" pitchFamily="34" charset="0"/>
                <a:cs typeface="Arial" panose="020B0604020202020204" pitchFamily="34" charset="0"/>
              </a:rPr>
              <a:t>опубликовал некролог на смерть </a:t>
            </a:r>
            <a:r>
              <a:rPr lang="ru-RU" altLang="ru-RU" sz="3200" dirty="0" smtClean="0">
                <a:solidFill>
                  <a:srgbClr val="002060"/>
                </a:solidFill>
                <a:latin typeface="Arial" panose="020B0604020202020204" pitchFamily="34" charset="0"/>
                <a:cs typeface="Arial" panose="020B0604020202020204" pitchFamily="34" charset="0"/>
              </a:rPr>
              <a:t>       </a:t>
            </a:r>
            <a:r>
              <a:rPr lang="ru-RU" altLang="ru-RU" sz="3200" dirty="0" err="1" smtClean="0">
                <a:solidFill>
                  <a:srgbClr val="002060"/>
                </a:solidFill>
                <a:latin typeface="Arial" panose="020B0604020202020204" pitchFamily="34" charset="0"/>
                <a:cs typeface="Arial" panose="020B0604020202020204" pitchFamily="34" charset="0"/>
              </a:rPr>
              <a:t>Н.В.Гоголя</a:t>
            </a:r>
            <a:r>
              <a:rPr lang="ru-RU" altLang="ru-RU" sz="3200" dirty="0" smtClean="0">
                <a:solidFill>
                  <a:srgbClr val="002060"/>
                </a:solidFill>
                <a:latin typeface="Arial" panose="020B0604020202020204" pitchFamily="34" charset="0"/>
                <a:cs typeface="Arial" panose="020B0604020202020204" pitchFamily="34" charset="0"/>
              </a:rPr>
              <a:t> </a:t>
            </a:r>
            <a:r>
              <a:rPr lang="ru-RU" altLang="ru-RU" sz="3200" dirty="0">
                <a:solidFill>
                  <a:srgbClr val="002060"/>
                </a:solidFill>
                <a:latin typeface="Arial" panose="020B0604020202020204" pitchFamily="34" charset="0"/>
                <a:cs typeface="Arial" panose="020B0604020202020204" pitchFamily="34" charset="0"/>
              </a:rPr>
              <a:t>в газете «Московские ведомости</a:t>
            </a:r>
            <a:r>
              <a:rPr lang="ru-RU" altLang="ru-RU" sz="3200" dirty="0" smtClean="0">
                <a:solidFill>
                  <a:srgbClr val="002060"/>
                </a:solidFill>
                <a:latin typeface="Arial" panose="020B0604020202020204" pitchFamily="34" charset="0"/>
                <a:cs typeface="Arial" panose="020B0604020202020204" pitchFamily="34" charset="0"/>
              </a:rPr>
              <a:t>». Правительство </a:t>
            </a:r>
            <a:r>
              <a:rPr lang="ru-RU" altLang="ru-RU" sz="3200" dirty="0">
                <a:solidFill>
                  <a:srgbClr val="002060"/>
                </a:solidFill>
                <a:latin typeface="Arial" panose="020B0604020202020204" pitchFamily="34" charset="0"/>
                <a:cs typeface="Arial" panose="020B0604020202020204" pitchFamily="34" charset="0"/>
              </a:rPr>
              <a:t>расценило это как ослушание. Николай приказал  посадить Тургенева  на месяц под </a:t>
            </a:r>
            <a:r>
              <a:rPr lang="ru-RU" altLang="ru-RU" sz="3200" dirty="0" smtClean="0">
                <a:solidFill>
                  <a:srgbClr val="002060"/>
                </a:solidFill>
                <a:latin typeface="Arial" panose="020B0604020202020204" pitchFamily="34" charset="0"/>
                <a:cs typeface="Arial" panose="020B0604020202020204" pitchFamily="34" charset="0"/>
              </a:rPr>
              <a:t>арест.</a:t>
            </a:r>
            <a:endParaRPr lang="ru-RU" altLang="ru-RU" sz="3200" dirty="0">
              <a:solidFill>
                <a:srgbClr val="002060"/>
              </a:solidFill>
              <a:latin typeface="Arial" panose="020B0604020202020204" pitchFamily="34" charset="0"/>
              <a:cs typeface="Arial" panose="020B0604020202020204" pitchFamily="34" charset="0"/>
            </a:endParaRPr>
          </a:p>
        </p:txBody>
      </p:sp>
      <p:pic>
        <p:nvPicPr>
          <p:cNvPr id="15" name="Содержимое 6" descr="0021-021-Smert-Gogolja.jpg"/>
          <p:cNvPicPr>
            <a:picLocks noGrp="1" noChangeAspect="1"/>
          </p:cNvPicPr>
          <p:nvPr>
            <p:ph sz="half" idx="2"/>
          </p:nvPr>
        </p:nvPicPr>
        <p:blipFill>
          <a:blip r:embed="rId3"/>
          <a:srcRect/>
          <a:stretch>
            <a:fillRect/>
          </a:stretch>
        </p:blipFill>
        <p:spPr>
          <a:xfrm>
            <a:off x="6743700" y="1405543"/>
            <a:ext cx="4929187" cy="5072062"/>
          </a:xfrm>
        </p:spPr>
      </p:pic>
    </p:spTree>
    <p:extLst>
      <p:ext uri="{BB962C8B-B14F-4D97-AF65-F5344CB8AC3E}">
        <p14:creationId xmlns:p14="http://schemas.microsoft.com/office/powerpoint/2010/main" val="1120174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ИСТОРИЯ СОЗДАНИЯ</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718575" y="1856455"/>
            <a:ext cx="6182287" cy="3539430"/>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2800" dirty="0">
                <a:solidFill>
                  <a:srgbClr val="002060"/>
                </a:solidFill>
                <a:latin typeface="Arial" panose="020B0604020202020204" pitchFamily="34" charset="0"/>
                <a:cs typeface="Arial" panose="020B0604020202020204" pitchFamily="34" charset="0"/>
              </a:rPr>
              <a:t>Рядом с камерой, где находился Тургенев, была </a:t>
            </a:r>
            <a:r>
              <a:rPr lang="ru-RU" altLang="ru-RU" sz="2800" dirty="0" err="1">
                <a:solidFill>
                  <a:srgbClr val="002060"/>
                </a:solidFill>
                <a:latin typeface="Arial" panose="020B0604020202020204" pitchFamily="34" charset="0"/>
                <a:cs typeface="Arial" panose="020B0604020202020204" pitchFamily="34" charset="0"/>
              </a:rPr>
              <a:t>экзекуционная</a:t>
            </a:r>
            <a:r>
              <a:rPr lang="ru-RU" altLang="ru-RU" sz="2800" dirty="0">
                <a:solidFill>
                  <a:srgbClr val="002060"/>
                </a:solidFill>
                <a:latin typeface="Arial" panose="020B0604020202020204" pitchFamily="34" charset="0"/>
                <a:cs typeface="Arial" panose="020B0604020202020204" pitchFamily="34" charset="0"/>
              </a:rPr>
              <a:t>, куда помещики присылали крепостных для наказания. Хлёст розог и крики крестьян вызывали у писателя соответствующие впечатления детства. Здесь родились </a:t>
            </a:r>
            <a:r>
              <a:rPr lang="ru-RU" altLang="ru-RU" sz="2800" dirty="0" smtClean="0">
                <a:solidFill>
                  <a:srgbClr val="002060"/>
                </a:solidFill>
                <a:latin typeface="Arial" panose="020B0604020202020204" pitchFamily="34" charset="0"/>
                <a:cs typeface="Arial" panose="020B0604020202020204" pitchFamily="34" charset="0"/>
              </a:rPr>
              <a:t>строки </a:t>
            </a:r>
            <a:r>
              <a:rPr lang="ru-RU" altLang="ru-RU" sz="2800" dirty="0">
                <a:solidFill>
                  <a:srgbClr val="002060"/>
                </a:solidFill>
                <a:latin typeface="Arial" panose="020B0604020202020204" pitchFamily="34" charset="0"/>
                <a:cs typeface="Arial" panose="020B0604020202020204" pitchFamily="34" charset="0"/>
              </a:rPr>
              <a:t>рассказа «Муму».</a:t>
            </a:r>
          </a:p>
        </p:txBody>
      </p:sp>
      <p:pic>
        <p:nvPicPr>
          <p:cNvPr id="5122" name="Picture 2" descr="https://kbimages1-a.akamaihd.net/7da1409e-f393-4fea-95a0-d16666ecb021/1200/1200/False/_uOZ3rVOszKv3Nr1Sh86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25" y="1405543"/>
            <a:ext cx="3763321" cy="517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766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378236"/>
            <a:ext cx="10963672" cy="601526"/>
          </a:xfrm>
        </p:spPr>
        <p:txBody>
          <a:bodyPr>
            <a:noAutofit/>
          </a:bodyPr>
          <a:lstStyle/>
          <a:p>
            <a:pPr algn="ctr"/>
            <a:r>
              <a:rPr lang="ru-RU" sz="4400" dirty="0" smtClean="0"/>
              <a:t>ИСТОРИЯ СОЗДАНИЯ </a:t>
            </a:r>
            <a:endParaRPr lang="ru-RU" sz="4400" dirty="0"/>
          </a:p>
        </p:txBody>
      </p:sp>
      <p:sp>
        <p:nvSpPr>
          <p:cNvPr id="4" name="Прямоугольник 3"/>
          <p:cNvSpPr/>
          <p:nvPr/>
        </p:nvSpPr>
        <p:spPr>
          <a:xfrm>
            <a:off x="892431"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585790" y="1614489"/>
            <a:ext cx="6315074" cy="452431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defRPr/>
            </a:pPr>
            <a:r>
              <a:rPr lang="ru-RU" sz="2000" dirty="0" smtClean="0">
                <a:latin typeface="Arial" panose="020B0604020202020204" pitchFamily="34" charset="0"/>
                <a:cs typeface="Arial" panose="020B0604020202020204" pitchFamily="34" charset="0"/>
              </a:rPr>
              <a:t> </a:t>
            </a:r>
            <a:r>
              <a:rPr lang="ru-RU" sz="3200" dirty="0" smtClean="0">
                <a:solidFill>
                  <a:srgbClr val="002060"/>
                </a:solidFill>
                <a:latin typeface="Arial" panose="020B0604020202020204" pitchFamily="34" charset="0"/>
                <a:cs typeface="Arial" panose="020B0604020202020204" pitchFamily="34" charset="0"/>
              </a:rPr>
              <a:t>«</a:t>
            </a:r>
            <a:r>
              <a:rPr lang="ru-RU" sz="3200" dirty="0">
                <a:solidFill>
                  <a:srgbClr val="002060"/>
                </a:solidFill>
                <a:latin typeface="Arial" panose="020B0604020202020204" pitchFamily="34" charset="0"/>
                <a:cs typeface="Arial" panose="020B0604020202020204" pitchFamily="34" charset="0"/>
              </a:rPr>
              <a:t>Буду продолжать свои очерки о русском народе, самом странном и самом удивительном народе, какой только есть в мире</a:t>
            </a:r>
            <a:r>
              <a:rPr lang="ru-RU" sz="3200" dirty="0" smtClean="0">
                <a:solidFill>
                  <a:srgbClr val="002060"/>
                </a:solidFill>
                <a:latin typeface="Arial" panose="020B0604020202020204" pitchFamily="34" charset="0"/>
                <a:cs typeface="Arial" panose="020B0604020202020204" pitchFamily="34" charset="0"/>
              </a:rPr>
              <a:t>». </a:t>
            </a:r>
          </a:p>
          <a:p>
            <a:pPr algn="ctr">
              <a:defRPr/>
            </a:pPr>
            <a:r>
              <a:rPr lang="ru-RU" sz="3200" dirty="0">
                <a:solidFill>
                  <a:srgbClr val="002060"/>
                </a:solidFill>
                <a:latin typeface="Arial" panose="020B0604020202020204" pitchFamily="34" charset="0"/>
                <a:cs typeface="Arial" panose="020B0604020202020204" pitchFamily="34" charset="0"/>
              </a:rPr>
              <a:t> </a:t>
            </a:r>
            <a:r>
              <a:rPr lang="ru-RU" sz="3200" dirty="0" smtClean="0">
                <a:solidFill>
                  <a:srgbClr val="002060"/>
                </a:solidFill>
                <a:latin typeface="Arial" panose="020B0604020202020204" pitchFamily="34" charset="0"/>
                <a:cs typeface="Arial" panose="020B0604020202020204" pitchFamily="34" charset="0"/>
              </a:rPr>
              <a:t>                             </a:t>
            </a:r>
            <a:r>
              <a:rPr lang="ru-RU" sz="3200" dirty="0" err="1" smtClean="0">
                <a:solidFill>
                  <a:srgbClr val="002060"/>
                </a:solidFill>
                <a:latin typeface="Arial" panose="020B0604020202020204" pitchFamily="34" charset="0"/>
                <a:cs typeface="Arial" panose="020B0604020202020204" pitchFamily="34" charset="0"/>
              </a:rPr>
              <a:t>И.С.Тургенев</a:t>
            </a:r>
            <a:r>
              <a:rPr lang="ru-RU" sz="3200" dirty="0" smtClean="0">
                <a:solidFill>
                  <a:srgbClr val="002060"/>
                </a:solidFill>
                <a:latin typeface="Arial" panose="020B0604020202020204" pitchFamily="34" charset="0"/>
                <a:cs typeface="Arial" panose="020B0604020202020204" pitchFamily="34" charset="0"/>
              </a:rPr>
              <a:t>.</a:t>
            </a:r>
            <a:endParaRPr lang="ru-RU" sz="3200" dirty="0">
              <a:solidFill>
                <a:srgbClr val="002060"/>
              </a:solidFill>
              <a:latin typeface="Arial" panose="020B0604020202020204" pitchFamily="34" charset="0"/>
              <a:cs typeface="Arial" panose="020B0604020202020204" pitchFamily="34" charset="0"/>
            </a:endParaRPr>
          </a:p>
          <a:p>
            <a:pPr algn="ctr">
              <a:defRPr/>
            </a:pPr>
            <a:r>
              <a:rPr lang="ru-RU" sz="3200" dirty="0" smtClean="0">
                <a:solidFill>
                  <a:srgbClr val="002060"/>
                </a:solidFill>
                <a:latin typeface="Arial" panose="020B0604020202020204" pitchFamily="34" charset="0"/>
                <a:cs typeface="Arial" panose="020B0604020202020204" pitchFamily="34" charset="0"/>
              </a:rPr>
              <a:t> Выйдя </a:t>
            </a:r>
            <a:r>
              <a:rPr lang="ru-RU" sz="3200" dirty="0">
                <a:solidFill>
                  <a:srgbClr val="002060"/>
                </a:solidFill>
                <a:latin typeface="Arial" panose="020B0604020202020204" pitchFamily="34" charset="0"/>
                <a:cs typeface="Arial" panose="020B0604020202020204" pitchFamily="34" charset="0"/>
              </a:rPr>
              <a:t>на свободу, </a:t>
            </a:r>
            <a:r>
              <a:rPr lang="ru-RU" sz="3200" dirty="0" smtClean="0">
                <a:solidFill>
                  <a:srgbClr val="002060"/>
                </a:solidFill>
                <a:latin typeface="Arial" panose="020B0604020202020204" pitchFamily="34" charset="0"/>
                <a:cs typeface="Arial" panose="020B0604020202020204" pitchFamily="34" charset="0"/>
              </a:rPr>
              <a:t>              </a:t>
            </a:r>
            <a:r>
              <a:rPr lang="ru-RU" sz="3200" dirty="0" err="1" smtClean="0">
                <a:solidFill>
                  <a:srgbClr val="002060"/>
                </a:solidFill>
                <a:latin typeface="Arial" panose="020B0604020202020204" pitchFamily="34" charset="0"/>
                <a:cs typeface="Arial" panose="020B0604020202020204" pitchFamily="34" charset="0"/>
              </a:rPr>
              <a:t>И.С.Тургенев</a:t>
            </a:r>
            <a:r>
              <a:rPr lang="ru-RU" sz="3200" dirty="0" smtClean="0">
                <a:solidFill>
                  <a:srgbClr val="002060"/>
                </a:solidFill>
                <a:latin typeface="Arial" panose="020B0604020202020204" pitchFamily="34" charset="0"/>
                <a:cs typeface="Arial" panose="020B0604020202020204" pitchFamily="34" charset="0"/>
              </a:rPr>
              <a:t> </a:t>
            </a:r>
            <a:r>
              <a:rPr lang="ru-RU" sz="3200" dirty="0">
                <a:solidFill>
                  <a:srgbClr val="002060"/>
                </a:solidFill>
                <a:latin typeface="Arial" panose="020B0604020202020204" pitchFamily="34" charset="0"/>
                <a:cs typeface="Arial" panose="020B0604020202020204" pitchFamily="34" charset="0"/>
              </a:rPr>
              <a:t>прочитал своим друзьям рассказ «Муму</a:t>
            </a:r>
            <a:r>
              <a:rPr lang="ru-RU" sz="3200" dirty="0" smtClean="0">
                <a:solidFill>
                  <a:srgbClr val="002060"/>
                </a:solidFill>
                <a:latin typeface="Arial" panose="020B0604020202020204" pitchFamily="34" charset="0"/>
                <a:cs typeface="Arial" panose="020B0604020202020204" pitchFamily="34" charset="0"/>
              </a:rPr>
              <a:t>».</a:t>
            </a:r>
            <a:endParaRPr lang="ru-RU" sz="3200" dirty="0">
              <a:solidFill>
                <a:srgbClr val="002060"/>
              </a:solidFill>
              <a:latin typeface="Arial" panose="020B0604020202020204" pitchFamily="34" charset="0"/>
              <a:cs typeface="Arial" panose="020B0604020202020204" pitchFamily="34" charset="0"/>
            </a:endParaRPr>
          </a:p>
        </p:txBody>
      </p:sp>
      <p:pic>
        <p:nvPicPr>
          <p:cNvPr id="6148" name="Picture 4" descr="https://avatars.mds.yandex.net/get-zen_doc/1584893/pub_5fae985f1064d30b6c438e8a_5fae99b370f5da1bda2c59a4/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345" y="1405543"/>
            <a:ext cx="4072903" cy="507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48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 y="428701"/>
            <a:ext cx="12192000" cy="528562"/>
          </a:xfrm>
        </p:spPr>
        <p:txBody>
          <a:bodyPr>
            <a:noAutofit/>
          </a:bodyPr>
          <a:lstStyle/>
          <a:p>
            <a:pPr algn="ctr"/>
            <a:r>
              <a:rPr lang="ru-RU" sz="4400" dirty="0" smtClean="0"/>
              <a:t>ПУБЛИКАЦИЯ РАССКАЗА</a:t>
            </a:r>
            <a:endParaRPr lang="ru-RU" sz="4400" dirty="0"/>
          </a:p>
        </p:txBody>
      </p:sp>
      <p:sp>
        <p:nvSpPr>
          <p:cNvPr id="7" name="Text Box 9"/>
          <p:cNvSpPr txBox="1">
            <a:spLocks noChangeArrowheads="1"/>
          </p:cNvSpPr>
          <p:nvPr/>
        </p:nvSpPr>
        <p:spPr bwMode="auto">
          <a:xfrm>
            <a:off x="871538" y="1910444"/>
            <a:ext cx="5986462" cy="4031873"/>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3200" dirty="0">
                <a:solidFill>
                  <a:srgbClr val="002060"/>
                </a:solidFill>
                <a:latin typeface="Arial" panose="020B0604020202020204" pitchFamily="34" charset="0"/>
                <a:cs typeface="Arial" panose="020B0604020202020204" pitchFamily="34" charset="0"/>
              </a:rPr>
              <a:t>Рассказ был напечатан в третьей книжке журнала </a:t>
            </a:r>
            <a:r>
              <a:rPr lang="ru-RU" altLang="ru-RU" sz="3200" dirty="0" err="1">
                <a:solidFill>
                  <a:srgbClr val="002060"/>
                </a:solidFill>
                <a:latin typeface="Arial" panose="020B0604020202020204" pitchFamily="34" charset="0"/>
                <a:cs typeface="Arial" panose="020B0604020202020204" pitchFamily="34" charset="0"/>
              </a:rPr>
              <a:t>Н.А.Некрасова</a:t>
            </a:r>
            <a:r>
              <a:rPr lang="ru-RU" altLang="ru-RU" sz="3200" dirty="0">
                <a:solidFill>
                  <a:srgbClr val="002060"/>
                </a:solidFill>
                <a:latin typeface="Arial" panose="020B0604020202020204" pitchFamily="34" charset="0"/>
                <a:cs typeface="Arial" panose="020B0604020202020204" pitchFamily="34" charset="0"/>
              </a:rPr>
              <a:t>  «Современник» в </a:t>
            </a:r>
            <a:r>
              <a:rPr lang="ru-RU" altLang="ru-RU" sz="3200" dirty="0" smtClean="0">
                <a:solidFill>
                  <a:srgbClr val="002060"/>
                </a:solidFill>
                <a:latin typeface="Arial" panose="020B0604020202020204" pitchFamily="34" charset="0"/>
                <a:cs typeface="Arial" panose="020B0604020202020204" pitchFamily="34" charset="0"/>
              </a:rPr>
              <a:t>1854 </a:t>
            </a:r>
            <a:r>
              <a:rPr lang="ru-RU" altLang="ru-RU" sz="3200" dirty="0">
                <a:solidFill>
                  <a:srgbClr val="002060"/>
                </a:solidFill>
                <a:latin typeface="Arial" panose="020B0604020202020204" pitchFamily="34" charset="0"/>
                <a:cs typeface="Arial" panose="020B0604020202020204" pitchFamily="34" charset="0"/>
              </a:rPr>
              <a:t>году</a:t>
            </a:r>
            <a:r>
              <a:rPr lang="ru-RU" altLang="ru-RU" sz="3200" dirty="0" smtClean="0">
                <a:solidFill>
                  <a:srgbClr val="002060"/>
                </a:solidFill>
                <a:latin typeface="Arial" panose="020B0604020202020204" pitchFamily="34" charset="0"/>
                <a:cs typeface="Arial" panose="020B0604020202020204" pitchFamily="34" charset="0"/>
              </a:rPr>
              <a:t>.</a:t>
            </a:r>
          </a:p>
          <a:p>
            <a:pPr algn="ctr"/>
            <a:r>
              <a:rPr lang="ru-RU" sz="3200" dirty="0">
                <a:solidFill>
                  <a:srgbClr val="002060"/>
                </a:solidFill>
                <a:latin typeface="Arial" panose="020B0604020202020204" pitchFamily="34" charset="0"/>
                <a:cs typeface="Arial" panose="020B0604020202020204" pitchFamily="34" charset="0"/>
              </a:rPr>
              <a:t>«Муму» – первое произведение, в котором Тургенев изобличает пороки крепостничества</a:t>
            </a:r>
            <a:r>
              <a:rPr lang="ru-RU" sz="3200" dirty="0" smtClean="0">
                <a:solidFill>
                  <a:srgbClr val="002060"/>
                </a:solidFill>
                <a:latin typeface="Arial" panose="020B0604020202020204" pitchFamily="34" charset="0"/>
                <a:cs typeface="Arial" panose="020B0604020202020204" pitchFamily="34" charset="0"/>
              </a:rPr>
              <a:t>...</a:t>
            </a:r>
            <a:endParaRPr lang="ru-RU" altLang="ru-RU" sz="3200" dirty="0">
              <a:solidFill>
                <a:srgbClr val="002060"/>
              </a:solidFill>
              <a:latin typeface="Arial" panose="020B0604020202020204" pitchFamily="34" charset="0"/>
              <a:cs typeface="Arial" panose="020B0604020202020204" pitchFamily="34" charset="0"/>
            </a:endParaRPr>
          </a:p>
        </p:txBody>
      </p:sp>
      <p:pic>
        <p:nvPicPr>
          <p:cNvPr id="7170" name="Picture 2" descr="https://g.pggcdn.net/product/1571278805288291777/w720/%D0%9C%D1%83%D0%BC%D1%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863" y="1357313"/>
            <a:ext cx="3292568" cy="517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788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0" y="224265"/>
            <a:ext cx="12192000" cy="820812"/>
          </a:xfrm>
        </p:spPr>
        <p:txBody>
          <a:bodyPr>
            <a:noAutofit/>
          </a:bodyPr>
          <a:lstStyle/>
          <a:p>
            <a:pPr algn="ctr"/>
            <a:r>
              <a:rPr lang="ru-RU" sz="4400" dirty="0" smtClean="0"/>
              <a:t>ЖАНР ПРОИЗВЕДЕНИЯ</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374499" y="1657290"/>
            <a:ext cx="11255525" cy="1569660"/>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3200" b="1" dirty="0">
                <a:solidFill>
                  <a:srgbClr val="C00000"/>
                </a:solidFill>
                <a:latin typeface="Arial" panose="020B0604020202020204" pitchFamily="34" charset="0"/>
                <a:cs typeface="Arial" panose="020B0604020202020204" pitchFamily="34" charset="0"/>
              </a:rPr>
              <a:t>Рассказ </a:t>
            </a:r>
            <a:r>
              <a:rPr lang="ru-RU" altLang="ru-RU" sz="3200" b="1" dirty="0" smtClean="0">
                <a:solidFill>
                  <a:srgbClr val="002060"/>
                </a:solidFill>
                <a:latin typeface="Arial" panose="020B0604020202020204" pitchFamily="34" charset="0"/>
                <a:cs typeface="Arial" panose="020B0604020202020204" pitchFamily="34" charset="0"/>
              </a:rPr>
              <a:t>- </a:t>
            </a:r>
            <a:r>
              <a:rPr lang="ru-RU" altLang="ru-RU" sz="3200" b="1" dirty="0">
                <a:solidFill>
                  <a:srgbClr val="002060"/>
                </a:solidFill>
                <a:latin typeface="Arial" panose="020B0604020202020204" pitchFamily="34" charset="0"/>
                <a:cs typeface="Arial" panose="020B0604020202020204" pitchFamily="34" charset="0"/>
              </a:rPr>
              <a:t>это небольшое эпическое произведение, повествующее об одном или нескольких событиях в жизни человека.</a:t>
            </a:r>
            <a:endParaRPr lang="ru-RU" altLang="ru-RU" sz="3200" dirty="0">
              <a:solidFill>
                <a:srgbClr val="002060"/>
              </a:solidFill>
              <a:latin typeface="Arial" panose="020B0604020202020204" pitchFamily="34" charset="0"/>
              <a:cs typeface="Arial" panose="020B0604020202020204" pitchFamily="34" charset="0"/>
            </a:endParaRPr>
          </a:p>
        </p:txBody>
      </p:sp>
      <p:pic>
        <p:nvPicPr>
          <p:cNvPr id="9" name="Picture 2" descr="http://sportkniga.com.ua/images/books228577dt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299" y="3571885"/>
            <a:ext cx="3098115" cy="308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867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85737" y="300037"/>
            <a:ext cx="11872913" cy="745039"/>
          </a:xfrm>
        </p:spPr>
        <p:txBody>
          <a:bodyPr>
            <a:noAutofit/>
          </a:bodyPr>
          <a:lstStyle/>
          <a:p>
            <a:pPr algn="ctr"/>
            <a:r>
              <a:rPr lang="ru-RU" sz="4400" dirty="0" smtClean="0"/>
              <a:t>ЖИЗНЕННЫЕ ИСТОКИ </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502031" y="1528763"/>
            <a:ext cx="5212970" cy="4524316"/>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3200" dirty="0">
                <a:solidFill>
                  <a:srgbClr val="002060"/>
                </a:solidFill>
                <a:latin typeface="Arial" panose="020B0604020202020204" pitchFamily="34" charset="0"/>
                <a:cs typeface="Arial" panose="020B0604020202020204" pitchFamily="34" charset="0"/>
              </a:rPr>
              <a:t>По данным исследователей, в основе произведения лежат реальные события, происходившие в московском доме матери писателя Варвары Петровны Тургеневой.</a:t>
            </a:r>
          </a:p>
        </p:txBody>
      </p:sp>
      <p:pic>
        <p:nvPicPr>
          <p:cNvPr id="8194" name="Picture 2" descr="https://img-fotki.yandex.ru/get/9747/100655484.388/0_1767dd_80baabf0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1528763"/>
            <a:ext cx="5598976" cy="487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818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94872" y="443551"/>
            <a:ext cx="11997128" cy="601526"/>
          </a:xfrm>
        </p:spPr>
        <p:txBody>
          <a:bodyPr>
            <a:noAutofit/>
          </a:bodyPr>
          <a:lstStyle/>
          <a:p>
            <a:pPr algn="ctr"/>
            <a:r>
              <a:rPr lang="ru-RU" sz="4400" dirty="0" smtClean="0"/>
              <a:t>ЖИЗНЕННЫЕ ИСТОКИ</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718576" y="1596325"/>
            <a:ext cx="5127588" cy="3970318"/>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2800" dirty="0">
                <a:solidFill>
                  <a:srgbClr val="002060"/>
                </a:solidFill>
                <a:latin typeface="Arial" panose="020B0604020202020204" pitchFamily="34" charset="0"/>
                <a:cs typeface="Arial" panose="020B0604020202020204" pitchFamily="34" charset="0"/>
              </a:rPr>
              <a:t>«В одной из отдалённых улиц Москвы, в сером доме с белыми колоннами, антресолью (верхний этаж с низкими потолками) и покривившимся балконом, жила некогда барыня, окружённая многочисленной </a:t>
            </a:r>
            <a:r>
              <a:rPr lang="ru-RU" altLang="ru-RU" sz="2800" dirty="0" smtClean="0">
                <a:solidFill>
                  <a:srgbClr val="002060"/>
                </a:solidFill>
                <a:latin typeface="Arial" panose="020B0604020202020204" pitchFamily="34" charset="0"/>
                <a:cs typeface="Arial" panose="020B0604020202020204" pitchFamily="34" charset="0"/>
              </a:rPr>
              <a:t>дворней».</a:t>
            </a:r>
            <a:endParaRPr lang="ru-RU" altLang="ru-RU" sz="2800" dirty="0">
              <a:solidFill>
                <a:srgbClr val="002060"/>
              </a:solidFill>
              <a:latin typeface="Arial" panose="020B0604020202020204" pitchFamily="34" charset="0"/>
              <a:cs typeface="Arial" panose="020B0604020202020204" pitchFamily="34" charset="0"/>
            </a:endParaRPr>
          </a:p>
        </p:txBody>
      </p:sp>
      <p:pic>
        <p:nvPicPr>
          <p:cNvPr id="9218" name="Picture 2" descr="https://im0-tub-com.yandex.net/i?id=5ba516797dde8689814035b049dee5ac&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240" y="2202071"/>
            <a:ext cx="5596583" cy="397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868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0" y="224265"/>
            <a:ext cx="12192000" cy="820812"/>
          </a:xfrm>
        </p:spPr>
        <p:txBody>
          <a:bodyPr>
            <a:noAutofit/>
          </a:bodyPr>
          <a:lstStyle/>
          <a:p>
            <a:pPr algn="ctr"/>
            <a:r>
              <a:rPr lang="ru-RU" sz="4400" dirty="0" smtClean="0"/>
              <a:t>ТЕРМИН «ПРОТОТИП»</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546974" y="2000250"/>
            <a:ext cx="6053851" cy="255454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3200" b="1" dirty="0">
                <a:solidFill>
                  <a:srgbClr val="C00000"/>
                </a:solidFill>
                <a:latin typeface="Arial" panose="020B0604020202020204" pitchFamily="34" charset="0"/>
                <a:cs typeface="Arial" panose="020B0604020202020204" pitchFamily="34" charset="0"/>
              </a:rPr>
              <a:t>Прототип</a:t>
            </a:r>
            <a:r>
              <a:rPr lang="ru-RU" altLang="ru-RU" sz="3200" b="1" dirty="0">
                <a:solidFill>
                  <a:srgbClr val="002060"/>
                </a:solidFill>
                <a:latin typeface="Arial" panose="020B0604020202020204" pitchFamily="34" charset="0"/>
                <a:cs typeface="Arial" panose="020B0604020202020204" pitchFamily="34" charset="0"/>
              </a:rPr>
              <a:t> - </a:t>
            </a:r>
            <a:r>
              <a:rPr lang="ru-RU" altLang="ru-RU" sz="3200" dirty="0">
                <a:solidFill>
                  <a:srgbClr val="002060"/>
                </a:solidFill>
                <a:latin typeface="Arial" panose="020B0604020202020204" pitchFamily="34" charset="0"/>
                <a:cs typeface="Arial" panose="020B0604020202020204" pitchFamily="34" charset="0"/>
              </a:rPr>
              <a:t>это прообраз,  действительное лицо как источник для создания литературного образа, героя.</a:t>
            </a:r>
          </a:p>
        </p:txBody>
      </p:sp>
      <p:pic>
        <p:nvPicPr>
          <p:cNvPr id="10" name="Picture 2" descr="http://gana4vas.moy.su/_si/0/711968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905" y="1405543"/>
            <a:ext cx="3372482" cy="505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069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134911" y="443551"/>
            <a:ext cx="12057089" cy="601526"/>
          </a:xfrm>
        </p:spPr>
        <p:txBody>
          <a:bodyPr>
            <a:noAutofit/>
          </a:bodyPr>
          <a:lstStyle/>
          <a:p>
            <a:pPr algn="ctr"/>
            <a:r>
              <a:rPr lang="ru-RU" sz="4400" dirty="0" smtClean="0"/>
              <a:t>ПРОТОТИП ОБРАЗА ГЕРАСИМА</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0" name="Объект 2"/>
          <p:cNvSpPr>
            <a:spLocks noGrp="1"/>
          </p:cNvSpPr>
          <p:nvPr>
            <p:ph sz="half" idx="2"/>
          </p:nvPr>
        </p:nvSpPr>
        <p:spPr>
          <a:xfrm>
            <a:off x="374500" y="1405543"/>
            <a:ext cx="16683175" cy="492443"/>
          </a:xfrm>
        </p:spPr>
        <p:txBody>
          <a:bodyPr/>
          <a:lstStyle/>
          <a:p>
            <a:pPr>
              <a:lnSpc>
                <a:spcPct val="100000"/>
              </a:lnSpc>
              <a:buFont typeface="Wingdings 2" panose="05020102010507070707" pitchFamily="18" charset="2"/>
              <a:buNone/>
            </a:pPr>
            <a:r>
              <a:rPr lang="ru-RU" sz="3200" dirty="0" smtClean="0">
                <a:solidFill>
                  <a:schemeClr val="accent1">
                    <a:lumMod val="50000"/>
                  </a:schemeClr>
                </a:solidFill>
                <a:latin typeface="Arial" pitchFamily="34" charset="0"/>
                <a:cs typeface="Arial" pitchFamily="34" charset="0"/>
              </a:rPr>
              <a:t>  </a:t>
            </a:r>
          </a:p>
        </p:txBody>
      </p:sp>
      <p:sp>
        <p:nvSpPr>
          <p:cNvPr id="13" name="Text Box 9"/>
          <p:cNvSpPr txBox="1">
            <a:spLocks noChangeArrowheads="1"/>
          </p:cNvSpPr>
          <p:nvPr/>
        </p:nvSpPr>
        <p:spPr bwMode="auto">
          <a:xfrm>
            <a:off x="839448" y="1897986"/>
            <a:ext cx="5891135" cy="4031873"/>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3200" b="1" dirty="0">
                <a:solidFill>
                  <a:srgbClr val="002060"/>
                </a:solidFill>
                <a:latin typeface="Arial" panose="020B0604020202020204" pitchFamily="34" charset="0"/>
                <a:cs typeface="Arial" panose="020B0604020202020204" pitchFamily="34" charset="0"/>
              </a:rPr>
              <a:t>Прототипом</a:t>
            </a:r>
            <a:r>
              <a:rPr lang="ru-RU" altLang="ru-RU" sz="3200" dirty="0">
                <a:solidFill>
                  <a:srgbClr val="002060"/>
                </a:solidFill>
                <a:latin typeface="Arial" panose="020B0604020202020204" pitchFamily="34" charset="0"/>
                <a:cs typeface="Arial" panose="020B0604020202020204" pitchFamily="34" charset="0"/>
              </a:rPr>
              <a:t> </a:t>
            </a:r>
            <a:r>
              <a:rPr lang="ru-RU" altLang="ru-RU" sz="3200" b="1" dirty="0">
                <a:solidFill>
                  <a:srgbClr val="002060"/>
                </a:solidFill>
                <a:latin typeface="Arial" panose="020B0604020202020204" pitchFamily="34" charset="0"/>
                <a:cs typeface="Arial" panose="020B0604020202020204" pitchFamily="34" charset="0"/>
              </a:rPr>
              <a:t>образа Герасима </a:t>
            </a:r>
            <a:r>
              <a:rPr lang="ru-RU" altLang="ru-RU" sz="3200" dirty="0">
                <a:solidFill>
                  <a:srgbClr val="002060"/>
                </a:solidFill>
                <a:latin typeface="Arial" panose="020B0604020202020204" pitchFamily="34" charset="0"/>
                <a:cs typeface="Arial" panose="020B0604020202020204" pitchFamily="34" charset="0"/>
              </a:rPr>
              <a:t>был немой дворник </a:t>
            </a:r>
            <a:r>
              <a:rPr lang="ru-RU" altLang="ru-RU" sz="3200" b="1" dirty="0">
                <a:solidFill>
                  <a:srgbClr val="002060"/>
                </a:solidFill>
                <a:latin typeface="Arial" panose="020B0604020202020204" pitchFamily="34" charset="0"/>
                <a:cs typeface="Arial" panose="020B0604020202020204" pitchFamily="34" charset="0"/>
              </a:rPr>
              <a:t>Андрей</a:t>
            </a:r>
            <a:r>
              <a:rPr lang="ru-RU" altLang="ru-RU" sz="3200" dirty="0">
                <a:solidFill>
                  <a:srgbClr val="002060"/>
                </a:solidFill>
                <a:latin typeface="Arial" panose="020B0604020202020204" pitchFamily="34" charset="0"/>
                <a:cs typeface="Arial" panose="020B0604020202020204" pitchFamily="34" charset="0"/>
              </a:rPr>
              <a:t>, который жил у Варвары Петровны, матери писателя. Это был красавец с русыми волосами и синими глазами, огромного роста, очень сильный.</a:t>
            </a:r>
          </a:p>
        </p:txBody>
      </p:sp>
      <p:pic>
        <p:nvPicPr>
          <p:cNvPr id="11272" name="Picture 8" descr="https://avatars.mds.yandex.net/get-zen_doc/1221393/pub_5e8f6f9e8fb6307b3aa5d86f_5e95b7ead92ea74de3582e40/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77" y="1651764"/>
            <a:ext cx="4772124" cy="432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292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ПРОТОТИП ОБРАЗА ГЕРАСИМА</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0" name="Объект 2"/>
          <p:cNvSpPr>
            <a:spLocks noGrp="1"/>
          </p:cNvSpPr>
          <p:nvPr>
            <p:ph sz="half" idx="2"/>
          </p:nvPr>
        </p:nvSpPr>
        <p:spPr>
          <a:xfrm>
            <a:off x="374500" y="1405543"/>
            <a:ext cx="16683175" cy="492443"/>
          </a:xfrm>
        </p:spPr>
        <p:txBody>
          <a:bodyPr/>
          <a:lstStyle/>
          <a:p>
            <a:pPr>
              <a:lnSpc>
                <a:spcPct val="100000"/>
              </a:lnSpc>
              <a:buFont typeface="Wingdings 2" panose="05020102010507070707" pitchFamily="18" charset="2"/>
              <a:buNone/>
            </a:pPr>
            <a:r>
              <a:rPr lang="ru-RU" sz="3200" dirty="0" smtClean="0">
                <a:solidFill>
                  <a:schemeClr val="accent1">
                    <a:lumMod val="50000"/>
                  </a:schemeClr>
                </a:solidFill>
                <a:latin typeface="Arial" pitchFamily="34" charset="0"/>
                <a:cs typeface="Arial" pitchFamily="34" charset="0"/>
              </a:rPr>
              <a:t>  </a:t>
            </a:r>
          </a:p>
        </p:txBody>
      </p:sp>
      <p:sp>
        <p:nvSpPr>
          <p:cNvPr id="8" name="Text Box 9"/>
          <p:cNvSpPr txBox="1">
            <a:spLocks noChangeArrowheads="1"/>
          </p:cNvSpPr>
          <p:nvPr/>
        </p:nvSpPr>
        <p:spPr bwMode="auto">
          <a:xfrm>
            <a:off x="4137284" y="1420393"/>
            <a:ext cx="4527031"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2800" dirty="0">
                <a:solidFill>
                  <a:srgbClr val="002060"/>
                </a:solidFill>
                <a:latin typeface="Arial" panose="020B0604020202020204" pitchFamily="34" charset="0"/>
                <a:cs typeface="Arial" panose="020B0604020202020204" pitchFamily="34" charset="0"/>
              </a:rPr>
              <a:t>Обиды, которые терпел Герасим от своей барыни, почти полностью повторяют обиды, нанесённые реальному дворнику Андрею</a:t>
            </a:r>
            <a:r>
              <a:rPr lang="ru-RU" altLang="ru-RU" sz="2800" b="1" dirty="0">
                <a:solidFill>
                  <a:srgbClr val="002060"/>
                </a:solidFill>
                <a:latin typeface="Arial" panose="020B0604020202020204" pitchFamily="34" charset="0"/>
                <a:cs typeface="Arial" panose="020B0604020202020204" pitchFamily="34" charset="0"/>
              </a:rPr>
              <a:t>. Андрей, в отличие от Герасима, служил барыне до конца жизни</a:t>
            </a:r>
            <a:r>
              <a:rPr lang="ru-RU" altLang="ru-RU" sz="2800" dirty="0">
                <a:solidFill>
                  <a:srgbClr val="002060"/>
                </a:solidFill>
                <a:latin typeface="Arial" panose="020B0604020202020204" pitchFamily="34" charset="0"/>
                <a:cs typeface="Arial" panose="020B0604020202020204" pitchFamily="34" charset="0"/>
              </a:rPr>
              <a:t>, был верен ей и после того, как погибла собачка.</a:t>
            </a:r>
          </a:p>
        </p:txBody>
      </p:sp>
      <p:pic>
        <p:nvPicPr>
          <p:cNvPr id="12" name="Рисунок 11" descr="a754754eec8f.jpg"/>
          <p:cNvPicPr>
            <a:picLocks noChangeAspect="1"/>
          </p:cNvPicPr>
          <p:nvPr/>
        </p:nvPicPr>
        <p:blipFill>
          <a:blip r:embed="rId3" cstate="print"/>
          <a:srcRect b="7086"/>
          <a:stretch>
            <a:fillRect/>
          </a:stretch>
        </p:blipFill>
        <p:spPr bwMode="auto">
          <a:xfrm>
            <a:off x="8801928" y="1897986"/>
            <a:ext cx="2880320" cy="3600400"/>
          </a:xfrm>
          <a:prstGeom prst="rect">
            <a:avLst/>
          </a:prstGeom>
          <a:ln>
            <a:noFill/>
          </a:ln>
          <a:effectLst>
            <a:softEdge rad="112500"/>
          </a:effectLst>
        </p:spPr>
      </p:pic>
      <p:pic>
        <p:nvPicPr>
          <p:cNvPr id="13" name="Picture 2" descr="http://www.ljplus.ru/img4/v/s/vsyako/_Gerasi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66" y="2200299"/>
            <a:ext cx="3372786"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430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000" dirty="0" smtClean="0"/>
              <a:t>ПЛАН  УРОКА</a:t>
            </a:r>
            <a:endParaRPr lang="ru-RU" sz="40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0" name="Объект 2"/>
          <p:cNvSpPr>
            <a:spLocks noGrp="1"/>
          </p:cNvSpPr>
          <p:nvPr>
            <p:ph sz="half" idx="2"/>
          </p:nvPr>
        </p:nvSpPr>
        <p:spPr>
          <a:xfrm>
            <a:off x="149647" y="1405543"/>
            <a:ext cx="16683175" cy="6632585"/>
          </a:xfrm>
        </p:spPr>
        <p:txBody>
          <a:bodyPr/>
          <a:lstStyle/>
          <a:p>
            <a:pPr>
              <a:lnSpc>
                <a:spcPct val="100000"/>
              </a:lnSpc>
              <a:buFont typeface="Wingdings 2" panose="05020102010507070707" pitchFamily="18" charset="2"/>
              <a:buNone/>
            </a:pPr>
            <a:r>
              <a:rPr lang="ru-RU" sz="3200" dirty="0" smtClean="0">
                <a:solidFill>
                  <a:srgbClr val="002060"/>
                </a:solidFill>
                <a:latin typeface="Arial" pitchFamily="34" charset="0"/>
                <a:cs typeface="Arial" pitchFamily="34" charset="0"/>
              </a:rPr>
              <a:t>  </a:t>
            </a:r>
            <a:r>
              <a:rPr lang="ru-RU" sz="3500" dirty="0" smtClean="0">
                <a:solidFill>
                  <a:srgbClr val="002060"/>
                </a:solidFill>
                <a:latin typeface="Arial" pitchFamily="34" charset="0"/>
                <a:cs typeface="Arial" pitchFamily="34" charset="0"/>
              </a:rPr>
              <a:t>1. Повторение.</a:t>
            </a:r>
          </a:p>
          <a:p>
            <a:pPr>
              <a:lnSpc>
                <a:spcPct val="100000"/>
              </a:lnSpc>
              <a:buFont typeface="Wingdings 2" panose="05020102010507070707" pitchFamily="18" charset="2"/>
              <a:buNone/>
            </a:pPr>
            <a:r>
              <a:rPr lang="ru-RU" sz="3500" dirty="0">
                <a:solidFill>
                  <a:srgbClr val="002060"/>
                </a:solidFill>
                <a:latin typeface="Arial" pitchFamily="34" charset="0"/>
                <a:cs typeface="Arial" pitchFamily="34" charset="0"/>
              </a:rPr>
              <a:t> </a:t>
            </a:r>
            <a:r>
              <a:rPr lang="ru-RU" sz="3500" dirty="0" smtClean="0">
                <a:solidFill>
                  <a:srgbClr val="002060"/>
                </a:solidFill>
                <a:latin typeface="Arial" pitchFamily="34" charset="0"/>
                <a:cs typeface="Arial" pitchFamily="34" charset="0"/>
              </a:rPr>
              <a:t> 2. Россия 40-50-х годов </a:t>
            </a:r>
            <a:r>
              <a:rPr lang="en-US" sz="3500" dirty="0" smtClean="0">
                <a:solidFill>
                  <a:srgbClr val="002060"/>
                </a:solidFill>
                <a:latin typeface="Arial" pitchFamily="34" charset="0"/>
                <a:cs typeface="Arial" pitchFamily="34" charset="0"/>
              </a:rPr>
              <a:t>XIX </a:t>
            </a:r>
            <a:r>
              <a:rPr lang="ru-RU" sz="3500" dirty="0" smtClean="0">
                <a:solidFill>
                  <a:srgbClr val="002060"/>
                </a:solidFill>
                <a:latin typeface="Arial" pitchFamily="34" charset="0"/>
                <a:cs typeface="Arial" pitchFamily="34" charset="0"/>
              </a:rPr>
              <a:t>века. Крепостное право.</a:t>
            </a:r>
          </a:p>
          <a:p>
            <a:pPr>
              <a:lnSpc>
                <a:spcPct val="100000"/>
              </a:lnSpc>
              <a:buFont typeface="Wingdings 2" panose="05020102010507070707" pitchFamily="18" charset="2"/>
              <a:buNone/>
            </a:pPr>
            <a:r>
              <a:rPr lang="ru-RU" sz="3500" dirty="0">
                <a:solidFill>
                  <a:srgbClr val="002060"/>
                </a:solidFill>
                <a:latin typeface="Arial" pitchFamily="34" charset="0"/>
                <a:cs typeface="Arial" pitchFamily="34" charset="0"/>
              </a:rPr>
              <a:t> </a:t>
            </a:r>
            <a:r>
              <a:rPr lang="ru-RU" sz="3500" dirty="0" smtClean="0">
                <a:solidFill>
                  <a:srgbClr val="002060"/>
                </a:solidFill>
                <a:latin typeface="Arial" pitchFamily="34" charset="0"/>
                <a:cs typeface="Arial" pitchFamily="34" charset="0"/>
              </a:rPr>
              <a:t> 3. История создания.</a:t>
            </a:r>
          </a:p>
          <a:p>
            <a:pPr>
              <a:lnSpc>
                <a:spcPct val="100000"/>
              </a:lnSpc>
              <a:buFont typeface="Wingdings 2" panose="05020102010507070707" pitchFamily="18" charset="2"/>
              <a:buNone/>
            </a:pPr>
            <a:r>
              <a:rPr lang="ru-RU" sz="3500" dirty="0">
                <a:solidFill>
                  <a:srgbClr val="002060"/>
                </a:solidFill>
                <a:latin typeface="Arial" pitchFamily="34" charset="0"/>
                <a:cs typeface="Arial" pitchFamily="34" charset="0"/>
              </a:rPr>
              <a:t> </a:t>
            </a:r>
            <a:r>
              <a:rPr lang="ru-RU" sz="3500" dirty="0" smtClean="0">
                <a:solidFill>
                  <a:srgbClr val="002060"/>
                </a:solidFill>
                <a:latin typeface="Arial" pitchFamily="34" charset="0"/>
                <a:cs typeface="Arial" pitchFamily="34" charset="0"/>
              </a:rPr>
              <a:t> 4. Публикация рассказа.</a:t>
            </a:r>
          </a:p>
          <a:p>
            <a:pPr>
              <a:lnSpc>
                <a:spcPct val="100000"/>
              </a:lnSpc>
              <a:buFont typeface="Wingdings 2" panose="05020102010507070707" pitchFamily="18" charset="2"/>
              <a:buNone/>
            </a:pPr>
            <a:r>
              <a:rPr lang="ru-RU" sz="3500" dirty="0">
                <a:solidFill>
                  <a:srgbClr val="002060"/>
                </a:solidFill>
                <a:latin typeface="Arial" pitchFamily="34" charset="0"/>
                <a:cs typeface="Arial" pitchFamily="34" charset="0"/>
              </a:rPr>
              <a:t> </a:t>
            </a:r>
            <a:r>
              <a:rPr lang="ru-RU" sz="3500" dirty="0" smtClean="0">
                <a:solidFill>
                  <a:srgbClr val="002060"/>
                </a:solidFill>
                <a:latin typeface="Arial" pitchFamily="34" charset="0"/>
                <a:cs typeface="Arial" pitchFamily="34" charset="0"/>
              </a:rPr>
              <a:t> 5. Жизненные истоки рассказа.</a:t>
            </a:r>
          </a:p>
          <a:p>
            <a:pPr>
              <a:lnSpc>
                <a:spcPct val="100000"/>
              </a:lnSpc>
              <a:buFont typeface="Wingdings 2" panose="05020102010507070707" pitchFamily="18" charset="2"/>
              <a:buNone/>
            </a:pPr>
            <a:r>
              <a:rPr lang="ru-RU" sz="3500" dirty="0">
                <a:solidFill>
                  <a:srgbClr val="002060"/>
                </a:solidFill>
                <a:latin typeface="Arial" pitchFamily="34" charset="0"/>
                <a:cs typeface="Arial" pitchFamily="34" charset="0"/>
              </a:rPr>
              <a:t> </a:t>
            </a:r>
            <a:r>
              <a:rPr lang="ru-RU" sz="3500" dirty="0" smtClean="0">
                <a:solidFill>
                  <a:srgbClr val="002060"/>
                </a:solidFill>
                <a:latin typeface="Arial" pitchFamily="34" charset="0"/>
                <a:cs typeface="Arial" pitchFamily="34" charset="0"/>
              </a:rPr>
              <a:t> 6. Прототипы образов главных героев.</a:t>
            </a:r>
          </a:p>
          <a:p>
            <a:pPr>
              <a:lnSpc>
                <a:spcPct val="100000"/>
              </a:lnSpc>
              <a:buFont typeface="Wingdings 2" panose="05020102010507070707" pitchFamily="18" charset="2"/>
              <a:buNone/>
            </a:pPr>
            <a:endParaRPr lang="ru-RU" sz="3800" dirty="0" smtClean="0">
              <a:solidFill>
                <a:srgbClr val="002060"/>
              </a:solidFill>
              <a:latin typeface="Arial" pitchFamily="34" charset="0"/>
              <a:cs typeface="Arial" pitchFamily="34" charset="0"/>
            </a:endParaRPr>
          </a:p>
          <a:p>
            <a:pPr>
              <a:lnSpc>
                <a:spcPct val="100000"/>
              </a:lnSpc>
              <a:buFont typeface="Wingdings 2" panose="05020102010507070707" pitchFamily="18" charset="2"/>
              <a:buNone/>
            </a:pPr>
            <a:endParaRPr lang="ru-RU" sz="3800" dirty="0" smtClean="0">
              <a:solidFill>
                <a:srgbClr val="002060"/>
              </a:solidFill>
              <a:latin typeface="Arial" pitchFamily="34" charset="0"/>
              <a:cs typeface="Arial" pitchFamily="34" charset="0"/>
            </a:endParaRPr>
          </a:p>
          <a:p>
            <a:pPr>
              <a:lnSpc>
                <a:spcPct val="100000"/>
              </a:lnSpc>
              <a:buFont typeface="Wingdings 2" panose="05020102010507070707" pitchFamily="18" charset="2"/>
              <a:buNone/>
            </a:pPr>
            <a:r>
              <a:rPr lang="ru-RU" sz="3800" dirty="0">
                <a:solidFill>
                  <a:srgbClr val="002060"/>
                </a:solidFill>
                <a:latin typeface="Arial" pitchFamily="34" charset="0"/>
                <a:cs typeface="Arial" pitchFamily="34" charset="0"/>
              </a:rPr>
              <a:t> </a:t>
            </a:r>
            <a:r>
              <a:rPr lang="ru-RU" sz="3800" dirty="0" smtClean="0">
                <a:solidFill>
                  <a:srgbClr val="002060"/>
                </a:solidFill>
                <a:latin typeface="Arial" pitchFamily="34" charset="0"/>
                <a:cs typeface="Arial" pitchFamily="34" charset="0"/>
              </a:rPr>
              <a:t> </a:t>
            </a:r>
          </a:p>
          <a:p>
            <a:pPr>
              <a:lnSpc>
                <a:spcPct val="100000"/>
              </a:lnSpc>
              <a:buFont typeface="Wingdings 2" panose="05020102010507070707" pitchFamily="18" charset="2"/>
              <a:buNone/>
            </a:pPr>
            <a:endParaRPr lang="ru-RU" sz="3200" dirty="0" smtClean="0">
              <a:solidFill>
                <a:schemeClr val="accent1">
                  <a:lumMod val="50000"/>
                </a:schemeClr>
              </a:solidFill>
              <a:latin typeface="Arial" pitchFamily="34" charset="0"/>
              <a:cs typeface="Arial" pitchFamily="34" charset="0"/>
            </a:endParaRPr>
          </a:p>
        </p:txBody>
      </p:sp>
      <p:pic>
        <p:nvPicPr>
          <p:cNvPr id="8" name="Picture 4" descr="writingon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70842" y="4315395"/>
            <a:ext cx="2046659" cy="191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79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254833" y="428701"/>
            <a:ext cx="11323003" cy="601526"/>
          </a:xfrm>
        </p:spPr>
        <p:txBody>
          <a:bodyPr>
            <a:noAutofit/>
          </a:bodyPr>
          <a:lstStyle/>
          <a:p>
            <a:pPr algn="ctr"/>
            <a:r>
              <a:rPr lang="ru-RU" sz="4400" dirty="0" smtClean="0"/>
              <a:t>ПРОТОТИП ОБРАЗА БАРЫНИ</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8" name="Text Box 9"/>
          <p:cNvSpPr txBox="1">
            <a:spLocks noChangeArrowheads="1"/>
          </p:cNvSpPr>
          <p:nvPr/>
        </p:nvSpPr>
        <p:spPr bwMode="auto">
          <a:xfrm>
            <a:off x="611496" y="1856455"/>
            <a:ext cx="4814944" cy="4031873"/>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kumimoji="1" lang="ru-RU" altLang="ru-RU" sz="3200" b="1" dirty="0">
                <a:solidFill>
                  <a:srgbClr val="002060"/>
                </a:solidFill>
                <a:latin typeface="Arial" panose="020B0604020202020204" pitchFamily="34" charset="0"/>
                <a:cs typeface="Arial" panose="020B0604020202020204" pitchFamily="34" charset="0"/>
              </a:rPr>
              <a:t>Прототипом образа барыни </a:t>
            </a:r>
            <a:r>
              <a:rPr kumimoji="1" lang="ru-RU" altLang="ru-RU" sz="3200" dirty="0">
                <a:solidFill>
                  <a:srgbClr val="002060"/>
                </a:solidFill>
                <a:latin typeface="Arial" panose="020B0604020202020204" pitchFamily="34" charset="0"/>
                <a:cs typeface="Arial" panose="020B0604020202020204" pitchFamily="34" charset="0"/>
              </a:rPr>
              <a:t>была </a:t>
            </a:r>
            <a:r>
              <a:rPr kumimoji="1" lang="ru-RU" altLang="ru-RU" sz="3200" b="1" dirty="0">
                <a:solidFill>
                  <a:srgbClr val="002060"/>
                </a:solidFill>
                <a:latin typeface="Arial" panose="020B0604020202020204" pitchFamily="34" charset="0"/>
                <a:cs typeface="Arial" panose="020B0604020202020204" pitchFamily="34" charset="0"/>
              </a:rPr>
              <a:t>мать</a:t>
            </a:r>
            <a:r>
              <a:rPr kumimoji="1" lang="ru-RU" altLang="ru-RU" sz="3200" dirty="0">
                <a:solidFill>
                  <a:srgbClr val="002060"/>
                </a:solidFill>
                <a:latin typeface="Arial" panose="020B0604020202020204" pitchFamily="34" charset="0"/>
                <a:cs typeface="Arial" panose="020B0604020202020204" pitchFamily="34" charset="0"/>
              </a:rPr>
              <a:t> </a:t>
            </a:r>
            <a:r>
              <a:rPr kumimoji="1" lang="ru-RU" altLang="ru-RU" sz="3200" dirty="0" err="1" smtClean="0">
                <a:solidFill>
                  <a:srgbClr val="002060"/>
                </a:solidFill>
                <a:latin typeface="Arial" panose="020B0604020202020204" pitchFamily="34" charset="0"/>
                <a:cs typeface="Arial" panose="020B0604020202020204" pitchFamily="34" charset="0"/>
              </a:rPr>
              <a:t>И.С.Тургенева</a:t>
            </a:r>
            <a:r>
              <a:rPr kumimoji="1" lang="ru-RU" altLang="ru-RU" sz="3200" b="1" dirty="0">
                <a:solidFill>
                  <a:srgbClr val="002060"/>
                </a:solidFill>
                <a:latin typeface="Arial" panose="020B0604020202020204" pitchFamily="34" charset="0"/>
                <a:cs typeface="Arial" panose="020B0604020202020204" pitchFamily="34" charset="0"/>
              </a:rPr>
              <a:t>, Варвара Петровна</a:t>
            </a:r>
            <a:r>
              <a:rPr kumimoji="1" lang="ru-RU" altLang="ru-RU" sz="3200" dirty="0">
                <a:solidFill>
                  <a:srgbClr val="002060"/>
                </a:solidFill>
                <a:latin typeface="Arial" panose="020B0604020202020204" pitchFamily="34" charset="0"/>
                <a:cs typeface="Arial" panose="020B0604020202020204" pitchFamily="34" charset="0"/>
              </a:rPr>
              <a:t>, — женщина властная, умная и достаточно образованная, красотой не блистала. </a:t>
            </a:r>
          </a:p>
        </p:txBody>
      </p:sp>
      <p:pic>
        <p:nvPicPr>
          <p:cNvPr id="13314" name="Picture 2" descr="https://fsd.multiurok.ru/html/2017/05/05/s_590bf76f76f55/img_s622592_0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585" y="1630999"/>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45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614164" y="428701"/>
            <a:ext cx="10963672" cy="601526"/>
          </a:xfrm>
        </p:spPr>
        <p:txBody>
          <a:bodyPr>
            <a:noAutofit/>
          </a:bodyPr>
          <a:lstStyle/>
          <a:p>
            <a:pPr algn="ctr"/>
            <a:r>
              <a:rPr lang="ru-RU" sz="4400" dirty="0" smtClean="0"/>
              <a:t>ЖИЗНЬ БАРЫНИ</a:t>
            </a:r>
            <a:endParaRPr lang="ru-RU" sz="4400" dirty="0"/>
          </a:p>
        </p:txBody>
      </p:sp>
      <p:sp>
        <p:nvSpPr>
          <p:cNvPr id="4" name="Прямоугольник 3"/>
          <p:cNvSpPr/>
          <p:nvPr/>
        </p:nvSpPr>
        <p:spPr>
          <a:xfrm>
            <a:off x="865533" y="4299066"/>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0" name="Объект 2"/>
          <p:cNvSpPr>
            <a:spLocks noGrp="1"/>
          </p:cNvSpPr>
          <p:nvPr>
            <p:ph sz="half" idx="2"/>
          </p:nvPr>
        </p:nvSpPr>
        <p:spPr>
          <a:xfrm>
            <a:off x="374500" y="1405543"/>
            <a:ext cx="16683175" cy="492443"/>
          </a:xfrm>
        </p:spPr>
        <p:txBody>
          <a:bodyPr/>
          <a:lstStyle/>
          <a:p>
            <a:pPr>
              <a:lnSpc>
                <a:spcPct val="100000"/>
              </a:lnSpc>
              <a:buFont typeface="Wingdings 2" panose="05020102010507070707" pitchFamily="18" charset="2"/>
              <a:buNone/>
            </a:pPr>
            <a:r>
              <a:rPr lang="ru-RU" sz="3200" dirty="0" smtClean="0">
                <a:solidFill>
                  <a:schemeClr val="accent1">
                    <a:lumMod val="50000"/>
                  </a:schemeClr>
                </a:solidFill>
                <a:latin typeface="Arial" pitchFamily="34" charset="0"/>
                <a:cs typeface="Arial" pitchFamily="34" charset="0"/>
              </a:rPr>
              <a:t>  </a:t>
            </a:r>
          </a:p>
        </p:txBody>
      </p:sp>
      <p:sp>
        <p:nvSpPr>
          <p:cNvPr id="8" name="Text Box 9"/>
          <p:cNvSpPr txBox="1">
            <a:spLocks noChangeArrowheads="1"/>
          </p:cNvSpPr>
          <p:nvPr/>
        </p:nvSpPr>
        <p:spPr bwMode="auto">
          <a:xfrm>
            <a:off x="374500" y="1322616"/>
            <a:ext cx="7675486" cy="5078313"/>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defRPr/>
            </a:pPr>
            <a:r>
              <a:rPr lang="ru-RU" sz="2700" dirty="0">
                <a:solidFill>
                  <a:srgbClr val="002060"/>
                </a:solidFill>
                <a:latin typeface="Arial" panose="020B0604020202020204" pitchFamily="34" charset="0"/>
                <a:cs typeface="Arial" panose="020B0604020202020204" pitchFamily="34" charset="0"/>
              </a:rPr>
              <a:t>Старая барыня в рассказе "Муму" - это помещица, хозяйка глухонемого дворника Герасима. Женщина ведет одинокую жизнь, она является вдовой. Ее дети разъехались: дочери вышли замуж, а сыновья где-то служат</a:t>
            </a:r>
            <a:r>
              <a:rPr lang="ru-RU" sz="2700" dirty="0" smtClean="0">
                <a:solidFill>
                  <a:srgbClr val="002060"/>
                </a:solidFill>
                <a:latin typeface="Arial" panose="020B0604020202020204" pitchFamily="34" charset="0"/>
                <a:cs typeface="Arial" panose="020B0604020202020204" pitchFamily="34" charset="0"/>
              </a:rPr>
              <a:t>.</a:t>
            </a:r>
          </a:p>
          <a:p>
            <a:pPr algn="ctr">
              <a:defRPr/>
            </a:pPr>
            <a:r>
              <a:rPr lang="ru-RU" sz="2700" dirty="0">
                <a:solidFill>
                  <a:srgbClr val="002060"/>
                </a:solidFill>
                <a:latin typeface="Arial" panose="020B0604020202020204" pitchFamily="34" charset="0"/>
                <a:cs typeface="Arial" panose="020B0604020202020204" pitchFamily="34" charset="0"/>
              </a:rPr>
              <a:t>Автор не уточняет, как зовут барыню в "Муму", а также не указывает ее возраст и особенности внешности</a:t>
            </a:r>
            <a:r>
              <a:rPr lang="ru-RU" sz="2700" dirty="0" smtClean="0">
                <a:solidFill>
                  <a:srgbClr val="002060"/>
                </a:solidFill>
                <a:latin typeface="Arial" panose="020B0604020202020204" pitchFamily="34" charset="0"/>
                <a:cs typeface="Arial" panose="020B0604020202020204" pitchFamily="34" charset="0"/>
              </a:rPr>
              <a:t>.</a:t>
            </a:r>
            <a:endParaRPr lang="ru-RU" sz="2700" i="1" dirty="0">
              <a:solidFill>
                <a:srgbClr val="002060"/>
              </a:solidFill>
              <a:latin typeface="Arial" panose="020B0604020202020204" pitchFamily="34" charset="0"/>
              <a:cs typeface="Arial" panose="020B0604020202020204" pitchFamily="34" charset="0"/>
            </a:endParaRPr>
          </a:p>
          <a:p>
            <a:pPr algn="ctr">
              <a:defRPr/>
            </a:pPr>
            <a:r>
              <a:rPr lang="ru-RU" altLang="ru-RU" sz="2700" b="1" i="1" dirty="0" smtClean="0">
                <a:solidFill>
                  <a:srgbClr val="002060"/>
                </a:solidFill>
                <a:latin typeface="Arial" panose="020B0604020202020204" pitchFamily="34" charset="0"/>
                <a:cs typeface="Arial" panose="020B0604020202020204" pitchFamily="34" charset="0"/>
              </a:rPr>
              <a:t>«День </a:t>
            </a:r>
            <a:r>
              <a:rPr lang="ru-RU" altLang="ru-RU" sz="2700" b="1" i="1" dirty="0">
                <a:solidFill>
                  <a:srgbClr val="002060"/>
                </a:solidFill>
                <a:latin typeface="Arial" panose="020B0604020202020204" pitchFamily="34" charset="0"/>
                <a:cs typeface="Arial" panose="020B0604020202020204" pitchFamily="34" charset="0"/>
              </a:rPr>
              <a:t>её, нерадостный и ненастный, давно прошёл; но и вечер её был </a:t>
            </a:r>
            <a:r>
              <a:rPr lang="ru-RU" altLang="ru-RU" sz="2700" b="1" i="1" dirty="0" err="1">
                <a:solidFill>
                  <a:srgbClr val="002060"/>
                </a:solidFill>
                <a:latin typeface="Arial" panose="020B0604020202020204" pitchFamily="34" charset="0"/>
                <a:cs typeface="Arial" panose="020B0604020202020204" pitchFamily="34" charset="0"/>
              </a:rPr>
              <a:t>чернее</a:t>
            </a:r>
            <a:r>
              <a:rPr lang="ru-RU" altLang="ru-RU" sz="2700" b="1" i="1" dirty="0">
                <a:solidFill>
                  <a:srgbClr val="002060"/>
                </a:solidFill>
                <a:latin typeface="Arial" panose="020B0604020202020204" pitchFamily="34" charset="0"/>
                <a:cs typeface="Arial" panose="020B0604020202020204" pitchFamily="34" charset="0"/>
              </a:rPr>
              <a:t> </a:t>
            </a:r>
            <a:r>
              <a:rPr lang="ru-RU" altLang="ru-RU" sz="2700" b="1" i="1" dirty="0" smtClean="0">
                <a:solidFill>
                  <a:srgbClr val="002060"/>
                </a:solidFill>
                <a:latin typeface="Arial" panose="020B0604020202020204" pitchFamily="34" charset="0"/>
                <a:cs typeface="Arial" panose="020B0604020202020204" pitchFamily="34" charset="0"/>
              </a:rPr>
              <a:t>ночи</a:t>
            </a:r>
            <a:r>
              <a:rPr lang="ru-RU" altLang="ru-RU" sz="2700" b="1" i="1" dirty="0" smtClean="0">
                <a:solidFill>
                  <a:srgbClr val="002060"/>
                </a:solidFill>
                <a:latin typeface="Arial" panose="020B0604020202020204" pitchFamily="34" charset="0"/>
                <a:cs typeface="Arial" panose="020B0604020202020204" pitchFamily="34" charset="0"/>
              </a:rPr>
              <a:t>».</a:t>
            </a:r>
            <a:endParaRPr lang="ru-RU" sz="2700" dirty="0">
              <a:solidFill>
                <a:srgbClr val="002060"/>
              </a:solidFill>
              <a:latin typeface="Arial" panose="020B0604020202020204" pitchFamily="34" charset="0"/>
              <a:cs typeface="Arial" panose="020B0604020202020204" pitchFamily="34" charset="0"/>
            </a:endParaRPr>
          </a:p>
        </p:txBody>
      </p:sp>
      <p:pic>
        <p:nvPicPr>
          <p:cNvPr id="11" name="Содержимое 4" descr="8da128def8_full.jpg"/>
          <p:cNvPicPr>
            <a:picLocks noGrp="1" noChangeAspect="1"/>
          </p:cNvPicPr>
          <p:nvPr>
            <p:ph sz="half" idx="4294967295"/>
          </p:nvPr>
        </p:nvPicPr>
        <p:blipFill>
          <a:blip r:embed="rId3">
            <a:extLst>
              <a:ext uri="{BEBA8EAE-BF5A-486C-A8C5-ECC9F3942E4B}">
                <a14:imgProps xmlns:a14="http://schemas.microsoft.com/office/drawing/2010/main">
                  <a14:imgLayer r:embed="rId4">
                    <a14:imgEffect>
                      <a14:saturation sat="130000"/>
                    </a14:imgEffect>
                  </a14:imgLayer>
                </a14:imgProps>
              </a:ext>
            </a:extLst>
          </a:blip>
          <a:srcRect/>
          <a:stretch>
            <a:fillRect/>
          </a:stretch>
        </p:blipFill>
        <p:spPr>
          <a:xfrm>
            <a:off x="8204007" y="1525464"/>
            <a:ext cx="3613494" cy="4058907"/>
          </a:xfrm>
          <a:prstGeom prst="rect">
            <a:avLst/>
          </a:prstGeom>
        </p:spPr>
      </p:pic>
    </p:spTree>
    <p:extLst>
      <p:ext uri="{BB962C8B-B14F-4D97-AF65-F5344CB8AC3E}">
        <p14:creationId xmlns:p14="http://schemas.microsoft.com/office/powerpoint/2010/main" val="1561847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209861" y="224852"/>
            <a:ext cx="11982139" cy="820225"/>
          </a:xfrm>
        </p:spPr>
        <p:txBody>
          <a:bodyPr>
            <a:noAutofit/>
          </a:bodyPr>
          <a:lstStyle/>
          <a:p>
            <a:pPr algn="ctr"/>
            <a:r>
              <a:rPr lang="ru-RU" sz="4400" dirty="0" smtClean="0"/>
              <a:t>ГЛАВНЫЙ ГЕРОЙ РАССКАЗА</a:t>
            </a:r>
            <a:endParaRPr lang="ru-RU" sz="4400" dirty="0"/>
          </a:p>
        </p:txBody>
      </p:sp>
      <p:sp>
        <p:nvSpPr>
          <p:cNvPr id="10" name="Объект 2"/>
          <p:cNvSpPr>
            <a:spLocks noGrp="1"/>
          </p:cNvSpPr>
          <p:nvPr>
            <p:ph sz="half" idx="2"/>
          </p:nvPr>
        </p:nvSpPr>
        <p:spPr>
          <a:xfrm>
            <a:off x="374500" y="1405543"/>
            <a:ext cx="16683175" cy="492443"/>
          </a:xfrm>
        </p:spPr>
        <p:txBody>
          <a:bodyPr/>
          <a:lstStyle/>
          <a:p>
            <a:pPr>
              <a:lnSpc>
                <a:spcPct val="100000"/>
              </a:lnSpc>
              <a:buFont typeface="Wingdings 2" panose="05020102010507070707" pitchFamily="18" charset="2"/>
              <a:buNone/>
            </a:pPr>
            <a:r>
              <a:rPr lang="ru-RU" sz="3200" dirty="0" smtClean="0">
                <a:solidFill>
                  <a:schemeClr val="accent1">
                    <a:lumMod val="50000"/>
                  </a:schemeClr>
                </a:solidFill>
                <a:latin typeface="Arial" pitchFamily="34" charset="0"/>
                <a:cs typeface="Arial" pitchFamily="34" charset="0"/>
              </a:rPr>
              <a:t>  </a:t>
            </a:r>
          </a:p>
        </p:txBody>
      </p:sp>
      <p:sp>
        <p:nvSpPr>
          <p:cNvPr id="8" name="Text Box 9"/>
          <p:cNvSpPr txBox="1">
            <a:spLocks noChangeArrowheads="1"/>
          </p:cNvSpPr>
          <p:nvPr/>
        </p:nvSpPr>
        <p:spPr bwMode="auto">
          <a:xfrm>
            <a:off x="494243" y="2400300"/>
            <a:ext cx="6004528" cy="1569660"/>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kumimoji="1" lang="ru-RU" altLang="ru-RU" sz="3200" b="1" dirty="0">
                <a:solidFill>
                  <a:srgbClr val="002060"/>
                </a:solidFill>
                <a:latin typeface="Arial" panose="020B0604020202020204" pitchFamily="34" charset="0"/>
                <a:cs typeface="Arial" panose="020B0604020202020204" pitchFamily="34" charset="0"/>
              </a:rPr>
              <a:t>Дворник Герасим </a:t>
            </a:r>
            <a:r>
              <a:rPr kumimoji="1" lang="ru-RU" altLang="ru-RU" sz="3200" dirty="0">
                <a:solidFill>
                  <a:srgbClr val="002060"/>
                </a:solidFill>
                <a:latin typeface="Arial" panose="020B0604020202020204" pitchFamily="34" charset="0"/>
                <a:cs typeface="Arial" panose="020B0604020202020204" pitchFamily="34" charset="0"/>
              </a:rPr>
              <a:t>– главный герой рассказа. Он крепостной крестьянин.</a:t>
            </a:r>
            <a:endParaRPr lang="ru-RU" altLang="ru-RU" sz="3200" dirty="0">
              <a:solidFill>
                <a:srgbClr val="002060"/>
              </a:solidFill>
              <a:latin typeface="Arial" panose="020B0604020202020204" pitchFamily="34" charset="0"/>
              <a:cs typeface="Arial" panose="020B0604020202020204" pitchFamily="34" charset="0"/>
            </a:endParaRPr>
          </a:p>
        </p:txBody>
      </p:sp>
      <p:pic>
        <p:nvPicPr>
          <p:cNvPr id="11" name="Picture 2" descr="http://cdn01.ru/files/users/images/ca/a9/caa976cc89e42df8279d00a36a129d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045" y="1651764"/>
            <a:ext cx="4681537"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261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ОПИСАНИЕ ГЕРАСИМА</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0" name="Объект 2"/>
          <p:cNvSpPr>
            <a:spLocks noGrp="1"/>
          </p:cNvSpPr>
          <p:nvPr>
            <p:ph sz="half" idx="2"/>
          </p:nvPr>
        </p:nvSpPr>
        <p:spPr>
          <a:xfrm>
            <a:off x="374500" y="1405543"/>
            <a:ext cx="16683175" cy="492443"/>
          </a:xfrm>
        </p:spPr>
        <p:txBody>
          <a:bodyPr/>
          <a:lstStyle/>
          <a:p>
            <a:pPr>
              <a:lnSpc>
                <a:spcPct val="100000"/>
              </a:lnSpc>
              <a:buFont typeface="Wingdings 2" panose="05020102010507070707" pitchFamily="18" charset="2"/>
              <a:buNone/>
            </a:pPr>
            <a:r>
              <a:rPr lang="ru-RU" sz="3200" dirty="0" smtClean="0">
                <a:solidFill>
                  <a:schemeClr val="accent1">
                    <a:lumMod val="50000"/>
                  </a:schemeClr>
                </a:solidFill>
                <a:latin typeface="Arial" pitchFamily="34" charset="0"/>
                <a:cs typeface="Arial" pitchFamily="34" charset="0"/>
              </a:rPr>
              <a:t>  </a:t>
            </a:r>
          </a:p>
        </p:txBody>
      </p:sp>
      <p:sp>
        <p:nvSpPr>
          <p:cNvPr id="8" name="Text Box 9"/>
          <p:cNvSpPr txBox="1">
            <a:spLocks noChangeArrowheads="1"/>
          </p:cNvSpPr>
          <p:nvPr/>
        </p:nvSpPr>
        <p:spPr bwMode="auto">
          <a:xfrm>
            <a:off x="849087" y="1897986"/>
            <a:ext cx="6025242" cy="3539430"/>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defRPr/>
            </a:pPr>
            <a:r>
              <a:rPr lang="ru-RU" sz="3200" dirty="0">
                <a:solidFill>
                  <a:srgbClr val="002060"/>
                </a:solidFill>
                <a:latin typeface="Arial" panose="020B0604020202020204" pitchFamily="34" charset="0"/>
                <a:cs typeface="Arial" panose="020B0604020202020204" pitchFamily="34" charset="0"/>
              </a:rPr>
              <a:t>«Из числа всей челяди самым замечательным лицом был дворник Герасим, мужчина двенадцати вершков роста (195,5 см), сложенный богатырём и глухонемой от рождения». </a:t>
            </a:r>
          </a:p>
        </p:txBody>
      </p:sp>
      <p:pic>
        <p:nvPicPr>
          <p:cNvPr id="11" name="Picture 2" descr="http://4.bp.blogspot.com/-am_0Gw0qN88/VhW7YFI1ujI/AAAAAAAAIio/PA3s-wRjzAM/s1600/Illjustracija-rasskaz-Mumu-Turgeneva-hudozhnik-N-Rashhektaev-Gerasim-i-barynj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117" y="1630999"/>
            <a:ext cx="347662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085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443551"/>
            <a:ext cx="10868821" cy="601526"/>
          </a:xfrm>
        </p:spPr>
        <p:txBody>
          <a:bodyPr>
            <a:noAutofit/>
          </a:bodyPr>
          <a:lstStyle/>
          <a:p>
            <a:pPr algn="ctr"/>
            <a:r>
              <a:rPr lang="ru-RU" sz="4400" dirty="0" smtClean="0"/>
              <a:t>УХОД ГЕРАСИМА</a:t>
            </a:r>
            <a:endParaRPr lang="ru-RU" sz="4400" dirty="0"/>
          </a:p>
        </p:txBody>
      </p:sp>
      <p:sp>
        <p:nvSpPr>
          <p:cNvPr id="10" name="Объект 2"/>
          <p:cNvSpPr>
            <a:spLocks noGrp="1"/>
          </p:cNvSpPr>
          <p:nvPr>
            <p:ph sz="half" idx="2"/>
          </p:nvPr>
        </p:nvSpPr>
        <p:spPr>
          <a:xfrm>
            <a:off x="374500" y="1405543"/>
            <a:ext cx="16683175" cy="492443"/>
          </a:xfrm>
        </p:spPr>
        <p:txBody>
          <a:bodyPr/>
          <a:lstStyle/>
          <a:p>
            <a:pPr>
              <a:lnSpc>
                <a:spcPct val="100000"/>
              </a:lnSpc>
              <a:buFont typeface="Wingdings 2" panose="05020102010507070707" pitchFamily="18" charset="2"/>
              <a:buNone/>
            </a:pPr>
            <a:r>
              <a:rPr lang="ru-RU" sz="3200" dirty="0" smtClean="0">
                <a:solidFill>
                  <a:schemeClr val="accent1">
                    <a:lumMod val="50000"/>
                  </a:schemeClr>
                </a:solidFill>
                <a:latin typeface="Arial" pitchFamily="34" charset="0"/>
                <a:cs typeface="Arial" pitchFamily="34" charset="0"/>
              </a:rPr>
              <a:t>  </a:t>
            </a:r>
          </a:p>
        </p:txBody>
      </p:sp>
      <p:sp>
        <p:nvSpPr>
          <p:cNvPr id="8" name="Text Box 9"/>
          <p:cNvSpPr txBox="1">
            <a:spLocks noChangeArrowheads="1"/>
          </p:cNvSpPr>
          <p:nvPr/>
        </p:nvSpPr>
        <p:spPr bwMode="auto">
          <a:xfrm>
            <a:off x="718576" y="2449286"/>
            <a:ext cx="5110724" cy="255454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3200" dirty="0">
                <a:solidFill>
                  <a:srgbClr val="002060"/>
                </a:solidFill>
                <a:latin typeface="Arial" panose="020B0604020202020204" pitchFamily="34" charset="0"/>
                <a:cs typeface="Arial" panose="020B0604020202020204" pitchFamily="34" charset="0"/>
              </a:rPr>
              <a:t>В рассказе Герасим показан как бунтарь. В знак протеста  он уходит от барыни в деревню пахать землю.</a:t>
            </a:r>
          </a:p>
        </p:txBody>
      </p:sp>
      <p:pic>
        <p:nvPicPr>
          <p:cNvPr id="11" name="Содержимое 3" descr="18da35f46423.jpg"/>
          <p:cNvPicPr>
            <a:picLocks noGrp="1" noChangeAspect="1"/>
          </p:cNvPicPr>
          <p:nvPr>
            <p:ph sz="half" idx="4294967295"/>
          </p:nvPr>
        </p:nvPicPr>
        <p:blipFill rotWithShape="1">
          <a:blip r:embed="rId3"/>
          <a:srcRect b="21229"/>
          <a:stretch/>
        </p:blipFill>
        <p:spPr>
          <a:xfrm>
            <a:off x="6433458" y="1684557"/>
            <a:ext cx="5384044" cy="4488052"/>
          </a:xfrm>
          <a:prstGeom prst="rect">
            <a:avLst/>
          </a:prstGeom>
        </p:spPr>
      </p:pic>
    </p:spTree>
    <p:extLst>
      <p:ext uri="{BB962C8B-B14F-4D97-AF65-F5344CB8AC3E}">
        <p14:creationId xmlns:p14="http://schemas.microsoft.com/office/powerpoint/2010/main" val="3551160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378235"/>
            <a:ext cx="10868821" cy="601526"/>
          </a:xfrm>
        </p:spPr>
        <p:txBody>
          <a:bodyPr>
            <a:noAutofit/>
          </a:bodyPr>
          <a:lstStyle/>
          <a:p>
            <a:pPr algn="ctr"/>
            <a:r>
              <a:rPr lang="ru-RU" sz="4400" dirty="0" smtClean="0"/>
              <a:t>СУДЬБА ДВОРНИКА АНДРЕЯ</a:t>
            </a:r>
            <a:endParaRPr lang="ru-RU" sz="4400" dirty="0"/>
          </a:p>
        </p:txBody>
      </p:sp>
      <p:sp>
        <p:nvSpPr>
          <p:cNvPr id="10" name="Объект 2"/>
          <p:cNvSpPr>
            <a:spLocks noGrp="1"/>
          </p:cNvSpPr>
          <p:nvPr>
            <p:ph sz="half" idx="2"/>
          </p:nvPr>
        </p:nvSpPr>
        <p:spPr>
          <a:xfrm>
            <a:off x="374500" y="1405543"/>
            <a:ext cx="16683175" cy="492443"/>
          </a:xfrm>
        </p:spPr>
        <p:txBody>
          <a:bodyPr/>
          <a:lstStyle/>
          <a:p>
            <a:pPr>
              <a:lnSpc>
                <a:spcPct val="100000"/>
              </a:lnSpc>
              <a:buFont typeface="Wingdings 2" panose="05020102010507070707" pitchFamily="18" charset="2"/>
              <a:buNone/>
            </a:pPr>
            <a:r>
              <a:rPr lang="ru-RU" sz="3200" dirty="0" smtClean="0">
                <a:solidFill>
                  <a:schemeClr val="accent1">
                    <a:lumMod val="50000"/>
                  </a:schemeClr>
                </a:solidFill>
                <a:latin typeface="Arial" pitchFamily="34" charset="0"/>
                <a:cs typeface="Arial" pitchFamily="34" charset="0"/>
              </a:rPr>
              <a:t>  </a:t>
            </a:r>
          </a:p>
        </p:txBody>
      </p:sp>
      <p:sp>
        <p:nvSpPr>
          <p:cNvPr id="8" name="Text Box 9"/>
          <p:cNvSpPr txBox="1">
            <a:spLocks noChangeArrowheads="1"/>
          </p:cNvSpPr>
          <p:nvPr/>
        </p:nvSpPr>
        <p:spPr bwMode="auto">
          <a:xfrm>
            <a:off x="983047" y="2216921"/>
            <a:ext cx="6040769" cy="255454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3200" dirty="0">
                <a:solidFill>
                  <a:srgbClr val="002060"/>
                </a:solidFill>
                <a:latin typeface="Arial" panose="020B0604020202020204" pitchFamily="34" charset="0"/>
                <a:cs typeface="Arial" panose="020B0604020202020204" pitchFamily="34" charset="0"/>
              </a:rPr>
              <a:t>Андрей остался верен своей  барыне. До самой смерти  служил ей и, кроме неё, никого своей госпожой признавать не хотел.</a:t>
            </a:r>
          </a:p>
        </p:txBody>
      </p:sp>
      <p:pic>
        <p:nvPicPr>
          <p:cNvPr id="9" name="Содержимое 5" descr="59097452275455.jpg"/>
          <p:cNvPicPr>
            <a:picLocks noGrp="1" noChangeAspect="1"/>
          </p:cNvPicPr>
          <p:nvPr>
            <p:ph sz="half" idx="4294967295"/>
          </p:nvPr>
        </p:nvPicPr>
        <p:blipFill>
          <a:blip r:embed="rId3"/>
          <a:srcRect/>
          <a:stretch>
            <a:fillRect/>
          </a:stretch>
        </p:blipFill>
        <p:spPr>
          <a:xfrm>
            <a:off x="7828069" y="1405543"/>
            <a:ext cx="3933825" cy="5060950"/>
          </a:xfrm>
          <a:prstGeom prst="rect">
            <a:avLst/>
          </a:prstGeom>
        </p:spPr>
      </p:pic>
    </p:spTree>
    <p:extLst>
      <p:ext uri="{BB962C8B-B14F-4D97-AF65-F5344CB8AC3E}">
        <p14:creationId xmlns:p14="http://schemas.microsoft.com/office/powerpoint/2010/main" val="1273745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443551"/>
            <a:ext cx="10868821" cy="601526"/>
          </a:xfrm>
        </p:spPr>
        <p:txBody>
          <a:bodyPr>
            <a:noAutofit/>
          </a:bodyPr>
          <a:lstStyle/>
          <a:p>
            <a:pPr algn="ctr"/>
            <a:r>
              <a:rPr lang="ru-RU" sz="4400" dirty="0" smtClean="0"/>
              <a:t>ВЫВОД</a:t>
            </a:r>
            <a:endParaRPr lang="ru-RU" sz="4400" dirty="0"/>
          </a:p>
        </p:txBody>
      </p:sp>
      <p:sp>
        <p:nvSpPr>
          <p:cNvPr id="10" name="Объект 2"/>
          <p:cNvSpPr>
            <a:spLocks noGrp="1"/>
          </p:cNvSpPr>
          <p:nvPr>
            <p:ph sz="half" idx="2"/>
          </p:nvPr>
        </p:nvSpPr>
        <p:spPr>
          <a:xfrm>
            <a:off x="374500" y="1405543"/>
            <a:ext cx="16683175" cy="492443"/>
          </a:xfrm>
        </p:spPr>
        <p:txBody>
          <a:bodyPr/>
          <a:lstStyle/>
          <a:p>
            <a:pPr>
              <a:lnSpc>
                <a:spcPct val="100000"/>
              </a:lnSpc>
              <a:buFont typeface="Wingdings 2" panose="05020102010507070707" pitchFamily="18" charset="2"/>
              <a:buNone/>
            </a:pPr>
            <a:r>
              <a:rPr lang="ru-RU" sz="3200" dirty="0" smtClean="0">
                <a:solidFill>
                  <a:schemeClr val="accent1">
                    <a:lumMod val="50000"/>
                  </a:schemeClr>
                </a:solidFill>
                <a:latin typeface="Arial" pitchFamily="34" charset="0"/>
                <a:cs typeface="Arial" pitchFamily="34" charset="0"/>
              </a:rPr>
              <a:t>  </a:t>
            </a:r>
          </a:p>
        </p:txBody>
      </p:sp>
      <p:sp>
        <p:nvSpPr>
          <p:cNvPr id="8" name="Text Box 9"/>
          <p:cNvSpPr txBox="1">
            <a:spLocks noChangeArrowheads="1"/>
          </p:cNvSpPr>
          <p:nvPr/>
        </p:nvSpPr>
        <p:spPr bwMode="auto">
          <a:xfrm>
            <a:off x="539644" y="1630999"/>
            <a:ext cx="6840869" cy="4401205"/>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r>
              <a:rPr lang="ru-RU" altLang="ru-RU" sz="2800" dirty="0">
                <a:solidFill>
                  <a:srgbClr val="002060"/>
                </a:solidFill>
                <a:latin typeface="Arial" panose="020B0604020202020204" pitchFamily="34" charset="0"/>
                <a:cs typeface="Arial" panose="020B0604020202020204" pitchFamily="34" charset="0"/>
              </a:rPr>
              <a:t>1. Тургенев, перенёсший в детстве боль и страдания, стал чутким к страданиям окружающих .</a:t>
            </a:r>
          </a:p>
          <a:p>
            <a:r>
              <a:rPr lang="ru-RU" altLang="ru-RU" sz="2800" dirty="0">
                <a:solidFill>
                  <a:srgbClr val="002060"/>
                </a:solidFill>
                <a:latin typeface="Arial" panose="020B0604020202020204" pitchFamily="34" charset="0"/>
                <a:cs typeface="Arial" panose="020B0604020202020204" pitchFamily="34" charset="0"/>
              </a:rPr>
              <a:t>2</a:t>
            </a:r>
            <a:r>
              <a:rPr lang="ru-RU" altLang="ru-RU" sz="2800" dirty="0" smtClean="0">
                <a:solidFill>
                  <a:srgbClr val="002060"/>
                </a:solidFill>
                <a:latin typeface="Arial" panose="020B0604020202020204" pitchFamily="34" charset="0"/>
                <a:cs typeface="Arial" panose="020B0604020202020204" pitchFamily="34" charset="0"/>
              </a:rPr>
              <a:t>. Силой </a:t>
            </a:r>
            <a:r>
              <a:rPr lang="ru-RU" altLang="ru-RU" sz="2800" dirty="0">
                <a:solidFill>
                  <a:srgbClr val="002060"/>
                </a:solidFill>
                <a:latin typeface="Arial" panose="020B0604020202020204" pitchFamily="34" charset="0"/>
                <a:cs typeface="Arial" panose="020B0604020202020204" pitchFamily="34" charset="0"/>
              </a:rPr>
              <a:t>своего таланта, общественной деятельностью Тургенев боролся с крепостным произволом.</a:t>
            </a:r>
          </a:p>
          <a:p>
            <a:r>
              <a:rPr lang="ru-RU" altLang="ru-RU" sz="2800" dirty="0">
                <a:solidFill>
                  <a:srgbClr val="002060"/>
                </a:solidFill>
                <a:latin typeface="Arial" panose="020B0604020202020204" pitchFamily="34" charset="0"/>
                <a:cs typeface="Arial" panose="020B0604020202020204" pitchFamily="34" charset="0"/>
              </a:rPr>
              <a:t>3. </a:t>
            </a:r>
            <a:r>
              <a:rPr lang="ru-RU" altLang="ru-RU" sz="2800" dirty="0" smtClean="0">
                <a:solidFill>
                  <a:srgbClr val="002060"/>
                </a:solidFill>
                <a:latin typeface="Arial" panose="020B0604020202020204" pitchFamily="34" charset="0"/>
                <a:cs typeface="Arial" panose="020B0604020202020204" pitchFamily="34" charset="0"/>
              </a:rPr>
              <a:t>По-разному </a:t>
            </a:r>
            <a:r>
              <a:rPr lang="ru-RU" altLang="ru-RU" sz="2800" dirty="0">
                <a:solidFill>
                  <a:srgbClr val="002060"/>
                </a:solidFill>
                <a:latin typeface="Arial" panose="020B0604020202020204" pitchFamily="34" charset="0"/>
                <a:cs typeface="Arial" panose="020B0604020202020204" pitchFamily="34" charset="0"/>
              </a:rPr>
              <a:t>сложились судьбы Андрея и Герасима: один выразил протест своим уходом, другой смирился со своей участью.</a:t>
            </a:r>
          </a:p>
        </p:txBody>
      </p:sp>
      <p:pic>
        <p:nvPicPr>
          <p:cNvPr id="15362" name="Picture 2" descr="https://ds05.infourok.ru/uploads/ex/007d/000d46ec-099ae33b/hello_html_48f9660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250"/>
          <a:stretch/>
        </p:blipFill>
        <p:spPr bwMode="auto">
          <a:xfrm>
            <a:off x="7623456" y="1448272"/>
            <a:ext cx="4133131" cy="4766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81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838200" y="365126"/>
            <a:ext cx="10787744" cy="601526"/>
          </a:xfrm>
        </p:spPr>
        <p:txBody>
          <a:bodyPr>
            <a:noAutofit/>
          </a:bodyPr>
          <a:lstStyle/>
          <a:p>
            <a:pPr algn="ctr"/>
            <a:r>
              <a:rPr lang="ru-RU" sz="3600" dirty="0" smtClean="0"/>
              <a:t>ЗАДАНИЕ ДЛЯ САМОСТОЯТЕЛЬНОЙ РАБОТЫ</a:t>
            </a:r>
            <a:endParaRPr lang="ru-RU" sz="3600" dirty="0"/>
          </a:p>
        </p:txBody>
      </p:sp>
      <p:sp>
        <p:nvSpPr>
          <p:cNvPr id="9" name="Прямоугольник 8"/>
          <p:cNvSpPr/>
          <p:nvPr/>
        </p:nvSpPr>
        <p:spPr>
          <a:xfrm>
            <a:off x="420914" y="1498818"/>
            <a:ext cx="8521608" cy="1938992"/>
          </a:xfrm>
          <a:prstGeom prst="rect">
            <a:avLst/>
          </a:prstGeom>
        </p:spPr>
        <p:txBody>
          <a:bodyPr wrap="square">
            <a:spAutoFit/>
          </a:bodyPr>
          <a:lstStyle/>
          <a:p>
            <a:r>
              <a:rPr lang="ru-RU" sz="4000" dirty="0" smtClean="0">
                <a:solidFill>
                  <a:schemeClr val="accent1">
                    <a:lumMod val="50000"/>
                  </a:schemeClr>
                </a:solidFill>
                <a:latin typeface="Arial" panose="020B0604020202020204" pitchFamily="34" charset="0"/>
                <a:cs typeface="Arial" panose="020B0604020202020204" pitchFamily="34" charset="0"/>
              </a:rPr>
              <a:t> </a:t>
            </a:r>
            <a:r>
              <a:rPr lang="ru-RU" sz="4000" dirty="0">
                <a:solidFill>
                  <a:srgbClr val="002060"/>
                </a:solidFill>
                <a:latin typeface="Arial" panose="020B0604020202020204" pitchFamily="34" charset="0"/>
                <a:cs typeface="Arial" panose="020B0604020202020204" pitchFamily="34" charset="0"/>
              </a:rPr>
              <a:t> </a:t>
            </a:r>
            <a:r>
              <a:rPr lang="ru-RU" sz="4000" dirty="0" smtClean="0">
                <a:solidFill>
                  <a:srgbClr val="002060"/>
                </a:solidFill>
                <a:latin typeface="Arial" panose="020B0604020202020204" pitchFamily="34" charset="0"/>
                <a:cs typeface="Arial" panose="020B0604020202020204" pitchFamily="34" charset="0"/>
              </a:rPr>
              <a:t>1. Подготовить пересказ 1 главы.</a:t>
            </a:r>
          </a:p>
          <a:p>
            <a:r>
              <a:rPr lang="ru-RU" sz="4000" dirty="0">
                <a:solidFill>
                  <a:srgbClr val="002060"/>
                </a:solidFill>
                <a:latin typeface="Arial" panose="020B0604020202020204" pitchFamily="34" charset="0"/>
                <a:cs typeface="Arial" panose="020B0604020202020204" pitchFamily="34" charset="0"/>
              </a:rPr>
              <a:t> </a:t>
            </a:r>
            <a:r>
              <a:rPr lang="ru-RU" sz="4000" dirty="0" smtClean="0">
                <a:solidFill>
                  <a:srgbClr val="002060"/>
                </a:solidFill>
                <a:latin typeface="Arial" panose="020B0604020202020204" pitchFamily="34" charset="0"/>
                <a:cs typeface="Arial" panose="020B0604020202020204" pitchFamily="34" charset="0"/>
              </a:rPr>
              <a:t> 2. Составить описание Герасима, выразить своё отношение к герою.</a:t>
            </a:r>
          </a:p>
        </p:txBody>
      </p:sp>
      <p:pic>
        <p:nvPicPr>
          <p:cNvPr id="7" name="Picture 9" descr="MCj04136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0706" y="2992556"/>
            <a:ext cx="3185238" cy="306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47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1" y="410804"/>
            <a:ext cx="12192000" cy="387482"/>
          </a:xfrm>
        </p:spPr>
        <p:txBody>
          <a:bodyPr>
            <a:noAutofit/>
          </a:bodyPr>
          <a:lstStyle/>
          <a:p>
            <a:pPr algn="ctr"/>
            <a:r>
              <a:rPr lang="ru-RU" sz="4400" dirty="0" smtClean="0"/>
              <a:t>ПОВТОРЕНИЕ</a:t>
            </a:r>
            <a:endParaRPr lang="ru-RU" sz="4400" dirty="0"/>
          </a:p>
        </p:txBody>
      </p:sp>
      <p:sp>
        <p:nvSpPr>
          <p:cNvPr id="7" name="Text Box 9"/>
          <p:cNvSpPr txBox="1">
            <a:spLocks noChangeArrowheads="1"/>
          </p:cNvSpPr>
          <p:nvPr/>
        </p:nvSpPr>
        <p:spPr bwMode="auto">
          <a:xfrm>
            <a:off x="371475" y="1414463"/>
            <a:ext cx="7272338"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marL="342900" lvl="0" indent="-342900">
              <a:buAutoNum type="arabicPeriod"/>
            </a:pPr>
            <a:r>
              <a:rPr lang="ru-RU" sz="2800" dirty="0" smtClean="0">
                <a:solidFill>
                  <a:srgbClr val="002060"/>
                </a:solidFill>
                <a:latin typeface="Arial" panose="020B0604020202020204" pitchFamily="34" charset="0"/>
                <a:cs typeface="Arial" panose="020B0604020202020204" pitchFamily="34" charset="0"/>
              </a:rPr>
              <a:t> Где </a:t>
            </a:r>
            <a:r>
              <a:rPr lang="ru-RU" sz="2800" dirty="0">
                <a:solidFill>
                  <a:srgbClr val="002060"/>
                </a:solidFill>
                <a:latin typeface="Arial" panose="020B0604020202020204" pitchFamily="34" charset="0"/>
                <a:cs typeface="Arial" panose="020B0604020202020204" pitchFamily="34" charset="0"/>
              </a:rPr>
              <a:t>и когда родился </a:t>
            </a:r>
            <a:r>
              <a:rPr lang="ru-RU" sz="2800" dirty="0" err="1" smtClean="0">
                <a:solidFill>
                  <a:srgbClr val="002060"/>
                </a:solidFill>
                <a:latin typeface="Arial" panose="020B0604020202020204" pitchFamily="34" charset="0"/>
                <a:cs typeface="Arial" panose="020B0604020202020204" pitchFamily="34" charset="0"/>
              </a:rPr>
              <a:t>И.С.Тургенев</a:t>
            </a:r>
            <a:r>
              <a:rPr lang="ru-RU" sz="2800" dirty="0">
                <a:solidFill>
                  <a:srgbClr val="002060"/>
                </a:solidFill>
                <a:latin typeface="Arial" panose="020B0604020202020204" pitchFamily="34" charset="0"/>
                <a:cs typeface="Arial" panose="020B0604020202020204" pitchFamily="34" charset="0"/>
              </a:rPr>
              <a:t>? </a:t>
            </a:r>
            <a:endParaRPr lang="ru-RU" sz="2800" dirty="0" smtClean="0">
              <a:solidFill>
                <a:srgbClr val="002060"/>
              </a:solidFill>
              <a:latin typeface="Arial" panose="020B0604020202020204" pitchFamily="34" charset="0"/>
              <a:cs typeface="Arial" panose="020B0604020202020204" pitchFamily="34" charset="0"/>
            </a:endParaRPr>
          </a:p>
          <a:p>
            <a:pPr marL="342900" lvl="0" indent="-342900">
              <a:buAutoNum type="arabicPeriod"/>
            </a:pPr>
            <a:r>
              <a:rPr lang="ru-RU" sz="2800" dirty="0" smtClean="0">
                <a:solidFill>
                  <a:srgbClr val="002060"/>
                </a:solidFill>
                <a:latin typeface="Arial" panose="020B0604020202020204" pitchFamily="34" charset="0"/>
                <a:cs typeface="Arial" panose="020B0604020202020204" pitchFamily="34" charset="0"/>
              </a:rPr>
              <a:t> Кем </a:t>
            </a:r>
            <a:r>
              <a:rPr lang="ru-RU" sz="2800" dirty="0">
                <a:solidFill>
                  <a:srgbClr val="002060"/>
                </a:solidFill>
                <a:latin typeface="Arial" panose="020B0604020202020204" pitchFamily="34" charset="0"/>
                <a:cs typeface="Arial" panose="020B0604020202020204" pitchFamily="34" charset="0"/>
              </a:rPr>
              <a:t>были родители </a:t>
            </a:r>
            <a:r>
              <a:rPr lang="ru-RU" sz="2800" dirty="0" err="1" smtClean="0">
                <a:solidFill>
                  <a:srgbClr val="002060"/>
                </a:solidFill>
                <a:latin typeface="Arial" panose="020B0604020202020204" pitchFamily="34" charset="0"/>
                <a:cs typeface="Arial" panose="020B0604020202020204" pitchFamily="34" charset="0"/>
              </a:rPr>
              <a:t>И.С.Тургенева</a:t>
            </a:r>
            <a:r>
              <a:rPr lang="ru-RU" sz="2800" dirty="0" smtClean="0">
                <a:solidFill>
                  <a:srgbClr val="002060"/>
                </a:solidFill>
                <a:latin typeface="Arial" panose="020B0604020202020204" pitchFamily="34" charset="0"/>
                <a:cs typeface="Arial" panose="020B0604020202020204" pitchFamily="34" charset="0"/>
              </a:rPr>
              <a:t>?</a:t>
            </a:r>
          </a:p>
          <a:p>
            <a:pPr marL="342900" lvl="0" indent="-342900">
              <a:buAutoNum type="arabicPeriod"/>
            </a:pPr>
            <a:r>
              <a:rPr lang="ru-RU" sz="2800" dirty="0" smtClean="0">
                <a:solidFill>
                  <a:srgbClr val="002060"/>
                </a:solidFill>
                <a:latin typeface="Arial" panose="020B0604020202020204" pitchFamily="34" charset="0"/>
                <a:cs typeface="Arial" panose="020B0604020202020204" pitchFamily="34" charset="0"/>
              </a:rPr>
              <a:t> Где </a:t>
            </a:r>
            <a:r>
              <a:rPr lang="ru-RU" sz="2800" dirty="0">
                <a:solidFill>
                  <a:srgbClr val="002060"/>
                </a:solidFill>
                <a:latin typeface="Arial" panose="020B0604020202020204" pitchFamily="34" charset="0"/>
                <a:cs typeface="Arial" panose="020B0604020202020204" pitchFamily="34" charset="0"/>
              </a:rPr>
              <a:t>учился </a:t>
            </a:r>
            <a:r>
              <a:rPr lang="ru-RU" sz="2800" dirty="0" err="1" smtClean="0">
                <a:solidFill>
                  <a:srgbClr val="002060"/>
                </a:solidFill>
                <a:latin typeface="Arial" panose="020B0604020202020204" pitchFamily="34" charset="0"/>
                <a:cs typeface="Arial" panose="020B0604020202020204" pitchFamily="34" charset="0"/>
              </a:rPr>
              <a:t>И.С.Тургенев</a:t>
            </a:r>
            <a:r>
              <a:rPr lang="ru-RU" sz="2800" dirty="0">
                <a:solidFill>
                  <a:srgbClr val="002060"/>
                </a:solidFill>
                <a:latin typeface="Arial" panose="020B0604020202020204" pitchFamily="34" charset="0"/>
                <a:cs typeface="Arial" panose="020B0604020202020204" pitchFamily="34" charset="0"/>
              </a:rPr>
              <a:t>? </a:t>
            </a:r>
          </a:p>
          <a:p>
            <a:pPr marL="342900" lvl="0" indent="-342900">
              <a:buAutoNum type="arabicPeriod"/>
            </a:pPr>
            <a:r>
              <a:rPr lang="ru-RU" sz="2800" dirty="0" smtClean="0">
                <a:solidFill>
                  <a:srgbClr val="002060"/>
                </a:solidFill>
                <a:latin typeface="Arial" panose="020B0604020202020204" pitchFamily="34" charset="0"/>
                <a:cs typeface="Arial" panose="020B0604020202020204" pitchFamily="34" charset="0"/>
              </a:rPr>
              <a:t> Перечислите </a:t>
            </a:r>
            <a:r>
              <a:rPr lang="ru-RU" sz="2800" dirty="0">
                <a:solidFill>
                  <a:srgbClr val="002060"/>
                </a:solidFill>
                <a:latin typeface="Arial" panose="020B0604020202020204" pitchFamily="34" charset="0"/>
                <a:cs typeface="Arial" panose="020B0604020202020204" pitchFamily="34" charset="0"/>
              </a:rPr>
              <a:t>наиболее известные </a:t>
            </a:r>
            <a:r>
              <a:rPr lang="ru-RU" sz="2800" dirty="0" smtClean="0">
                <a:solidFill>
                  <a:srgbClr val="002060"/>
                </a:solidFill>
                <a:latin typeface="Arial" panose="020B0604020202020204" pitchFamily="34" charset="0"/>
                <a:cs typeface="Arial" panose="020B0604020202020204" pitchFamily="34" charset="0"/>
              </a:rPr>
              <a:t> произведения </a:t>
            </a:r>
            <a:r>
              <a:rPr lang="ru-RU" sz="2800" dirty="0" err="1" smtClean="0">
                <a:solidFill>
                  <a:srgbClr val="002060"/>
                </a:solidFill>
                <a:latin typeface="Arial" panose="020B0604020202020204" pitchFamily="34" charset="0"/>
                <a:cs typeface="Arial" panose="020B0604020202020204" pitchFamily="34" charset="0"/>
              </a:rPr>
              <a:t>И.С.Тургенева</a:t>
            </a:r>
            <a:r>
              <a:rPr lang="ru-RU" sz="2800" dirty="0" smtClean="0">
                <a:solidFill>
                  <a:srgbClr val="002060"/>
                </a:solidFill>
                <a:latin typeface="Arial" panose="020B0604020202020204" pitchFamily="34" charset="0"/>
                <a:cs typeface="Arial" panose="020B0604020202020204" pitchFamily="34" charset="0"/>
              </a:rPr>
              <a:t>.</a:t>
            </a:r>
            <a:endParaRPr lang="ru-RU" sz="2800" dirty="0">
              <a:solidFill>
                <a:srgbClr val="002060"/>
              </a:solidFill>
              <a:latin typeface="Arial" panose="020B0604020202020204" pitchFamily="34" charset="0"/>
              <a:cs typeface="Arial" panose="020B0604020202020204" pitchFamily="34" charset="0"/>
            </a:endParaRPr>
          </a:p>
          <a:p>
            <a:pPr marL="342900" lvl="0" indent="-342900">
              <a:buAutoNum type="arabicPeriod"/>
            </a:pPr>
            <a:r>
              <a:rPr lang="ru-RU" sz="2800" dirty="0" smtClean="0">
                <a:solidFill>
                  <a:srgbClr val="002060"/>
                </a:solidFill>
                <a:latin typeface="Arial" panose="020B0604020202020204" pitchFamily="34" charset="0"/>
                <a:cs typeface="Arial" panose="020B0604020202020204" pitchFamily="34" charset="0"/>
              </a:rPr>
              <a:t> Какая </a:t>
            </a:r>
            <a:r>
              <a:rPr lang="ru-RU" sz="2800" dirty="0">
                <a:solidFill>
                  <a:srgbClr val="002060"/>
                </a:solidFill>
                <a:latin typeface="Arial" panose="020B0604020202020204" pitchFamily="34" charset="0"/>
                <a:cs typeface="Arial" panose="020B0604020202020204" pitchFamily="34" charset="0"/>
              </a:rPr>
              <a:t>книга </a:t>
            </a:r>
            <a:r>
              <a:rPr lang="ru-RU" sz="2800" dirty="0" err="1" smtClean="0">
                <a:solidFill>
                  <a:srgbClr val="002060"/>
                </a:solidFill>
                <a:latin typeface="Arial" panose="020B0604020202020204" pitchFamily="34" charset="0"/>
                <a:cs typeface="Arial" panose="020B0604020202020204" pitchFamily="34" charset="0"/>
              </a:rPr>
              <a:t>И.С.Тургенева</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носила антикрепостническую направленность? </a:t>
            </a:r>
            <a:endParaRPr lang="ru-RU" sz="2800" dirty="0" smtClean="0">
              <a:solidFill>
                <a:srgbClr val="002060"/>
              </a:solidFill>
              <a:latin typeface="Arial" panose="020B0604020202020204" pitchFamily="34" charset="0"/>
              <a:cs typeface="Arial" panose="020B0604020202020204" pitchFamily="34" charset="0"/>
            </a:endParaRPr>
          </a:p>
          <a:p>
            <a:pPr marL="342900" lvl="0" indent="-342900">
              <a:buAutoNum type="arabicPeriod"/>
            </a:pPr>
            <a:r>
              <a:rPr lang="ru-RU" sz="2800" dirty="0" smtClean="0">
                <a:solidFill>
                  <a:srgbClr val="002060"/>
                </a:solidFill>
                <a:latin typeface="Arial" panose="020B0604020202020204" pitchFamily="34" charset="0"/>
                <a:cs typeface="Arial" panose="020B0604020202020204" pitchFamily="34" charset="0"/>
              </a:rPr>
              <a:t> В </a:t>
            </a:r>
            <a:r>
              <a:rPr lang="ru-RU" sz="2800" dirty="0">
                <a:solidFill>
                  <a:srgbClr val="002060"/>
                </a:solidFill>
                <a:latin typeface="Arial" panose="020B0604020202020204" pitchFamily="34" charset="0"/>
                <a:cs typeface="Arial" panose="020B0604020202020204" pitchFamily="34" charset="0"/>
              </a:rPr>
              <a:t>каких журналах сотрудничал </a:t>
            </a:r>
            <a:r>
              <a:rPr lang="ru-RU" sz="2800" dirty="0" err="1" smtClean="0">
                <a:solidFill>
                  <a:srgbClr val="002060"/>
                </a:solidFill>
                <a:latin typeface="Arial" panose="020B0604020202020204" pitchFamily="34" charset="0"/>
                <a:cs typeface="Arial" panose="020B0604020202020204" pitchFamily="34" charset="0"/>
              </a:rPr>
              <a:t>И.С.Тургенев</a:t>
            </a:r>
            <a:r>
              <a:rPr lang="ru-RU" sz="2800" dirty="0">
                <a:solidFill>
                  <a:srgbClr val="002060"/>
                </a:solidFill>
                <a:latin typeface="Arial" panose="020B0604020202020204" pitchFamily="34" charset="0"/>
                <a:cs typeface="Arial" panose="020B0604020202020204" pitchFamily="34" charset="0"/>
              </a:rPr>
              <a:t>? </a:t>
            </a:r>
            <a:endParaRPr lang="ru-RU" sz="2800" dirty="0" smtClean="0">
              <a:solidFill>
                <a:srgbClr val="002060"/>
              </a:solidFill>
              <a:latin typeface="Arial" panose="020B0604020202020204" pitchFamily="34" charset="0"/>
              <a:cs typeface="Arial" panose="020B0604020202020204" pitchFamily="34" charset="0"/>
            </a:endParaRPr>
          </a:p>
          <a:p>
            <a:pPr marL="342900" lvl="0" indent="-342900">
              <a:buAutoNum type="arabicPeriod"/>
            </a:pPr>
            <a:r>
              <a:rPr lang="ru-RU" sz="2800" dirty="0" smtClean="0">
                <a:solidFill>
                  <a:srgbClr val="002060"/>
                </a:solidFill>
                <a:latin typeface="Arial" panose="020B0604020202020204" pitchFamily="34" charset="0"/>
                <a:cs typeface="Arial" panose="020B0604020202020204" pitchFamily="34" charset="0"/>
              </a:rPr>
              <a:t> Когда </a:t>
            </a:r>
            <a:r>
              <a:rPr lang="ru-RU" sz="2800" dirty="0">
                <a:solidFill>
                  <a:srgbClr val="002060"/>
                </a:solidFill>
                <a:latin typeface="Arial" panose="020B0604020202020204" pitchFamily="34" charset="0"/>
                <a:cs typeface="Arial" panose="020B0604020202020204" pitchFamily="34" charset="0"/>
              </a:rPr>
              <a:t>и где умер </a:t>
            </a:r>
            <a:r>
              <a:rPr lang="ru-RU" sz="2800" dirty="0" err="1" smtClean="0">
                <a:solidFill>
                  <a:srgbClr val="002060"/>
                </a:solidFill>
                <a:latin typeface="Arial" panose="020B0604020202020204" pitchFamily="34" charset="0"/>
                <a:cs typeface="Arial" panose="020B0604020202020204" pitchFamily="34" charset="0"/>
              </a:rPr>
              <a:t>И.С.Тургенев</a:t>
            </a:r>
            <a:r>
              <a:rPr lang="ru-RU" sz="2800" dirty="0">
                <a:solidFill>
                  <a:srgbClr val="002060"/>
                </a:solidFill>
                <a:latin typeface="Arial" panose="020B0604020202020204" pitchFamily="34" charset="0"/>
                <a:cs typeface="Arial" panose="020B0604020202020204" pitchFamily="34" charset="0"/>
              </a:rPr>
              <a:t>? </a:t>
            </a:r>
            <a:endParaRPr lang="ru-RU" sz="2800" dirty="0" smtClean="0">
              <a:solidFill>
                <a:srgbClr val="002060"/>
              </a:solidFill>
              <a:latin typeface="Arial" panose="020B0604020202020204" pitchFamily="34" charset="0"/>
              <a:cs typeface="Arial" panose="020B0604020202020204" pitchFamily="34" charset="0"/>
            </a:endParaRPr>
          </a:p>
          <a:p>
            <a:pPr marL="342900" lvl="0" indent="-342900">
              <a:buAutoNum type="arabicPeriod"/>
            </a:pPr>
            <a:r>
              <a:rPr lang="ru-RU" sz="2800" dirty="0" smtClean="0">
                <a:solidFill>
                  <a:srgbClr val="002060"/>
                </a:solidFill>
                <a:latin typeface="Arial" panose="020B0604020202020204" pitchFamily="34" charset="0"/>
                <a:cs typeface="Arial" panose="020B0604020202020204" pitchFamily="34" charset="0"/>
              </a:rPr>
              <a:t> Где </a:t>
            </a:r>
            <a:r>
              <a:rPr lang="ru-RU" sz="2800" dirty="0">
                <a:solidFill>
                  <a:srgbClr val="002060"/>
                </a:solidFill>
                <a:latin typeface="Arial" panose="020B0604020202020204" pitchFamily="34" charset="0"/>
                <a:cs typeface="Arial" panose="020B0604020202020204" pitchFamily="34" charset="0"/>
              </a:rPr>
              <a:t>похоронен </a:t>
            </a:r>
            <a:r>
              <a:rPr lang="ru-RU" sz="2800" dirty="0" err="1" smtClean="0">
                <a:solidFill>
                  <a:srgbClr val="002060"/>
                </a:solidFill>
                <a:latin typeface="Arial" panose="020B0604020202020204" pitchFamily="34" charset="0"/>
                <a:cs typeface="Arial" panose="020B0604020202020204" pitchFamily="34" charset="0"/>
              </a:rPr>
              <a:t>И.С.Тургенев</a:t>
            </a:r>
            <a:r>
              <a:rPr lang="ru-RU" sz="2800" dirty="0">
                <a:solidFill>
                  <a:srgbClr val="002060"/>
                </a:solidFill>
                <a:latin typeface="Arial" panose="020B0604020202020204" pitchFamily="34" charset="0"/>
                <a:cs typeface="Arial" panose="020B0604020202020204" pitchFamily="34" charset="0"/>
              </a:rPr>
              <a:t>? </a:t>
            </a:r>
          </a:p>
        </p:txBody>
      </p:sp>
      <p:pic>
        <p:nvPicPr>
          <p:cNvPr id="1026" name="Picture 2" descr="https://img-fotki.yandex.ru/get/896349/39067198.1c5/0_cb0e7_45e30f05_XXX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309" y="1352471"/>
            <a:ext cx="3771900" cy="5162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9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ПРОВЕРЬТЕ СЕБЯ!</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4" name="Text Box 9"/>
          <p:cNvSpPr txBox="1">
            <a:spLocks noChangeArrowheads="1"/>
          </p:cNvSpPr>
          <p:nvPr/>
        </p:nvSpPr>
        <p:spPr bwMode="auto">
          <a:xfrm>
            <a:off x="400050" y="1328738"/>
            <a:ext cx="10866664" cy="5016758"/>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nSpc>
                <a:spcPct val="100000"/>
              </a:lnSpc>
              <a:defRPr/>
            </a:pPr>
            <a:r>
              <a:rPr lang="ru-RU" sz="3200" dirty="0" smtClean="0">
                <a:solidFill>
                  <a:srgbClr val="002060"/>
                </a:solidFill>
                <a:latin typeface="Arial" panose="020B0604020202020204" pitchFamily="34" charset="0"/>
                <a:cs typeface="Arial" panose="020B0604020202020204" pitchFamily="34" charset="0"/>
              </a:rPr>
              <a:t>1. 28 </a:t>
            </a:r>
            <a:r>
              <a:rPr lang="ru-RU" sz="3200" dirty="0">
                <a:solidFill>
                  <a:srgbClr val="002060"/>
                </a:solidFill>
                <a:latin typeface="Arial" panose="020B0604020202020204" pitchFamily="34" charset="0"/>
                <a:cs typeface="Arial" panose="020B0604020202020204" pitchFamily="34" charset="0"/>
              </a:rPr>
              <a:t>октября </a:t>
            </a:r>
            <a:r>
              <a:rPr lang="ru-RU" sz="3200" dirty="0" smtClean="0">
                <a:solidFill>
                  <a:srgbClr val="002060"/>
                </a:solidFill>
                <a:latin typeface="Arial" panose="020B0604020202020204" pitchFamily="34" charset="0"/>
                <a:cs typeface="Arial" panose="020B0604020202020204" pitchFamily="34" charset="0"/>
              </a:rPr>
              <a:t>1818 </a:t>
            </a:r>
            <a:r>
              <a:rPr lang="ru-RU" sz="3200" dirty="0">
                <a:solidFill>
                  <a:srgbClr val="002060"/>
                </a:solidFill>
                <a:latin typeface="Arial" panose="020B0604020202020204" pitchFamily="34" charset="0"/>
                <a:cs typeface="Arial" panose="020B0604020202020204" pitchFamily="34" charset="0"/>
              </a:rPr>
              <a:t>г. в </a:t>
            </a:r>
            <a:r>
              <a:rPr lang="ru-RU" sz="3200" dirty="0" err="1" smtClean="0">
                <a:solidFill>
                  <a:srgbClr val="002060"/>
                </a:solidFill>
                <a:latin typeface="Arial" panose="020B0604020202020204" pitchFamily="34" charset="0"/>
                <a:cs typeface="Arial" panose="020B0604020202020204" pitchFamily="34" charset="0"/>
              </a:rPr>
              <a:t>г.Орле</a:t>
            </a:r>
            <a:r>
              <a:rPr lang="ru-RU" sz="3200" dirty="0" smtClean="0">
                <a:solidFill>
                  <a:srgbClr val="002060"/>
                </a:solidFill>
                <a:latin typeface="Arial" panose="020B0604020202020204" pitchFamily="34" charset="0"/>
                <a:cs typeface="Arial" panose="020B0604020202020204" pitchFamily="34" charset="0"/>
              </a:rPr>
              <a:t>.</a:t>
            </a:r>
          </a:p>
          <a:p>
            <a:pPr>
              <a:lnSpc>
                <a:spcPct val="100000"/>
              </a:lnSpc>
              <a:defRPr/>
            </a:pPr>
            <a:r>
              <a:rPr lang="ru-RU" sz="3200" dirty="0" smtClean="0">
                <a:solidFill>
                  <a:srgbClr val="002060"/>
                </a:solidFill>
                <a:latin typeface="Arial" panose="020B0604020202020204" pitchFamily="34" charset="0"/>
                <a:cs typeface="Arial" panose="020B0604020202020204" pitchFamily="34" charset="0"/>
              </a:rPr>
              <a:t>2. Сергей Николаевич Тургенев – отставной полковник; Варвара Петровна Тургенева (</a:t>
            </a:r>
            <a:r>
              <a:rPr lang="ru-RU" sz="3200" dirty="0" err="1" smtClean="0">
                <a:solidFill>
                  <a:srgbClr val="002060"/>
                </a:solidFill>
                <a:latin typeface="Arial" panose="020B0604020202020204" pitchFamily="34" charset="0"/>
                <a:cs typeface="Arial" panose="020B0604020202020204" pitchFamily="34" charset="0"/>
              </a:rPr>
              <a:t>Лутовинова</a:t>
            </a:r>
            <a:r>
              <a:rPr lang="ru-RU" sz="3200" dirty="0" smtClean="0">
                <a:solidFill>
                  <a:srgbClr val="002060"/>
                </a:solidFill>
                <a:latin typeface="Arial" panose="020B0604020202020204" pitchFamily="34" charset="0"/>
                <a:cs typeface="Arial" panose="020B0604020202020204" pitchFamily="34" charset="0"/>
              </a:rPr>
              <a:t>) – богатая помещица.</a:t>
            </a:r>
          </a:p>
          <a:p>
            <a:pPr>
              <a:lnSpc>
                <a:spcPct val="100000"/>
              </a:lnSpc>
              <a:defRPr/>
            </a:pPr>
            <a:r>
              <a:rPr lang="ru-RU" sz="3200" dirty="0" smtClean="0">
                <a:solidFill>
                  <a:srgbClr val="002060"/>
                </a:solidFill>
                <a:latin typeface="Arial" panose="020B0604020202020204" pitchFamily="34" charset="0"/>
                <a:cs typeface="Arial" panose="020B0604020202020204" pitchFamily="34" charset="0"/>
              </a:rPr>
              <a:t>3. </a:t>
            </a:r>
            <a:r>
              <a:rPr lang="ru-RU" sz="3200" dirty="0">
                <a:solidFill>
                  <a:srgbClr val="002060"/>
                </a:solidFill>
                <a:latin typeface="Arial" panose="020B0604020202020204" pitchFamily="34" charset="0"/>
                <a:cs typeface="Arial" panose="020B0604020202020204" pitchFamily="34" charset="0"/>
              </a:rPr>
              <a:t>В</a:t>
            </a:r>
            <a:r>
              <a:rPr lang="ru-RU" sz="3200" dirty="0" smtClean="0">
                <a:solidFill>
                  <a:srgbClr val="002060"/>
                </a:solidFill>
                <a:latin typeface="Arial" panose="020B0604020202020204" pitchFamily="34" charset="0"/>
                <a:cs typeface="Arial" panose="020B0604020202020204" pitchFamily="34" charset="0"/>
              </a:rPr>
              <a:t> </a:t>
            </a:r>
            <a:r>
              <a:rPr lang="ru-RU" sz="3200" dirty="0">
                <a:solidFill>
                  <a:srgbClr val="002060"/>
                </a:solidFill>
                <a:latin typeface="Arial" panose="020B0604020202020204" pitchFamily="34" charset="0"/>
                <a:cs typeface="Arial" panose="020B0604020202020204" pitchFamily="34" charset="0"/>
              </a:rPr>
              <a:t>частном пансионе в Москве, в Московском университете, в Петербургском университете, в Берлинском </a:t>
            </a:r>
            <a:r>
              <a:rPr lang="ru-RU" sz="3200" dirty="0" smtClean="0">
                <a:solidFill>
                  <a:srgbClr val="002060"/>
                </a:solidFill>
                <a:latin typeface="Arial" panose="020B0604020202020204" pitchFamily="34" charset="0"/>
                <a:cs typeface="Arial" panose="020B0604020202020204" pitchFamily="34" charset="0"/>
              </a:rPr>
              <a:t>университете.</a:t>
            </a:r>
          </a:p>
          <a:p>
            <a:pPr>
              <a:lnSpc>
                <a:spcPct val="100000"/>
              </a:lnSpc>
              <a:defRPr/>
            </a:pPr>
            <a:r>
              <a:rPr lang="ru-RU" sz="3200" dirty="0" smtClean="0">
                <a:solidFill>
                  <a:srgbClr val="002060"/>
                </a:solidFill>
                <a:latin typeface="Arial" panose="020B0604020202020204" pitchFamily="34" charset="0"/>
                <a:cs typeface="Arial" panose="020B0604020202020204" pitchFamily="34" charset="0"/>
              </a:rPr>
              <a:t>4. Романы: «Рудин», «Дворянское гнездо», «Накануне</a:t>
            </a:r>
            <a:r>
              <a:rPr lang="ru-RU" sz="3200" dirty="0" smtClean="0">
                <a:solidFill>
                  <a:srgbClr val="002060"/>
                </a:solidFill>
                <a:latin typeface="Arial" panose="020B0604020202020204" pitchFamily="34" charset="0"/>
                <a:cs typeface="Arial" panose="020B0604020202020204" pitchFamily="34" charset="0"/>
              </a:rPr>
              <a:t>», </a:t>
            </a:r>
            <a:r>
              <a:rPr lang="ru-RU" sz="3200" dirty="0" smtClean="0">
                <a:solidFill>
                  <a:srgbClr val="002060"/>
                </a:solidFill>
                <a:latin typeface="Arial" panose="020B0604020202020204" pitchFamily="34" charset="0"/>
                <a:cs typeface="Arial" panose="020B0604020202020204" pitchFamily="34" charset="0"/>
              </a:rPr>
              <a:t>«Отцы и дети», «Дым», «Новь», цикл рассказов «Записки охотника», рассказ «Муму» и другие.</a:t>
            </a:r>
          </a:p>
        </p:txBody>
      </p:sp>
      <p:pic>
        <p:nvPicPr>
          <p:cNvPr id="8" name="Picture 9" descr="MCj04136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581" y="2628900"/>
            <a:ext cx="2312833" cy="222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990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ПРОВЕРЬТЕ СЕБЯ!</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4" name="Text Box 9"/>
          <p:cNvSpPr txBox="1">
            <a:spLocks noChangeArrowheads="1"/>
          </p:cNvSpPr>
          <p:nvPr/>
        </p:nvSpPr>
        <p:spPr bwMode="auto">
          <a:xfrm>
            <a:off x="400050" y="1385711"/>
            <a:ext cx="9217479" cy="2062103"/>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nSpc>
                <a:spcPct val="100000"/>
              </a:lnSpc>
              <a:defRPr/>
            </a:pPr>
            <a:r>
              <a:rPr lang="ru-RU" sz="3200" dirty="0" smtClean="0">
                <a:solidFill>
                  <a:srgbClr val="002060"/>
                </a:solidFill>
                <a:latin typeface="Arial" panose="020B0604020202020204" pitchFamily="34" charset="0"/>
                <a:cs typeface="Arial" panose="020B0604020202020204" pitchFamily="34" charset="0"/>
              </a:rPr>
              <a:t>5. «Записки охотника».</a:t>
            </a:r>
          </a:p>
          <a:p>
            <a:pPr>
              <a:lnSpc>
                <a:spcPct val="100000"/>
              </a:lnSpc>
              <a:defRPr/>
            </a:pPr>
            <a:r>
              <a:rPr lang="ru-RU" sz="3200" dirty="0" smtClean="0">
                <a:solidFill>
                  <a:srgbClr val="002060"/>
                </a:solidFill>
                <a:latin typeface="Arial" panose="020B0604020202020204" pitchFamily="34" charset="0"/>
                <a:cs typeface="Arial" panose="020B0604020202020204" pitchFamily="34" charset="0"/>
              </a:rPr>
              <a:t>6. «Современник», «Вперёд».</a:t>
            </a:r>
          </a:p>
          <a:p>
            <a:pPr lvl="0">
              <a:defRPr/>
            </a:pPr>
            <a:r>
              <a:rPr lang="ru-RU" sz="3200" dirty="0" smtClean="0">
                <a:solidFill>
                  <a:srgbClr val="002060"/>
                </a:solidFill>
                <a:latin typeface="Arial" panose="020B0604020202020204" pitchFamily="34" charset="0"/>
                <a:cs typeface="Arial" panose="020B0604020202020204" pitchFamily="34" charset="0"/>
              </a:rPr>
              <a:t>7. В 1883 </a:t>
            </a:r>
            <a:r>
              <a:rPr lang="ru-RU" sz="3200" dirty="0">
                <a:solidFill>
                  <a:srgbClr val="002060"/>
                </a:solidFill>
                <a:latin typeface="Arial" panose="020B0604020202020204" pitchFamily="34" charset="0"/>
                <a:cs typeface="Arial" panose="020B0604020202020204" pitchFamily="34" charset="0"/>
              </a:rPr>
              <a:t>г. в </a:t>
            </a:r>
            <a:r>
              <a:rPr lang="ru-RU" sz="3200" dirty="0" smtClean="0">
                <a:solidFill>
                  <a:srgbClr val="002060"/>
                </a:solidFill>
                <a:latin typeface="Arial" panose="020B0604020202020204" pitchFamily="34" charset="0"/>
                <a:cs typeface="Arial" panose="020B0604020202020204" pitchFamily="34" charset="0"/>
              </a:rPr>
              <a:t>Париже.</a:t>
            </a:r>
          </a:p>
          <a:p>
            <a:pPr lvl="0">
              <a:defRPr/>
            </a:pPr>
            <a:r>
              <a:rPr lang="ru-RU" sz="3200" dirty="0" smtClean="0">
                <a:solidFill>
                  <a:srgbClr val="002060"/>
                </a:solidFill>
                <a:latin typeface="Arial" panose="020B0604020202020204" pitchFamily="34" charset="0"/>
                <a:cs typeface="Arial" panose="020B0604020202020204" pitchFamily="34" charset="0"/>
              </a:rPr>
              <a:t>8. В Петербурге.</a:t>
            </a:r>
            <a:endParaRPr lang="ru-RU" sz="3200" dirty="0">
              <a:solidFill>
                <a:srgbClr val="002060"/>
              </a:solidFill>
              <a:latin typeface="Arial" panose="020B0604020202020204" pitchFamily="34" charset="0"/>
              <a:cs typeface="Arial" panose="020B0604020202020204" pitchFamily="34" charset="0"/>
            </a:endParaRPr>
          </a:p>
        </p:txBody>
      </p:sp>
      <p:pic>
        <p:nvPicPr>
          <p:cNvPr id="8" name="Picture 9" descr="MCj04136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4207" y="3320836"/>
            <a:ext cx="3185238" cy="3060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91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718576" y="443551"/>
            <a:ext cx="10963672" cy="601526"/>
          </a:xfrm>
        </p:spPr>
        <p:txBody>
          <a:bodyPr>
            <a:noAutofit/>
          </a:bodyPr>
          <a:lstStyle/>
          <a:p>
            <a:pPr algn="ctr"/>
            <a:r>
              <a:rPr lang="ru-RU" sz="4400" dirty="0" smtClean="0"/>
              <a:t>РОССИЯ 40-50-Х ГОДОВ </a:t>
            </a:r>
            <a:r>
              <a:rPr lang="en-US" sz="4400" dirty="0" smtClean="0"/>
              <a:t>XIX </a:t>
            </a:r>
            <a:r>
              <a:rPr lang="ru-RU" sz="4400" dirty="0" smtClean="0"/>
              <a:t>ВЕКА</a:t>
            </a:r>
            <a:endParaRPr lang="ru-RU" sz="4400" dirty="0"/>
          </a:p>
        </p:txBody>
      </p:sp>
      <p:sp>
        <p:nvSpPr>
          <p:cNvPr id="4" name="Прямоугольник 3"/>
          <p:cNvSpPr/>
          <p:nvPr/>
        </p:nvSpPr>
        <p:spPr>
          <a:xfrm>
            <a:off x="718576" y="4315395"/>
            <a:ext cx="7321838" cy="535531"/>
          </a:xfrm>
          <a:prstGeom prst="rect">
            <a:avLst/>
          </a:prstGeom>
        </p:spPr>
        <p:txBody>
          <a:bodyPr wrap="square">
            <a:spAutoFit/>
          </a:bodyPr>
          <a:lstStyle/>
          <a:p>
            <a:pPr>
              <a:lnSpc>
                <a:spcPct val="90000"/>
              </a:lnSpc>
            </a:pPr>
            <a:endParaRPr lang="ru-RU" altLang="ru-RU" sz="3200" dirty="0">
              <a:solidFill>
                <a:schemeClr val="tx2"/>
              </a:solidFill>
              <a:latin typeface="Arial" panose="020B0604020202020204" pitchFamily="34" charset="0"/>
              <a:cs typeface="Arial" panose="020B0604020202020204" pitchFamily="34" charset="0"/>
            </a:endParaRPr>
          </a:p>
        </p:txBody>
      </p:sp>
      <p:sp>
        <p:nvSpPr>
          <p:cNvPr id="10" name="Объект 2"/>
          <p:cNvSpPr>
            <a:spLocks noGrp="1"/>
          </p:cNvSpPr>
          <p:nvPr>
            <p:ph sz="half" idx="2"/>
          </p:nvPr>
        </p:nvSpPr>
        <p:spPr>
          <a:xfrm>
            <a:off x="149647" y="1405543"/>
            <a:ext cx="16683175" cy="2631490"/>
          </a:xfrm>
        </p:spPr>
        <p:txBody>
          <a:bodyPr/>
          <a:lstStyle/>
          <a:p>
            <a:pPr>
              <a:lnSpc>
                <a:spcPct val="100000"/>
              </a:lnSpc>
              <a:buFont typeface="Wingdings 2" panose="05020102010507070707" pitchFamily="18" charset="2"/>
              <a:buNone/>
            </a:pPr>
            <a:r>
              <a:rPr lang="ru-RU" sz="3200" dirty="0" smtClean="0">
                <a:solidFill>
                  <a:srgbClr val="002060"/>
                </a:solidFill>
                <a:latin typeface="Arial" pitchFamily="34" charset="0"/>
                <a:cs typeface="Arial" pitchFamily="34" charset="0"/>
              </a:rPr>
              <a:t>  </a:t>
            </a:r>
            <a:endParaRPr lang="ru-RU" sz="3800" dirty="0" smtClean="0">
              <a:solidFill>
                <a:srgbClr val="002060"/>
              </a:solidFill>
              <a:latin typeface="Arial" pitchFamily="34" charset="0"/>
              <a:cs typeface="Arial" pitchFamily="34" charset="0"/>
            </a:endParaRPr>
          </a:p>
          <a:p>
            <a:pPr>
              <a:lnSpc>
                <a:spcPct val="100000"/>
              </a:lnSpc>
              <a:buFont typeface="Wingdings 2" panose="05020102010507070707" pitchFamily="18" charset="2"/>
              <a:buNone/>
            </a:pPr>
            <a:endParaRPr lang="ru-RU" sz="3800" dirty="0" smtClean="0">
              <a:solidFill>
                <a:srgbClr val="002060"/>
              </a:solidFill>
              <a:latin typeface="Arial" pitchFamily="34" charset="0"/>
              <a:cs typeface="Arial" pitchFamily="34" charset="0"/>
            </a:endParaRPr>
          </a:p>
          <a:p>
            <a:pPr>
              <a:lnSpc>
                <a:spcPct val="100000"/>
              </a:lnSpc>
              <a:buFont typeface="Wingdings 2" panose="05020102010507070707" pitchFamily="18" charset="2"/>
              <a:buNone/>
            </a:pPr>
            <a:r>
              <a:rPr lang="ru-RU" sz="3800" dirty="0">
                <a:solidFill>
                  <a:srgbClr val="002060"/>
                </a:solidFill>
                <a:latin typeface="Arial" pitchFamily="34" charset="0"/>
                <a:cs typeface="Arial" pitchFamily="34" charset="0"/>
              </a:rPr>
              <a:t> </a:t>
            </a:r>
            <a:r>
              <a:rPr lang="ru-RU" sz="3800" dirty="0" smtClean="0">
                <a:solidFill>
                  <a:srgbClr val="002060"/>
                </a:solidFill>
                <a:latin typeface="Arial" pitchFamily="34" charset="0"/>
                <a:cs typeface="Arial" pitchFamily="34" charset="0"/>
              </a:rPr>
              <a:t> </a:t>
            </a:r>
          </a:p>
          <a:p>
            <a:pPr>
              <a:lnSpc>
                <a:spcPct val="100000"/>
              </a:lnSpc>
              <a:buFont typeface="Wingdings 2" panose="05020102010507070707" pitchFamily="18" charset="2"/>
              <a:buNone/>
            </a:pPr>
            <a:endParaRPr lang="ru-RU" sz="3200" dirty="0" smtClean="0">
              <a:solidFill>
                <a:schemeClr val="accent1">
                  <a:lumMod val="50000"/>
                </a:schemeClr>
              </a:solidFill>
              <a:latin typeface="Arial" pitchFamily="34" charset="0"/>
              <a:cs typeface="Arial" pitchFamily="34" charset="0"/>
            </a:endParaRPr>
          </a:p>
        </p:txBody>
      </p:sp>
      <p:sp>
        <p:nvSpPr>
          <p:cNvPr id="14" name="Text Box 9"/>
          <p:cNvSpPr txBox="1">
            <a:spLocks noChangeArrowheads="1"/>
          </p:cNvSpPr>
          <p:nvPr/>
        </p:nvSpPr>
        <p:spPr bwMode="auto">
          <a:xfrm>
            <a:off x="839449" y="2134817"/>
            <a:ext cx="4766872" cy="2062103"/>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a:r>
              <a:rPr lang="ru-RU" altLang="ru-RU" sz="3200" b="1" dirty="0">
                <a:solidFill>
                  <a:srgbClr val="002060"/>
                </a:solidFill>
                <a:latin typeface="Arial" panose="020B0604020202020204" pitchFamily="34" charset="0"/>
                <a:cs typeface="Arial" panose="020B0604020202020204" pitchFamily="34" charset="0"/>
              </a:rPr>
              <a:t>Главным вопросом эпохи  Х</a:t>
            </a:r>
            <a:r>
              <a:rPr lang="en-US" altLang="ru-RU" sz="3200" b="1" dirty="0">
                <a:solidFill>
                  <a:srgbClr val="002060"/>
                </a:solidFill>
                <a:latin typeface="Arial" panose="020B0604020202020204" pitchFamily="34" charset="0"/>
                <a:cs typeface="Arial" panose="020B0604020202020204" pitchFamily="34" charset="0"/>
              </a:rPr>
              <a:t>I</a:t>
            </a:r>
            <a:r>
              <a:rPr lang="ru-RU" altLang="ru-RU" sz="3200" b="1" dirty="0">
                <a:solidFill>
                  <a:srgbClr val="002060"/>
                </a:solidFill>
                <a:latin typeface="Arial" panose="020B0604020202020204" pitchFamily="34" charset="0"/>
                <a:cs typeface="Arial" panose="020B0604020202020204" pitchFamily="34" charset="0"/>
              </a:rPr>
              <a:t>Х века был вопрос о крепостном </a:t>
            </a:r>
            <a:r>
              <a:rPr lang="ru-RU" altLang="ru-RU" sz="3200" b="1" dirty="0" smtClean="0">
                <a:solidFill>
                  <a:srgbClr val="002060"/>
                </a:solidFill>
                <a:latin typeface="Arial" panose="020B0604020202020204" pitchFamily="34" charset="0"/>
                <a:cs typeface="Arial" panose="020B0604020202020204" pitchFamily="34" charset="0"/>
              </a:rPr>
              <a:t>праве.</a:t>
            </a:r>
            <a:endParaRPr lang="ru-RU" altLang="ru-RU" sz="3200" b="1" dirty="0">
              <a:solidFill>
                <a:srgbClr val="002060"/>
              </a:solidFill>
              <a:latin typeface="Arial" panose="020B0604020202020204" pitchFamily="34" charset="0"/>
              <a:cs typeface="Arial" panose="020B0604020202020204" pitchFamily="34" charset="0"/>
            </a:endParaRPr>
          </a:p>
        </p:txBody>
      </p:sp>
      <p:pic>
        <p:nvPicPr>
          <p:cNvPr id="2050" name="Picture 2" descr="https://avatars.mds.yandex.net/get-zen_doc/1897428/pub_5e8d6d3cf607e2739f21619b_5e8ecf2c8ac7b828f7e2c357/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105" y="1522625"/>
            <a:ext cx="5881396" cy="479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1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НЕМНОГО ИСТОРИИ</a:t>
            </a:r>
            <a:endParaRPr lang="ru-RU" sz="4400" dirty="0"/>
          </a:p>
        </p:txBody>
      </p:sp>
      <p:sp>
        <p:nvSpPr>
          <p:cNvPr id="8" name="Text Box 9"/>
          <p:cNvSpPr txBox="1">
            <a:spLocks noChangeArrowheads="1"/>
          </p:cNvSpPr>
          <p:nvPr/>
        </p:nvSpPr>
        <p:spPr bwMode="auto">
          <a:xfrm>
            <a:off x="374501" y="1473287"/>
            <a:ext cx="7297888" cy="4832092"/>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just">
              <a:defRPr/>
            </a:pPr>
            <a:r>
              <a:rPr lang="ru-RU" sz="2800" b="1" dirty="0" smtClean="0">
                <a:solidFill>
                  <a:srgbClr val="002060"/>
                </a:solidFill>
                <a:latin typeface="Arial" panose="020B0604020202020204" pitchFamily="34" charset="0"/>
                <a:cs typeface="Arial" panose="020B0604020202020204" pitchFamily="34" charset="0"/>
              </a:rPr>
              <a:t>     Крепостное</a:t>
            </a:r>
            <a:r>
              <a:rPr lang="ru-RU" sz="2800" dirty="0">
                <a:solidFill>
                  <a:srgbClr val="002060"/>
                </a:solidFill>
                <a:latin typeface="Arial" panose="020B0604020202020204" pitchFamily="34" charset="0"/>
                <a:cs typeface="Arial" panose="020B0604020202020204" pitchFamily="34" charset="0"/>
              </a:rPr>
              <a:t> </a:t>
            </a:r>
            <a:r>
              <a:rPr lang="ru-RU" sz="2800" b="1" dirty="0">
                <a:solidFill>
                  <a:srgbClr val="002060"/>
                </a:solidFill>
                <a:latin typeface="Arial" panose="020B0604020202020204" pitchFamily="34" charset="0"/>
                <a:cs typeface="Arial" panose="020B0604020202020204" pitchFamily="34" charset="0"/>
              </a:rPr>
              <a:t>право</a:t>
            </a:r>
            <a:r>
              <a:rPr lang="ru-RU" sz="2800" dirty="0">
                <a:solidFill>
                  <a:srgbClr val="002060"/>
                </a:solidFill>
                <a:latin typeface="Arial" panose="020B0604020202020204" pitchFamily="34" charset="0"/>
                <a:cs typeface="Arial" panose="020B0604020202020204" pitchFamily="34" charset="0"/>
              </a:rPr>
              <a:t> – это </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форма зависимости крестьян, при которой они прикреплены к земле и подчинены административной и судейской власти </a:t>
            </a:r>
            <a:r>
              <a:rPr lang="ru-RU" sz="2800" dirty="0" smtClean="0">
                <a:solidFill>
                  <a:srgbClr val="002060"/>
                </a:solidFill>
                <a:latin typeface="Arial" panose="020B0604020202020204" pitchFamily="34" charset="0"/>
                <a:cs typeface="Arial" panose="020B0604020202020204" pitchFamily="34" charset="0"/>
              </a:rPr>
              <a:t>помещика</a:t>
            </a:r>
            <a:r>
              <a:rPr lang="ru-RU" sz="2800" dirty="0" smtClean="0">
                <a:solidFill>
                  <a:srgbClr val="002060"/>
                </a:solidFill>
                <a:latin typeface="Arial" panose="020B0604020202020204" pitchFamily="34" charset="0"/>
                <a:cs typeface="Arial" panose="020B0604020202020204" pitchFamily="34" charset="0"/>
              </a:rPr>
              <a:t>.</a:t>
            </a:r>
          </a:p>
          <a:p>
            <a:pPr algn="just">
              <a:defRPr/>
            </a:pPr>
            <a:r>
              <a:rPr lang="ru-RU" sz="2800" dirty="0">
                <a:solidFill>
                  <a:srgbClr val="002060"/>
                </a:solidFill>
                <a:latin typeface="Arial" panose="020B0604020202020204" pitchFamily="34" charset="0"/>
                <a:cs typeface="Arial" panose="020B0604020202020204" pitchFamily="34" charset="0"/>
              </a:rPr>
              <a:t> </a:t>
            </a:r>
            <a:r>
              <a:rPr lang="ru-RU" sz="2800" dirty="0" smtClean="0">
                <a:solidFill>
                  <a:srgbClr val="002060"/>
                </a:solidFill>
                <a:latin typeface="Arial" panose="020B0604020202020204" pitchFamily="34" charset="0"/>
                <a:cs typeface="Arial" panose="020B0604020202020204" pitchFamily="34" charset="0"/>
              </a:rPr>
              <a:t>    </a:t>
            </a:r>
            <a:r>
              <a:rPr lang="ru-RU" sz="2800" dirty="0" smtClean="0">
                <a:solidFill>
                  <a:srgbClr val="002060"/>
                </a:solidFill>
                <a:latin typeface="Arial" panose="020B0604020202020204" pitchFamily="34" charset="0"/>
                <a:cs typeface="Arial" panose="020B0604020202020204" pitchFamily="34" charset="0"/>
              </a:rPr>
              <a:t>На </a:t>
            </a:r>
            <a:r>
              <a:rPr lang="ru-RU" sz="2800" dirty="0">
                <a:solidFill>
                  <a:srgbClr val="002060"/>
                </a:solidFill>
                <a:latin typeface="Arial" panose="020B0604020202020204" pitchFamily="34" charset="0"/>
                <a:cs typeface="Arial" panose="020B0604020202020204" pitchFamily="34" charset="0"/>
              </a:rPr>
              <a:t>протяжении </a:t>
            </a:r>
            <a:r>
              <a:rPr lang="en-US" sz="2800" dirty="0" smtClean="0">
                <a:solidFill>
                  <a:srgbClr val="002060"/>
                </a:solidFill>
                <a:latin typeface="Arial" panose="020B0604020202020204" pitchFamily="34" charset="0"/>
                <a:cs typeface="Arial" panose="020B0604020202020204" pitchFamily="34" charset="0"/>
              </a:rPr>
              <a:t>XV</a:t>
            </a:r>
            <a:r>
              <a:rPr lang="ru-RU" sz="2800" dirty="0" smtClean="0">
                <a:solidFill>
                  <a:srgbClr val="002060"/>
                </a:solidFill>
                <a:latin typeface="Arial" panose="020B0604020202020204" pitchFamily="34" charset="0"/>
                <a:cs typeface="Arial" panose="020B0604020202020204" pitchFamily="34" charset="0"/>
              </a:rPr>
              <a:t>-</a:t>
            </a:r>
            <a:r>
              <a:rPr lang="en-US" sz="2800" dirty="0" smtClean="0">
                <a:solidFill>
                  <a:srgbClr val="002060"/>
                </a:solidFill>
                <a:latin typeface="Arial" panose="020B0604020202020204" pitchFamily="34" charset="0"/>
                <a:cs typeface="Arial" panose="020B0604020202020204" pitchFamily="34" charset="0"/>
              </a:rPr>
              <a:t>XVII</a:t>
            </a:r>
            <a:r>
              <a:rPr lang="ru-RU" sz="2800" dirty="0" smtClean="0">
                <a:solidFill>
                  <a:srgbClr val="002060"/>
                </a:solidFill>
                <a:latin typeface="Arial" panose="020B0604020202020204" pitchFamily="34" charset="0"/>
                <a:cs typeface="Arial" panose="020B0604020202020204" pitchFamily="34" charset="0"/>
              </a:rPr>
              <a:t> </a:t>
            </a:r>
            <a:r>
              <a:rPr lang="ru-RU" sz="2800" dirty="0">
                <a:solidFill>
                  <a:srgbClr val="002060"/>
                </a:solidFill>
                <a:latin typeface="Arial" panose="020B0604020202020204" pitchFamily="34" charset="0"/>
                <a:cs typeface="Arial" panose="020B0604020202020204" pitchFamily="34" charset="0"/>
              </a:rPr>
              <a:t>веков в России </a:t>
            </a:r>
            <a:r>
              <a:rPr lang="ru-RU" sz="2800" dirty="0" smtClean="0">
                <a:solidFill>
                  <a:srgbClr val="002060"/>
                </a:solidFill>
                <a:latin typeface="Arial" panose="020B0604020202020204" pitchFamily="34" charset="0"/>
                <a:cs typeface="Arial" panose="020B0604020202020204" pitchFamily="34" charset="0"/>
              </a:rPr>
              <a:t>сформировалась </a:t>
            </a:r>
            <a:r>
              <a:rPr lang="ru-RU" sz="2800" dirty="0">
                <a:solidFill>
                  <a:srgbClr val="002060"/>
                </a:solidFill>
                <a:latin typeface="Arial" panose="020B0604020202020204" pitchFamily="34" charset="0"/>
                <a:cs typeface="Arial" panose="020B0604020202020204" pitchFamily="34" charset="0"/>
              </a:rPr>
              <a:t>система крепостного права, которая определила положение крестьян в обществе империи на долгие годы вперед, вплоть до отмены крепостного права в 1861 году.</a:t>
            </a:r>
            <a:endParaRPr lang="ru-RU" sz="2800" b="1" dirty="0">
              <a:solidFill>
                <a:srgbClr val="002060"/>
              </a:solidFill>
              <a:latin typeface="Arial" panose="020B0604020202020204" pitchFamily="34" charset="0"/>
              <a:cs typeface="Arial" panose="020B0604020202020204" pitchFamily="34" charset="0"/>
            </a:endParaRPr>
          </a:p>
        </p:txBody>
      </p:sp>
      <p:pic>
        <p:nvPicPr>
          <p:cNvPr id="3074" name="Picture 2" descr="https://mtdata.ru/u14/photoCE58/20514887752-0/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413" y="1473287"/>
            <a:ext cx="3945088" cy="476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68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7" name="Прямоугольник 6"/>
          <p:cNvSpPr/>
          <p:nvPr/>
        </p:nvSpPr>
        <p:spPr>
          <a:xfrm>
            <a:off x="374500" y="1405543"/>
            <a:ext cx="11443001" cy="450912"/>
          </a:xfrm>
          <a:prstGeom prst="rect">
            <a:avLst/>
          </a:prstGeom>
        </p:spPr>
        <p:txBody>
          <a:bodyPr wrap="square" lIns="89309" tIns="44654" rIns="89309" bIns="44654">
            <a:spAutoFit/>
          </a:bodyPr>
          <a:lstStyle/>
          <a:p>
            <a:endParaRPr lang="ru-RU" sz="2344" dirty="0">
              <a:latin typeface="Arial" pitchFamily="34" charset="0"/>
              <a:cs typeface="Arial" pitchFamily="34" charset="0"/>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НЕМНОГО ИСТОРИИ</a:t>
            </a:r>
            <a:endParaRPr lang="ru-RU" sz="4400" dirty="0"/>
          </a:p>
        </p:txBody>
      </p:sp>
      <p:sp>
        <p:nvSpPr>
          <p:cNvPr id="8" name="Text Box 9"/>
          <p:cNvSpPr txBox="1">
            <a:spLocks noChangeArrowheads="1"/>
          </p:cNvSpPr>
          <p:nvPr/>
        </p:nvSpPr>
        <p:spPr bwMode="auto">
          <a:xfrm>
            <a:off x="374499" y="1317355"/>
            <a:ext cx="6966764" cy="5078313"/>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fontAlgn="auto">
              <a:spcAft>
                <a:spcPts val="0"/>
              </a:spcAft>
              <a:defRPr/>
            </a:pPr>
            <a:r>
              <a:rPr lang="ru-RU" sz="2700" dirty="0">
                <a:solidFill>
                  <a:srgbClr val="002060"/>
                </a:solidFill>
                <a:latin typeface="Arial" panose="020B0604020202020204" pitchFamily="34" charset="0"/>
                <a:cs typeface="Arial" panose="020B0604020202020204" pitchFamily="34" charset="0"/>
              </a:rPr>
              <a:t>Дворянство и духовенство считались привилегированными сословиями. Дворяне имели право владеть землей и людьми — крепостными </a:t>
            </a:r>
            <a:r>
              <a:rPr lang="ru-RU" sz="2700" dirty="0" smtClean="0">
                <a:solidFill>
                  <a:srgbClr val="002060"/>
                </a:solidFill>
                <a:latin typeface="Arial" panose="020B0604020202020204" pitchFamily="34" charset="0"/>
                <a:cs typeface="Arial" panose="020B0604020202020204" pitchFamily="34" charset="0"/>
              </a:rPr>
              <a:t>крестьянам. Больше </a:t>
            </a:r>
            <a:r>
              <a:rPr lang="ru-RU" sz="2700" dirty="0">
                <a:solidFill>
                  <a:srgbClr val="002060"/>
                </a:solidFill>
                <a:latin typeface="Arial" panose="020B0604020202020204" pitchFamily="34" charset="0"/>
                <a:cs typeface="Arial" panose="020B0604020202020204" pitchFamily="34" charset="0"/>
              </a:rPr>
              <a:t>половины крестьянского населения Центральной России было крепостным.</a:t>
            </a:r>
          </a:p>
          <a:p>
            <a:pPr algn="ctr" fontAlgn="auto">
              <a:spcAft>
                <a:spcPts val="0"/>
              </a:spcAft>
              <a:defRPr/>
            </a:pPr>
            <a:r>
              <a:rPr lang="ru-RU" sz="2700" dirty="0">
                <a:solidFill>
                  <a:srgbClr val="002060"/>
                </a:solidFill>
                <a:latin typeface="Arial" panose="020B0604020202020204" pitchFamily="34" charset="0"/>
                <a:cs typeface="Arial" panose="020B0604020202020204" pitchFamily="34" charset="0"/>
              </a:rPr>
              <a:t>Дворянин, которому принадлежали крестьяне, мог назначать им какие угодно наказания, мог продавать крестьян, например, продать мать одному помещику, а её детей — другому. </a:t>
            </a:r>
          </a:p>
        </p:txBody>
      </p:sp>
      <p:pic>
        <p:nvPicPr>
          <p:cNvPr id="1026" name="Picture 2" descr="https://avatars.mds.yandex.net/get-zen_doc/2352854/pub_5f1ab41160344f23b13c36b4_5f1aba37b65d2250ab4a7323/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170" y="1473286"/>
            <a:ext cx="4223332" cy="436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942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16605" y="428701"/>
            <a:ext cx="306807" cy="631226"/>
          </a:xfrm>
          <a:prstGeom prst="rect">
            <a:avLst/>
          </a:prstGeom>
        </p:spPr>
        <p:txBody>
          <a:bodyPr wrap="none" lIns="89309" tIns="44654" rIns="89309" bIns="44654">
            <a:spAutoFit/>
          </a:bodyPr>
          <a:lstStyle/>
          <a:p>
            <a:r>
              <a:rPr lang="ru-RU" sz="3516" b="1" spc="11" dirty="0" smtClean="0">
                <a:solidFill>
                  <a:schemeClr val="bg1"/>
                </a:solidFill>
                <a:latin typeface="Arial" pitchFamily="34" charset="0"/>
                <a:cs typeface="Arial" pitchFamily="34" charset="0"/>
              </a:rPr>
              <a:t> </a:t>
            </a:r>
            <a:endParaRPr lang="ru-RU" sz="3516" dirty="0">
              <a:solidFill>
                <a:schemeClr val="bg1"/>
              </a:solidFill>
            </a:endParaRPr>
          </a:p>
        </p:txBody>
      </p:sp>
      <p:sp>
        <p:nvSpPr>
          <p:cNvPr id="2" name="Заголовок 1"/>
          <p:cNvSpPr>
            <a:spLocks noGrp="1"/>
          </p:cNvSpPr>
          <p:nvPr>
            <p:ph type="title"/>
          </p:nvPr>
        </p:nvSpPr>
        <p:spPr>
          <a:xfrm>
            <a:off x="0" y="443551"/>
            <a:ext cx="12192000" cy="438192"/>
          </a:xfrm>
        </p:spPr>
        <p:txBody>
          <a:bodyPr>
            <a:noAutofit/>
          </a:bodyPr>
          <a:lstStyle/>
          <a:p>
            <a:pPr algn="ctr"/>
            <a:r>
              <a:rPr lang="ru-RU" sz="4400" dirty="0" smtClean="0"/>
              <a:t>НЕМНОГО ИСТОРИИ</a:t>
            </a:r>
            <a:endParaRPr lang="ru-RU" sz="4400" dirty="0"/>
          </a:p>
        </p:txBody>
      </p:sp>
      <p:sp>
        <p:nvSpPr>
          <p:cNvPr id="8" name="Text Box 9"/>
          <p:cNvSpPr txBox="1">
            <a:spLocks noChangeArrowheads="1"/>
          </p:cNvSpPr>
          <p:nvPr/>
        </p:nvSpPr>
        <p:spPr bwMode="auto">
          <a:xfrm>
            <a:off x="374501" y="2043113"/>
            <a:ext cx="5669112" cy="3970318"/>
          </a:xfrm>
          <a:prstGeom prst="rect">
            <a:avLst/>
          </a:prstGeom>
          <a:solidFill>
            <a:schemeClr val="accent1">
              <a:lumMod val="20000"/>
              <a:lumOff val="80000"/>
            </a:schemeClr>
          </a:solidFill>
          <a:ln w="19050" algn="ctr">
            <a:solidFill>
              <a:srgbClr val="800000"/>
            </a:solidFill>
            <a:miter lim="800000"/>
            <a:headEnd/>
            <a:tailEnd/>
          </a:ln>
          <a:effectLst/>
        </p:spPr>
        <p:txBody>
          <a:bodyPr wrap="square">
            <a:spAutoFit/>
          </a:bodyPr>
          <a:lstStyle/>
          <a:p>
            <a:pPr algn="ctr" fontAlgn="auto">
              <a:spcAft>
                <a:spcPts val="0"/>
              </a:spcAft>
              <a:defRPr/>
            </a:pPr>
            <a:r>
              <a:rPr lang="ru-RU" sz="2800" dirty="0">
                <a:solidFill>
                  <a:srgbClr val="002060"/>
                </a:solidFill>
                <a:latin typeface="Arial" panose="020B0604020202020204" pitchFamily="34" charset="0"/>
                <a:cs typeface="Arial" panose="020B0604020202020204" pitchFamily="34" charset="0"/>
              </a:rPr>
              <a:t>Крепостные крестьяне считались по закону полной собственностью господина. По сути, это была форма рабства. Крестьяне должны были работать на помещика на его поле (барщина) или отдавать ему часть заработанных денег (оброк). </a:t>
            </a:r>
          </a:p>
        </p:txBody>
      </p:sp>
      <p:pic>
        <p:nvPicPr>
          <p:cNvPr id="2050" name="Picture 2" descr="https://ic.pics.livejournal.com/a_nalgin/17023173/2485655/2485655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963" y="1671638"/>
            <a:ext cx="5443538" cy="450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962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10183</TotalTime>
  <Words>979</Words>
  <Application>Microsoft Office PowerPoint</Application>
  <PresentationFormat>Широкоэкранный</PresentationFormat>
  <Paragraphs>178</Paragraphs>
  <Slides>27</Slides>
  <Notes>26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Calibri Light</vt:lpstr>
      <vt:lpstr>Wingdings 2</vt:lpstr>
      <vt:lpstr>Тема Office</vt:lpstr>
      <vt:lpstr>Презентация PowerPoint</vt:lpstr>
      <vt:lpstr>ПЛАН  УРОКА</vt:lpstr>
      <vt:lpstr>ПОВТОРЕНИЕ</vt:lpstr>
      <vt:lpstr>ПРОВЕРЬТЕ СЕБЯ!</vt:lpstr>
      <vt:lpstr>ПРОВЕРЬТЕ СЕБЯ!</vt:lpstr>
      <vt:lpstr>РОССИЯ 40-50-Х ГОДОВ XIX ВЕКА</vt:lpstr>
      <vt:lpstr>НЕМНОГО ИСТОРИИ</vt:lpstr>
      <vt:lpstr>НЕМНОГО ИСТОРИИ</vt:lpstr>
      <vt:lpstr>НЕМНОГО ИСТОРИИ</vt:lpstr>
      <vt:lpstr>1852 ГОД</vt:lpstr>
      <vt:lpstr>ИСТОРИЯ СОЗДАНИЯ</vt:lpstr>
      <vt:lpstr>ИСТОРИЯ СОЗДАНИЯ </vt:lpstr>
      <vt:lpstr>ПУБЛИКАЦИЯ РАССКАЗА</vt:lpstr>
      <vt:lpstr>ЖАНР ПРОИЗВЕДЕНИЯ</vt:lpstr>
      <vt:lpstr>ЖИЗНЕННЫЕ ИСТОКИ </vt:lpstr>
      <vt:lpstr>ЖИЗНЕННЫЕ ИСТОКИ</vt:lpstr>
      <vt:lpstr>ТЕРМИН «ПРОТОТИП»</vt:lpstr>
      <vt:lpstr>ПРОТОТИП ОБРАЗА ГЕРАСИМА</vt:lpstr>
      <vt:lpstr>ПРОТОТИП ОБРАЗА ГЕРАСИМА</vt:lpstr>
      <vt:lpstr>ПРОТОТИП ОБРАЗА БАРЫНИ</vt:lpstr>
      <vt:lpstr>ЖИЗНЬ БАРЫНИ</vt:lpstr>
      <vt:lpstr>ГЛАВНЫЙ ГЕРОЙ РАССКАЗА</vt:lpstr>
      <vt:lpstr>ОПИСАНИЕ ГЕРАСИМА</vt:lpstr>
      <vt:lpstr>УХОД ГЕРАСИМА</vt:lpstr>
      <vt:lpstr>СУДЬБА ДВОРНИКА АНДРЕЯ</vt:lpstr>
      <vt:lpstr>ВЫВОД</vt:lpstr>
      <vt:lpstr>ЗАДАНИЕ ДЛЯ САМОСТОЯТЕЛЬНОЙ РАБОТЫ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ТСБ-1</cp:lastModifiedBy>
  <cp:revision>382</cp:revision>
  <dcterms:created xsi:type="dcterms:W3CDTF">2020-09-22T15:24:01Z</dcterms:created>
  <dcterms:modified xsi:type="dcterms:W3CDTF">2021-02-16T06:44:13Z</dcterms:modified>
</cp:coreProperties>
</file>