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305" r:id="rId2"/>
    <p:sldId id="325" r:id="rId3"/>
    <p:sldId id="334" r:id="rId4"/>
    <p:sldId id="351" r:id="rId5"/>
    <p:sldId id="377" r:id="rId6"/>
    <p:sldId id="389" r:id="rId7"/>
    <p:sldId id="378" r:id="rId8"/>
    <p:sldId id="390" r:id="rId9"/>
    <p:sldId id="379" r:id="rId10"/>
    <p:sldId id="362" r:id="rId11"/>
    <p:sldId id="367" r:id="rId12"/>
    <p:sldId id="353" r:id="rId13"/>
    <p:sldId id="382" r:id="rId14"/>
    <p:sldId id="388" r:id="rId15"/>
    <p:sldId id="376" r:id="rId16"/>
    <p:sldId id="371" r:id="rId17"/>
    <p:sldId id="384" r:id="rId18"/>
    <p:sldId id="380" r:id="rId19"/>
    <p:sldId id="381" r:id="rId20"/>
    <p:sldId id="365" r:id="rId21"/>
    <p:sldId id="366" r:id="rId22"/>
    <p:sldId id="356" r:id="rId23"/>
    <p:sldId id="350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2" autoAdjust="0"/>
    <p:restoredTop sz="94660"/>
  </p:normalViewPr>
  <p:slideViewPr>
    <p:cSldViewPr snapToGrid="0">
      <p:cViewPr varScale="1">
        <p:scale>
          <a:sx n="62" d="100"/>
          <a:sy n="62" d="100"/>
        </p:scale>
        <p:origin x="624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73014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1654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31906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62104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85075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9779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6200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3245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269578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5086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06173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509120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91601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2585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5915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0544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1608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7768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48102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759617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550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537190" y="2922220"/>
            <a:ext cx="5960889" cy="303576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spcBef>
                <a:spcPts val="233"/>
              </a:spcBef>
            </a:pPr>
            <a:r>
              <a:rPr lang="ru-RU" sz="48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И.С.Тургенев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(1818-1883 гг.)</a:t>
            </a:r>
            <a:endParaRPr lang="ru-RU" sz="4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 algn="ctr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Очерк жизни и творчества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778780" y="3387260"/>
            <a:ext cx="727405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44999" y="526307"/>
            <a:ext cx="52329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05980" y="1210723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5" descr="http://supersoch.ucoz.ru/I_C_Typgenev/Turgeneviva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66"/>
          <a:stretch/>
        </p:blipFill>
        <p:spPr bwMode="auto">
          <a:xfrm>
            <a:off x="8229779" y="2600078"/>
            <a:ext cx="3371004" cy="3680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78236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ОБРАЗОВАНИЕ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92431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585789" y="1856455"/>
            <a:ext cx="6443661" cy="40855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 моменту поступления на словесное отделение философского факультета Московского университета в 1833 г. он уже говорил на французском, немецком, английском языках и сочинял стихи. </a:t>
            </a:r>
          </a:p>
          <a:p>
            <a:pPr algn="ctr"/>
            <a:r>
              <a:rPr lang="ru-RU" sz="2800" kern="0" dirty="0">
                <a:solidFill>
                  <a:srgbClr val="00206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1834 г. Тургенев перешел в Петербургский университет, который окончил в 1837 году.</a:t>
            </a:r>
            <a:endParaRPr lang="ru-RU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Тургенев Иван Сергеевич — биография писателя, личная жизнь, фото, портреты,  книги">
            <a:extLst>
              <a:ext uri="{FF2B5EF4-FFF2-40B4-BE49-F238E27FC236}">
                <a16:creationId xmlns:a16="http://schemas.microsoft.com/office/drawing/2014/main" xmlns="" id="{D077C62B-18E3-4876-ACB4-ACB4867D6E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075" y="1630999"/>
            <a:ext cx="3466240" cy="467613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874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28701"/>
            <a:ext cx="12192000" cy="52856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ПЕРВЫЙ ЛИТЕРАТУРНЫЙ ОПЫТ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500063" y="1761966"/>
            <a:ext cx="7497062" cy="4524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ервый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известный литературный опыт Тургенева – романтическая драма в стихах «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Стено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(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1834 г., 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опубл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1913 г.).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Профессор российской словесности </a:t>
            </a:r>
            <a:r>
              <a:rPr lang="ru-RU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П.А.Плетнев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заметил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что в авторе «что-то есть», и напечатал в своем журнале «Современник» два его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стихотворения.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://andronum.com/images-3/3429-turgenev-ivan-sten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5338" y="1341119"/>
            <a:ext cx="3200400" cy="512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6788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7" y="300037"/>
            <a:ext cx="11872913" cy="745039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ВЫЕЗД ЗА ГРАНИЦУ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08837" y="1757013"/>
            <a:ext cx="4925536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мае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1837 г.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Иван Сергеевич отправился в Германию совершенствоваться в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философии.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1841 г.  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слушал лекции в Берлинском </a:t>
            </a:r>
            <a:r>
              <a:rPr lang="ru-RU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университете.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im0-tub-com.yandex.net/i?id=c01f79fbc93ba62a2fddde871ae3c4b0&amp;n=1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21" t="6873" r="8626" b="18595"/>
          <a:stretch/>
        </p:blipFill>
        <p:spPr bwMode="auto">
          <a:xfrm>
            <a:off x="6627343" y="1987578"/>
            <a:ext cx="5094406" cy="3446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4818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4265"/>
            <a:ext cx="12192000" cy="82081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ОТНОШЕНИЕ К КРЕПОСТНОМУ ПРАВУ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1" y="1436504"/>
            <a:ext cx="7181453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«Автобиографии»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И.С.Тургенев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писал, что главным мотивом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отъезда из России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была ненависть к крепостному праву, омрачившему его детские годы: «Я не мог дышать одним воздухом, оставаться рядом с тем, что возненавидел.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нужно было удалиться от моего врага затем, чтоб из самой моей дали сильнее напасть на него. В моих глазах враг этот имел определенный образ, носил известное имя: крепостное право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2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s://up.tsargrad.tv/uploads/%D0%9F%D1%83%D0%B1%D0%BB%D0%B8%D0%BA%D0%B0%D1%86%D0%B8%D0%B8/2018/%D0%BD%D0%BE%D1%8F%D0%B1%D1%80%D1%8C/9%20%D0%BD%D0%BE%D1%8F%D0%B1%D1%80%D1%8F/Turgenev-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0029" y="1856455"/>
            <a:ext cx="3913460" cy="385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286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872" y="443551"/>
            <a:ext cx="11997128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НАЧАЛО ТВОРЧЕСКОЙ ДЕЯТЕЛЬНОСТИ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340227"/>
            <a:ext cx="7665914" cy="52937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мае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1841 г.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Тургенев вернулся в Россию, собираясь преподавать философию (с этой целью в апреле-мае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1842 г.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Петербургском университете сдает магистерские экзамены). Однако кафедра философии в Московском университете, которую он надеялся занять, была закрыта и восстанавливать ее не собирались.</a:t>
            </a:r>
          </a:p>
          <a:p>
            <a:pPr algn="ctr">
              <a:defRPr/>
            </a:pP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1843 г.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продолжительных хлопот Тургенев был зачислен на службу в канцелярию министра внутренних дел, где тогда обсуждался вопрос освобождения крестьян, однако служба не задалась.  </a:t>
            </a:r>
          </a:p>
        </p:txBody>
      </p:sp>
      <p:pic>
        <p:nvPicPr>
          <p:cNvPr id="11" name="Picture 7" descr="26let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4490" y="1630999"/>
            <a:ext cx="3502025" cy="453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0868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4265"/>
            <a:ext cx="12192000" cy="82081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И.С.ТУРГЕНЕВ </a:t>
            </a:r>
            <a:r>
              <a:rPr lang="ru-RU" sz="4400" dirty="0" smtClean="0"/>
              <a:t>И ПОЛИНА ВИАРДО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898901" y="1876266"/>
            <a:ext cx="6716335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Познакомившись в ноябре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1843 г.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французской певицей Полиной Виардо, любовь к которой он пронёс через всю свою жизнь, Тургенев все чаще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просит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отпуска «по болезни» и выезжает вслед за ней за границу, а в апреле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1845 г.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окончательно  вышел в отставку и с тех пор часто стал бывать в Германии и Франции. </a:t>
            </a:r>
          </a:p>
        </p:txBody>
      </p:sp>
      <p:pic>
        <p:nvPicPr>
          <p:cNvPr id="9" name="Picture 7" descr="Полина Виардо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636000" y="1682003"/>
            <a:ext cx="3009900" cy="4176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106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911" y="443551"/>
            <a:ext cx="12057089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ТВОРЧЕСКАЯ  ДЕЯТЕЛЬНОСТЬ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pic>
        <p:nvPicPr>
          <p:cNvPr id="4098" name="Picture 2" descr="https://avatars.mds.yandex.net/get-zen_doc/52716/pub_5be517e6d6751400ab787230_5be519d1f9cb6200acec7295/scale_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9727" y="1651764"/>
            <a:ext cx="3759116" cy="4161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374499" y="1339195"/>
            <a:ext cx="7665915" cy="52937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первых замеченных публикой литературных выступлениях (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поэма «Помещик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1845 г.;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повести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Андрей Колосов»,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1844 г.;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«Три портрета»,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1845 г.), преобладало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влияние </a:t>
            </a:r>
            <a:r>
              <a:rPr lang="ru-RU" sz="2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М.Ю.Лермонтова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Первые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поэмы и повести Тургенева были высоко оценены главным идеологом «натуральной школы»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В.Г.Белинским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который во многом и был «наставником» начинающего писателя. </a:t>
            </a:r>
          </a:p>
          <a:p>
            <a:pPr algn="ctr">
              <a:defRPr/>
            </a:pP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Пробовал Тургенев свои силы и в драматургии: пьесы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Нахлебник»,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1848 г., «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Холостяк»,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1849 г., 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«Месяц в деревне»,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1850 г.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др. с успехом шли  в театре.</a:t>
            </a:r>
          </a:p>
        </p:txBody>
      </p:sp>
    </p:spTree>
    <p:extLst>
      <p:ext uri="{BB962C8B-B14F-4D97-AF65-F5344CB8AC3E}">
        <p14:creationId xmlns:p14="http://schemas.microsoft.com/office/powerpoint/2010/main" val="4009292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«ЗАПИСКИ ОХОТНИКА»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928438" y="1856454"/>
            <a:ext cx="6236859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defTabSz="457207">
              <a:buClr>
                <a:schemeClr val="bg2">
                  <a:lumMod val="40000"/>
                  <a:lumOff val="60000"/>
                </a:schemeClr>
              </a:buClr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1847 г., по приглашению Некрасова, в преобразованном журнале «Современник» выходят его первые главы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«Записок охотника,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которые принесли автору огромный успех, и он начал работу над остальными рассказами про охоту.</a:t>
            </a:r>
          </a:p>
        </p:txBody>
      </p:sp>
      <p:pic>
        <p:nvPicPr>
          <p:cNvPr id="9" name="Picture 7" descr="39let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85970" y="1856455"/>
            <a:ext cx="3496278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1430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4833" y="428701"/>
            <a:ext cx="11323003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«ЗАПИСКИ ОХОТНИКА»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18576" y="1694409"/>
            <a:ext cx="6371772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Успеха не предвидели ни автор, ни издатель, но успех был необыкновенный.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В.Г.Белинский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статье «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Взгляд на русскую литературу 1847 г.</a:t>
            </a:r>
            <a:r>
              <a:rPr lang="ru-RU" sz="2800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писал, что в этой «маленькой пьеске» «автор зашел к народу с такой стороны, с какой до него к нему еще никто не заходил».</a:t>
            </a:r>
          </a:p>
        </p:txBody>
      </p:sp>
      <p:pic>
        <p:nvPicPr>
          <p:cNvPr id="5122" name="Picture 2" descr="https://persons-info.com/userfiles/image/persons/0-10000/3000-4000/3267/BELINSKII_Vissarion_Grigorevich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019" y="1405543"/>
            <a:ext cx="3446815" cy="5012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24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4164" y="42870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РОМАНЫ </a:t>
            </a:r>
            <a:r>
              <a:rPr lang="ru-RU" sz="4400" dirty="0" smtClean="0"/>
              <a:t>И.С.ТУРГЕНЕВА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14163" y="1646901"/>
            <a:ext cx="6760997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Перу Ивана Сергеевича Тургенева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принадлежит шесть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романов, в каждом из которых писатель затрагивал актуальные проблемы современности:</a:t>
            </a:r>
          </a:p>
          <a:p>
            <a:pPr algn="ctr"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Рудин»,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1855 г.; </a:t>
            </a:r>
          </a:p>
          <a:p>
            <a:pPr algn="ctr"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Дворянское гнездо»,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1858 г.;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Накануне»,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1859 г.; </a:t>
            </a:r>
          </a:p>
          <a:p>
            <a:pPr algn="ctr"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Отцы и дети»,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1861 г.;  </a:t>
            </a:r>
          </a:p>
          <a:p>
            <a:pPr algn="ctr"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Дым»,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1867 г.;</a:t>
            </a:r>
          </a:p>
          <a:p>
            <a:pPr algn="ctr"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Новь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1876.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5" descr="Тургенев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43989" y="1630999"/>
            <a:ext cx="3973512" cy="4895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1847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 УРОКА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149647" y="1405543"/>
            <a:ext cx="16683175" cy="8120172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Рождение будущего писателя.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2. Родители. Детство.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3. Образование.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4. Первый литературный опыт.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5. Выезд за границу. </a:t>
            </a:r>
            <a:r>
              <a:rPr lang="ru-RU" sz="35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И.С.Тургенев</a:t>
            </a:r>
            <a:r>
              <a:rPr lang="ru-RU" sz="3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Полина Виардо.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6. Основные произведения.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5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5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7. Последние годы жизни. Смерть писателя.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writingonboo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0842" y="4315395"/>
            <a:ext cx="2046659" cy="1918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861" y="224852"/>
            <a:ext cx="11982139" cy="820225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«СТИХОТВОРЕНИЯ В ПРОЗЕ»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1" y="1405543"/>
            <a:ext cx="7450366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«Лебединой песнью» Тургенева стали «Стихотворения в прозе», создававшиеся им в последние годы жизни (первая часть появилась в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1882 г.;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вторая при жизни не публиковалась).</a:t>
            </a:r>
          </a:p>
          <a:p>
            <a:pPr algn="ctr">
              <a:defRPr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Этот лирический цикл обрамляют стихотворения о России – «Деревня»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«Русский язык». </a:t>
            </a:r>
          </a:p>
          <a:p>
            <a:pPr algn="ctr">
              <a:defRPr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последний раз Тургенев побывал в России в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1881 г.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и, словно предчувствуя, что это его последний приезд, посетил родное Спасское-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Лутовиново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Последние его слова, сказанные перед смертью 22 августа (3 сентября)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1883 г.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Буживале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юге Франции, были обращены к орловским лесам: «Прощайте, мои милые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...». </a:t>
            </a:r>
            <a:endParaRPr lang="ru-RU" sz="2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 descr="Фото в 56 лет, фотограф К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68942" y="1405543"/>
            <a:ext cx="3709607" cy="4991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8261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ПОСЛЕДНИЕ ГОДЫ ЖИЗНИ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48348" y="1484038"/>
            <a:ext cx="7692066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поздние годы Тургенев получил европейское признание.</a:t>
            </a:r>
          </a:p>
          <a:p>
            <a:pPr algn="ctr">
              <a:defRPr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Его литературные интересы во многом теперь были связаны с Европой. Он тесно общается с ведущими французскими писателями –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Г.Флобером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Ж.Санд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Э.Золя,и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др.; в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1878 г.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вместе с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В.Гюго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председательствует на международном литературном конгрессе в Париже; получает титул почетного профессора Оксфордского университета и еще множество лестных знаков внимания.</a:t>
            </a:r>
          </a:p>
          <a:p>
            <a:pPr algn="ctr">
              <a:defRPr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Он переводит на русский язык рассказы Флобера, рекомендует русских авторов для переводов на европейские языки. </a:t>
            </a:r>
          </a:p>
        </p:txBody>
      </p:sp>
      <p:pic>
        <p:nvPicPr>
          <p:cNvPr id="9" name="Picture 6" descr="53let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84490" y="1630999"/>
            <a:ext cx="3459163" cy="4392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608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868821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СМЕРТЬ ПИСАТЕЛЯ</a:t>
            </a:r>
            <a:endParaRPr lang="ru-RU" sz="4400" dirty="0"/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374500" y="1405543"/>
            <a:ext cx="16683175" cy="492443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271763"/>
            <a:ext cx="7729927" cy="52937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Приезды Тургенева в Россию в 1878 - 1881 годах были истинными триумфами. </a:t>
            </a:r>
          </a:p>
          <a:p>
            <a:pPr algn="ctr">
              <a:defRPr/>
            </a:pP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 болезненнее всех поразила весть о его тяжелой болезни. Умирал Тургенев мужественно, с полным сознанием близкого конца, но без всякого страха пред ним. Это произошло в </a:t>
            </a:r>
            <a:r>
              <a:rPr lang="ru-RU" sz="2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Буживале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под Парижем, 22 августа 1883 г. </a:t>
            </a:r>
          </a:p>
          <a:p>
            <a:pPr algn="ctr">
              <a:defRPr/>
            </a:pP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Тело великого писателя было, согласно его желанию, привезено в Петербург и похоронено на Волковом кладбище при таком стечении народа, которого никогда ни до того, ни после того не было на похоронах частного лица. </a:t>
            </a:r>
          </a:p>
        </p:txBody>
      </p:sp>
      <p:pic>
        <p:nvPicPr>
          <p:cNvPr id="9" name="Picture 6" descr="Памятник на могиле Тургенева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82297" y="1630999"/>
            <a:ext cx="2705100" cy="403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8334531" y="5888705"/>
            <a:ext cx="3482970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Памятник на могиле Тургенева.</a:t>
            </a:r>
          </a:p>
        </p:txBody>
      </p:sp>
    </p:spTree>
    <p:extLst>
      <p:ext uri="{BB962C8B-B14F-4D97-AF65-F5344CB8AC3E}">
        <p14:creationId xmlns:p14="http://schemas.microsoft.com/office/powerpoint/2010/main" val="3551160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787744" cy="60152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ЗАДАНИЕ ДЛЯ САМОСТОЯТЕЛЬНОЙ РАБОТЫ</a:t>
            </a:r>
            <a:endParaRPr lang="ru-RU" sz="3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20914" y="1498818"/>
            <a:ext cx="1189491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Составить 10 тестов по биографии             </a:t>
            </a:r>
            <a:r>
              <a:rPr lang="ru-RU" sz="4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И.С.Тургенева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4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 Прочитать рассказ «Муму».</a:t>
            </a:r>
          </a:p>
        </p:txBody>
      </p:sp>
      <p:pic>
        <p:nvPicPr>
          <p:cNvPr id="7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2732" y="3380014"/>
            <a:ext cx="3185238" cy="3060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047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РОЖДЕНИЕ БУДУЩЕГО ПИСАТЕЛЯ</a:t>
            </a:r>
            <a:endParaRPr lang="ru-RU" sz="44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49086" y="1596571"/>
            <a:ext cx="6680427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Иван Сергеевич родился 28 октября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1818 г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Орле.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Отец, Сергей Николаевич,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(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1793–1834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гг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принадлежал к старинному дворянскому роду Тургеневых, известному с XV в. </a:t>
            </a:r>
          </a:p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Мать, Варвара Петровна,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(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1788–1850 гг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 – урождённая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Лутовинова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история её рода восходит к XVII в. </a:t>
            </a:r>
          </a:p>
        </p:txBody>
      </p:sp>
      <p:pic>
        <p:nvPicPr>
          <p:cNvPr id="6" name="Picture 7" descr="gerb">
            <a:extLst>
              <a:ext uri="{FF2B5EF4-FFF2-40B4-BE49-F238E27FC236}">
                <a16:creationId xmlns:a16="http://schemas.microsoft.com/office/drawing/2014/main" xmlns="" id="{43BC12E0-36BF-4D88-B7DA-647E67D58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302625" y="1730375"/>
            <a:ext cx="3575420" cy="460851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659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410804"/>
            <a:ext cx="12192000" cy="38748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РОДИТЕЛИ</a:t>
            </a:r>
            <a:endParaRPr lang="ru-RU" sz="3600" dirty="0"/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42964" y="5872163"/>
            <a:ext cx="4957761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Сергей Николаевич Тургенев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11" descr="otec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31977" y="1368443"/>
            <a:ext cx="3714025" cy="43465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553201" y="5871150"/>
            <a:ext cx="4957761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Варвара Петровна </a:t>
            </a:r>
            <a:r>
              <a:rPr lang="ru-RU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Лутовинова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12" descr="Мать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36884" y="1367428"/>
            <a:ext cx="3309249" cy="43475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4032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ДЕТСТВО ПИСАТЕЛЯ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415931" y="1785938"/>
            <a:ext cx="5427657" cy="40318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  <a:defRPr/>
            </a:pP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Детство будущего писателя прошло в имении и усадьбе Спасское-</a:t>
            </a:r>
            <a:r>
              <a:rPr lang="ru-RU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Лутовиново</a:t>
            </a:r>
            <a:r>
              <a:rPr lang="ru-RU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близ города Мценска Орловской губернии, где в наши дни находится дом-музей писателя. </a:t>
            </a:r>
          </a:p>
        </p:txBody>
      </p:sp>
      <p:pic>
        <p:nvPicPr>
          <p:cNvPr id="7" name="Picture 6" descr="Спасское-Лутовиново">
            <a:extLst>
              <a:ext uri="{FF2B5EF4-FFF2-40B4-BE49-F238E27FC236}">
                <a16:creationId xmlns:a16="http://schemas.microsoft.com/office/drawing/2014/main" xmlns="" id="{EEB4DF9B-B0AF-4034-96C5-98A2259C7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262511" y="1514475"/>
            <a:ext cx="5592933" cy="476250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759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ДЕТСТВО ПИСАТЕЛЯ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Объект 2"/>
          <p:cNvSpPr>
            <a:spLocks noGrp="1"/>
          </p:cNvSpPr>
          <p:nvPr>
            <p:ph sz="half" idx="2"/>
          </p:nvPr>
        </p:nvSpPr>
        <p:spPr>
          <a:xfrm>
            <a:off x="149647" y="1405543"/>
            <a:ext cx="16683175" cy="2631490"/>
          </a:xfrm>
        </p:spPr>
        <p:txBody>
          <a:bodyPr/>
          <a:lstStyle/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3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8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r>
              <a:rPr lang="ru-RU" sz="3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lnSpc>
                <a:spcPct val="100000"/>
              </a:lnSpc>
              <a:buFont typeface="Wingdings 2" panose="05020102010507070707" pitchFamily="18" charset="2"/>
              <a:buNone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5831174" y="1405543"/>
            <a:ext cx="5709702" cy="22467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Жили праздно и сытно: маскарады, балы, спектакли, свой оркестр, своя крепостная труппа. Но детство не было счастливым.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Picture 2" descr="Спасское-Лутовиново.  Дом-музей. Осень. 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7039" y="3759579"/>
            <a:ext cx="3500462" cy="26269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374501" y="1558977"/>
            <a:ext cx="5180047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Мне нечем помянуть моего детства. Матери я боялся как огня. Меня наказывали за каждый пустяк…Редкий день проходил без розог, когда я отваживался спросить, за что меня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наказали,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мать категорически заявляла: «Тебе об этом лучше знать, догадайся».</a:t>
            </a:r>
          </a:p>
        </p:txBody>
      </p:sp>
    </p:spTree>
    <p:extLst>
      <p:ext uri="{BB962C8B-B14F-4D97-AF65-F5344CB8AC3E}">
        <p14:creationId xmlns:p14="http://schemas.microsoft.com/office/powerpoint/2010/main" val="66971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ДЕТСТВО ПИСАТЕЛЯ</a:t>
            </a:r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500" y="1405543"/>
            <a:ext cx="7855099" cy="48320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Мать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Тургенева Варвара Петровна правила «подданными» на манер самодержавной государыни. Любимое ее изречение было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«хочу казню, хочу милую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 С добродушным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природы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мечтательным сыном она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обходилась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сурово, желая воспитать 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нем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«настоящего </a:t>
            </a:r>
            <a:r>
              <a:rPr lang="ru-RU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Лутовинова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напрасно.</a:t>
            </a:r>
          </a:p>
          <a:p>
            <a:pPr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Она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лишь ранила сердце мальчика, </a:t>
            </a:r>
          </a:p>
          <a:p>
            <a:pPr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(позднее она станет прототипом капризных</a:t>
            </a:r>
          </a:p>
          <a:p>
            <a:pPr>
              <a:defRPr/>
            </a:pP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барынь в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произведениях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Тургенева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(«Муму», 1852 г.). </a:t>
            </a:r>
          </a:p>
        </p:txBody>
      </p:sp>
      <p:pic>
        <p:nvPicPr>
          <p:cNvPr id="9" name="Picture 8" descr="12let">
            <a:extLst>
              <a:ext uri="{FF2B5EF4-FFF2-40B4-BE49-F238E27FC236}">
                <a16:creationId xmlns:a16="http://schemas.microsoft.com/office/drawing/2014/main" xmlns="" id="{858B81D2-C22D-43FB-AC94-F6AABC0907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8" t="800" r="3271" b="2310"/>
          <a:stretch/>
        </p:blipFill>
        <p:spPr>
          <a:xfrm>
            <a:off x="8415944" y="1856455"/>
            <a:ext cx="3401558" cy="388916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3668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«СЧАСТЛИВЫЕ МИНУТЫ»</a:t>
            </a:r>
            <a:endParaRPr lang="ru-RU" sz="4400" dirty="0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00464" y="1405543"/>
            <a:ext cx="4700586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были и счастливые минуты- убежать в знаменитый Спасский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парк: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бегать в догонялки, пускать в пруду кораблики, вырезать свистульки, ловить птиц…</a:t>
            </a:r>
          </a:p>
        </p:txBody>
      </p:sp>
      <p:pic>
        <p:nvPicPr>
          <p:cNvPr id="10" name="Picture 4" descr="http://player.myshared.ru/371907/data/images/img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7396" y="1405543"/>
            <a:ext cx="2286016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6" descr="Спасское-Лутовиново.  Пруд. Осень. 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78102" y="1463558"/>
            <a:ext cx="2713602" cy="26432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5" descr="dub_sleva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85809" y="4237667"/>
            <a:ext cx="3000396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4" descr="Фотографии Юрия Зуева. &quot;Среднерусский пейзаж. Спасское-Лутовиново&quot;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01050" y="4094791"/>
            <a:ext cx="2714644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2" descr="7let[1]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220470" y="3977166"/>
            <a:ext cx="2071703" cy="26179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20174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43551"/>
            <a:ext cx="12192000" cy="43819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ГОДЫ УЧЁБЫ</a:t>
            </a:r>
            <a:endParaRPr lang="ru-RU" sz="4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74499" y="1856455"/>
            <a:ext cx="7281493" cy="405649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  <a:buClr>
                <a:srgbClr val="827F4C"/>
              </a:buClr>
              <a:buSzPct val="65000"/>
              <a:defRPr/>
            </a:pPr>
            <a:r>
              <a:rPr lang="ru-RU" sz="28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Вместе </a:t>
            </a:r>
            <a:r>
              <a:rPr lang="ru-RU" sz="2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тем Варвара Петровна была женщиной образованной и не чуждой литературным интересам. На наставников для сыновей Николая, Ивана и Сергея она не скупилась.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  <a:buClr>
                <a:srgbClr val="827F4C"/>
              </a:buClr>
              <a:buSzPct val="65000"/>
              <a:defRPr/>
            </a:pPr>
            <a:r>
              <a:rPr lang="ru-RU" sz="2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2800" kern="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малых лет Тургенева вывозили за границу, а после переезда семейства в Москву в 1827 г. юношу обучали лучшие педагоги</a:t>
            </a:r>
            <a:r>
              <a:rPr lang="ru-RU" sz="2800" kern="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 descr="20let">
            <a:extLst>
              <a:ext uri="{FF2B5EF4-FFF2-40B4-BE49-F238E27FC236}">
                <a16:creationId xmlns:a16="http://schemas.microsoft.com/office/drawing/2014/main" xmlns="" id="{0A5B62B6-D44C-425F-9C43-F6E48F4EE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27443" y="1405543"/>
            <a:ext cx="3818608" cy="493810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476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9948</TotalTime>
  <Words>1411</Words>
  <Application>Microsoft Office PowerPoint</Application>
  <PresentationFormat>Широкоэкранный</PresentationFormat>
  <Paragraphs>161</Paragraphs>
  <Slides>23</Slides>
  <Notes>22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Wingdings 2</vt:lpstr>
      <vt:lpstr>Тема Office</vt:lpstr>
      <vt:lpstr>Презентация PowerPoint</vt:lpstr>
      <vt:lpstr>ПЛАН  УРОКА</vt:lpstr>
      <vt:lpstr>РОЖДЕНИЕ БУДУЩЕГО ПИСАТЕЛЯ</vt:lpstr>
      <vt:lpstr>РОДИТЕЛИ</vt:lpstr>
      <vt:lpstr>ДЕТСТВО ПИСАТЕЛЯ</vt:lpstr>
      <vt:lpstr>ДЕТСТВО ПИСАТЕЛЯ</vt:lpstr>
      <vt:lpstr>ДЕТСТВО ПИСАТЕЛЯ</vt:lpstr>
      <vt:lpstr>«СЧАСТЛИВЫЕ МИНУТЫ»</vt:lpstr>
      <vt:lpstr>ГОДЫ УЧЁБЫ</vt:lpstr>
      <vt:lpstr>ОБРАЗОВАНИЕ</vt:lpstr>
      <vt:lpstr>ПЕРВЫЙ ЛИТЕРАТУРНЫЙ ОПЫТ</vt:lpstr>
      <vt:lpstr>ВЫЕЗД ЗА ГРАНИЦУ</vt:lpstr>
      <vt:lpstr>ОТНОШЕНИЕ К КРЕПОСТНОМУ ПРАВУ</vt:lpstr>
      <vt:lpstr>НАЧАЛО ТВОРЧЕСКОЙ ДЕЯТЕЛЬНОСТИ</vt:lpstr>
      <vt:lpstr>И.С.ТУРГЕНЕВ И ПОЛИНА ВИАРДО</vt:lpstr>
      <vt:lpstr>ТВОРЧЕСКАЯ  ДЕЯТЕЛЬНОСТЬ</vt:lpstr>
      <vt:lpstr>«ЗАПИСКИ ОХОТНИКА»</vt:lpstr>
      <vt:lpstr>«ЗАПИСКИ ОХОТНИКА»</vt:lpstr>
      <vt:lpstr>РОМАНЫ И.С.ТУРГЕНЕВА</vt:lpstr>
      <vt:lpstr>«СТИХОТВОРЕНИЯ В ПРОЗЕ»</vt:lpstr>
      <vt:lpstr>ПОСЛЕДНИЕ ГОДЫ ЖИЗНИ</vt:lpstr>
      <vt:lpstr>СМЕРТЬ ПИСАТЕЛЯ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ТСБ-1</cp:lastModifiedBy>
  <cp:revision>360</cp:revision>
  <dcterms:created xsi:type="dcterms:W3CDTF">2020-09-22T15:24:01Z</dcterms:created>
  <dcterms:modified xsi:type="dcterms:W3CDTF">2021-02-11T06:17:35Z</dcterms:modified>
</cp:coreProperties>
</file>