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564" r:id="rId2"/>
    <p:sldId id="951" r:id="rId3"/>
    <p:sldId id="972" r:id="rId4"/>
    <p:sldId id="976" r:id="rId5"/>
    <p:sldId id="995" r:id="rId6"/>
    <p:sldId id="997" r:id="rId7"/>
    <p:sldId id="999" r:id="rId8"/>
    <p:sldId id="977" r:id="rId9"/>
    <p:sldId id="978" r:id="rId10"/>
    <p:sldId id="983" r:id="rId11"/>
    <p:sldId id="980" r:id="rId12"/>
    <p:sldId id="981" r:id="rId13"/>
    <p:sldId id="984" r:id="rId14"/>
    <p:sldId id="985" r:id="rId15"/>
    <p:sldId id="993" r:id="rId16"/>
    <p:sldId id="987" r:id="rId17"/>
    <p:sldId id="988" r:id="rId18"/>
    <p:sldId id="989" r:id="rId19"/>
    <p:sldId id="990" r:id="rId20"/>
    <p:sldId id="991" r:id="rId21"/>
    <p:sldId id="992" r:id="rId22"/>
    <p:sldId id="1024" r:id="rId23"/>
    <p:sldId id="1022" r:id="rId24"/>
    <p:sldId id="1021" r:id="rId25"/>
    <p:sldId id="1013" r:id="rId26"/>
    <p:sldId id="1000" r:id="rId27"/>
    <p:sldId id="1015" r:id="rId28"/>
    <p:sldId id="1002" r:id="rId29"/>
    <p:sldId id="1003" r:id="rId30"/>
    <p:sldId id="1016" r:id="rId31"/>
    <p:sldId id="1019" r:id="rId32"/>
    <p:sldId id="701" r:id="rId33"/>
  </p:sldIdLst>
  <p:sldSz cx="12192000" cy="6858000"/>
  <p:notesSz cx="6858000" cy="9144000"/>
  <p:custDataLst>
    <p:tags r:id="rId3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1752" y="-10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7A6E6-2BEB-4289-8C48-E149BD835215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32F52-5376-4195-AFB7-B4B9DCBDA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379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06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6252783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1177842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27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27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558863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60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21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21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21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423217979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229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5645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907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907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609600" y="3943350"/>
            <a:ext cx="5384800" cy="21907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7600" y="3943350"/>
            <a:ext cx="5384800" cy="21907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C843C9-385A-4493-AA52-D7AA506610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slow">
    <p:cover dir="r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Заголовок и два объекта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907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907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609600" y="3943350"/>
            <a:ext cx="10972800" cy="21907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4D3120-87DA-4196-9DD8-432D72B835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slow">
    <p:cover dir="r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4585" y="214314"/>
            <a:ext cx="10390716" cy="14620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576917" y="2017713"/>
            <a:ext cx="508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1576917" y="4151313"/>
            <a:ext cx="508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6860117" y="2017713"/>
            <a:ext cx="508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1549400" y="6243638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4876800" y="6243638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9389533" y="6243638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EA102B21-D13C-42EE-BD96-1EA01BB5F9F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r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4585" y="214314"/>
            <a:ext cx="10390716" cy="14620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860117" y="2017713"/>
            <a:ext cx="508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549400" y="6243638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876800" y="6243638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9389533" y="6243638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69474D38-7B1B-4157-8CF1-A0F36073ABC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065865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54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8445619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233424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79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79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2193573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82092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12016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69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320262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9346977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99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A1CB-DE4E-4E95-B4AD-60ED9AE334D2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99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99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30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7" r:id="rId14"/>
    <p:sldLayoutId id="2147483668" r:id="rId15"/>
    <p:sldLayoutId id="2147483669" r:id="rId16"/>
    <p:sldLayoutId id="2147483670" r:id="rId17"/>
    <p:sldLayoutId id="2147483671" r:id="rId18"/>
  </p:sldLayoutIdLst>
  <p:transition spd="slow"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gif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hyperlink" Target="http://smiles.33b.ru/smile.103717.html" TargetMode="Externa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gi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smiles.33b.ru/smile.105255.html" TargetMode="Externa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gif"/><Relationship Id="rId5" Type="http://schemas.openxmlformats.org/officeDocument/2006/relationships/hyperlink" Target="http://smiles.33b.ru/smile.102684.html" TargetMode="External"/><Relationship Id="rId4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gif"/><Relationship Id="rId7" Type="http://schemas.openxmlformats.org/officeDocument/2006/relationships/image" Target="../media/image18.pn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gif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687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375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199456" y="2492896"/>
            <a:ext cx="4464496" cy="3341528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  Тема урока: </a:t>
            </a:r>
          </a:p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endParaRPr lang="ru-RU" sz="48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algn="ctr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«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ИЗОБРЕТЕНИЕ</a:t>
            </a:r>
            <a:b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СРЕДСТВ</a:t>
            </a:r>
          </a:p>
          <a:p>
            <a:pPr marL="32690" algn="ctr" defTabSz="1023886">
              <a:lnSpc>
                <a:spcPts val="3471"/>
              </a:lnSpc>
              <a:spcBef>
                <a:spcPts val="196"/>
              </a:spcBef>
              <a:defRPr/>
            </a:pP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2690" algn="ctr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СВЯЗИ</a:t>
            </a: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». </a:t>
            </a: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846736" y="461963"/>
            <a:ext cx="1439333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5"/>
            <a:ext cx="361587" cy="628623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l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3900" b="1" spc="18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39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34600" y="1146175"/>
            <a:ext cx="1143000" cy="374650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algn="l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300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07368" y="2348880"/>
            <a:ext cx="576064" cy="352839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8674" name="AutoShape 2" descr="https://tepka.ru/geografiya_5/4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Рисунок 11" descr="http://player.myshared.ru/9/864035/slides/slide_1.jpg"/>
          <p:cNvPicPr/>
          <p:nvPr/>
        </p:nvPicPr>
        <p:blipFill>
          <a:blip r:embed="rId2" cstate="print"/>
          <a:srcRect l="50006" t="27938" r="2325" b="8869"/>
          <a:stretch>
            <a:fillRect/>
          </a:stretch>
        </p:blipFill>
        <p:spPr bwMode="auto">
          <a:xfrm>
            <a:off x="6168008" y="2564904"/>
            <a:ext cx="5112568" cy="3650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2" name="Picture 6" descr="fla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1200" y="2743201"/>
            <a:ext cx="3352800" cy="359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Picture 8" descr="bea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31201" y="2743201"/>
            <a:ext cx="3517900" cy="359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6" name="Picture 10" descr="se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68800" y="2743201"/>
            <a:ext cx="3581400" cy="359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0" name="Picture 14" descr="флажный семафор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1200" y="2743200"/>
            <a:ext cx="36576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СРЕДСТВ СВЯЗИ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335360" y="908720"/>
            <a:ext cx="11521280" cy="156966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XVIII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веке возник семафорный телеграф,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это тоже световая связь, но технически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более совершенная.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2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СРЕДСТВ СВЯЗИ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95400" y="4869160"/>
            <a:ext cx="10441160" cy="15696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Очень богатым на открытия был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XIX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век. В этом веке люди овладели электричеством, которое породило множество изобретений.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6" descr="J0178109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1424" y="1412776"/>
            <a:ext cx="3001433" cy="290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J0205378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79976" y="1340768"/>
            <a:ext cx="5256584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335360" y="1196752"/>
            <a:ext cx="6624736" cy="517064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Телеграф является устройством предназначенным для быстрой</a:t>
            </a:r>
            <a:r>
              <a:rPr kumimoji="0" lang="ru-RU" sz="30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передачи на дальние расстояния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различных сообщений в письменном виде. Такое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устройство первым изобрёл русский ученый Павел Львович Шиллинг в 1832 году.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Устройство передавало сообщения в виде точек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тире (чёрточек).</a:t>
            </a:r>
            <a:endParaRPr kumimoji="0" lang="ru-RU" sz="3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СРЕДСТВ СВЯЗИ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48131" name="Picture 3" descr="https://bullion.ru/uploads/monthly_2016_05/large.image.jpeg.0d60ee3d0a63f5359e2de16773217dac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2144" y="1268760"/>
            <a:ext cx="4347080" cy="504056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3392" y="1052736"/>
            <a:ext cx="10873208" cy="288032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Первым техническим средством передачи информации на расстояние стал телеграф, изобретенный в 1837 году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Сэмюэлем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Морзе. </a:t>
            </a:r>
          </a:p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Морзе изобрел удивительный код (Азбука Морзе, код Морзе, «Морзянка»), который служит человечеству до сих пор.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2" name="Picture 2" descr="http://www.pvsm.ru/images/pro-azbuku-morze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11824" y="4005064"/>
            <a:ext cx="6648739" cy="2602876"/>
          </a:xfrm>
          <a:prstGeom prst="rect">
            <a:avLst/>
          </a:prstGeom>
          <a:noFill/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СРЕДСТВ СВЯЗИ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7" name="Picture 8" descr="morze_phot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983432" y="4077072"/>
            <a:ext cx="2160240" cy="2448272"/>
          </a:xfrm>
          <a:prstGeom prst="rect">
            <a:avLst/>
          </a:prstGeom>
          <a:noFill/>
          <a:ln w="76200" cmpd="tri">
            <a:solidFill>
              <a:srgbClr val="333333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0" descr="220px-Swiss_Army_Telegraph_Key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152217" y="2564904"/>
            <a:ext cx="4800600" cy="1641972"/>
          </a:xfr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6149" name="Picture 21" descr="hk8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63352" y="2636912"/>
            <a:ext cx="4322233" cy="1757860"/>
          </a:xfrm>
          <a:noFill/>
          <a:ln w="57150" cmpd="thinThick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6150" name="Picture 22" descr="j38_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383867" y="4365104"/>
            <a:ext cx="4607984" cy="2161108"/>
          </a:xfrm>
          <a:noFill/>
          <a:ln w="57150" cmpd="thinThick">
            <a:solidFill>
              <a:schemeClr val="hlink"/>
            </a:solidFill>
            <a:miter lim="800000"/>
            <a:headEnd/>
            <a:tailEnd/>
          </a:ln>
        </p:spPr>
      </p:pic>
      <p:pic>
        <p:nvPicPr>
          <p:cNvPr id="6151" name="Picture 14" descr="morze-0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1775885" y="4653136"/>
            <a:ext cx="4703233" cy="2117553"/>
          </a:xfr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35360" y="836712"/>
            <a:ext cx="11305256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Информация кодируется тремя «буквами»: длинный сигнал (тире), короткий сигнал (точка) и отсутствие сигнала (пауза) для разделения букв. 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СРЕДСТВ СВЯЗИ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90" name="Rectangle 14"/>
          <p:cNvSpPr>
            <a:spLocks noGrp="1" noChangeArrowheads="1"/>
          </p:cNvSpPr>
          <p:nvPr>
            <p:ph sz="quarter" idx="2"/>
          </p:nvPr>
        </p:nvSpPr>
        <p:spPr>
          <a:xfrm>
            <a:off x="7320136" y="3933056"/>
            <a:ext cx="4632682" cy="2694758"/>
          </a:xfrm>
          <a:ln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89803" dir="2700000" algn="ctr" rotWithShape="0">
                    <a:srgbClr val="7E206C"/>
                  </a:outerShdw>
                </a:effectLst>
              </a14:hiddenEffects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endParaRPr lang="en-US" b="1" dirty="0" smtClean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</a:t>
            </a: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</a:t>
            </a:r>
            <a:r>
              <a:rPr lang="en-US" sz="6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SOS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4400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• • •</a:t>
            </a:r>
            <a:r>
              <a:rPr lang="en-US" sz="4400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–– –– –– </a:t>
            </a:r>
            <a:r>
              <a:rPr lang="ru-RU" sz="4400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• • •</a:t>
            </a:r>
            <a:r>
              <a:rPr lang="en-US" sz="4400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СРЕДСТВ СВЯЗИ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7368" y="908720"/>
            <a:ext cx="6552728" cy="526297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Самый известный сигнал в азбуке  </a:t>
            </a:r>
            <a:endParaRPr lang="ru-RU" sz="28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Морзе - сигнал бедствия </a:t>
            </a:r>
            <a:r>
              <a:rPr lang="en-US" sz="2800" b="1" i="1" dirty="0" smtClean="0">
                <a:solidFill>
                  <a:srgbClr val="0070C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SOS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endParaRPr lang="ru-RU" sz="28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Сигнал представляет собой:  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«</a:t>
            </a:r>
            <a:r>
              <a:rPr lang="ru-RU" sz="2800" b="1" i="1" dirty="0" smtClean="0">
                <a:solidFill>
                  <a:srgbClr val="0070C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три точки — три тире — три точки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», </a:t>
            </a:r>
            <a:endParaRPr lang="ru-RU" sz="28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е</a:t>
            </a: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го передают </a:t>
            </a: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без пауз между </a:t>
            </a:r>
            <a:endParaRPr lang="ru-RU" sz="28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буквами. Таким образом, SOS </a:t>
            </a: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- </a:t>
            </a:r>
            <a:endParaRPr lang="ru-RU" sz="28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отдельный символ азбуки Морзе. </a:t>
            </a:r>
            <a:endParaRPr lang="ru-RU" sz="28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Он переводятся, как </a:t>
            </a:r>
            <a:r>
              <a:rPr lang="ru-RU" sz="2800" b="1" i="1" dirty="0" smtClean="0">
                <a:solidFill>
                  <a:srgbClr val="0070C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спасите </a:t>
            </a:r>
            <a:r>
              <a:rPr lang="ru-RU" sz="2800" b="1" i="1" dirty="0" smtClean="0">
                <a:solidFill>
                  <a:srgbClr val="0070C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наш </a:t>
            </a:r>
            <a:r>
              <a:rPr lang="ru-RU" sz="2800" b="1" i="1" dirty="0" smtClean="0">
                <a:solidFill>
                  <a:srgbClr val="0070C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корабль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или </a:t>
            </a:r>
            <a:r>
              <a:rPr lang="ru-RU" sz="2800" b="1" i="1" dirty="0" smtClean="0">
                <a:solidFill>
                  <a:srgbClr val="0070C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спасите наши </a:t>
            </a:r>
            <a:r>
              <a:rPr lang="ru-RU" sz="2800" b="1" i="1" dirty="0" smtClean="0">
                <a:solidFill>
                  <a:srgbClr val="0070C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души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endParaRPr lang="ru-RU" sz="2800" b="1" dirty="0" smtClean="0">
              <a:solidFill>
                <a:srgbClr val="0070C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Все </a:t>
            </a: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радиостанции должны </a:t>
            </a:r>
            <a:endParaRPr lang="ru-RU" sz="28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принимать его с судов вне </a:t>
            </a:r>
            <a:endParaRPr lang="ru-RU" sz="28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всякой  очереди.</a:t>
            </a:r>
            <a:endParaRPr lang="ru-RU" sz="28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7" descr="Thesos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608168" y="980728"/>
            <a:ext cx="3816424" cy="2808312"/>
          </a:xfr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63352" y="908720"/>
            <a:ext cx="6048672" cy="54006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Другие корабли или береговые спасательные группы, получившие этот сигнал бедствия, принимают меры, чтобы быстро прибыть на место крушения для оказания помощи. </a:t>
            </a:r>
          </a:p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Таковы требования международного правила.</a:t>
            </a:r>
          </a:p>
          <a:p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СРЕДСТВ СВЯЗИ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60418" name="Picture 2" descr="https://seatracker.ru/pictures/c1209c7abe3aadf579b9fe1daa8e37e9.jpeg"/>
          <p:cNvPicPr>
            <a:picLocks noChangeAspect="1" noChangeArrowheads="1"/>
          </p:cNvPicPr>
          <p:nvPr/>
        </p:nvPicPr>
        <p:blipFill>
          <a:blip r:embed="rId2" cstate="print"/>
          <a:srcRect b="7774"/>
          <a:stretch>
            <a:fillRect/>
          </a:stretch>
        </p:blipFill>
        <p:spPr bwMode="auto">
          <a:xfrm>
            <a:off x="6384032" y="908720"/>
            <a:ext cx="5494543" cy="2520280"/>
          </a:xfrm>
          <a:prstGeom prst="rect">
            <a:avLst/>
          </a:prstGeom>
          <a:noFill/>
        </p:spPr>
      </p:pic>
      <p:pic>
        <p:nvPicPr>
          <p:cNvPr id="60420" name="Picture 4" descr="https://ic.pics.livejournal.com/live_records666/84795272/3116/3116_800.jpg"/>
          <p:cNvPicPr>
            <a:picLocks noChangeAspect="1" noChangeArrowheads="1"/>
          </p:cNvPicPr>
          <p:nvPr/>
        </p:nvPicPr>
        <p:blipFill>
          <a:blip r:embed="rId3" cstate="print"/>
          <a:srcRect b="33221"/>
          <a:stretch>
            <a:fillRect/>
          </a:stretch>
        </p:blipFill>
        <p:spPr bwMode="auto">
          <a:xfrm>
            <a:off x="6456040" y="3573016"/>
            <a:ext cx="5472608" cy="27089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23392" y="908720"/>
            <a:ext cx="10814992" cy="331236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Точки и тире в устройстве Морзе передаются с помощью телеграфного ключа. Когда передающий нажимает на ключ, батарея устройства передает ток сети устройства. Электрический ток приводит в действие пишущий механизм, погружённый в жидкую краску, который наносит знаки букв на бумагу, изготовленную в виде ленты.</a:t>
            </a: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СРЕДСТВ СВЯЗИ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9" name="Picture 18" descr="a7634913b9fbe0f9b1118ec6736d7aa3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3432" y="4365104"/>
            <a:ext cx="3312368" cy="2232248"/>
          </a:xfrm>
          <a:prstGeom prst="rect">
            <a:avLst/>
          </a:prstGeom>
          <a:noFill/>
        </p:spPr>
      </p:pic>
      <p:pic>
        <p:nvPicPr>
          <p:cNvPr id="59395" name="Picture 3" descr="https://img2.eadaily.com/r603x603/o/13b/45ac693d7d326c3b7724af66195e8.jpg"/>
          <p:cNvPicPr>
            <a:picLocks noChangeAspect="1" noChangeArrowheads="1"/>
          </p:cNvPicPr>
          <p:nvPr/>
        </p:nvPicPr>
        <p:blipFill>
          <a:blip r:embed="rId4" cstate="print"/>
          <a:srcRect r="33553" b="8436"/>
          <a:stretch>
            <a:fillRect/>
          </a:stretch>
        </p:blipFill>
        <p:spPr bwMode="auto">
          <a:xfrm>
            <a:off x="5807968" y="4437112"/>
            <a:ext cx="5256584" cy="201622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07368" y="1196752"/>
            <a:ext cx="5630416" cy="499715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 настоящее время вместо телеграфного устройства приспособленного к азбуке Морзе используется телетайпное устройство.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8370" name="Picture 2" descr="https://ds04.infourok.ru/uploads/ex/06b4/00163a4b-5ca6184f/img18.jpg"/>
          <p:cNvPicPr>
            <a:picLocks noChangeAspect="1" noChangeArrowheads="1"/>
          </p:cNvPicPr>
          <p:nvPr/>
        </p:nvPicPr>
        <p:blipFill>
          <a:blip r:embed="rId2" cstate="print"/>
          <a:srcRect l="4725" t="11151" r="5501" b="6951"/>
          <a:stretch>
            <a:fillRect/>
          </a:stretch>
        </p:blipFill>
        <p:spPr bwMode="auto">
          <a:xfrm>
            <a:off x="6312024" y="1268760"/>
            <a:ext cx="5328592" cy="2664296"/>
          </a:xfrm>
          <a:prstGeom prst="rect">
            <a:avLst/>
          </a:prstGeom>
          <a:noFill/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СРЕДСТВ СВЯЗИ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58372" name="Picture 4" descr="https://cdn.oboi7.com/1b2a1fe09d83e316c7eeb7f53c1cab925b9261e4/istoriya-kompyuterov-marcin-wichary-teletajp-bumazhnaya-lent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2024" y="4005064"/>
            <a:ext cx="5191632" cy="237626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09600" y="980728"/>
            <a:ext cx="11031016" cy="281022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телетайпе нет ключа, а есть клавиши похожие на клавиши пишущей машинки или компьютера. Отправляющий сообщение печатает на передающем устройстве текст сообщения. А принимающее устройство записывает сообщение на бумажной ленте. Благодаря изысканиям ученых, это устройство совершенствовалось, обретая современный вид.</a:t>
            </a:r>
          </a:p>
          <a:p>
            <a:endParaRPr lang="ru-RU" dirty="0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СРЕДСТВ СВЯЗИ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57346" name="Picture 2" descr="http://www.nbpo.ru/wp-content/uploads/2020/02/center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72264" y="4005064"/>
            <a:ext cx="3024335" cy="2557315"/>
          </a:xfrm>
          <a:prstGeom prst="rect">
            <a:avLst/>
          </a:prstGeom>
          <a:noFill/>
        </p:spPr>
      </p:pic>
      <p:pic>
        <p:nvPicPr>
          <p:cNvPr id="57348" name="Picture 4" descr="https://pastvu.com/_p/a/2/y/9/2y9fylg5due1ruifsn.jpg"/>
          <p:cNvPicPr>
            <a:picLocks noChangeAspect="1" noChangeArrowheads="1"/>
          </p:cNvPicPr>
          <p:nvPr/>
        </p:nvPicPr>
        <p:blipFill>
          <a:blip r:embed="rId3" cstate="print"/>
          <a:srcRect r="7780" b="4774"/>
          <a:stretch>
            <a:fillRect/>
          </a:stretch>
        </p:blipFill>
        <p:spPr bwMode="auto">
          <a:xfrm>
            <a:off x="4439816" y="3933056"/>
            <a:ext cx="3312368" cy="2664296"/>
          </a:xfrm>
          <a:prstGeom prst="rect">
            <a:avLst/>
          </a:prstGeom>
          <a:noFill/>
        </p:spPr>
      </p:pic>
      <p:pic>
        <p:nvPicPr>
          <p:cNvPr id="57350" name="Picture 6" descr="https://upload.wikimedia.org/wikipedia/commons/8/8f/Ken_Thompson_%28sitting%29_and_Dennis_Ritchie_at_PDP-11_%282876612463%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3392" y="4005064"/>
            <a:ext cx="3240359" cy="259228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551384" y="1052736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ИСТОРИЯ СРЕДСТВ СВЯЗИ 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551384" y="2276872"/>
            <a:ext cx="1123324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ИЗОБРЕТЕНИЕ ТЕЛЕГРАФА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623392" y="3789040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АЗБУКА МОРЗЕ</a:t>
            </a: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551384" y="4869160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СОЗДАНИЕ ТЕЛЕФОНА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51384" y="5949280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ИСТОРИЯ РАДИО</a:t>
            </a:r>
          </a:p>
        </p:txBody>
      </p:sp>
    </p:spTree>
    <p:extLst>
      <p:ext uri="{BB962C8B-B14F-4D97-AF65-F5344CB8AC3E}">
        <p14:creationId xmlns="" xmlns:p14="http://schemas.microsoft.com/office/powerpoint/2010/main" val="17625326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9" grpId="0" animBg="1" autoUpdateAnimBg="0"/>
      <p:bldP spid="7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51384" y="4077072"/>
            <a:ext cx="10887000" cy="219075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Сегодня удобным средством связи является факс. Он может передать по нужному адресу любое сообщение в том виде, в каком он есть,                             будь то текст, таблица или рисунок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СРЕДСТВ СВЯЗИ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56322" name="Picture 2" descr="Факс Факс – это получаемая на бумажном носителе копия документа (письменного,"/>
          <p:cNvPicPr>
            <a:picLocks noChangeAspect="1" noChangeArrowheads="1"/>
          </p:cNvPicPr>
          <p:nvPr/>
        </p:nvPicPr>
        <p:blipFill>
          <a:blip r:embed="rId2" cstate="print"/>
          <a:srcRect l="4877" t="19614" r="46349" b="7533"/>
          <a:stretch>
            <a:fillRect/>
          </a:stretch>
        </p:blipFill>
        <p:spPr bwMode="auto">
          <a:xfrm>
            <a:off x="1271464" y="980728"/>
            <a:ext cx="2448272" cy="2952328"/>
          </a:xfrm>
          <a:prstGeom prst="rect">
            <a:avLst/>
          </a:prstGeom>
          <a:noFill/>
        </p:spPr>
      </p:pic>
      <p:pic>
        <p:nvPicPr>
          <p:cNvPr id="56328" name="Picture 8" descr="https://im0-tub-ru.yandex.net/i?id=059f62d12e4538cc050edc66cdc5bd15&amp;ref=rim&amp;n=33&amp;w=190&amp;h=15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9856" y="1628800"/>
            <a:ext cx="2880320" cy="2016224"/>
          </a:xfrm>
          <a:prstGeom prst="rect">
            <a:avLst/>
          </a:prstGeom>
          <a:noFill/>
        </p:spPr>
      </p:pic>
      <p:pic>
        <p:nvPicPr>
          <p:cNvPr id="56330" name="Picture 10" descr="https://static3.depositphotos.com/1000574/111/i/950/depositphotos_1111691-stock-photo-fax-and-phon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56240" y="1556792"/>
            <a:ext cx="3196420" cy="213094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63352" y="908720"/>
            <a:ext cx="6638528" cy="316835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Первая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факсовая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машина была запатентована в 1843 году шотландским изобретателем Александром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Бейном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 Первый факс был отправлен в 1843 г.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5298" name="Picture 2" descr="https://ds03.infourok.ru/uploads/ex/02f8/0000649f-335cb0ea/img9.jpg"/>
          <p:cNvPicPr>
            <a:picLocks noChangeAspect="1" noChangeArrowheads="1"/>
          </p:cNvPicPr>
          <p:nvPr/>
        </p:nvPicPr>
        <p:blipFill>
          <a:blip r:embed="rId2" cstate="print"/>
          <a:srcRect l="8662" t="24150" r="59838" b="21251"/>
          <a:stretch>
            <a:fillRect/>
          </a:stretch>
        </p:blipFill>
        <p:spPr bwMode="auto">
          <a:xfrm>
            <a:off x="7104112" y="1340768"/>
            <a:ext cx="4248472" cy="4896544"/>
          </a:xfrm>
          <a:prstGeom prst="rect">
            <a:avLst/>
          </a:prstGeom>
          <a:noFill/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СРЕДСТВ СВЯЗИ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55300" name="Picture 4" descr="https://im0-tub-ru.yandex.net/i?id=7efe8a905618f0f190f44239e8e021d6&amp;ref=rim&amp;n=33&amp;w=150&amp;h=15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15480" y="4293096"/>
            <a:ext cx="3588990" cy="208823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2"/>
          <p:cNvSpPr>
            <a:spLocks noGrp="1" noChangeArrowheads="1"/>
          </p:cNvSpPr>
          <p:nvPr>
            <p:ph type="title"/>
          </p:nvPr>
        </p:nvSpPr>
        <p:spPr>
          <a:xfrm>
            <a:off x="551384" y="908721"/>
            <a:ext cx="10390716" cy="1224136"/>
          </a:xfrm>
        </p:spPr>
        <p:txBody>
          <a:bodyPr/>
          <a:lstStyle/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Есть и телефоны -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факсы</a:t>
            </a:r>
          </a:p>
        </p:txBody>
      </p:sp>
      <p:sp>
        <p:nvSpPr>
          <p:cNvPr id="2211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23392" y="1988840"/>
            <a:ext cx="5080000" cy="4114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just"/>
            <a:endParaRPr lang="ru-RU" i="1" dirty="0">
              <a:solidFill>
                <a:srgbClr val="0000FF"/>
              </a:solidFill>
            </a:endParaRPr>
          </a:p>
          <a:p>
            <a:pPr algn="ctr">
              <a:buNone/>
            </a:pPr>
            <a:r>
              <a:rPr lang="ru-RU" sz="4000" b="1" dirty="0">
                <a:latin typeface="Arial" pitchFamily="34" charset="0"/>
                <a:cs typeface="Arial" pitchFamily="34" charset="0"/>
              </a:rPr>
              <a:t>По телефону – факсу можно не только говорить, но и пересылать любой текст.</a:t>
            </a:r>
          </a:p>
          <a:p>
            <a:endParaRPr lang="ru-RU" sz="2800" dirty="0"/>
          </a:p>
        </p:txBody>
      </p:sp>
      <p:pic>
        <p:nvPicPr>
          <p:cNvPr id="221189" name="Picture 5" descr="10740_p_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312024" y="2492896"/>
            <a:ext cx="4968552" cy="3456384"/>
          </a:xfrm>
          <a:noFill/>
          <a:ln/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СРЕДСТВ СВЯЗИ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479376" y="1052736"/>
            <a:ext cx="11215138" cy="446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«Всем разумным людям, </a:t>
            </a:r>
          </a:p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конечно, известно,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что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совершенно невозможно </a:t>
            </a:r>
          </a:p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передавать человеческий </a:t>
            </a:r>
          </a:p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голос на расстояние </a:t>
            </a:r>
          </a:p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посредством проволоки, и даже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если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бы это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было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возможно,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то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оказалось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бы совершенно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бесполезным»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—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так писала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одна американская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газета в 1875 году.</a:t>
            </a:r>
          </a:p>
          <a:p>
            <a:pPr algn="just"/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СРЕДСТВ СВЯЗИ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199456" y="5445224"/>
            <a:ext cx="9505056" cy="71983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Ребята о каком изобретении идет речь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7" descr="История телефо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00056" y="2348880"/>
            <a:ext cx="5352627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479376" y="908720"/>
            <a:ext cx="11305256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Но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к нашему счастью,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нашлись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два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неразумных» человека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—физик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Э. Грей и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преподаватель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школы глухонемых А. Белл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которые 14 февраля 1876 года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независимо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друг от друга </a:t>
            </a:r>
            <a:endParaRPr lang="ru-RU" sz="32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подали заявки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на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изобретенные</a:t>
            </a:r>
          </a:p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ими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аппараты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для передачи </a:t>
            </a:r>
            <a:endParaRPr lang="ru-RU" sz="32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звуков  на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расстояние при </a:t>
            </a:r>
            <a:endParaRPr lang="ru-RU" sz="32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помощи  электричества.</a:t>
            </a:r>
          </a:p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Правда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, Белл принес свою </a:t>
            </a:r>
            <a:endParaRPr lang="ru-RU" sz="32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заявку на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два часа раньше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Грея, и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поэтому первенство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в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изобретении принадлежит ему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СРЕДСТВ СВЯЗИ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27848" y="908720"/>
            <a:ext cx="6984776" cy="545176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Телефон 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представлял собой две трубки, похожие на воронки, которые соединялись между собой длинным проводом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.                            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В одну трубку говорили, другую прикладывали к уху. Этот аппарат назвали </a:t>
            </a:r>
            <a:r>
              <a:rPr lang="ru-RU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«ТЕЛЕФОН». </a:t>
            </a:r>
            <a:endParaRPr lang="ru-RU" sz="32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При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помощи этого аппарата звук можно было услышать очень далеко.</a:t>
            </a: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СРЕДСТВ СВЯЗИ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8194" name="Picture 2" descr="https://ds05.infourok.ru/uploads/ex/08dd/000957ac-3ed80fe0/img8.jpg"/>
          <p:cNvPicPr>
            <a:picLocks noChangeAspect="1" noChangeArrowheads="1"/>
          </p:cNvPicPr>
          <p:nvPr/>
        </p:nvPicPr>
        <p:blipFill>
          <a:blip r:embed="rId2" cstate="print"/>
          <a:srcRect t="11550" r="33851" b="28601"/>
          <a:stretch>
            <a:fillRect/>
          </a:stretch>
        </p:blipFill>
        <p:spPr bwMode="auto">
          <a:xfrm>
            <a:off x="263352" y="1052736"/>
            <a:ext cx="4248472" cy="5256584"/>
          </a:xfrm>
          <a:prstGeom prst="rect">
            <a:avLst/>
          </a:prstGeom>
          <a:noFill/>
        </p:spPr>
      </p:pic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04465080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112" name="Picture 8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95401" y="1124744"/>
            <a:ext cx="4693634" cy="5112568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СРЕДСТВ СВЯЗИ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5879976" y="1052736"/>
            <a:ext cx="5832648" cy="208823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Два греческих слова </a:t>
            </a:r>
          </a:p>
          <a:p>
            <a:pPr algn="ctr"/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дали имя прибору,</a:t>
            </a:r>
          </a:p>
          <a:p>
            <a:pPr algn="ctr"/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без которого сейчас </a:t>
            </a:r>
          </a:p>
          <a:p>
            <a:pPr algn="ctr"/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невозможно обойтись.</a:t>
            </a:r>
            <a:endParaRPr lang="ru-RU" sz="3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879976" y="3645024"/>
            <a:ext cx="5616624" cy="237626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«Теле» означает «далеко»,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 «фоне»- «звук».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Телефон передает звук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голоса на дальнее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расстояние.</a:t>
            </a:r>
            <a:endParaRPr lang="ru-RU" sz="3200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СРЕДСТВ СВЯЗИ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623392" y="1196752"/>
            <a:ext cx="6552728" cy="208823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Первый телефонный аппарат</a:t>
            </a:r>
          </a:p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в 1876 году создал </a:t>
            </a: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Александр</a:t>
            </a:r>
            <a:endParaRPr lang="ru-RU" sz="3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Белл</a:t>
            </a: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выходец из Англии, </a:t>
            </a:r>
          </a:p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живший в Америке.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375920" y="3933056"/>
            <a:ext cx="6408712" cy="237626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Телефонный аппарат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Александра Белла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был похож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большой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шкаф.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39416" y="3356992"/>
            <a:ext cx="3024187" cy="3212976"/>
          </a:xfrm>
        </p:spPr>
      </p:pic>
      <p:pic>
        <p:nvPicPr>
          <p:cNvPr id="11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216" y="1340768"/>
            <a:ext cx="3096344" cy="23762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5591944" y="1340768"/>
            <a:ext cx="6348173" cy="475252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Впоследствии его изобретение было усовершенствовано изобретателями других стран. Сегодня люди могут связаться по телефону с любой частью земного шара.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1628800"/>
            <a:ext cx="5040560" cy="4587602"/>
          </a:xfrm>
          <a:prstGeom prst="rect">
            <a:avLst/>
          </a:prstGeom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СРЕДСТВ СВЯЗИ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79376" y="1268760"/>
            <a:ext cx="5904656" cy="496855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Все мы хорошо знаем, что такое радио. Оно имеет большое значение в распространении информации. </a:t>
            </a:r>
          </a:p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Радио впервые в мире изобрёл русский ученый Александр Степанович Попов в 1895 году.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СРЕДСТВ СВЯЗИ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73732" name="Picture 4" descr="7 мая 1895 года на заседании Русского физико-химического общества в Петербург..."/>
          <p:cNvPicPr>
            <a:picLocks noChangeAspect="1" noChangeArrowheads="1"/>
          </p:cNvPicPr>
          <p:nvPr/>
        </p:nvPicPr>
        <p:blipFill>
          <a:blip r:embed="rId2" cstate="print"/>
          <a:srcRect l="23625" t="36224" r="6683" b="5501"/>
          <a:stretch>
            <a:fillRect/>
          </a:stretch>
        </p:blipFill>
        <p:spPr bwMode="auto">
          <a:xfrm>
            <a:off x="6600056" y="1412776"/>
            <a:ext cx="5256584" cy="46085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4" name="Picture 4" descr="Image005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353" y="908720"/>
            <a:ext cx="6840760" cy="5616624"/>
          </a:xfrm>
          <a:prstGeom prst="rect">
            <a:avLst/>
          </a:prstGeom>
          <a:noFill/>
        </p:spPr>
      </p:pic>
      <p:sp>
        <p:nvSpPr>
          <p:cNvPr id="122885" name="Text Box 5"/>
          <p:cNvSpPr txBox="1">
            <a:spLocks noChangeArrowheads="1"/>
          </p:cNvSpPr>
          <p:nvPr/>
        </p:nvSpPr>
        <p:spPr bwMode="auto">
          <a:xfrm>
            <a:off x="7464152" y="1484784"/>
            <a:ext cx="4392488" cy="418576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800" b="1" dirty="0">
                <a:latin typeface="Arial" pitchFamily="34" charset="0"/>
                <a:cs typeface="Arial" pitchFamily="34" charset="0"/>
              </a:rPr>
              <a:t>Длинный путь развития прошло</a:t>
            </a:r>
          </a:p>
          <a:p>
            <a:pPr algn="ctr">
              <a:spcBef>
                <a:spcPct val="50000"/>
              </a:spcBef>
            </a:pPr>
            <a:r>
              <a:rPr lang="ru-RU" sz="3800" b="1" dirty="0">
                <a:latin typeface="Arial" pitchFamily="34" charset="0"/>
                <a:cs typeface="Arial" pitchFamily="34" charset="0"/>
              </a:rPr>
              <a:t>человечество, </a:t>
            </a: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spcBef>
                <a:spcPct val="50000"/>
              </a:spcBef>
            </a:pP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и</a:t>
            </a: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вместе </a:t>
            </a:r>
            <a:r>
              <a:rPr lang="ru-RU" sz="3800" b="1" dirty="0">
                <a:latin typeface="Arial" pitchFamily="34" charset="0"/>
                <a:cs typeface="Arial" pitchFamily="34" charset="0"/>
              </a:rPr>
              <a:t>с ним – средства </a:t>
            </a: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связи.</a:t>
            </a:r>
            <a:endParaRPr lang="ru-RU" sz="3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СРЕДСТВ СВЯЗИ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122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5519936" y="1052736"/>
            <a:ext cx="6336704" cy="518457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7 мая  изобретённое им радио было продемонстрировано в столице Российской империи Санкт-Петербурге. Попову удалось первым в мире передать сообщение сначала на расстояние до 250 метров, затем до 45 км и, наконец, до 150 км.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980728"/>
            <a:ext cx="4536504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СРЕДСТВ СВЯЗИ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4149080"/>
            <a:ext cx="4608512" cy="2135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263352" y="1124744"/>
            <a:ext cx="11377264" cy="1077218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СРЕДСТВА СВЯЗИ СЛУЖАТ ДЛЯ ПРИЕМА И ПЕРЕДАЧИ ИНФОРМАЦИИ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335360" y="2708920"/>
            <a:ext cx="11281253" cy="1569660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РАЗВИТИЕ НАУКИ, ОБРАЗОВАНИЯ ОБУСЛОВИЛО БЫСТРЫЙ РОСТ ОБЪЕМА ИНФОРМАЦИИ, С КОТОРОЙ ПРИХОДИТСЯ СТАЛКИВАТЬСЯ ЧЕЛОВЕКУ.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407368" y="4653136"/>
            <a:ext cx="11137237" cy="1569660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ОБЩЕНИЕ МЕЖДУ ЛЮДЬМИ ПРОИСХОДИТ ПОСТОЯННО, И ДАЖЕ ТОГДА, КОГДА ОНИ НАХОДЯТСЯ ДРУГ ОТ ДРУГА НА РАССТОЯНИИ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2117" y="3233"/>
            <a:ext cx="12175067" cy="7615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399197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ЗАДАНИЯ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858" y="337232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9303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§22.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 68 – 70.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A876B8A-D6F4-45DD-A7CB-4E0ADA116FEA}"/>
              </a:ext>
            </a:extLst>
          </p:cNvPr>
          <p:cNvSpPr txBox="1"/>
          <p:nvPr/>
        </p:nvSpPr>
        <p:spPr>
          <a:xfrm>
            <a:off x="4223792" y="2924944"/>
            <a:ext cx="3744416" cy="149947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составьте кластер на тему: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«средства связи».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ea typeface="Arial Unicode MS" panose="020B0604020202020204" pitchFamily="34" charset="-128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83BB7E-5EFA-4F55-818D-5990E5EC0F5E}"/>
              </a:ext>
            </a:extLst>
          </p:cNvPr>
          <p:cNvSpPr txBox="1"/>
          <p:nvPr/>
        </p:nvSpPr>
        <p:spPr>
          <a:xfrm>
            <a:off x="8112224" y="2996953"/>
            <a:ext cx="3744416" cy="149947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Выполните самостоятельную работу на стр. 70.</a:t>
            </a:r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9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5519937" y="1556792"/>
            <a:ext cx="1385387" cy="1007270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1583500" y="1700808"/>
            <a:ext cx="1344149" cy="1080120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22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6" name="Freeform 42"/>
          <p:cNvSpPr>
            <a:spLocks noEditPoints="1"/>
          </p:cNvSpPr>
          <p:nvPr/>
        </p:nvSpPr>
        <p:spPr bwMode="auto">
          <a:xfrm>
            <a:off x="9552384" y="1844824"/>
            <a:ext cx="1056117" cy="792088"/>
          </a:xfrm>
          <a:custGeom>
            <a:avLst/>
            <a:gdLst>
              <a:gd name="T0" fmla="*/ 122 w 419"/>
              <a:gd name="T1" fmla="*/ 141 h 491"/>
              <a:gd name="T2" fmla="*/ 156 w 419"/>
              <a:gd name="T3" fmla="*/ 239 h 491"/>
              <a:gd name="T4" fmla="*/ 169 w 419"/>
              <a:gd name="T5" fmla="*/ 276 h 491"/>
              <a:gd name="T6" fmla="*/ 194 w 419"/>
              <a:gd name="T7" fmla="*/ 293 h 491"/>
              <a:gd name="T8" fmla="*/ 220 w 419"/>
              <a:gd name="T9" fmla="*/ 276 h 491"/>
              <a:gd name="T10" fmla="*/ 233 w 419"/>
              <a:gd name="T11" fmla="*/ 239 h 491"/>
              <a:gd name="T12" fmla="*/ 266 w 419"/>
              <a:gd name="T13" fmla="*/ 141 h 491"/>
              <a:gd name="T14" fmla="*/ 194 w 419"/>
              <a:gd name="T15" fmla="*/ 283 h 491"/>
              <a:gd name="T16" fmla="*/ 207 w 419"/>
              <a:gd name="T17" fmla="*/ 276 h 491"/>
              <a:gd name="T18" fmla="*/ 223 w 419"/>
              <a:gd name="T19" fmla="*/ 263 h 491"/>
              <a:gd name="T20" fmla="*/ 169 w 419"/>
              <a:gd name="T21" fmla="*/ 266 h 491"/>
              <a:gd name="T22" fmla="*/ 165 w 419"/>
              <a:gd name="T23" fmla="*/ 244 h 491"/>
              <a:gd name="T24" fmla="*/ 223 w 419"/>
              <a:gd name="T25" fmla="*/ 263 h 491"/>
              <a:gd name="T26" fmla="*/ 223 w 419"/>
              <a:gd name="T27" fmla="*/ 235 h 491"/>
              <a:gd name="T28" fmla="*/ 199 w 419"/>
              <a:gd name="T29" fmla="*/ 168 h 491"/>
              <a:gd name="T30" fmla="*/ 221 w 419"/>
              <a:gd name="T31" fmla="*/ 134 h 491"/>
              <a:gd name="T32" fmla="*/ 194 w 419"/>
              <a:gd name="T33" fmla="*/ 159 h 491"/>
              <a:gd name="T34" fmla="*/ 168 w 419"/>
              <a:gd name="T35" fmla="*/ 134 h 491"/>
              <a:gd name="T36" fmla="*/ 190 w 419"/>
              <a:gd name="T37" fmla="*/ 168 h 491"/>
              <a:gd name="T38" fmla="*/ 165 w 419"/>
              <a:gd name="T39" fmla="*/ 235 h 491"/>
              <a:gd name="T40" fmla="*/ 132 w 419"/>
              <a:gd name="T41" fmla="*/ 141 h 491"/>
              <a:gd name="T42" fmla="*/ 257 w 419"/>
              <a:gd name="T43" fmla="*/ 141 h 491"/>
              <a:gd name="T44" fmla="*/ 407 w 419"/>
              <a:gd name="T45" fmla="*/ 250 h 491"/>
              <a:gd name="T46" fmla="*/ 374 w 419"/>
              <a:gd name="T47" fmla="*/ 183 h 491"/>
              <a:gd name="T48" fmla="*/ 374 w 419"/>
              <a:gd name="T49" fmla="*/ 118 h 491"/>
              <a:gd name="T50" fmla="*/ 193 w 419"/>
              <a:gd name="T51" fmla="*/ 0 h 491"/>
              <a:gd name="T52" fmla="*/ 61 w 419"/>
              <a:gd name="T53" fmla="*/ 288 h 491"/>
              <a:gd name="T54" fmla="*/ 72 w 419"/>
              <a:gd name="T55" fmla="*/ 454 h 491"/>
              <a:gd name="T56" fmla="*/ 197 w 419"/>
              <a:gd name="T57" fmla="*/ 491 h 491"/>
              <a:gd name="T58" fmla="*/ 259 w 419"/>
              <a:gd name="T59" fmla="*/ 480 h 491"/>
              <a:gd name="T60" fmla="*/ 345 w 419"/>
              <a:gd name="T61" fmla="*/ 413 h 491"/>
              <a:gd name="T62" fmla="*/ 378 w 419"/>
              <a:gd name="T63" fmla="*/ 391 h 491"/>
              <a:gd name="T64" fmla="*/ 378 w 419"/>
              <a:gd name="T65" fmla="*/ 360 h 491"/>
              <a:gd name="T66" fmla="*/ 388 w 419"/>
              <a:gd name="T67" fmla="*/ 339 h 491"/>
              <a:gd name="T68" fmla="*/ 394 w 419"/>
              <a:gd name="T69" fmla="*/ 319 h 491"/>
              <a:gd name="T70" fmla="*/ 390 w 419"/>
              <a:gd name="T71" fmla="*/ 304 h 491"/>
              <a:gd name="T72" fmla="*/ 409 w 419"/>
              <a:gd name="T73" fmla="*/ 289 h 491"/>
              <a:gd name="T74" fmla="*/ 407 w 419"/>
              <a:gd name="T75" fmla="*/ 250 h 491"/>
              <a:gd name="T76" fmla="*/ 385 w 419"/>
              <a:gd name="T77" fmla="*/ 286 h 491"/>
              <a:gd name="T78" fmla="*/ 380 w 419"/>
              <a:gd name="T79" fmla="*/ 307 h 491"/>
              <a:gd name="T80" fmla="*/ 385 w 419"/>
              <a:gd name="T81" fmla="*/ 317 h 491"/>
              <a:gd name="T82" fmla="*/ 376 w 419"/>
              <a:gd name="T83" fmla="*/ 331 h 491"/>
              <a:gd name="T84" fmla="*/ 375 w 419"/>
              <a:gd name="T85" fmla="*/ 344 h 491"/>
              <a:gd name="T86" fmla="*/ 369 w 419"/>
              <a:gd name="T87" fmla="*/ 365 h 491"/>
              <a:gd name="T88" fmla="*/ 347 w 419"/>
              <a:gd name="T89" fmla="*/ 404 h 491"/>
              <a:gd name="T90" fmla="*/ 261 w 419"/>
              <a:gd name="T91" fmla="*/ 386 h 491"/>
              <a:gd name="T92" fmla="*/ 250 w 419"/>
              <a:gd name="T93" fmla="*/ 476 h 491"/>
              <a:gd name="T94" fmla="*/ 89 w 419"/>
              <a:gd name="T95" fmla="*/ 307 h 491"/>
              <a:gd name="T96" fmla="*/ 9 w 419"/>
              <a:gd name="T97" fmla="*/ 167 h 491"/>
              <a:gd name="T98" fmla="*/ 193 w 419"/>
              <a:gd name="T99" fmla="*/ 9 h 491"/>
              <a:gd name="T100" fmla="*/ 365 w 419"/>
              <a:gd name="T101" fmla="*/ 120 h 491"/>
              <a:gd name="T102" fmla="*/ 365 w 419"/>
              <a:gd name="T103" fmla="*/ 180 h 491"/>
              <a:gd name="T104" fmla="*/ 399 w 419"/>
              <a:gd name="T105" fmla="*/ 255 h 491"/>
              <a:gd name="T106" fmla="*/ 405 w 419"/>
              <a:gd name="T107" fmla="*/ 281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19" h="491">
                <a:moveTo>
                  <a:pt x="194" y="69"/>
                </a:moveTo>
                <a:cubicBezTo>
                  <a:pt x="155" y="69"/>
                  <a:pt x="122" y="101"/>
                  <a:pt x="122" y="141"/>
                </a:cubicBezTo>
                <a:cubicBezTo>
                  <a:pt x="122" y="161"/>
                  <a:pt x="130" y="180"/>
                  <a:pt x="144" y="195"/>
                </a:cubicBezTo>
                <a:cubicBezTo>
                  <a:pt x="148" y="199"/>
                  <a:pt x="156" y="210"/>
                  <a:pt x="156" y="239"/>
                </a:cubicBezTo>
                <a:cubicBezTo>
                  <a:pt x="156" y="263"/>
                  <a:pt x="156" y="263"/>
                  <a:pt x="156" y="263"/>
                </a:cubicBezTo>
                <a:cubicBezTo>
                  <a:pt x="156" y="270"/>
                  <a:pt x="162" y="276"/>
                  <a:pt x="169" y="276"/>
                </a:cubicBezTo>
                <a:cubicBezTo>
                  <a:pt x="172" y="276"/>
                  <a:pt x="172" y="276"/>
                  <a:pt x="172" y="276"/>
                </a:cubicBezTo>
                <a:cubicBezTo>
                  <a:pt x="174" y="285"/>
                  <a:pt x="183" y="293"/>
                  <a:pt x="194" y="293"/>
                </a:cubicBezTo>
                <a:cubicBezTo>
                  <a:pt x="205" y="293"/>
                  <a:pt x="214" y="285"/>
                  <a:pt x="217" y="276"/>
                </a:cubicBezTo>
                <a:cubicBezTo>
                  <a:pt x="220" y="276"/>
                  <a:pt x="220" y="276"/>
                  <a:pt x="220" y="276"/>
                </a:cubicBezTo>
                <a:cubicBezTo>
                  <a:pt x="227" y="276"/>
                  <a:pt x="233" y="270"/>
                  <a:pt x="233" y="263"/>
                </a:cubicBezTo>
                <a:cubicBezTo>
                  <a:pt x="233" y="239"/>
                  <a:pt x="233" y="239"/>
                  <a:pt x="233" y="239"/>
                </a:cubicBezTo>
                <a:cubicBezTo>
                  <a:pt x="233" y="210"/>
                  <a:pt x="241" y="199"/>
                  <a:pt x="244" y="195"/>
                </a:cubicBezTo>
                <a:cubicBezTo>
                  <a:pt x="258" y="180"/>
                  <a:pt x="266" y="161"/>
                  <a:pt x="266" y="141"/>
                </a:cubicBezTo>
                <a:cubicBezTo>
                  <a:pt x="266" y="101"/>
                  <a:pt x="234" y="69"/>
                  <a:pt x="194" y="69"/>
                </a:cubicBezTo>
                <a:close/>
                <a:moveTo>
                  <a:pt x="194" y="283"/>
                </a:moveTo>
                <a:cubicBezTo>
                  <a:pt x="189" y="283"/>
                  <a:pt x="184" y="280"/>
                  <a:pt x="182" y="276"/>
                </a:cubicBezTo>
                <a:cubicBezTo>
                  <a:pt x="207" y="276"/>
                  <a:pt x="207" y="276"/>
                  <a:pt x="207" y="276"/>
                </a:cubicBezTo>
                <a:cubicBezTo>
                  <a:pt x="205" y="280"/>
                  <a:pt x="200" y="283"/>
                  <a:pt x="194" y="283"/>
                </a:cubicBezTo>
                <a:close/>
                <a:moveTo>
                  <a:pt x="223" y="263"/>
                </a:moveTo>
                <a:cubicBezTo>
                  <a:pt x="223" y="265"/>
                  <a:pt x="222" y="266"/>
                  <a:pt x="220" y="266"/>
                </a:cubicBezTo>
                <a:cubicBezTo>
                  <a:pt x="169" y="266"/>
                  <a:pt x="169" y="266"/>
                  <a:pt x="169" y="266"/>
                </a:cubicBezTo>
                <a:cubicBezTo>
                  <a:pt x="167" y="266"/>
                  <a:pt x="165" y="265"/>
                  <a:pt x="165" y="263"/>
                </a:cubicBezTo>
                <a:cubicBezTo>
                  <a:pt x="165" y="244"/>
                  <a:pt x="165" y="244"/>
                  <a:pt x="165" y="244"/>
                </a:cubicBezTo>
                <a:cubicBezTo>
                  <a:pt x="223" y="244"/>
                  <a:pt x="223" y="244"/>
                  <a:pt x="223" y="244"/>
                </a:cubicBezTo>
                <a:lnTo>
                  <a:pt x="223" y="263"/>
                </a:lnTo>
                <a:close/>
                <a:moveTo>
                  <a:pt x="237" y="188"/>
                </a:moveTo>
                <a:cubicBezTo>
                  <a:pt x="232" y="194"/>
                  <a:pt x="224" y="207"/>
                  <a:pt x="223" y="235"/>
                </a:cubicBezTo>
                <a:cubicBezTo>
                  <a:pt x="199" y="235"/>
                  <a:pt x="199" y="235"/>
                  <a:pt x="199" y="235"/>
                </a:cubicBezTo>
                <a:cubicBezTo>
                  <a:pt x="199" y="168"/>
                  <a:pt x="199" y="168"/>
                  <a:pt x="199" y="168"/>
                </a:cubicBezTo>
                <a:cubicBezTo>
                  <a:pt x="218" y="165"/>
                  <a:pt x="224" y="141"/>
                  <a:pt x="224" y="140"/>
                </a:cubicBezTo>
                <a:cubicBezTo>
                  <a:pt x="225" y="137"/>
                  <a:pt x="223" y="135"/>
                  <a:pt x="221" y="134"/>
                </a:cubicBezTo>
                <a:cubicBezTo>
                  <a:pt x="218" y="133"/>
                  <a:pt x="216" y="135"/>
                  <a:pt x="215" y="137"/>
                </a:cubicBezTo>
                <a:cubicBezTo>
                  <a:pt x="215" y="138"/>
                  <a:pt x="210" y="159"/>
                  <a:pt x="194" y="159"/>
                </a:cubicBezTo>
                <a:cubicBezTo>
                  <a:pt x="179" y="159"/>
                  <a:pt x="173" y="138"/>
                  <a:pt x="173" y="137"/>
                </a:cubicBezTo>
                <a:cubicBezTo>
                  <a:pt x="173" y="135"/>
                  <a:pt x="170" y="133"/>
                  <a:pt x="168" y="134"/>
                </a:cubicBezTo>
                <a:cubicBezTo>
                  <a:pt x="165" y="135"/>
                  <a:pt x="164" y="137"/>
                  <a:pt x="164" y="140"/>
                </a:cubicBezTo>
                <a:cubicBezTo>
                  <a:pt x="165" y="141"/>
                  <a:pt x="170" y="165"/>
                  <a:pt x="190" y="168"/>
                </a:cubicBezTo>
                <a:cubicBezTo>
                  <a:pt x="190" y="235"/>
                  <a:pt x="190" y="235"/>
                  <a:pt x="190" y="235"/>
                </a:cubicBezTo>
                <a:cubicBezTo>
                  <a:pt x="165" y="235"/>
                  <a:pt x="165" y="235"/>
                  <a:pt x="165" y="235"/>
                </a:cubicBezTo>
                <a:cubicBezTo>
                  <a:pt x="164" y="207"/>
                  <a:pt x="156" y="194"/>
                  <a:pt x="151" y="188"/>
                </a:cubicBezTo>
                <a:cubicBezTo>
                  <a:pt x="139" y="176"/>
                  <a:pt x="132" y="158"/>
                  <a:pt x="132" y="141"/>
                </a:cubicBezTo>
                <a:cubicBezTo>
                  <a:pt x="132" y="107"/>
                  <a:pt x="160" y="79"/>
                  <a:pt x="194" y="79"/>
                </a:cubicBezTo>
                <a:cubicBezTo>
                  <a:pt x="229" y="79"/>
                  <a:pt x="257" y="107"/>
                  <a:pt x="257" y="141"/>
                </a:cubicBezTo>
                <a:cubicBezTo>
                  <a:pt x="257" y="158"/>
                  <a:pt x="250" y="176"/>
                  <a:pt x="237" y="188"/>
                </a:cubicBezTo>
                <a:close/>
                <a:moveTo>
                  <a:pt x="407" y="250"/>
                </a:moveTo>
                <a:cubicBezTo>
                  <a:pt x="395" y="232"/>
                  <a:pt x="374" y="197"/>
                  <a:pt x="372" y="188"/>
                </a:cubicBezTo>
                <a:cubicBezTo>
                  <a:pt x="373" y="187"/>
                  <a:pt x="373" y="185"/>
                  <a:pt x="374" y="183"/>
                </a:cubicBezTo>
                <a:cubicBezTo>
                  <a:pt x="376" y="176"/>
                  <a:pt x="379" y="166"/>
                  <a:pt x="379" y="158"/>
                </a:cubicBezTo>
                <a:cubicBezTo>
                  <a:pt x="379" y="146"/>
                  <a:pt x="377" y="129"/>
                  <a:pt x="374" y="118"/>
                </a:cubicBezTo>
                <a:cubicBezTo>
                  <a:pt x="373" y="112"/>
                  <a:pt x="364" y="83"/>
                  <a:pt x="338" y="55"/>
                </a:cubicBezTo>
                <a:cubicBezTo>
                  <a:pt x="303" y="18"/>
                  <a:pt x="255" y="0"/>
                  <a:pt x="193" y="0"/>
                </a:cubicBezTo>
                <a:cubicBezTo>
                  <a:pt x="65" y="0"/>
                  <a:pt x="0" y="56"/>
                  <a:pt x="0" y="167"/>
                </a:cubicBezTo>
                <a:cubicBezTo>
                  <a:pt x="0" y="231"/>
                  <a:pt x="37" y="266"/>
                  <a:pt x="61" y="288"/>
                </a:cubicBezTo>
                <a:cubicBezTo>
                  <a:pt x="70" y="297"/>
                  <a:pt x="78" y="304"/>
                  <a:pt x="80" y="310"/>
                </a:cubicBezTo>
                <a:cubicBezTo>
                  <a:pt x="97" y="376"/>
                  <a:pt x="82" y="429"/>
                  <a:pt x="72" y="454"/>
                </a:cubicBezTo>
                <a:cubicBezTo>
                  <a:pt x="71" y="456"/>
                  <a:pt x="72" y="459"/>
                  <a:pt x="74" y="460"/>
                </a:cubicBezTo>
                <a:cubicBezTo>
                  <a:pt x="112" y="480"/>
                  <a:pt x="154" y="491"/>
                  <a:pt x="197" y="491"/>
                </a:cubicBezTo>
                <a:cubicBezTo>
                  <a:pt x="217" y="491"/>
                  <a:pt x="236" y="489"/>
                  <a:pt x="256" y="484"/>
                </a:cubicBezTo>
                <a:cubicBezTo>
                  <a:pt x="258" y="484"/>
                  <a:pt x="259" y="482"/>
                  <a:pt x="259" y="480"/>
                </a:cubicBezTo>
                <a:cubicBezTo>
                  <a:pt x="259" y="438"/>
                  <a:pt x="260" y="406"/>
                  <a:pt x="262" y="396"/>
                </a:cubicBezTo>
                <a:cubicBezTo>
                  <a:pt x="280" y="401"/>
                  <a:pt x="335" y="413"/>
                  <a:pt x="345" y="413"/>
                </a:cubicBezTo>
                <a:cubicBezTo>
                  <a:pt x="346" y="413"/>
                  <a:pt x="347" y="413"/>
                  <a:pt x="347" y="413"/>
                </a:cubicBezTo>
                <a:cubicBezTo>
                  <a:pt x="355" y="413"/>
                  <a:pt x="374" y="413"/>
                  <a:pt x="378" y="391"/>
                </a:cubicBezTo>
                <a:cubicBezTo>
                  <a:pt x="381" y="380"/>
                  <a:pt x="380" y="370"/>
                  <a:pt x="379" y="364"/>
                </a:cubicBezTo>
                <a:cubicBezTo>
                  <a:pt x="379" y="362"/>
                  <a:pt x="378" y="360"/>
                  <a:pt x="378" y="360"/>
                </a:cubicBezTo>
                <a:cubicBezTo>
                  <a:pt x="379" y="356"/>
                  <a:pt x="382" y="352"/>
                  <a:pt x="384" y="348"/>
                </a:cubicBezTo>
                <a:cubicBezTo>
                  <a:pt x="386" y="344"/>
                  <a:pt x="387" y="342"/>
                  <a:pt x="388" y="339"/>
                </a:cubicBezTo>
                <a:cubicBezTo>
                  <a:pt x="388" y="337"/>
                  <a:pt x="387" y="333"/>
                  <a:pt x="386" y="330"/>
                </a:cubicBezTo>
                <a:cubicBezTo>
                  <a:pt x="389" y="327"/>
                  <a:pt x="393" y="323"/>
                  <a:pt x="394" y="319"/>
                </a:cubicBezTo>
                <a:cubicBezTo>
                  <a:pt x="394" y="315"/>
                  <a:pt x="392" y="310"/>
                  <a:pt x="390" y="305"/>
                </a:cubicBezTo>
                <a:cubicBezTo>
                  <a:pt x="390" y="305"/>
                  <a:pt x="390" y="305"/>
                  <a:pt x="390" y="304"/>
                </a:cubicBezTo>
                <a:cubicBezTo>
                  <a:pt x="390" y="303"/>
                  <a:pt x="390" y="299"/>
                  <a:pt x="390" y="294"/>
                </a:cubicBezTo>
                <a:cubicBezTo>
                  <a:pt x="396" y="293"/>
                  <a:pt x="406" y="291"/>
                  <a:pt x="409" y="289"/>
                </a:cubicBezTo>
                <a:cubicBezTo>
                  <a:pt x="415" y="286"/>
                  <a:pt x="419" y="277"/>
                  <a:pt x="419" y="272"/>
                </a:cubicBezTo>
                <a:cubicBezTo>
                  <a:pt x="419" y="270"/>
                  <a:pt x="418" y="270"/>
                  <a:pt x="407" y="250"/>
                </a:cubicBezTo>
                <a:close/>
                <a:moveTo>
                  <a:pt x="405" y="281"/>
                </a:moveTo>
                <a:cubicBezTo>
                  <a:pt x="403" y="282"/>
                  <a:pt x="393" y="284"/>
                  <a:pt x="385" y="286"/>
                </a:cubicBezTo>
                <a:cubicBezTo>
                  <a:pt x="383" y="286"/>
                  <a:pt x="381" y="288"/>
                  <a:pt x="381" y="290"/>
                </a:cubicBezTo>
                <a:cubicBezTo>
                  <a:pt x="380" y="305"/>
                  <a:pt x="380" y="306"/>
                  <a:pt x="380" y="307"/>
                </a:cubicBezTo>
                <a:cubicBezTo>
                  <a:pt x="381" y="308"/>
                  <a:pt x="381" y="308"/>
                  <a:pt x="382" y="310"/>
                </a:cubicBezTo>
                <a:cubicBezTo>
                  <a:pt x="384" y="314"/>
                  <a:pt x="385" y="316"/>
                  <a:pt x="385" y="317"/>
                </a:cubicBezTo>
                <a:cubicBezTo>
                  <a:pt x="384" y="319"/>
                  <a:pt x="381" y="322"/>
                  <a:pt x="377" y="325"/>
                </a:cubicBezTo>
                <a:cubicBezTo>
                  <a:pt x="376" y="326"/>
                  <a:pt x="375" y="329"/>
                  <a:pt x="376" y="331"/>
                </a:cubicBezTo>
                <a:cubicBezTo>
                  <a:pt x="377" y="334"/>
                  <a:pt x="378" y="337"/>
                  <a:pt x="378" y="338"/>
                </a:cubicBezTo>
                <a:cubicBezTo>
                  <a:pt x="378" y="339"/>
                  <a:pt x="377" y="342"/>
                  <a:pt x="375" y="344"/>
                </a:cubicBezTo>
                <a:cubicBezTo>
                  <a:pt x="373" y="348"/>
                  <a:pt x="371" y="353"/>
                  <a:pt x="369" y="357"/>
                </a:cubicBezTo>
                <a:cubicBezTo>
                  <a:pt x="369" y="359"/>
                  <a:pt x="369" y="362"/>
                  <a:pt x="369" y="365"/>
                </a:cubicBezTo>
                <a:cubicBezTo>
                  <a:pt x="370" y="371"/>
                  <a:pt x="371" y="379"/>
                  <a:pt x="369" y="389"/>
                </a:cubicBezTo>
                <a:cubicBezTo>
                  <a:pt x="367" y="401"/>
                  <a:pt x="359" y="404"/>
                  <a:pt x="347" y="404"/>
                </a:cubicBezTo>
                <a:cubicBezTo>
                  <a:pt x="347" y="404"/>
                  <a:pt x="346" y="404"/>
                  <a:pt x="345" y="404"/>
                </a:cubicBezTo>
                <a:cubicBezTo>
                  <a:pt x="335" y="403"/>
                  <a:pt x="271" y="389"/>
                  <a:pt x="261" y="386"/>
                </a:cubicBezTo>
                <a:cubicBezTo>
                  <a:pt x="259" y="386"/>
                  <a:pt x="257" y="386"/>
                  <a:pt x="256" y="387"/>
                </a:cubicBezTo>
                <a:cubicBezTo>
                  <a:pt x="250" y="394"/>
                  <a:pt x="249" y="449"/>
                  <a:pt x="250" y="476"/>
                </a:cubicBezTo>
                <a:cubicBezTo>
                  <a:pt x="193" y="488"/>
                  <a:pt x="133" y="480"/>
                  <a:pt x="83" y="454"/>
                </a:cubicBezTo>
                <a:cubicBezTo>
                  <a:pt x="93" y="426"/>
                  <a:pt x="105" y="373"/>
                  <a:pt x="89" y="307"/>
                </a:cubicBezTo>
                <a:cubicBezTo>
                  <a:pt x="87" y="299"/>
                  <a:pt x="79" y="292"/>
                  <a:pt x="68" y="282"/>
                </a:cubicBezTo>
                <a:cubicBezTo>
                  <a:pt x="44" y="260"/>
                  <a:pt x="9" y="227"/>
                  <a:pt x="9" y="167"/>
                </a:cubicBezTo>
                <a:cubicBezTo>
                  <a:pt x="9" y="119"/>
                  <a:pt x="22" y="82"/>
                  <a:pt x="47" y="56"/>
                </a:cubicBezTo>
                <a:cubicBezTo>
                  <a:pt x="78" y="25"/>
                  <a:pt x="127" y="9"/>
                  <a:pt x="193" y="9"/>
                </a:cubicBezTo>
                <a:cubicBezTo>
                  <a:pt x="252" y="9"/>
                  <a:pt x="298" y="27"/>
                  <a:pt x="331" y="61"/>
                </a:cubicBezTo>
                <a:cubicBezTo>
                  <a:pt x="357" y="88"/>
                  <a:pt x="364" y="117"/>
                  <a:pt x="365" y="120"/>
                </a:cubicBezTo>
                <a:cubicBezTo>
                  <a:pt x="367" y="130"/>
                  <a:pt x="370" y="147"/>
                  <a:pt x="370" y="158"/>
                </a:cubicBezTo>
                <a:cubicBezTo>
                  <a:pt x="370" y="165"/>
                  <a:pt x="367" y="174"/>
                  <a:pt x="365" y="180"/>
                </a:cubicBezTo>
                <a:cubicBezTo>
                  <a:pt x="363" y="185"/>
                  <a:pt x="363" y="187"/>
                  <a:pt x="363" y="189"/>
                </a:cubicBezTo>
                <a:cubicBezTo>
                  <a:pt x="364" y="198"/>
                  <a:pt x="380" y="224"/>
                  <a:pt x="399" y="255"/>
                </a:cubicBezTo>
                <a:cubicBezTo>
                  <a:pt x="403" y="263"/>
                  <a:pt x="408" y="271"/>
                  <a:pt x="409" y="273"/>
                </a:cubicBezTo>
                <a:cubicBezTo>
                  <a:pt x="409" y="275"/>
                  <a:pt x="406" y="280"/>
                  <a:pt x="405" y="281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7" name="Freeform 116"/>
          <p:cNvSpPr>
            <a:spLocks noEditPoints="1"/>
          </p:cNvSpPr>
          <p:nvPr/>
        </p:nvSpPr>
        <p:spPr bwMode="auto">
          <a:xfrm>
            <a:off x="5735960" y="1772816"/>
            <a:ext cx="1056117" cy="576064"/>
          </a:xfrm>
          <a:custGeom>
            <a:avLst/>
            <a:gdLst>
              <a:gd name="T0" fmla="*/ 566 w 641"/>
              <a:gd name="T1" fmla="*/ 533 h 653"/>
              <a:gd name="T2" fmla="*/ 525 w 641"/>
              <a:gd name="T3" fmla="*/ 323 h 653"/>
              <a:gd name="T4" fmla="*/ 439 w 641"/>
              <a:gd name="T5" fmla="*/ 267 h 653"/>
              <a:gd name="T6" fmla="*/ 381 w 641"/>
              <a:gd name="T7" fmla="*/ 61 h 653"/>
              <a:gd name="T8" fmla="*/ 259 w 641"/>
              <a:gd name="T9" fmla="*/ 61 h 653"/>
              <a:gd name="T10" fmla="*/ 202 w 641"/>
              <a:gd name="T11" fmla="*/ 267 h 653"/>
              <a:gd name="T12" fmla="*/ 115 w 641"/>
              <a:gd name="T13" fmla="*/ 323 h 653"/>
              <a:gd name="T14" fmla="*/ 74 w 641"/>
              <a:gd name="T15" fmla="*/ 533 h 653"/>
              <a:gd name="T16" fmla="*/ 0 w 641"/>
              <a:gd name="T17" fmla="*/ 592 h 653"/>
              <a:gd name="T18" fmla="*/ 122 w 641"/>
              <a:gd name="T19" fmla="*/ 592 h 653"/>
              <a:gd name="T20" fmla="*/ 162 w 641"/>
              <a:gd name="T21" fmla="*/ 382 h 653"/>
              <a:gd name="T22" fmla="*/ 188 w 641"/>
              <a:gd name="T23" fmla="*/ 382 h 653"/>
              <a:gd name="T24" fmla="*/ 173 w 641"/>
              <a:gd name="T25" fmla="*/ 592 h 653"/>
              <a:gd name="T26" fmla="*/ 295 w 641"/>
              <a:gd name="T27" fmla="*/ 592 h 653"/>
              <a:gd name="T28" fmla="*/ 233 w 641"/>
              <a:gd name="T29" fmla="*/ 531 h 653"/>
              <a:gd name="T30" fmla="*/ 237 w 641"/>
              <a:gd name="T31" fmla="*/ 323 h 653"/>
              <a:gd name="T32" fmla="*/ 294 w 641"/>
              <a:gd name="T33" fmla="*/ 116 h 653"/>
              <a:gd name="T34" fmla="*/ 346 w 641"/>
              <a:gd name="T35" fmla="*/ 116 h 653"/>
              <a:gd name="T36" fmla="*/ 404 w 641"/>
              <a:gd name="T37" fmla="*/ 323 h 653"/>
              <a:gd name="T38" fmla="*/ 408 w 641"/>
              <a:gd name="T39" fmla="*/ 531 h 653"/>
              <a:gd name="T40" fmla="*/ 346 w 641"/>
              <a:gd name="T41" fmla="*/ 592 h 653"/>
              <a:gd name="T42" fmla="*/ 468 w 641"/>
              <a:gd name="T43" fmla="*/ 592 h 653"/>
              <a:gd name="T44" fmla="*/ 452 w 641"/>
              <a:gd name="T45" fmla="*/ 382 h 653"/>
              <a:gd name="T46" fmla="*/ 478 w 641"/>
              <a:gd name="T47" fmla="*/ 382 h 653"/>
              <a:gd name="T48" fmla="*/ 519 w 641"/>
              <a:gd name="T49" fmla="*/ 592 h 653"/>
              <a:gd name="T50" fmla="*/ 641 w 641"/>
              <a:gd name="T51" fmla="*/ 592 h 653"/>
              <a:gd name="T52" fmla="*/ 108 w 641"/>
              <a:gd name="T53" fmla="*/ 592 h 653"/>
              <a:gd name="T54" fmla="*/ 14 w 641"/>
              <a:gd name="T55" fmla="*/ 592 h 653"/>
              <a:gd name="T56" fmla="*/ 108 w 641"/>
              <a:gd name="T57" fmla="*/ 592 h 653"/>
              <a:gd name="T58" fmla="*/ 234 w 641"/>
              <a:gd name="T59" fmla="*/ 639 h 653"/>
              <a:gd name="T60" fmla="*/ 234 w 641"/>
              <a:gd name="T61" fmla="*/ 545 h 653"/>
              <a:gd name="T62" fmla="*/ 223 w 641"/>
              <a:gd name="T63" fmla="*/ 323 h 653"/>
              <a:gd name="T64" fmla="*/ 129 w 641"/>
              <a:gd name="T65" fmla="*/ 323 h 653"/>
              <a:gd name="T66" fmla="*/ 223 w 641"/>
              <a:gd name="T67" fmla="*/ 323 h 653"/>
              <a:gd name="T68" fmla="*/ 320 w 641"/>
              <a:gd name="T69" fmla="*/ 14 h 653"/>
              <a:gd name="T70" fmla="*/ 320 w 641"/>
              <a:gd name="T71" fmla="*/ 108 h 653"/>
              <a:gd name="T72" fmla="*/ 454 w 641"/>
              <a:gd name="T73" fmla="*/ 592 h 653"/>
              <a:gd name="T74" fmla="*/ 360 w 641"/>
              <a:gd name="T75" fmla="*/ 592 h 653"/>
              <a:gd name="T76" fmla="*/ 454 w 641"/>
              <a:gd name="T77" fmla="*/ 592 h 653"/>
              <a:gd name="T78" fmla="*/ 464 w 641"/>
              <a:gd name="T79" fmla="*/ 276 h 653"/>
              <a:gd name="T80" fmla="*/ 464 w 641"/>
              <a:gd name="T81" fmla="*/ 369 h 653"/>
              <a:gd name="T82" fmla="*/ 580 w 641"/>
              <a:gd name="T83" fmla="*/ 639 h 653"/>
              <a:gd name="T84" fmla="*/ 580 w 641"/>
              <a:gd name="T85" fmla="*/ 545 h 653"/>
              <a:gd name="T86" fmla="*/ 580 w 641"/>
              <a:gd name="T87" fmla="*/ 639 h 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41" h="653">
                <a:moveTo>
                  <a:pt x="580" y="531"/>
                </a:moveTo>
                <a:cubicBezTo>
                  <a:pt x="575" y="531"/>
                  <a:pt x="571" y="532"/>
                  <a:pt x="566" y="533"/>
                </a:cubicBezTo>
                <a:cubicBezTo>
                  <a:pt x="491" y="377"/>
                  <a:pt x="491" y="377"/>
                  <a:pt x="491" y="377"/>
                </a:cubicBezTo>
                <a:cubicBezTo>
                  <a:pt x="511" y="367"/>
                  <a:pt x="525" y="346"/>
                  <a:pt x="525" y="323"/>
                </a:cubicBezTo>
                <a:cubicBezTo>
                  <a:pt x="525" y="289"/>
                  <a:pt x="498" y="262"/>
                  <a:pt x="464" y="262"/>
                </a:cubicBezTo>
                <a:cubicBezTo>
                  <a:pt x="455" y="262"/>
                  <a:pt x="447" y="264"/>
                  <a:pt x="439" y="267"/>
                </a:cubicBezTo>
                <a:cubicBezTo>
                  <a:pt x="358" y="109"/>
                  <a:pt x="358" y="109"/>
                  <a:pt x="358" y="109"/>
                </a:cubicBezTo>
                <a:cubicBezTo>
                  <a:pt x="372" y="97"/>
                  <a:pt x="381" y="80"/>
                  <a:pt x="381" y="61"/>
                </a:cubicBezTo>
                <a:cubicBezTo>
                  <a:pt x="381" y="28"/>
                  <a:pt x="354" y="0"/>
                  <a:pt x="320" y="0"/>
                </a:cubicBezTo>
                <a:cubicBezTo>
                  <a:pt x="287" y="0"/>
                  <a:pt x="259" y="28"/>
                  <a:pt x="259" y="61"/>
                </a:cubicBezTo>
                <a:cubicBezTo>
                  <a:pt x="259" y="80"/>
                  <a:pt x="268" y="97"/>
                  <a:pt x="282" y="109"/>
                </a:cubicBezTo>
                <a:cubicBezTo>
                  <a:pt x="202" y="267"/>
                  <a:pt x="202" y="267"/>
                  <a:pt x="202" y="267"/>
                </a:cubicBezTo>
                <a:cubicBezTo>
                  <a:pt x="194" y="264"/>
                  <a:pt x="185" y="262"/>
                  <a:pt x="176" y="262"/>
                </a:cubicBezTo>
                <a:cubicBezTo>
                  <a:pt x="143" y="262"/>
                  <a:pt x="115" y="289"/>
                  <a:pt x="115" y="323"/>
                </a:cubicBezTo>
                <a:cubicBezTo>
                  <a:pt x="115" y="346"/>
                  <a:pt x="129" y="367"/>
                  <a:pt x="149" y="377"/>
                </a:cubicBezTo>
                <a:cubicBezTo>
                  <a:pt x="74" y="533"/>
                  <a:pt x="74" y="533"/>
                  <a:pt x="74" y="533"/>
                </a:cubicBezTo>
                <a:cubicBezTo>
                  <a:pt x="70" y="532"/>
                  <a:pt x="65" y="531"/>
                  <a:pt x="61" y="531"/>
                </a:cubicBezTo>
                <a:cubicBezTo>
                  <a:pt x="27" y="531"/>
                  <a:pt x="0" y="558"/>
                  <a:pt x="0" y="592"/>
                </a:cubicBezTo>
                <a:cubicBezTo>
                  <a:pt x="0" y="625"/>
                  <a:pt x="27" y="653"/>
                  <a:pt x="61" y="653"/>
                </a:cubicBezTo>
                <a:cubicBezTo>
                  <a:pt x="94" y="653"/>
                  <a:pt x="122" y="625"/>
                  <a:pt x="122" y="592"/>
                </a:cubicBezTo>
                <a:cubicBezTo>
                  <a:pt x="122" y="568"/>
                  <a:pt x="108" y="547"/>
                  <a:pt x="87" y="537"/>
                </a:cubicBezTo>
                <a:cubicBezTo>
                  <a:pt x="162" y="382"/>
                  <a:pt x="162" y="382"/>
                  <a:pt x="162" y="382"/>
                </a:cubicBezTo>
                <a:cubicBezTo>
                  <a:pt x="167" y="383"/>
                  <a:pt x="171" y="383"/>
                  <a:pt x="176" y="383"/>
                </a:cubicBezTo>
                <a:cubicBezTo>
                  <a:pt x="180" y="383"/>
                  <a:pt x="184" y="383"/>
                  <a:pt x="188" y="382"/>
                </a:cubicBezTo>
                <a:cubicBezTo>
                  <a:pt x="219" y="533"/>
                  <a:pt x="219" y="533"/>
                  <a:pt x="219" y="533"/>
                </a:cubicBezTo>
                <a:cubicBezTo>
                  <a:pt x="192" y="540"/>
                  <a:pt x="173" y="564"/>
                  <a:pt x="173" y="592"/>
                </a:cubicBezTo>
                <a:cubicBezTo>
                  <a:pt x="173" y="625"/>
                  <a:pt x="200" y="653"/>
                  <a:pt x="234" y="653"/>
                </a:cubicBezTo>
                <a:cubicBezTo>
                  <a:pt x="267" y="653"/>
                  <a:pt x="295" y="625"/>
                  <a:pt x="295" y="592"/>
                </a:cubicBezTo>
                <a:cubicBezTo>
                  <a:pt x="295" y="558"/>
                  <a:pt x="267" y="531"/>
                  <a:pt x="234" y="531"/>
                </a:cubicBezTo>
                <a:cubicBezTo>
                  <a:pt x="233" y="531"/>
                  <a:pt x="233" y="531"/>
                  <a:pt x="233" y="531"/>
                </a:cubicBezTo>
                <a:cubicBezTo>
                  <a:pt x="202" y="378"/>
                  <a:pt x="202" y="378"/>
                  <a:pt x="202" y="378"/>
                </a:cubicBezTo>
                <a:cubicBezTo>
                  <a:pt x="222" y="368"/>
                  <a:pt x="237" y="347"/>
                  <a:pt x="237" y="323"/>
                </a:cubicBezTo>
                <a:cubicBezTo>
                  <a:pt x="237" y="303"/>
                  <a:pt x="228" y="286"/>
                  <a:pt x="213" y="275"/>
                </a:cubicBezTo>
                <a:cubicBezTo>
                  <a:pt x="294" y="116"/>
                  <a:pt x="294" y="116"/>
                  <a:pt x="294" y="116"/>
                </a:cubicBezTo>
                <a:cubicBezTo>
                  <a:pt x="302" y="120"/>
                  <a:pt x="311" y="122"/>
                  <a:pt x="320" y="122"/>
                </a:cubicBezTo>
                <a:cubicBezTo>
                  <a:pt x="330" y="122"/>
                  <a:pt x="338" y="120"/>
                  <a:pt x="346" y="116"/>
                </a:cubicBezTo>
                <a:cubicBezTo>
                  <a:pt x="427" y="275"/>
                  <a:pt x="427" y="275"/>
                  <a:pt x="427" y="275"/>
                </a:cubicBezTo>
                <a:cubicBezTo>
                  <a:pt x="413" y="286"/>
                  <a:pt x="404" y="303"/>
                  <a:pt x="404" y="323"/>
                </a:cubicBezTo>
                <a:cubicBezTo>
                  <a:pt x="404" y="347"/>
                  <a:pt x="418" y="368"/>
                  <a:pt x="439" y="378"/>
                </a:cubicBezTo>
                <a:cubicBezTo>
                  <a:pt x="408" y="531"/>
                  <a:pt x="408" y="531"/>
                  <a:pt x="408" y="531"/>
                </a:cubicBezTo>
                <a:cubicBezTo>
                  <a:pt x="408" y="531"/>
                  <a:pt x="407" y="531"/>
                  <a:pt x="407" y="531"/>
                </a:cubicBezTo>
                <a:cubicBezTo>
                  <a:pt x="373" y="531"/>
                  <a:pt x="346" y="558"/>
                  <a:pt x="346" y="592"/>
                </a:cubicBezTo>
                <a:cubicBezTo>
                  <a:pt x="346" y="625"/>
                  <a:pt x="373" y="653"/>
                  <a:pt x="407" y="653"/>
                </a:cubicBezTo>
                <a:cubicBezTo>
                  <a:pt x="440" y="653"/>
                  <a:pt x="468" y="625"/>
                  <a:pt x="468" y="592"/>
                </a:cubicBezTo>
                <a:cubicBezTo>
                  <a:pt x="468" y="564"/>
                  <a:pt x="448" y="540"/>
                  <a:pt x="422" y="533"/>
                </a:cubicBezTo>
                <a:cubicBezTo>
                  <a:pt x="452" y="382"/>
                  <a:pt x="452" y="382"/>
                  <a:pt x="452" y="382"/>
                </a:cubicBezTo>
                <a:cubicBezTo>
                  <a:pt x="456" y="383"/>
                  <a:pt x="460" y="383"/>
                  <a:pt x="464" y="383"/>
                </a:cubicBezTo>
                <a:cubicBezTo>
                  <a:pt x="469" y="383"/>
                  <a:pt x="474" y="383"/>
                  <a:pt x="478" y="382"/>
                </a:cubicBezTo>
                <a:cubicBezTo>
                  <a:pt x="553" y="537"/>
                  <a:pt x="553" y="537"/>
                  <a:pt x="553" y="537"/>
                </a:cubicBezTo>
                <a:cubicBezTo>
                  <a:pt x="533" y="547"/>
                  <a:pt x="519" y="568"/>
                  <a:pt x="519" y="592"/>
                </a:cubicBezTo>
                <a:cubicBezTo>
                  <a:pt x="519" y="625"/>
                  <a:pt x="546" y="653"/>
                  <a:pt x="580" y="653"/>
                </a:cubicBezTo>
                <a:cubicBezTo>
                  <a:pt x="613" y="653"/>
                  <a:pt x="641" y="625"/>
                  <a:pt x="641" y="592"/>
                </a:cubicBezTo>
                <a:cubicBezTo>
                  <a:pt x="641" y="558"/>
                  <a:pt x="613" y="531"/>
                  <a:pt x="580" y="531"/>
                </a:cubicBezTo>
                <a:close/>
                <a:moveTo>
                  <a:pt x="108" y="592"/>
                </a:moveTo>
                <a:cubicBezTo>
                  <a:pt x="108" y="618"/>
                  <a:pt x="87" y="639"/>
                  <a:pt x="61" y="639"/>
                </a:cubicBezTo>
                <a:cubicBezTo>
                  <a:pt x="35" y="639"/>
                  <a:pt x="14" y="618"/>
                  <a:pt x="14" y="592"/>
                </a:cubicBezTo>
                <a:cubicBezTo>
                  <a:pt x="14" y="566"/>
                  <a:pt x="35" y="545"/>
                  <a:pt x="61" y="545"/>
                </a:cubicBezTo>
                <a:cubicBezTo>
                  <a:pt x="87" y="545"/>
                  <a:pt x="108" y="566"/>
                  <a:pt x="108" y="592"/>
                </a:cubicBezTo>
                <a:close/>
                <a:moveTo>
                  <a:pt x="281" y="592"/>
                </a:moveTo>
                <a:cubicBezTo>
                  <a:pt x="281" y="618"/>
                  <a:pt x="260" y="639"/>
                  <a:pt x="234" y="639"/>
                </a:cubicBezTo>
                <a:cubicBezTo>
                  <a:pt x="208" y="639"/>
                  <a:pt x="187" y="618"/>
                  <a:pt x="187" y="592"/>
                </a:cubicBezTo>
                <a:cubicBezTo>
                  <a:pt x="187" y="566"/>
                  <a:pt x="208" y="545"/>
                  <a:pt x="234" y="545"/>
                </a:cubicBezTo>
                <a:cubicBezTo>
                  <a:pt x="260" y="545"/>
                  <a:pt x="281" y="566"/>
                  <a:pt x="281" y="592"/>
                </a:cubicBezTo>
                <a:close/>
                <a:moveTo>
                  <a:pt x="223" y="323"/>
                </a:moveTo>
                <a:cubicBezTo>
                  <a:pt x="223" y="348"/>
                  <a:pt x="202" y="369"/>
                  <a:pt x="176" y="369"/>
                </a:cubicBezTo>
                <a:cubicBezTo>
                  <a:pt x="150" y="369"/>
                  <a:pt x="129" y="348"/>
                  <a:pt x="129" y="323"/>
                </a:cubicBezTo>
                <a:cubicBezTo>
                  <a:pt x="129" y="297"/>
                  <a:pt x="150" y="276"/>
                  <a:pt x="176" y="276"/>
                </a:cubicBezTo>
                <a:cubicBezTo>
                  <a:pt x="202" y="276"/>
                  <a:pt x="223" y="297"/>
                  <a:pt x="223" y="323"/>
                </a:cubicBezTo>
                <a:close/>
                <a:moveTo>
                  <a:pt x="273" y="61"/>
                </a:moveTo>
                <a:cubicBezTo>
                  <a:pt x="273" y="35"/>
                  <a:pt x="294" y="14"/>
                  <a:pt x="320" y="14"/>
                </a:cubicBezTo>
                <a:cubicBezTo>
                  <a:pt x="346" y="14"/>
                  <a:pt x="367" y="35"/>
                  <a:pt x="367" y="61"/>
                </a:cubicBezTo>
                <a:cubicBezTo>
                  <a:pt x="367" y="87"/>
                  <a:pt x="346" y="108"/>
                  <a:pt x="320" y="108"/>
                </a:cubicBezTo>
                <a:cubicBezTo>
                  <a:pt x="294" y="108"/>
                  <a:pt x="273" y="87"/>
                  <a:pt x="273" y="61"/>
                </a:cubicBezTo>
                <a:close/>
                <a:moveTo>
                  <a:pt x="454" y="592"/>
                </a:moveTo>
                <a:cubicBezTo>
                  <a:pt x="454" y="618"/>
                  <a:pt x="433" y="639"/>
                  <a:pt x="407" y="639"/>
                </a:cubicBezTo>
                <a:cubicBezTo>
                  <a:pt x="381" y="639"/>
                  <a:pt x="360" y="618"/>
                  <a:pt x="360" y="592"/>
                </a:cubicBezTo>
                <a:cubicBezTo>
                  <a:pt x="360" y="566"/>
                  <a:pt x="381" y="545"/>
                  <a:pt x="407" y="545"/>
                </a:cubicBezTo>
                <a:cubicBezTo>
                  <a:pt x="433" y="545"/>
                  <a:pt x="454" y="566"/>
                  <a:pt x="454" y="592"/>
                </a:cubicBezTo>
                <a:close/>
                <a:moveTo>
                  <a:pt x="418" y="323"/>
                </a:moveTo>
                <a:cubicBezTo>
                  <a:pt x="418" y="297"/>
                  <a:pt x="439" y="276"/>
                  <a:pt x="464" y="276"/>
                </a:cubicBezTo>
                <a:cubicBezTo>
                  <a:pt x="490" y="276"/>
                  <a:pt x="511" y="297"/>
                  <a:pt x="511" y="323"/>
                </a:cubicBezTo>
                <a:cubicBezTo>
                  <a:pt x="511" y="348"/>
                  <a:pt x="490" y="369"/>
                  <a:pt x="464" y="369"/>
                </a:cubicBezTo>
                <a:cubicBezTo>
                  <a:pt x="439" y="369"/>
                  <a:pt x="418" y="348"/>
                  <a:pt x="418" y="323"/>
                </a:cubicBezTo>
                <a:close/>
                <a:moveTo>
                  <a:pt x="580" y="639"/>
                </a:moveTo>
                <a:cubicBezTo>
                  <a:pt x="554" y="639"/>
                  <a:pt x="533" y="618"/>
                  <a:pt x="533" y="592"/>
                </a:cubicBezTo>
                <a:cubicBezTo>
                  <a:pt x="533" y="566"/>
                  <a:pt x="554" y="545"/>
                  <a:pt x="580" y="545"/>
                </a:cubicBezTo>
                <a:cubicBezTo>
                  <a:pt x="606" y="545"/>
                  <a:pt x="627" y="566"/>
                  <a:pt x="627" y="592"/>
                </a:cubicBezTo>
                <a:cubicBezTo>
                  <a:pt x="627" y="618"/>
                  <a:pt x="606" y="639"/>
                  <a:pt x="580" y="639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17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03912" y="4653136"/>
            <a:ext cx="122413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1127448" y="2636912"/>
            <a:ext cx="3096344" cy="1850504"/>
          </a:xfrm>
          <a:prstGeom prst="verticalScroll">
            <a:avLst>
              <a:gd name="adj" fmla="val 12500"/>
            </a:avLst>
          </a:prstGeom>
          <a:gradFill rotWithShape="1">
            <a:gsLst>
              <a:gs pos="0">
                <a:srgbClr val="FFEBFA"/>
              </a:gs>
              <a:gs pos="30000">
                <a:srgbClr val="C4D6EB"/>
              </a:gs>
              <a:gs pos="60001">
                <a:srgbClr val="85C2FF"/>
              </a:gs>
              <a:gs pos="100000">
                <a:srgbClr val="5E9EFF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u="none" dirty="0">
                <a:latin typeface="Arial" pitchFamily="34" charset="0"/>
                <a:cs typeface="Arial" pitchFamily="34" charset="0"/>
              </a:rPr>
              <a:t>Речь</a:t>
            </a:r>
          </a:p>
        </p:txBody>
      </p:sp>
      <p:sp>
        <p:nvSpPr>
          <p:cNvPr id="5126" name="AutoShape 6"/>
          <p:cNvSpPr>
            <a:spLocks noChangeArrowheads="1"/>
          </p:cNvSpPr>
          <p:nvPr/>
        </p:nvSpPr>
        <p:spPr bwMode="auto">
          <a:xfrm>
            <a:off x="5015880" y="4509120"/>
            <a:ext cx="2641600" cy="1728192"/>
          </a:xfrm>
          <a:prstGeom prst="verticalScroll">
            <a:avLst>
              <a:gd name="adj" fmla="val 12500"/>
            </a:avLst>
          </a:prstGeom>
          <a:gradFill rotWithShape="1">
            <a:gsLst>
              <a:gs pos="0">
                <a:srgbClr val="FFEBFA"/>
              </a:gs>
              <a:gs pos="30000">
                <a:srgbClr val="C4D6EB"/>
              </a:gs>
              <a:gs pos="60001">
                <a:srgbClr val="85C2FF"/>
              </a:gs>
              <a:gs pos="100000">
                <a:srgbClr val="5E9EFF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u="none" dirty="0">
                <a:latin typeface="Arial" pitchFamily="34" charset="0"/>
                <a:cs typeface="Arial" pitchFamily="34" charset="0"/>
              </a:rPr>
              <a:t>Слух</a:t>
            </a:r>
            <a:r>
              <a:rPr lang="ru-RU" sz="3600" u="none" dirty="0">
                <a:latin typeface="Comic Sans MS" pitchFamily="66" charset="0"/>
              </a:rPr>
              <a:t> </a:t>
            </a: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9120336" y="2636912"/>
            <a:ext cx="2641600" cy="1800200"/>
          </a:xfrm>
          <a:prstGeom prst="verticalScroll">
            <a:avLst>
              <a:gd name="adj" fmla="val 12500"/>
            </a:avLst>
          </a:prstGeom>
          <a:gradFill rotWithShape="1">
            <a:gsLst>
              <a:gs pos="0">
                <a:srgbClr val="FFEBFA"/>
              </a:gs>
              <a:gs pos="30000">
                <a:srgbClr val="C4D6EB"/>
              </a:gs>
              <a:gs pos="60001">
                <a:srgbClr val="85C2FF"/>
              </a:gs>
              <a:gs pos="100000">
                <a:srgbClr val="5E9EFF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u="none" dirty="0">
                <a:latin typeface="Arial" pitchFamily="34" charset="0"/>
                <a:cs typeface="Arial" pitchFamily="34" charset="0"/>
              </a:rPr>
              <a:t>Зрение</a:t>
            </a:r>
            <a:r>
              <a:rPr lang="ru-RU" sz="3600" u="none" dirty="0">
                <a:latin typeface="Comic Sans MS" pitchFamily="66" charset="0"/>
              </a:rPr>
              <a:t> </a:t>
            </a:r>
          </a:p>
        </p:txBody>
      </p:sp>
      <p:pic>
        <p:nvPicPr>
          <p:cNvPr id="3078" name="Picture 8" descr="104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76320" y="4221088"/>
            <a:ext cx="2504480" cy="1881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1" name="Picture 11" descr="c076[1]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43872" y="2420888"/>
            <a:ext cx="3024336" cy="187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4" name="Picture 14" descr="c078[1]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47528" y="4653136"/>
            <a:ext cx="1584176" cy="14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СРЕДСТВ СВЯЗИ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9376" y="1052736"/>
            <a:ext cx="11305256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Первоначально люди пользовались</a:t>
            </a:r>
          </a:p>
          <a:p>
            <a:pPr lvl="0" algn="ctr">
              <a:defRPr/>
            </a:pPr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лишь средствами ближней связи.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2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 animBg="1"/>
      <p:bldP spid="5126" grpId="0" animBg="1"/>
      <p:bldP spid="51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b27613a00757a089d56b1e315871194b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5680" y="5013176"/>
            <a:ext cx="2042583" cy="1531937"/>
          </a:xfrm>
          <a:prstGeom prst="rect">
            <a:avLst/>
          </a:prstGeom>
          <a:noFill/>
        </p:spPr>
      </p:pic>
      <p:pic>
        <p:nvPicPr>
          <p:cNvPr id="3085" name="Picture 13" descr="88a7c8aacdd6e41634e4dfe7bc95dd9d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52184" y="4005064"/>
            <a:ext cx="2698751" cy="2636837"/>
          </a:xfrm>
          <a:prstGeom prst="rect">
            <a:avLst/>
          </a:prstGeom>
          <a:noFill/>
        </p:spPr>
      </p:pic>
      <p:pic>
        <p:nvPicPr>
          <p:cNvPr id="3087" name="Picture 15" descr="3b02986904e7e18c94587241b1f5a08e">
            <a:hlinkClick r:id="rId5"/>
          </p:cNvPr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9416" y="4437112"/>
            <a:ext cx="1974851" cy="2205161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23392" y="836712"/>
            <a:ext cx="11161240" cy="35394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 каменного века начинается история  обмена известиями. Тогда информация передавалась  дымом костров, ударами в сигнальный  барабан, звуками труб. Позже стали посылать гонцов с устными сообщениями. Такой вестник заучивал «сообщения» со слов отправителя, а затем пересказывал его  адресату. 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СРЕДСТВ СВЯЗИ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5" name="Picture 9" descr="Национальный музыкальный инструмент там-там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1052736"/>
            <a:ext cx="3025262" cy="3131259"/>
          </a:xfrm>
          <a:prstGeom prst="rect">
            <a:avLst/>
          </a:prstGeom>
          <a:noFill/>
          <a:ln w="57150">
            <a:solidFill>
              <a:srgbClr val="17AF0F"/>
            </a:solidFill>
            <a:miter lim="800000"/>
            <a:headEnd/>
            <a:tailEnd/>
          </a:ln>
        </p:spPr>
      </p:pic>
      <p:pic>
        <p:nvPicPr>
          <p:cNvPr id="4107" name="Picture 11" descr="анимированные картинки барабанов, барабанщиков, ударников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4509120"/>
            <a:ext cx="2540000" cy="1905000"/>
          </a:xfrm>
          <a:prstGeom prst="rect">
            <a:avLst/>
          </a:prstGeom>
          <a:noFill/>
        </p:spPr>
      </p:pic>
      <p:pic>
        <p:nvPicPr>
          <p:cNvPr id="4109" name="Picture 13" descr="анимированные картинки барабанов, барабанщиков, ударников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52384" y="3933056"/>
            <a:ext cx="2351781" cy="2339900"/>
          </a:xfrm>
          <a:prstGeom prst="rect">
            <a:avLst/>
          </a:prstGeom>
          <a:noFill/>
        </p:spPr>
      </p:pic>
      <p:pic>
        <p:nvPicPr>
          <p:cNvPr id="4110" name="Picture 14" descr="125px-TamTa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840416" y="980728"/>
            <a:ext cx="2161042" cy="2381000"/>
          </a:xfrm>
          <a:prstGeom prst="rect">
            <a:avLst/>
          </a:prstGeom>
          <a:noFill/>
          <a:ln w="57150">
            <a:solidFill>
              <a:srgbClr val="17AF0F"/>
            </a:solidFill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503712" y="836712"/>
            <a:ext cx="6192688" cy="569386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Для усиления передаваемого </a:t>
            </a:r>
          </a:p>
          <a:p>
            <a:pPr lvl="0" algn="ctr"/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звука тысячелетия</a:t>
            </a:r>
          </a:p>
          <a:p>
            <a:pPr lvl="0" algn="ctr"/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назад стали использовать </a:t>
            </a:r>
          </a:p>
          <a:p>
            <a:pPr lvl="0" algn="ctr"/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полые стволы деревьев </a:t>
            </a:r>
          </a:p>
          <a:p>
            <a:pPr lvl="0" algn="ctr"/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 позднее барабаны. С помощью</a:t>
            </a:r>
          </a:p>
          <a:p>
            <a:pPr lvl="0" algn="ctr"/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условных ударных </a:t>
            </a:r>
          </a:p>
          <a:p>
            <a:pPr lvl="0" algn="ctr"/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сигналов новости передавались</a:t>
            </a:r>
          </a:p>
          <a:p>
            <a:pPr lvl="0" algn="ctr"/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от одного поселения </a:t>
            </a:r>
          </a:p>
          <a:p>
            <a:pPr lvl="0" algn="ctr"/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 другому. Барабаны - тамтамы </a:t>
            </a:r>
          </a:p>
          <a:p>
            <a:pPr lvl="0" algn="ctr"/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до сих пор используются </a:t>
            </a:r>
          </a:p>
          <a:p>
            <a:pPr lvl="0" algn="ctr"/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для связи на большие расстояния</a:t>
            </a:r>
          </a:p>
          <a:p>
            <a:pPr lvl="0" algn="ctr"/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африканскими племенами</a:t>
            </a:r>
            <a:r>
              <a:rPr lang="ru-RU" sz="2800" dirty="0" smtClean="0">
                <a:solidFill>
                  <a:prstClr val="black"/>
                </a:solidFill>
              </a:rPr>
              <a:t>.</a:t>
            </a:r>
            <a:endParaRPr lang="ru-RU" sz="2800" dirty="0">
              <a:solidFill>
                <a:prstClr val="black"/>
              </a:solidFill>
            </a:endParaRP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СРЕДСТВ СВЯЗИ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13m6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171450"/>
            <a:ext cx="1979084" cy="1628775"/>
          </a:xfrm>
          <a:prstGeom prst="rect">
            <a:avLst/>
          </a:prstGeom>
          <a:noFill/>
        </p:spPr>
      </p:pic>
      <p:pic>
        <p:nvPicPr>
          <p:cNvPr id="5127" name="Picture 7" descr="a35517eb4c134815dd473a6001215480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480376" y="1340768"/>
            <a:ext cx="2199216" cy="2159000"/>
          </a:xfrm>
          <a:prstGeom prst="rect">
            <a:avLst/>
          </a:prstGeom>
          <a:noFill/>
        </p:spPr>
      </p:pic>
      <p:pic>
        <p:nvPicPr>
          <p:cNvPr id="5129" name="Picture 9" descr="51ful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760296" y="3284984"/>
            <a:ext cx="2849033" cy="2136775"/>
          </a:xfrm>
          <a:prstGeom prst="rect">
            <a:avLst/>
          </a:prstGeom>
          <a:noFill/>
          <a:ln w="57150">
            <a:solidFill>
              <a:srgbClr val="17AF0F"/>
            </a:solidFill>
            <a:miter lim="800000"/>
            <a:headEnd/>
            <a:tailEnd/>
          </a:ln>
        </p:spPr>
      </p:pic>
      <p:pic>
        <p:nvPicPr>
          <p:cNvPr id="5131" name="Picture 11" descr="write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360" y="3284984"/>
            <a:ext cx="1771649" cy="2492375"/>
          </a:xfrm>
          <a:prstGeom prst="rect">
            <a:avLst/>
          </a:prstGeom>
          <a:noFill/>
          <a:ln w="57150">
            <a:solidFill>
              <a:srgbClr val="17AF0F"/>
            </a:solidFill>
            <a:miter lim="800000"/>
            <a:headEnd/>
            <a:tailEnd/>
          </a:ln>
        </p:spPr>
      </p:pic>
      <p:pic>
        <p:nvPicPr>
          <p:cNvPr id="5132" name="Picture 12" descr="bird7-16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44233" y="1"/>
            <a:ext cx="7620000" cy="1247775"/>
          </a:xfrm>
          <a:prstGeom prst="rect">
            <a:avLst/>
          </a:prstGeom>
          <a:noFill/>
        </p:spPr>
      </p:pic>
      <p:pic>
        <p:nvPicPr>
          <p:cNvPr id="5134" name="Picture 14" descr="13m6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268413"/>
            <a:ext cx="1979084" cy="1628775"/>
          </a:xfrm>
          <a:prstGeom prst="rect">
            <a:avLst/>
          </a:prstGeom>
          <a:noFill/>
        </p:spPr>
      </p:pic>
      <p:pic>
        <p:nvPicPr>
          <p:cNvPr id="5136" name="Picture 16" descr="letter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7408" y="5517232"/>
            <a:ext cx="1616968" cy="1099538"/>
          </a:xfrm>
          <a:prstGeom prst="rect">
            <a:avLst/>
          </a:prstGeom>
          <a:noFill/>
          <a:ln w="57150">
            <a:solidFill>
              <a:srgbClr val="17AF0F"/>
            </a:solidFill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2567608" y="1196752"/>
            <a:ext cx="6048672" cy="54107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lnSpc>
                <a:spcPct val="80000"/>
              </a:lnSpc>
              <a:spcBef>
                <a:spcPct val="20000"/>
              </a:spcBef>
            </a:pPr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Великие державы древности Ассирия, Египет, Персия, Рим, государство инков  имели </a:t>
            </a:r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хорошую организацию  передачи информации. </a:t>
            </a:r>
          </a:p>
          <a:p>
            <a:pPr lvl="0" algn="ctr">
              <a:lnSpc>
                <a:spcPct val="80000"/>
              </a:lnSpc>
              <a:spcBef>
                <a:spcPct val="20000"/>
              </a:spcBef>
            </a:pPr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2500 лет назад уже применялся эстафетный способ передачи информации от гонца к гонцу. </a:t>
            </a:r>
          </a:p>
          <a:p>
            <a:pPr lvl="0" algn="ctr">
              <a:lnSpc>
                <a:spcPct val="80000"/>
              </a:lnSpc>
              <a:spcBef>
                <a:spcPct val="20000"/>
              </a:spcBef>
            </a:pPr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А также применяли голубей</a:t>
            </a: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2000" dirty="0" smtClean="0">
                <a:solidFill>
                  <a:prstClr val="black"/>
                </a:solidFill>
              </a:rPr>
              <a:t> </a:t>
            </a:r>
            <a:endParaRPr lang="ru-RU" sz="2000" dirty="0">
              <a:solidFill>
                <a:prstClr val="black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368" y="5445224"/>
            <a:ext cx="2538705" cy="116140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6 -0.01133 C 0.00711 0.02429 0.02205 0.07426 0.07673 0.07333 C 0.15555 0.07333 0.16145 -0.09322 0.25538 -0.09368 C 0.34027 -0.09368 0.29496 0.05182 0.37639 0.05136 C 0.46145 0.05136 0.41545 -0.05436 0.50677 -0.05436 C 0.58854 -0.05436 0.54305 0.01689 0.61545 0.01689 C 0.68524 0.01689 0.6493 -0.03747 0.71302 -0.03747 C 0.74913 -0.03747 0.75156 -0.02266 0.75538 -0.01133 " pathEditMode="relative" rAng="0" ptsTypes="ffffffff">
                                      <p:cBhvr>
                                        <p:cTn id="6" dur="5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7" y="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0"/>
                            </p:stCondLst>
                            <p:childTnLst>
                              <p:par>
                                <p:cTn id="8" presetID="6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24 -0.25653 C -0.01164 -0.22091 -0.00382 -0.17094 0.02465 -0.17187 C 0.06597 -0.17187 0.06892 -0.33842 0.11805 -0.33888 C 0.16232 -0.33888 0.13871 -0.19338 0.18125 -0.19385 C 0.22569 -0.19385 0.20121 -0.29956 0.2493 -0.29956 C 0.29201 -0.29956 0.2684 -0.22831 0.30625 -0.22831 C 0.34253 -0.22831 0.32378 -0.28267 0.35711 -0.28267 C 0.37586 -0.28267 0.37708 -0.26787 0.37951 -0.25653 " pathEditMode="relative" rAng="0" ptsTypes="ffffffff">
                                      <p:cBhvr>
                                        <p:cTn id="9" dur="5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" y="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4" descr="Розовая тисненая бумага"/>
          <p:cNvSpPr txBox="1">
            <a:spLocks noChangeArrowheads="1"/>
          </p:cNvSpPr>
          <p:nvPr/>
        </p:nvSpPr>
        <p:spPr bwMode="auto">
          <a:xfrm>
            <a:off x="6528048" y="1196752"/>
            <a:ext cx="5384800" cy="501675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Г</a:t>
            </a:r>
            <a:r>
              <a:rPr lang="ru-RU" sz="3200" b="1" u="none" dirty="0" smtClean="0">
                <a:latin typeface="Arial" pitchFamily="34" charset="0"/>
                <a:cs typeface="Arial" pitchFamily="34" charset="0"/>
              </a:rPr>
              <a:t>онец </a:t>
            </a:r>
            <a:r>
              <a:rPr lang="ru-RU" sz="3200" b="1" u="none" dirty="0">
                <a:latin typeface="Arial" pitchFamily="34" charset="0"/>
                <a:cs typeface="Arial" pitchFamily="34" charset="0"/>
              </a:rPr>
              <a:t>пробегал около полутора километров и передавал устное послание. Чтобы оно не задерживалось, он ещё издали оповещал о своем приближении, подавая звуковые сигналы голосом или трубя в раковину.</a:t>
            </a:r>
          </a:p>
        </p:txBody>
      </p:sp>
      <p:sp>
        <p:nvSpPr>
          <p:cNvPr id="4099" name="Text Box 5"/>
          <p:cNvSpPr txBox="1">
            <a:spLocks noChangeArrowheads="1"/>
          </p:cNvSpPr>
          <p:nvPr/>
        </p:nvSpPr>
        <p:spPr bwMode="auto">
          <a:xfrm>
            <a:off x="263352" y="5949280"/>
            <a:ext cx="633670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  Гонец </a:t>
            </a:r>
            <a:r>
              <a:rPr lang="ru-RU" sz="4000" b="1" u="none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инков</a:t>
            </a:r>
            <a:endParaRPr lang="ru-RU" sz="4000" b="1" u="none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0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352" y="980728"/>
            <a:ext cx="6184900" cy="50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СРЕДСТВ СВЯЗИ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4"/>
          <p:cNvSpPr txBox="1">
            <a:spLocks noChangeArrowheads="1"/>
          </p:cNvSpPr>
          <p:nvPr/>
        </p:nvSpPr>
        <p:spPr bwMode="auto">
          <a:xfrm>
            <a:off x="335360" y="980728"/>
            <a:ext cx="11521280" cy="107721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u="none" dirty="0">
                <a:latin typeface="Arial" pitchFamily="34" charset="0"/>
                <a:cs typeface="Arial" pitchFamily="34" charset="0"/>
              </a:rPr>
              <a:t>Для быстрой передачи каких-то важных сведений часто использовались оригинальные идеи.</a:t>
            </a:r>
          </a:p>
        </p:txBody>
      </p:sp>
      <p:sp>
        <p:nvSpPr>
          <p:cNvPr id="8197" name="Text Box 5" descr="Розовая тисненая бумага"/>
          <p:cNvSpPr txBox="1">
            <a:spLocks noChangeArrowheads="1"/>
          </p:cNvSpPr>
          <p:nvPr/>
        </p:nvSpPr>
        <p:spPr bwMode="auto">
          <a:xfrm>
            <a:off x="263352" y="5301208"/>
            <a:ext cx="5181600" cy="107721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200" b="1" u="none" dirty="0">
                <a:latin typeface="Arial" pitchFamily="34" charset="0"/>
                <a:cs typeface="Arial" pitchFamily="34" charset="0"/>
              </a:rPr>
              <a:t>Костровая связь на Кавказе.</a:t>
            </a:r>
          </a:p>
        </p:txBody>
      </p:sp>
      <p:sp>
        <p:nvSpPr>
          <p:cNvPr id="8198" name="Text Box 6" descr="Розовая тисненая бумага"/>
          <p:cNvSpPr txBox="1">
            <a:spLocks noChangeArrowheads="1"/>
          </p:cNvSpPr>
          <p:nvPr/>
        </p:nvSpPr>
        <p:spPr bwMode="auto">
          <a:xfrm>
            <a:off x="6400800" y="2362200"/>
            <a:ext cx="5283200" cy="107721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200" b="1" u="none" dirty="0">
                <a:latin typeface="Arial" pitchFamily="34" charset="0"/>
                <a:cs typeface="Arial" pitchFamily="34" charset="0"/>
              </a:rPr>
              <a:t>Факельный телеграф в Древней Греции.</a:t>
            </a:r>
          </a:p>
        </p:txBody>
      </p:sp>
      <p:pic>
        <p:nvPicPr>
          <p:cNvPr id="6149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200" y="2438401"/>
            <a:ext cx="5181600" cy="2646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23" descr="caesar_fig4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56040" y="3717032"/>
            <a:ext cx="5283200" cy="261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СРЕДСТВ СВЯЗИ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7" grpId="0" animBg="1"/>
      <p:bldP spid="819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6921a3ccc6e3272c479ebc64d68ff1fa5f5531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4121</TotalTime>
  <Words>1142</Words>
  <Application>Microsoft Office PowerPoint</Application>
  <PresentationFormat>Произвольный</PresentationFormat>
  <Paragraphs>154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 ИСТОРИЯ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Есть и телефоны - факсы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</dc:title>
  <dc:creator>Acer</dc:creator>
  <cp:lastModifiedBy>USER</cp:lastModifiedBy>
  <cp:revision>817</cp:revision>
  <dcterms:created xsi:type="dcterms:W3CDTF">2020-04-27T10:05:42Z</dcterms:created>
  <dcterms:modified xsi:type="dcterms:W3CDTF">2020-10-24T03:12:46Z</dcterms:modified>
</cp:coreProperties>
</file>