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64" r:id="rId2"/>
    <p:sldId id="951" r:id="rId3"/>
    <p:sldId id="972" r:id="rId4"/>
    <p:sldId id="976" r:id="rId5"/>
    <p:sldId id="995" r:id="rId6"/>
    <p:sldId id="997" r:id="rId7"/>
    <p:sldId id="999" r:id="rId8"/>
    <p:sldId id="977" r:id="rId9"/>
    <p:sldId id="978" r:id="rId10"/>
    <p:sldId id="983" r:id="rId11"/>
    <p:sldId id="980" r:id="rId12"/>
    <p:sldId id="981" r:id="rId13"/>
    <p:sldId id="984" r:id="rId14"/>
    <p:sldId id="985" r:id="rId15"/>
    <p:sldId id="993" r:id="rId16"/>
    <p:sldId id="987" r:id="rId17"/>
    <p:sldId id="988" r:id="rId18"/>
    <p:sldId id="989" r:id="rId19"/>
    <p:sldId id="990" r:id="rId20"/>
    <p:sldId id="991" r:id="rId21"/>
    <p:sldId id="992" r:id="rId22"/>
    <p:sldId id="1024" r:id="rId23"/>
    <p:sldId id="1022" r:id="rId24"/>
    <p:sldId id="1021" r:id="rId25"/>
    <p:sldId id="1013" r:id="rId26"/>
    <p:sldId id="1000" r:id="rId27"/>
    <p:sldId id="1015" r:id="rId28"/>
    <p:sldId id="1002" r:id="rId29"/>
    <p:sldId id="1003" r:id="rId30"/>
    <p:sldId id="1016" r:id="rId31"/>
    <p:sldId id="1019" r:id="rId32"/>
    <p:sldId id="701" r:id="rId33"/>
  </p:sldIdLst>
  <p:sldSz cx="12192000" cy="6858000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6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0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2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4335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43C9-385A-4493-AA52-D7AA50661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3350"/>
            <a:ext cx="109728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3120-87DA-4196-9DD8-432D72B83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A102B21-D13C-42EE-BD96-1EA01BB5F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9474D38-7B1B-4157-8CF1-A0F36073A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smiles.33b.ru/smile.103717.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255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smiles.33b.ru/smile.102684.html" TargetMode="Externa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8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7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99456" y="2492896"/>
            <a:ext cx="4464496" cy="3341528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 Тема урока: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ИЗОБРЕТЕНИЕ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</a:t>
            </a: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СВЯЗИ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».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7368" y="2348880"/>
            <a:ext cx="576064" cy="35283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://player.myshared.ru/9/864035/slides/slide_1.jpg"/>
          <p:cNvPicPr/>
          <p:nvPr/>
        </p:nvPicPr>
        <p:blipFill>
          <a:blip r:embed="rId2" cstate="print"/>
          <a:srcRect l="50006" t="27938" r="2325" b="8869"/>
          <a:stretch>
            <a:fillRect/>
          </a:stretch>
        </p:blipFill>
        <p:spPr bwMode="auto">
          <a:xfrm>
            <a:off x="6168008" y="2564904"/>
            <a:ext cx="5112568" cy="36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2743201"/>
            <a:ext cx="3352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be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201" y="2743201"/>
            <a:ext cx="351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s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2743201"/>
            <a:ext cx="3581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флажный семаф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" y="27432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360" y="908720"/>
            <a:ext cx="1152128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веке возник семафорный телеграф,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это тоже световая связь, но технически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более совершенная.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4869160"/>
            <a:ext cx="1044116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Очень богатым на открытия был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XIX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век. В этом веке люди овладели электричеством, которое породило множество изобретений.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J01781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412776"/>
            <a:ext cx="300143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2053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1340768"/>
            <a:ext cx="52565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35360" y="1196752"/>
            <a:ext cx="6624736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Телеграф является устройством предназначенным для быстрой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передачи на дальние расстояния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различных сообщений в письменном виде. Такое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первым изобрёл русский ученый Павел Львович Шиллинг в 1832 году.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передавало сообщения в виде точек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тире (чёрточек).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8131" name="Picture 3" descr="https://bullion.ru/uploads/monthly_2016_05/large.image.jpeg.0d60ee3d0a63f5359e2de16773217d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268760"/>
            <a:ext cx="434708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052736"/>
            <a:ext cx="10873208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Первым техническим средством передачи информации на расстояние стал телеграф, изобретенный в 1837 году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Сэмюэлем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Морзе.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Морзе изобрел удивительный код (Азбука Морзе, код Морзе, «Морзянка»), который служит человечеству до сих пор.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www.pvsm.ru/images/pro-azbuku-morz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4005064"/>
            <a:ext cx="6648739" cy="2602876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8" descr="morze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83432" y="4077072"/>
            <a:ext cx="2160240" cy="2448272"/>
          </a:xfrm>
          <a:prstGeom prst="rect">
            <a:avLst/>
          </a:prstGeom>
          <a:noFill/>
          <a:ln w="76200" cmpd="tri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220px-Swiss_Army_Telegraph_Ke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52217" y="2564904"/>
            <a:ext cx="4800600" cy="1641972"/>
          </a:xfr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9" name="Picture 21" descr="hk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352" y="2636912"/>
            <a:ext cx="4322233" cy="1757860"/>
          </a:xfr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150" name="Picture 22" descr="j38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83867" y="4365104"/>
            <a:ext cx="4607984" cy="2161108"/>
          </a:xfr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151" name="Picture 14" descr="morze-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75885" y="4653136"/>
            <a:ext cx="4703233" cy="2117553"/>
          </a:xfr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360" y="836712"/>
            <a:ext cx="1130525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Информация кодируется тремя «буквами»: длинный сигнал (тире), короткий сигнал (точка) и отсутствие сигнала (пауза) для разделения букв.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0" name="Rectangle 14"/>
          <p:cNvSpPr>
            <a:spLocks noGrp="1" noChangeArrowheads="1"/>
          </p:cNvSpPr>
          <p:nvPr>
            <p:ph sz="quarter" idx="2"/>
          </p:nvPr>
        </p:nvSpPr>
        <p:spPr>
          <a:xfrm>
            <a:off x="7320136" y="3933056"/>
            <a:ext cx="4632682" cy="2694758"/>
          </a:xfrm>
          <a:ln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89803" dir="2700000" algn="ctr" rotWithShape="0">
                    <a:srgbClr val="7E206C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• • •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–– –– –– </a:t>
            </a: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• • •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368" y="908720"/>
            <a:ext cx="6552728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Самый известный сигнал в азбуке 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Морзе - сигнал бедствия </a:t>
            </a: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SOS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Сигнал представляет собой: 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три точки — три тире — три точки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»,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 передают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без пауз между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буквами. Таким образом, SOS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отдельный символ азбуки Морзе.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Он переводятся, как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спасите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наш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корабль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или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спасите наши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души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радиостанции должны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принимать его с судов вне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всякой  очереди.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 descr="The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08168" y="980728"/>
            <a:ext cx="3816424" cy="2808312"/>
          </a:xfr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352" y="908720"/>
            <a:ext cx="6048672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Другие корабли или береговые спасательные группы, получившие этот сигнал бедствия, принимают меры, чтобы быстро прибыть на место крушения для оказания помощи.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Таковы требования международного правила.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s://seatracker.ru/pictures/c1209c7abe3aadf579b9fe1daa8e37e9.jpeg"/>
          <p:cNvPicPr>
            <a:picLocks noChangeAspect="1" noChangeArrowheads="1"/>
          </p:cNvPicPr>
          <p:nvPr/>
        </p:nvPicPr>
        <p:blipFill>
          <a:blip r:embed="rId2" cstate="print"/>
          <a:srcRect b="7774"/>
          <a:stretch>
            <a:fillRect/>
          </a:stretch>
        </p:blipFill>
        <p:spPr bwMode="auto">
          <a:xfrm>
            <a:off x="6384032" y="908720"/>
            <a:ext cx="5494543" cy="2520280"/>
          </a:xfrm>
          <a:prstGeom prst="rect">
            <a:avLst/>
          </a:prstGeom>
          <a:noFill/>
        </p:spPr>
      </p:pic>
      <p:pic>
        <p:nvPicPr>
          <p:cNvPr id="60420" name="Picture 4" descr="https://ic.pics.livejournal.com/live_records666/84795272/3116/3116_800.jpg"/>
          <p:cNvPicPr>
            <a:picLocks noChangeAspect="1" noChangeArrowheads="1"/>
          </p:cNvPicPr>
          <p:nvPr/>
        </p:nvPicPr>
        <p:blipFill>
          <a:blip r:embed="rId3" cstate="print"/>
          <a:srcRect b="33221"/>
          <a:stretch>
            <a:fillRect/>
          </a:stretch>
        </p:blipFill>
        <p:spPr bwMode="auto">
          <a:xfrm>
            <a:off x="6456040" y="3573016"/>
            <a:ext cx="5472608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3392" y="908720"/>
            <a:ext cx="10814992" cy="33123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Точки и тире в устройстве Морзе передаются с помощью телеграфного ключа. Когда передающий нажимает на ключ, батарея устройства передает ток сети устройства. Электрический ток приводит в действие пишущий механизм, погружённый в жидкую краску, который наносит знаки букв на бумагу, изготовленную в виде ленты.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" name="Picture 18" descr="a7634913b9fbe0f9b1118ec6736d7aa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4365104"/>
            <a:ext cx="3312368" cy="2232248"/>
          </a:xfrm>
          <a:prstGeom prst="rect">
            <a:avLst/>
          </a:prstGeom>
          <a:noFill/>
        </p:spPr>
      </p:pic>
      <p:pic>
        <p:nvPicPr>
          <p:cNvPr id="59395" name="Picture 3" descr="https://img2.eadaily.com/r603x603/o/13b/45ac693d7d326c3b7724af66195e8.jpg"/>
          <p:cNvPicPr>
            <a:picLocks noChangeAspect="1" noChangeArrowheads="1"/>
          </p:cNvPicPr>
          <p:nvPr/>
        </p:nvPicPr>
        <p:blipFill>
          <a:blip r:embed="rId4" cstate="print"/>
          <a:srcRect r="33553" b="8436"/>
          <a:stretch>
            <a:fillRect/>
          </a:stretch>
        </p:blipFill>
        <p:spPr bwMode="auto">
          <a:xfrm>
            <a:off x="5807968" y="4437112"/>
            <a:ext cx="525658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368" y="1196752"/>
            <a:ext cx="5630416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настоящее время вместо телеграфного устройства приспособленного к азбуке Морзе используется телетайпное устройство.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ds04.infourok.ru/uploads/ex/06b4/00163a4b-5ca6184f/img18.jpg"/>
          <p:cNvPicPr>
            <a:picLocks noChangeAspect="1" noChangeArrowheads="1"/>
          </p:cNvPicPr>
          <p:nvPr/>
        </p:nvPicPr>
        <p:blipFill>
          <a:blip r:embed="rId2" cstate="print"/>
          <a:srcRect l="4725" t="11151" r="5501" b="6951"/>
          <a:stretch>
            <a:fillRect/>
          </a:stretch>
        </p:blipFill>
        <p:spPr bwMode="auto">
          <a:xfrm>
            <a:off x="6312024" y="1268760"/>
            <a:ext cx="5328592" cy="2664296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8372" name="Picture 4" descr="https://cdn.oboi7.com/1b2a1fe09d83e316c7eeb7f53c1cab925b9261e4/istoriya-kompyuterov-marcin-wichary-teletajp-bumazhnaya-le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4005064"/>
            <a:ext cx="519163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980728"/>
            <a:ext cx="11031016" cy="28102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телетайпе нет ключа, а есть клавиши похожие на клавиши пишущей машинки или компьютера. Отправляющий сообщение печатает на передающем устройстве текст сообщения. А принимающее устройство записывает сообщение на бумажной ленте. Благодаря изысканиям ученых, это устройство совершенствовалось, обретая современный вид.</a:t>
            </a:r>
          </a:p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7346" name="Picture 2" descr="http://www.nbpo.ru/wp-content/uploads/2020/02/cen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4005064"/>
            <a:ext cx="3024335" cy="2557315"/>
          </a:xfrm>
          <a:prstGeom prst="rect">
            <a:avLst/>
          </a:prstGeom>
          <a:noFill/>
        </p:spPr>
      </p:pic>
      <p:pic>
        <p:nvPicPr>
          <p:cNvPr id="57348" name="Picture 4" descr="https://pastvu.com/_p/a/2/y/9/2y9fylg5due1ruifsn.jpg"/>
          <p:cNvPicPr>
            <a:picLocks noChangeAspect="1" noChangeArrowheads="1"/>
          </p:cNvPicPr>
          <p:nvPr/>
        </p:nvPicPr>
        <p:blipFill>
          <a:blip r:embed="rId3" cstate="print"/>
          <a:srcRect r="7780" b="4774"/>
          <a:stretch>
            <a:fillRect/>
          </a:stretch>
        </p:blipFill>
        <p:spPr bwMode="auto">
          <a:xfrm>
            <a:off x="4439816" y="3933056"/>
            <a:ext cx="3312368" cy="2664296"/>
          </a:xfrm>
          <a:prstGeom prst="rect">
            <a:avLst/>
          </a:prstGeom>
          <a:noFill/>
        </p:spPr>
      </p:pic>
      <p:pic>
        <p:nvPicPr>
          <p:cNvPr id="57350" name="Picture 6" descr="https://upload.wikimedia.org/wikipedia/commons/8/8f/Ken_Thompson_%28sitting%29_and_Dennis_Ritchie_at_PDP-11_%282876612463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4005064"/>
            <a:ext cx="3240359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05273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СРЕДСТВ СВЯЗИ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276872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ИЗОБРЕТЕНИЕ ТЕЛЕГРАФА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78904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АЗБУКА МОРЗЕ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1384" y="486916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ТЕЛЕФОНА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384" y="594928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РАДИО</a:t>
            </a: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9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1384" y="4077072"/>
            <a:ext cx="10887000" cy="2190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Сегодня удобным средством связи является факс. Он может передать по нужному адресу любое сообщение в том виде, в каком он есть,                             будь то текст, таблица или рисунок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6322" name="Picture 2" descr="Факс Факс – это получаемая на бумажном носителе копия документа (письменного,"/>
          <p:cNvPicPr>
            <a:picLocks noChangeAspect="1" noChangeArrowheads="1"/>
          </p:cNvPicPr>
          <p:nvPr/>
        </p:nvPicPr>
        <p:blipFill>
          <a:blip r:embed="rId2" cstate="print"/>
          <a:srcRect l="4877" t="19614" r="46349" b="7533"/>
          <a:stretch>
            <a:fillRect/>
          </a:stretch>
        </p:blipFill>
        <p:spPr bwMode="auto">
          <a:xfrm>
            <a:off x="1271464" y="980728"/>
            <a:ext cx="2448272" cy="2952328"/>
          </a:xfrm>
          <a:prstGeom prst="rect">
            <a:avLst/>
          </a:prstGeom>
          <a:noFill/>
        </p:spPr>
      </p:pic>
      <p:pic>
        <p:nvPicPr>
          <p:cNvPr id="56328" name="Picture 8" descr="https://im0-tub-ru.yandex.net/i?id=059f62d12e4538cc050edc66cdc5bd15&amp;ref=rim&amp;n=33&amp;w=190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1628800"/>
            <a:ext cx="2880320" cy="2016224"/>
          </a:xfrm>
          <a:prstGeom prst="rect">
            <a:avLst/>
          </a:prstGeom>
          <a:noFill/>
        </p:spPr>
      </p:pic>
      <p:pic>
        <p:nvPicPr>
          <p:cNvPr id="56330" name="Picture 10" descr="https://static3.depositphotos.com/1000574/111/i/950/depositphotos_1111691-stock-photo-fax-and-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1556792"/>
            <a:ext cx="3196420" cy="21309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352" y="908720"/>
            <a:ext cx="6638528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Первая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факсовая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машина была запатентована в 1843 году шотландским изобретателем Александром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Бейном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Первый факс был отправлен в 1843 г.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https://ds03.infourok.ru/uploads/ex/02f8/0000649f-335cb0ea/img9.jpg"/>
          <p:cNvPicPr>
            <a:picLocks noChangeAspect="1" noChangeArrowheads="1"/>
          </p:cNvPicPr>
          <p:nvPr/>
        </p:nvPicPr>
        <p:blipFill>
          <a:blip r:embed="rId2" cstate="print"/>
          <a:srcRect l="8662" t="24150" r="59838" b="21251"/>
          <a:stretch>
            <a:fillRect/>
          </a:stretch>
        </p:blipFill>
        <p:spPr bwMode="auto">
          <a:xfrm>
            <a:off x="7104112" y="1340768"/>
            <a:ext cx="4248472" cy="4896544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5300" name="Picture 4" descr="https://im0-tub-ru.yandex.net/i?id=7efe8a905618f0f190f44239e8e021d6&amp;ref=rim&amp;n=33&amp;w=150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4293096"/>
            <a:ext cx="358899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908721"/>
            <a:ext cx="10390716" cy="1224136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Есть и телефоны -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факсы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392" y="1988840"/>
            <a:ext cx="5080000" cy="4114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i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По телефону – факсу можно не только говорить, но и пересылать любой текст.</a:t>
            </a:r>
          </a:p>
          <a:p>
            <a:endParaRPr lang="ru-RU" sz="2800" dirty="0"/>
          </a:p>
        </p:txBody>
      </p:sp>
      <p:pic>
        <p:nvPicPr>
          <p:cNvPr id="221189" name="Picture 5" descr="10740_p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2024" y="2492896"/>
            <a:ext cx="4968552" cy="3456384"/>
          </a:xfrm>
          <a:noFill/>
          <a:ln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9376" y="1052736"/>
            <a:ext cx="1121513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«Всем разумным людям, 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конечно, известно,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совершенно невозможно 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передавать человеческий 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голос на расстояние 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посредством проволоки, и даже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бы это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было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возможно,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оказалось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бы совершенно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бесполезным»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так писала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одна американская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газета в 1875 году.</a:t>
            </a:r>
          </a:p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99456" y="5445224"/>
            <a:ext cx="9505056" cy="7198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о каком изобретении идет речь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История теле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2348880"/>
            <a:ext cx="535262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9376" y="908720"/>
            <a:ext cx="113052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к нашему счастью,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нашлись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неразумных» человека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—физик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Э. Грей 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преподаватель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школы глухонемых А. Белл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которые 14 февраля 1876 года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независимо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друг от друга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подали заявки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изобретенные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ими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аппараты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для передачи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звуков  на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расстояние при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помощи  электричества.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Правда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Белл принес свою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заявку на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два часа раньше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Грея, 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поэтому первенство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изобретении принадлежит ему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8" y="908720"/>
            <a:ext cx="6984776" cy="54517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Телефон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представлял собой две трубки, похожие на воронки, которые соединялись между собой длинным проводом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                          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 одну трубку говорили, другую прикладывали к уху. Этот аппарат назвали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«ТЕЛЕФОН». 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помощи этого аппарата звук можно было услышать очень далеко.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ds05.infourok.ru/uploads/ex/08dd/000957ac-3ed80fe0/img8.jpg"/>
          <p:cNvPicPr>
            <a:picLocks noChangeAspect="1" noChangeArrowheads="1"/>
          </p:cNvPicPr>
          <p:nvPr/>
        </p:nvPicPr>
        <p:blipFill>
          <a:blip r:embed="rId2" cstate="print"/>
          <a:srcRect t="11550" r="33851" b="28601"/>
          <a:stretch>
            <a:fillRect/>
          </a:stretch>
        </p:blipFill>
        <p:spPr bwMode="auto">
          <a:xfrm>
            <a:off x="263352" y="1052736"/>
            <a:ext cx="4248472" cy="52565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4650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5401" y="1124744"/>
            <a:ext cx="4693634" cy="511256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79976" y="1052736"/>
            <a:ext cx="5832648" cy="20882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Два греческих слова 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дали имя прибору,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без которого сейчас 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невозможно обойтись.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79976" y="3645024"/>
            <a:ext cx="5616624" cy="2376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«Теле» означает «далеко»,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«фоне»- «звук».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 передает звук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голоса на дальнее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расстояние.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392" y="1196752"/>
            <a:ext cx="6552728" cy="20882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телефонный аппарат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1876 году создал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Александр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Белл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выходец из Англии,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живший в Америке.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75920" y="3933056"/>
            <a:ext cx="6408712" cy="2376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Телефонный аппарат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Александра Белла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похож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большой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шкаф.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9416" y="3356992"/>
            <a:ext cx="3024187" cy="3212976"/>
          </a:xfrm>
        </p:spPr>
      </p:pic>
      <p:pic>
        <p:nvPicPr>
          <p:cNvPr id="11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340768"/>
            <a:ext cx="309634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591944" y="1340768"/>
            <a:ext cx="6348173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Впоследствии его изобретение было усовершенствовано изобретателями других стран. Сегодня люди могут связаться по телефону с любой частью земного шара.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628800"/>
            <a:ext cx="5040560" cy="4587602"/>
          </a:xfrm>
          <a:prstGeom prst="rect">
            <a:avLst/>
          </a:prstGeo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9376" y="1268760"/>
            <a:ext cx="5904656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 мы хорошо знаем, что такое радио. Оно имеет большое значение в распространении информации.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Радио впервые в мире изобрёл русский ученый Александр Степанович Попов в 1895 году.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3732" name="Picture 4" descr="7 мая 1895 года на заседании Русского физико-химического общества в Петербург..."/>
          <p:cNvPicPr>
            <a:picLocks noChangeAspect="1" noChangeArrowheads="1"/>
          </p:cNvPicPr>
          <p:nvPr/>
        </p:nvPicPr>
        <p:blipFill>
          <a:blip r:embed="rId2" cstate="print"/>
          <a:srcRect l="23625" t="36224" r="6683" b="5501"/>
          <a:stretch>
            <a:fillRect/>
          </a:stretch>
        </p:blipFill>
        <p:spPr bwMode="auto">
          <a:xfrm>
            <a:off x="6600056" y="1412776"/>
            <a:ext cx="5256584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Image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3" y="908720"/>
            <a:ext cx="6840760" cy="5616624"/>
          </a:xfrm>
          <a:prstGeom prst="rect">
            <a:avLst/>
          </a:prstGeom>
          <a:noFill/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464152" y="1484784"/>
            <a:ext cx="4392488" cy="41857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 dirty="0">
                <a:latin typeface="Arial" pitchFamily="34" charset="0"/>
                <a:cs typeface="Arial" pitchFamily="34" charset="0"/>
              </a:rPr>
              <a:t>Длинный путь развития прошло</a:t>
            </a:r>
          </a:p>
          <a:p>
            <a:pPr algn="ctr">
              <a:spcBef>
                <a:spcPct val="50000"/>
              </a:spcBef>
            </a:pPr>
            <a:r>
              <a:rPr lang="ru-RU" sz="3800" b="1" dirty="0">
                <a:latin typeface="Arial" pitchFamily="34" charset="0"/>
                <a:cs typeface="Arial" pitchFamily="34" charset="0"/>
              </a:rPr>
              <a:t>человечество,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вместе 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с ним – средства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связи.</a:t>
            </a:r>
            <a:endParaRPr lang="ru-RU" sz="3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519936" y="1052736"/>
            <a:ext cx="6336704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7 мая  изобретённое им радио было продемонстрировано в столице Российской империи Санкт-Петербурге. Попову удалось первым в мире передать сообщение сначала на расстояние до 250 метров, затем до 45 км и, наконец, до 150 км.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980728"/>
            <a:ext cx="45365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4149080"/>
            <a:ext cx="4608512" cy="213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263352" y="1124744"/>
            <a:ext cx="11377264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СРЕДСТВА СВЯЗИ СЛУЖАТ ДЛЯ ПРИЕМА И ПЕРЕДАЧИ ИНФОРМАЦИИ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335360" y="2708920"/>
            <a:ext cx="11281253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РАЗВИТИЕ НАУКИ, ОБРАЗОВАНИЯ ОБУСЛОВИЛО БЫСТРЫЙ РОСТ ОБЪЕМА ИНФОРМАЦИИ, С КОТОРОЙ ПРИХОДИТСЯ СТАЛКИВАТЬСЯ ЧЕЛОВЕКУ.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07368" y="4653136"/>
            <a:ext cx="11137237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ОБЩЕНИЕ МЕЖДУ ЛЮДЬМИ ПРОИСХОДИТ ПОСТОЯННО, И ДАЖЕ ТОГДА, КОГДА ОНИ НАХОДЯТСЯ ДРУГ ОТ ДРУГА НА РАССТОЯНИИ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58" y="33723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§22.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68 – 70.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223792" y="2924944"/>
            <a:ext cx="3744416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«средства связи».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12224" y="2996953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самостоятельную работу на стр. 70.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4653136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27448" y="2636912"/>
            <a:ext cx="3096344" cy="1850504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none" dirty="0">
                <a:latin typeface="Arial" pitchFamily="34" charset="0"/>
                <a:cs typeface="Arial" pitchFamily="34" charset="0"/>
              </a:rPr>
              <a:t>Речь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015880" y="4509120"/>
            <a:ext cx="2641600" cy="172819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none" dirty="0">
                <a:latin typeface="Arial" pitchFamily="34" charset="0"/>
                <a:cs typeface="Arial" pitchFamily="34" charset="0"/>
              </a:rPr>
              <a:t>Слух</a:t>
            </a:r>
            <a:r>
              <a:rPr lang="ru-RU" sz="3600" u="none" dirty="0">
                <a:latin typeface="Comic Sans MS" pitchFamily="66" charset="0"/>
              </a:rPr>
              <a:t>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9120336" y="2636912"/>
            <a:ext cx="2641600" cy="18002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none" dirty="0">
                <a:latin typeface="Arial" pitchFamily="34" charset="0"/>
                <a:cs typeface="Arial" pitchFamily="34" charset="0"/>
              </a:rPr>
              <a:t>Зрение</a:t>
            </a:r>
            <a:r>
              <a:rPr lang="ru-RU" sz="3600" u="none" dirty="0">
                <a:latin typeface="Comic Sans MS" pitchFamily="66" charset="0"/>
              </a:rPr>
              <a:t> </a:t>
            </a:r>
          </a:p>
        </p:txBody>
      </p:sp>
      <p:pic>
        <p:nvPicPr>
          <p:cNvPr id="3078" name="Picture 8" descr="1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4221088"/>
            <a:ext cx="2504480" cy="188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07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2420888"/>
            <a:ext cx="3024336" cy="18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c078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4653136"/>
            <a:ext cx="1584176" cy="14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376" y="1052736"/>
            <a:ext cx="113052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Первоначально люди пользовались</a:t>
            </a:r>
          </a:p>
          <a:p>
            <a:pPr lvl="0" algn="ctr"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лишь средствами ближней связи.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27613a00757a089d56b1e315871194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5013176"/>
            <a:ext cx="2042583" cy="1531937"/>
          </a:xfrm>
          <a:prstGeom prst="rect">
            <a:avLst/>
          </a:prstGeom>
          <a:noFill/>
        </p:spPr>
      </p:pic>
      <p:pic>
        <p:nvPicPr>
          <p:cNvPr id="3085" name="Picture 13" descr="88a7c8aacdd6e41634e4dfe7bc95dd9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84" y="4005064"/>
            <a:ext cx="2698751" cy="2636837"/>
          </a:xfrm>
          <a:prstGeom prst="rect">
            <a:avLst/>
          </a:prstGeom>
          <a:noFill/>
        </p:spPr>
      </p:pic>
      <p:pic>
        <p:nvPicPr>
          <p:cNvPr id="3087" name="Picture 15" descr="3b02986904e7e18c94587241b1f5a08e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416" y="4437112"/>
            <a:ext cx="1974851" cy="22051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3392" y="836712"/>
            <a:ext cx="1116124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каменного века начинается история  обмена известиями. Тогда информация передавалась  дымом костров, ударами в сигнальный  барабан, звуками труб. Позже стали посылать гонцов с устными сообщениями. Такой вестник заучивал «сообщения» со слов отправителя, а затем пересказывал его  адресату.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Национальный музыкальный инструмент там-т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052736"/>
            <a:ext cx="3025262" cy="3131259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4107" name="Picture 11" descr="анимированные картинки барабанов, барабанщиков, удар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509120"/>
            <a:ext cx="2540000" cy="1905000"/>
          </a:xfrm>
          <a:prstGeom prst="rect">
            <a:avLst/>
          </a:prstGeom>
          <a:noFill/>
        </p:spPr>
      </p:pic>
      <p:pic>
        <p:nvPicPr>
          <p:cNvPr id="4109" name="Picture 13" descr="анимированные картинки барабанов, барабанщиков, ударников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384" y="3933056"/>
            <a:ext cx="2351781" cy="2339900"/>
          </a:xfrm>
          <a:prstGeom prst="rect">
            <a:avLst/>
          </a:prstGeom>
          <a:noFill/>
        </p:spPr>
      </p:pic>
      <p:pic>
        <p:nvPicPr>
          <p:cNvPr id="4110" name="Picture 14" descr="125px-TamT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0416" y="980728"/>
            <a:ext cx="2161042" cy="2381000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3712" y="836712"/>
            <a:ext cx="6192688" cy="56938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усиления передаваемого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звука тысячелетия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назад стали использовать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полые стволы деревьев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позднее барабаны. С помощью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условных ударных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сигналов новости передавались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 одного поселения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другому. Барабаны - тамтамы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сих пор используются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связи на большие расстояния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африканскими племенами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3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50"/>
            <a:ext cx="1979084" cy="1628775"/>
          </a:xfrm>
          <a:prstGeom prst="rect">
            <a:avLst/>
          </a:prstGeom>
          <a:noFill/>
        </p:spPr>
      </p:pic>
      <p:pic>
        <p:nvPicPr>
          <p:cNvPr id="5127" name="Picture 7" descr="a35517eb4c134815dd473a6001215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1340768"/>
            <a:ext cx="2199216" cy="2159000"/>
          </a:xfrm>
          <a:prstGeom prst="rect">
            <a:avLst/>
          </a:prstGeom>
          <a:noFill/>
        </p:spPr>
      </p:pic>
      <p:pic>
        <p:nvPicPr>
          <p:cNvPr id="5129" name="Picture 9" descr="51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296" y="3284984"/>
            <a:ext cx="2849033" cy="2136775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5131" name="Picture 11" descr="writ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3284984"/>
            <a:ext cx="1771649" cy="2492375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pic>
        <p:nvPicPr>
          <p:cNvPr id="5132" name="Picture 12" descr="bird7-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4233" y="1"/>
            <a:ext cx="7620000" cy="1247775"/>
          </a:xfrm>
          <a:prstGeom prst="rect">
            <a:avLst/>
          </a:prstGeom>
          <a:noFill/>
        </p:spPr>
      </p:pic>
      <p:pic>
        <p:nvPicPr>
          <p:cNvPr id="5134" name="Picture 14" descr="13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413"/>
            <a:ext cx="1979084" cy="1628775"/>
          </a:xfrm>
          <a:prstGeom prst="rect">
            <a:avLst/>
          </a:prstGeom>
          <a:noFill/>
        </p:spPr>
      </p:pic>
      <p:pic>
        <p:nvPicPr>
          <p:cNvPr id="5136" name="Picture 16" descr="letter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408" y="5517232"/>
            <a:ext cx="1616968" cy="1099538"/>
          </a:xfrm>
          <a:prstGeom prst="rect">
            <a:avLst/>
          </a:prstGeom>
          <a:noFill/>
          <a:ln w="57150">
            <a:solidFill>
              <a:srgbClr val="17AF0F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67608" y="1196752"/>
            <a:ext cx="6048672" cy="5410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Великие державы древности Ассирия, Египет, Персия, Рим, государство инков  имели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хорошую организацию  передачи информации.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2500 лет назад уже применялся эстафетный способ передачи информации от гонца к гонцу.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А также применяли голубей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445224"/>
            <a:ext cx="2538705" cy="1161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133 C 0.00711 0.02429 0.02205 0.07426 0.07673 0.07333 C 0.15555 0.07333 0.16145 -0.09322 0.25538 -0.09368 C 0.34027 -0.09368 0.29496 0.05182 0.37639 0.05136 C 0.46145 0.05136 0.41545 -0.05436 0.50677 -0.05436 C 0.58854 -0.05436 0.54305 0.01689 0.61545 0.01689 C 0.68524 0.01689 0.6493 -0.03747 0.71302 -0.03747 C 0.74913 -0.03747 0.75156 -0.02266 0.75538 -0.01133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6528048" y="1196752"/>
            <a:ext cx="5384800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b="1" u="none" dirty="0" smtClean="0">
                <a:latin typeface="Arial" pitchFamily="34" charset="0"/>
                <a:cs typeface="Arial" pitchFamily="34" charset="0"/>
              </a:rPr>
              <a:t>онец </a:t>
            </a:r>
            <a:r>
              <a:rPr lang="ru-RU" sz="3200" b="1" u="none" dirty="0">
                <a:latin typeface="Arial" pitchFamily="34" charset="0"/>
                <a:cs typeface="Arial" pitchFamily="34" charset="0"/>
              </a:rPr>
              <a:t>пробегал около полутора километров и передавал устное послание. Чтобы оно не задерживалось, он ещё издали оповещал о своем приближении, подавая звуковые сигналы голосом или трубя в раковину.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63352" y="5949280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Гонец </a:t>
            </a:r>
            <a:r>
              <a:rPr lang="ru-RU" sz="4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инков</a:t>
            </a:r>
            <a:endParaRPr lang="ru-RU" sz="40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980728"/>
            <a:ext cx="6184900" cy="50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35360" y="980728"/>
            <a:ext cx="1152128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none" dirty="0">
                <a:latin typeface="Arial" pitchFamily="34" charset="0"/>
                <a:cs typeface="Arial" pitchFamily="34" charset="0"/>
              </a:rPr>
              <a:t>Для быстрой передачи каких-то важных сведений часто использовались оригинальные идеи.</a:t>
            </a:r>
          </a:p>
        </p:txBody>
      </p:sp>
      <p:sp>
        <p:nvSpPr>
          <p:cNvPr id="8197" name="Text Box 5" descr="Розовая тисненая бумага"/>
          <p:cNvSpPr txBox="1">
            <a:spLocks noChangeArrowheads="1"/>
          </p:cNvSpPr>
          <p:nvPr/>
        </p:nvSpPr>
        <p:spPr bwMode="auto">
          <a:xfrm>
            <a:off x="263352" y="5301208"/>
            <a:ext cx="51816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u="none" dirty="0">
                <a:latin typeface="Arial" pitchFamily="34" charset="0"/>
                <a:cs typeface="Arial" pitchFamily="34" charset="0"/>
              </a:rPr>
              <a:t>Костровая связь на Кавказе.</a:t>
            </a:r>
          </a:p>
        </p:txBody>
      </p:sp>
      <p:sp>
        <p:nvSpPr>
          <p:cNvPr id="8198" name="Text Box 6" descr="Розовая тисненая бумага"/>
          <p:cNvSpPr txBox="1">
            <a:spLocks noChangeArrowheads="1"/>
          </p:cNvSpPr>
          <p:nvPr/>
        </p:nvSpPr>
        <p:spPr bwMode="auto">
          <a:xfrm>
            <a:off x="6400800" y="2362200"/>
            <a:ext cx="52832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u="none" dirty="0">
                <a:latin typeface="Arial" pitchFamily="34" charset="0"/>
                <a:cs typeface="Arial" pitchFamily="34" charset="0"/>
              </a:rPr>
              <a:t>Факельный телеграф в Древней Греции.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438401"/>
            <a:ext cx="5181600" cy="26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3" descr="caesar_fig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717032"/>
            <a:ext cx="52832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76102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ИЗОБРЕТЕНИЕ СРЕДСТВ СВЯЗИ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1142</Words>
  <Application>Microsoft Office PowerPoint</Application>
  <PresentationFormat>Произвольный</PresentationFormat>
  <Paragraphs>154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Есть и телефоны - факсы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817</cp:revision>
  <dcterms:created xsi:type="dcterms:W3CDTF">2020-04-27T10:05:42Z</dcterms:created>
  <dcterms:modified xsi:type="dcterms:W3CDTF">2020-10-24T03:12:46Z</dcterms:modified>
</cp:coreProperties>
</file>