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564" r:id="rId2"/>
    <p:sldId id="951" r:id="rId3"/>
    <p:sldId id="1027" r:id="rId4"/>
    <p:sldId id="1029" r:id="rId5"/>
    <p:sldId id="1030" r:id="rId6"/>
    <p:sldId id="1031" r:id="rId7"/>
    <p:sldId id="1033" r:id="rId8"/>
    <p:sldId id="1051" r:id="rId9"/>
    <p:sldId id="1044" r:id="rId10"/>
    <p:sldId id="1038" r:id="rId11"/>
    <p:sldId id="1056" r:id="rId12"/>
    <p:sldId id="1046" r:id="rId13"/>
    <p:sldId id="1050" r:id="rId14"/>
    <p:sldId id="1048" r:id="rId15"/>
    <p:sldId id="1039" r:id="rId16"/>
    <p:sldId id="1058" r:id="rId17"/>
    <p:sldId id="1054" r:id="rId18"/>
    <p:sldId id="1073" r:id="rId19"/>
    <p:sldId id="1065" r:id="rId20"/>
    <p:sldId id="1071" r:id="rId21"/>
    <p:sldId id="1066" r:id="rId22"/>
    <p:sldId id="1069" r:id="rId23"/>
    <p:sldId id="1067" r:id="rId24"/>
    <p:sldId id="1060" r:id="rId25"/>
    <p:sldId id="1074" r:id="rId26"/>
    <p:sldId id="1075" r:id="rId27"/>
    <p:sldId id="1077" r:id="rId28"/>
    <p:sldId id="1076" r:id="rId29"/>
    <p:sldId id="1079" r:id="rId30"/>
    <p:sldId id="1002" r:id="rId31"/>
    <p:sldId id="1081" r:id="rId32"/>
    <p:sldId id="1024" r:id="rId33"/>
    <p:sldId id="993" r:id="rId34"/>
    <p:sldId id="996" r:id="rId35"/>
  </p:sldIdLst>
  <p:sldSz cx="12192000" cy="6858000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826121-EE82-4EC9-B875-65D4894F13E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0" dirty="0" smtClean="0">
              <a:latin typeface="Arial" pitchFamily="34" charset="0"/>
              <a:cs typeface="Arial" pitchFamily="34" charset="0"/>
            </a:rPr>
            <a:t>Наиболее грандиозные творения прошлого люди называли чудесами. А как вы помните, их было семь, но на самом деле их больше…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852A083-B918-4A3F-BB0D-4F3CE4077B47}" type="parTrans" cxnId="{CECA86A4-65FA-43EB-93DE-217E1A004468}">
      <dgm:prSet/>
      <dgm:spPr/>
      <dgm:t>
        <a:bodyPr/>
        <a:lstStyle/>
        <a:p>
          <a:endParaRPr lang="ru-RU"/>
        </a:p>
      </dgm:t>
    </dgm:pt>
    <dgm:pt modelId="{EF398533-E015-48BD-964F-14D69A400ECB}" type="sibTrans" cxnId="{CECA86A4-65FA-43EB-93DE-217E1A004468}">
      <dgm:prSet/>
      <dgm:spPr/>
      <dgm:t>
        <a:bodyPr/>
        <a:lstStyle/>
        <a:p>
          <a:endParaRPr lang="ru-RU"/>
        </a:p>
      </dgm:t>
    </dgm:pt>
    <dgm:pt modelId="{0D950AE6-A710-461A-92D4-DD89EB6DB1A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i="0" dirty="0" smtClean="0">
              <a:latin typeface="Arial" pitchFamily="34" charset="0"/>
              <a:cs typeface="Arial" pitchFamily="34" charset="0"/>
            </a:rPr>
            <a:t>Мир полон удивительных мест, которые стоит увидеть: все они уникальны, и являются не только историческими памятниками, но и уникальными хранителями собственных историй.</a:t>
          </a:r>
          <a:endParaRPr lang="ru-RU" sz="32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38DA7195-7AF1-4517-8537-4E5B8BCAA6F0}" type="parTrans" cxnId="{6551F484-63DC-47A9-8428-A3D5183E5815}">
      <dgm:prSet/>
      <dgm:spPr/>
      <dgm:t>
        <a:bodyPr/>
        <a:lstStyle/>
        <a:p>
          <a:endParaRPr lang="ru-RU"/>
        </a:p>
      </dgm:t>
    </dgm:pt>
    <dgm:pt modelId="{05DD33D7-8D1A-42E1-9847-181D9A5BC686}" type="sibTrans" cxnId="{6551F484-63DC-47A9-8428-A3D5183E5815}">
      <dgm:prSet/>
      <dgm:spPr/>
      <dgm:t>
        <a:bodyPr/>
        <a:lstStyle/>
        <a:p>
          <a:endParaRPr lang="ru-RU"/>
        </a:p>
      </dgm:t>
    </dgm:pt>
    <dgm:pt modelId="{2E3F1ED4-F0DB-4E4D-AD10-092343A862F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3200" b="1" dirty="0" smtClean="0">
            <a:latin typeface="Arial" pitchFamily="34" charset="0"/>
            <a:cs typeface="Arial" pitchFamily="34" charset="0"/>
          </a:endParaRPr>
        </a:p>
        <a:p>
          <a:r>
            <a:rPr lang="ru-RU" sz="3200" b="1" dirty="0" smtClean="0">
              <a:latin typeface="Arial" pitchFamily="34" charset="0"/>
              <a:cs typeface="Arial" pitchFamily="34" charset="0"/>
            </a:rPr>
            <a:t>Памятники – объекты Всемирного наследия ЮНЕСКО</a:t>
          </a:r>
          <a:r>
            <a:rPr lang="ru-RU" sz="3200" dirty="0" smtClean="0"/>
            <a:t/>
          </a:r>
          <a:br>
            <a:rPr lang="ru-RU" sz="3200" dirty="0" smtClean="0"/>
          </a:br>
          <a:endParaRPr lang="ru-RU" sz="3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0F7FEAC8-CCED-456B-89BC-D025A16023BB}" type="parTrans" cxnId="{71A38B7A-9861-4D3B-BEC7-81C1629ADB0E}">
      <dgm:prSet/>
      <dgm:spPr/>
      <dgm:t>
        <a:bodyPr/>
        <a:lstStyle/>
        <a:p>
          <a:endParaRPr lang="ru-RU"/>
        </a:p>
      </dgm:t>
    </dgm:pt>
    <dgm:pt modelId="{F13FE976-2483-4E1E-9990-25C58E035988}" type="sibTrans" cxnId="{71A38B7A-9861-4D3B-BEC7-81C1629ADB0E}">
      <dgm:prSet/>
      <dgm:spPr/>
      <dgm:t>
        <a:bodyPr/>
        <a:lstStyle/>
        <a:p>
          <a:endParaRPr lang="ru-RU"/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2CFA08-DF80-4B7B-AAE9-0CD5C18DF805}" type="pres">
      <dgm:prSet presAssocID="{2E3F1ED4-F0DB-4E4D-AD10-092343A862FC}" presName="node" presStyleLbl="node1" presStyleIdx="0" presStyleCnt="3" custScaleX="569439" custScaleY="431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663934-934D-43A5-B0C3-532ABC4BC8D0}" type="pres">
      <dgm:prSet presAssocID="{F13FE976-2483-4E1E-9990-25C58E03598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A9CF285-841F-4F25-BEED-7F53E316F833}" type="pres">
      <dgm:prSet presAssocID="{F13FE976-2483-4E1E-9990-25C58E03598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E712C08C-5704-4735-9598-EEA274B70B84}" type="pres">
      <dgm:prSet presAssocID="{0D950AE6-A710-461A-92D4-DD89EB6DB1AB}" presName="node" presStyleLbl="node1" presStyleIdx="1" presStyleCnt="3" custScaleX="569439" custScaleY="108513" custLinFactNeighborX="-9283" custLinFactNeighborY="-291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ADDBD-DB3D-4A1A-AA1F-6A137C5A7FE7}" type="pres">
      <dgm:prSet presAssocID="{05DD33D7-8D1A-42E1-9847-181D9A5BC68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733E47D-E505-4179-9D6D-A62030929355}" type="pres">
      <dgm:prSet presAssocID="{05DD33D7-8D1A-42E1-9847-181D9A5BC68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51EA354-B7BF-4E17-B279-23993A4C3656}" type="pres">
      <dgm:prSet presAssocID="{CC826121-EE82-4EC9-B875-65D4894F13E2}" presName="node" presStyleLbl="node1" presStyleIdx="2" presStyleCnt="3" custScaleX="569439" custScaleY="61761" custLinFactNeighborY="-34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FB913E-F6A7-44CD-A410-1728651D2A7C}" type="presOf" srcId="{F13FE976-2483-4E1E-9990-25C58E035988}" destId="{DA9CF285-841F-4F25-BEED-7F53E316F833}" srcOrd="1" destOrd="0" presId="urn:microsoft.com/office/officeart/2005/8/layout/process2"/>
    <dgm:cxn modelId="{C5F552ED-C565-4C7D-98E4-FE3C0FAA1593}" type="presOf" srcId="{2E3F1ED4-F0DB-4E4D-AD10-092343A862FC}" destId="{122CFA08-DF80-4B7B-AAE9-0CD5C18DF805}" srcOrd="0" destOrd="0" presId="urn:microsoft.com/office/officeart/2005/8/layout/process2"/>
    <dgm:cxn modelId="{28FC5BE5-3284-4C8D-9B0E-732FC1B51E79}" type="presOf" srcId="{F13FE976-2483-4E1E-9990-25C58E035988}" destId="{8B663934-934D-43A5-B0C3-532ABC4BC8D0}" srcOrd="0" destOrd="0" presId="urn:microsoft.com/office/officeart/2005/8/layout/process2"/>
    <dgm:cxn modelId="{D735B316-4C20-4C8A-B309-30E5E46CB140}" type="presOf" srcId="{CC826121-EE82-4EC9-B875-65D4894F13E2}" destId="{851EA354-B7BF-4E17-B279-23993A4C3656}" srcOrd="0" destOrd="0" presId="urn:microsoft.com/office/officeart/2005/8/layout/process2"/>
    <dgm:cxn modelId="{CECA86A4-65FA-43EB-93DE-217E1A004468}" srcId="{55CA8F6A-A719-4DC8-94AC-BDB5570A48AD}" destId="{CC826121-EE82-4EC9-B875-65D4894F13E2}" srcOrd="2" destOrd="0" parTransId="{5852A083-B918-4A3F-BB0D-4F3CE4077B47}" sibTransId="{EF398533-E015-48BD-964F-14D69A400ECB}"/>
    <dgm:cxn modelId="{4EB10546-96A9-4BCE-B2EC-CB9D4148F256}" type="presOf" srcId="{05DD33D7-8D1A-42E1-9847-181D9A5BC686}" destId="{FD8ADDBD-DB3D-4A1A-AA1F-6A137C5A7FE7}" srcOrd="0" destOrd="0" presId="urn:microsoft.com/office/officeart/2005/8/layout/process2"/>
    <dgm:cxn modelId="{C32BCA68-214B-4921-BE35-55CCF0BC52F9}" type="presOf" srcId="{05DD33D7-8D1A-42E1-9847-181D9A5BC686}" destId="{E733E47D-E505-4179-9D6D-A62030929355}" srcOrd="1" destOrd="0" presId="urn:microsoft.com/office/officeart/2005/8/layout/process2"/>
    <dgm:cxn modelId="{E0A43200-B678-437B-A75A-DD086370BD79}" type="presOf" srcId="{0D950AE6-A710-461A-92D4-DD89EB6DB1AB}" destId="{E712C08C-5704-4735-9598-EEA274B70B84}" srcOrd="0" destOrd="0" presId="urn:microsoft.com/office/officeart/2005/8/layout/process2"/>
    <dgm:cxn modelId="{6551F484-63DC-47A9-8428-A3D5183E5815}" srcId="{55CA8F6A-A719-4DC8-94AC-BDB5570A48AD}" destId="{0D950AE6-A710-461A-92D4-DD89EB6DB1AB}" srcOrd="1" destOrd="0" parTransId="{38DA7195-7AF1-4517-8537-4E5B8BCAA6F0}" sibTransId="{05DD33D7-8D1A-42E1-9847-181D9A5BC686}"/>
    <dgm:cxn modelId="{71A38B7A-9861-4D3B-BEC7-81C1629ADB0E}" srcId="{55CA8F6A-A719-4DC8-94AC-BDB5570A48AD}" destId="{2E3F1ED4-F0DB-4E4D-AD10-092343A862FC}" srcOrd="0" destOrd="0" parTransId="{0F7FEAC8-CCED-456B-89BC-D025A16023BB}" sibTransId="{F13FE976-2483-4E1E-9990-25C58E035988}"/>
    <dgm:cxn modelId="{D9E56941-348D-4E83-81CE-34542FEA2B11}" type="presOf" srcId="{55CA8F6A-A719-4DC8-94AC-BDB5570A48AD}" destId="{71FD606C-BDF9-431F-B036-6ACA5D71E9FB}" srcOrd="0" destOrd="0" presId="urn:microsoft.com/office/officeart/2005/8/layout/process2"/>
    <dgm:cxn modelId="{7F1B26DE-0924-4AC7-980E-6814226DBA4F}" type="presParOf" srcId="{71FD606C-BDF9-431F-B036-6ACA5D71E9FB}" destId="{122CFA08-DF80-4B7B-AAE9-0CD5C18DF805}" srcOrd="0" destOrd="0" presId="urn:microsoft.com/office/officeart/2005/8/layout/process2"/>
    <dgm:cxn modelId="{55C57E10-BB97-4A48-AAE9-B0E12D6F8E12}" type="presParOf" srcId="{71FD606C-BDF9-431F-B036-6ACA5D71E9FB}" destId="{8B663934-934D-43A5-B0C3-532ABC4BC8D0}" srcOrd="1" destOrd="0" presId="urn:microsoft.com/office/officeart/2005/8/layout/process2"/>
    <dgm:cxn modelId="{3759A5D8-F723-4AC9-B58B-3240D419E50B}" type="presParOf" srcId="{8B663934-934D-43A5-B0C3-532ABC4BC8D0}" destId="{DA9CF285-841F-4F25-BEED-7F53E316F833}" srcOrd="0" destOrd="0" presId="urn:microsoft.com/office/officeart/2005/8/layout/process2"/>
    <dgm:cxn modelId="{C3D76F91-37AC-498F-A95C-A00A60D5D3F4}" type="presParOf" srcId="{71FD606C-BDF9-431F-B036-6ACA5D71E9FB}" destId="{E712C08C-5704-4735-9598-EEA274B70B84}" srcOrd="2" destOrd="0" presId="urn:microsoft.com/office/officeart/2005/8/layout/process2"/>
    <dgm:cxn modelId="{F1F43FD0-AE7F-4845-BE80-8E48A2D10903}" type="presParOf" srcId="{71FD606C-BDF9-431F-B036-6ACA5D71E9FB}" destId="{FD8ADDBD-DB3D-4A1A-AA1F-6A137C5A7FE7}" srcOrd="3" destOrd="0" presId="urn:microsoft.com/office/officeart/2005/8/layout/process2"/>
    <dgm:cxn modelId="{49392137-0DD5-40E1-93CF-ACEF6312788D}" type="presParOf" srcId="{FD8ADDBD-DB3D-4A1A-AA1F-6A137C5A7FE7}" destId="{E733E47D-E505-4179-9D6D-A62030929355}" srcOrd="0" destOrd="0" presId="urn:microsoft.com/office/officeart/2005/8/layout/process2"/>
    <dgm:cxn modelId="{70FEC4E5-9923-4241-B37F-400157DBA4D7}" type="presParOf" srcId="{71FD606C-BDF9-431F-B036-6ACA5D71E9FB}" destId="{851EA354-B7BF-4E17-B279-23993A4C365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2CFA08-DF80-4B7B-AAE9-0CD5C18DF805}">
      <dsp:nvSpPr>
        <dsp:cNvPr id="0" name=""/>
        <dsp:cNvSpPr/>
      </dsp:nvSpPr>
      <dsp:spPr>
        <a:xfrm>
          <a:off x="0" y="4720"/>
          <a:ext cx="11737304" cy="81177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>
            <a:latin typeface="Arial" pitchFamily="34" charset="0"/>
            <a:cs typeface="Arial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itchFamily="34" charset="0"/>
              <a:cs typeface="Arial" pitchFamily="34" charset="0"/>
            </a:rPr>
            <a:t>Памятники – объекты Всемирного наследия ЮНЕСКО</a:t>
          </a:r>
          <a:r>
            <a:rPr lang="ru-RU" sz="3200" kern="1200" dirty="0" smtClean="0"/>
            <a:t/>
          </a:r>
          <a:br>
            <a:rPr lang="ru-RU" sz="3200" kern="1200" dirty="0" smtClean="0"/>
          </a:br>
          <a:endParaRPr lang="ru-RU" sz="32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4720"/>
        <a:ext cx="11737304" cy="811773"/>
      </dsp:txXfrm>
    </dsp:sp>
    <dsp:sp modelId="{8B663934-934D-43A5-B0C3-532ABC4BC8D0}">
      <dsp:nvSpPr>
        <dsp:cNvPr id="0" name=""/>
        <dsp:cNvSpPr/>
      </dsp:nvSpPr>
      <dsp:spPr>
        <a:xfrm rot="5400000">
          <a:off x="5618782" y="726462"/>
          <a:ext cx="499738" cy="84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 rot="5400000">
        <a:off x="5618782" y="726462"/>
        <a:ext cx="499738" cy="846381"/>
      </dsp:txXfrm>
    </dsp:sp>
    <dsp:sp modelId="{E712C08C-5704-4735-9598-EEA274B70B84}">
      <dsp:nvSpPr>
        <dsp:cNvPr id="0" name=""/>
        <dsp:cNvSpPr/>
      </dsp:nvSpPr>
      <dsp:spPr>
        <a:xfrm>
          <a:off x="0" y="1482812"/>
          <a:ext cx="11737304" cy="204096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Мир полон удивительных мест, которые стоит увидеть: все они уникальны, и являются не только историческими памятниками, но и уникальными хранителями собственных историй.</a:t>
          </a:r>
          <a:endParaRPr lang="ru-RU" sz="32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0" y="1482812"/>
        <a:ext cx="11737304" cy="2040963"/>
      </dsp:txXfrm>
    </dsp:sp>
    <dsp:sp modelId="{FD8ADDBD-DB3D-4A1A-AA1F-6A137C5A7FE7}">
      <dsp:nvSpPr>
        <dsp:cNvPr id="0" name=""/>
        <dsp:cNvSpPr/>
      </dsp:nvSpPr>
      <dsp:spPr>
        <a:xfrm rot="5400000">
          <a:off x="5535040" y="3545401"/>
          <a:ext cx="667223" cy="846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 rot="5400000">
        <a:off x="5535040" y="3545401"/>
        <a:ext cx="667223" cy="846381"/>
      </dsp:txXfrm>
    </dsp:sp>
    <dsp:sp modelId="{851EA354-B7BF-4E17-B279-23993A4C3656}">
      <dsp:nvSpPr>
        <dsp:cNvPr id="0" name=""/>
        <dsp:cNvSpPr/>
      </dsp:nvSpPr>
      <dsp:spPr>
        <a:xfrm>
          <a:off x="0" y="4413407"/>
          <a:ext cx="11737304" cy="11616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0" kern="1200" dirty="0" smtClean="0">
              <a:latin typeface="Arial" pitchFamily="34" charset="0"/>
              <a:cs typeface="Arial" pitchFamily="34" charset="0"/>
            </a:rPr>
            <a:t>Наиболее грандиозные творения прошлого люди называли чудесами. А как вы помните, их было семь, но на самом деле их больше…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4413407"/>
        <a:ext cx="11737304" cy="1161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29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29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61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22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24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12/17/2020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55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0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0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0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0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0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38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839416" y="2924944"/>
            <a:ext cx="7056784" cy="2907883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«ВЫДАЮЩИЕСЯ </a:t>
            </a: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ИСТОРИЧЕСКИЕ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ПАМЯТНИКИ МИРА</a:t>
            </a: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35360" y="3080961"/>
            <a:ext cx="504056" cy="259228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4" descr="https://svitle.org/images/2020/4/100-veluku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3772" y="2708920"/>
            <a:ext cx="3816424" cy="3336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196752"/>
            <a:ext cx="5615947" cy="52863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«Падающая» башня в итальянском городе Пиза знаменита благодаря своему изъяну в строительстве. Её вершина наклонена на пять метров от центра, поэтому кажется, что она вот-вот упадет.</a:t>
            </a:r>
          </a:p>
        </p:txBody>
      </p:sp>
      <p:pic>
        <p:nvPicPr>
          <p:cNvPr id="7" name="Содержимое 6" descr="italy_pizanskaya_baschnya3685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104112" y="1268760"/>
            <a:ext cx="4256140" cy="4873442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1844824"/>
            <a:ext cx="4608512" cy="41044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Хотя Пизанская башня наклонена, колокольня, построенная во второй половине XIV века наверху башни, стоит ровно.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7968" y="1124744"/>
            <a:ext cx="6048672" cy="535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8976320" y="1700808"/>
            <a:ext cx="1524011" cy="12144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263352" y="5157192"/>
            <a:ext cx="11521280" cy="1440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Вершина Пизанской башни наклонена на 5,3 м от центра. Каждый год она отклоняется на 1,2 мм.</a:t>
            </a:r>
            <a:endParaRPr lang="ru-RU" sz="4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5" descr="4374324-800x600"/>
          <p:cNvPicPr>
            <a:picLocks noChangeAspect="1" noChangeArrowheads="1"/>
          </p:cNvPicPr>
          <p:nvPr/>
        </p:nvPicPr>
        <p:blipFill>
          <a:blip r:embed="rId2" cstate="print"/>
          <a:srcRect l="2469" r="3703"/>
          <a:stretch>
            <a:fillRect/>
          </a:stretch>
        </p:blipFill>
        <p:spPr bwMode="auto">
          <a:xfrm>
            <a:off x="5231904" y="917252"/>
            <a:ext cx="5936208" cy="419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2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440" y="994779"/>
            <a:ext cx="2232248" cy="404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51384" y="1124744"/>
            <a:ext cx="10972800" cy="8591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Если отклонение  вершины от вертикали достигнет 14 м, то … </a:t>
            </a:r>
          </a:p>
        </p:txBody>
      </p:sp>
      <p:pic>
        <p:nvPicPr>
          <p:cNvPr id="14340" name="Picture 4" descr="post-2-131244679586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2204864"/>
            <a:ext cx="10871200" cy="424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384800" y="3429000"/>
            <a:ext cx="6096000" cy="2667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Галилео Галилей, родившийся в городе Пиза, использовал башню для своих опытов.</a:t>
            </a:r>
          </a:p>
        </p:txBody>
      </p:sp>
      <p:pic>
        <p:nvPicPr>
          <p:cNvPr id="6147" name="Picture 5" descr="galileo_PisaEx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328904"/>
            <a:ext cx="3974231" cy="469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5" descr="c282d48a59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48328" y="1096177"/>
            <a:ext cx="2294642" cy="2073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80728"/>
            <a:ext cx="5976664" cy="54726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Благодаря белому цвету и колоннам, которые опоясывают все этажи Пизанской башни, она выглядит как легкое, ажурное сооружение. На верх колокольни ведет длинная винтовая лестница. Поднявшись по ней, можно полюбоваться видом города.</a:t>
            </a:r>
          </a:p>
        </p:txBody>
      </p:sp>
      <p:pic>
        <p:nvPicPr>
          <p:cNvPr id="5" name="Содержимое 4" descr="fdb7a0fcf6d2523b1a7259de323e8129f2966407.preview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00056" y="1268760"/>
            <a:ext cx="5306235" cy="4896544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3352" y="1052737"/>
            <a:ext cx="11737304" cy="30963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течении всего существования Пизанской башни постоянно прилагаются усилия, чтобы сделать башню более устойчивой. Например, разрушающиеся колонны были заменены неоднократно. Сейчас в основном проводятся подземные работы, укрепляющие фундамент.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5960" y="4365104"/>
            <a:ext cx="6191251" cy="226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384" y="4365104"/>
            <a:ext cx="1678879" cy="229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8688">
            <a:off x="3503073" y="4467952"/>
            <a:ext cx="1540802" cy="204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71864" y="1052736"/>
            <a:ext cx="6912768" cy="50405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Однажды Пизанская башня упадёт, а до того момента туристы будут устраивать паломничества к этому Чуду Света, чьи этажи представлены изящными декоративными аркадами, а с вершины раздаётся звонкий колокольный звон.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Picture 4" descr="пизанская башн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360" y="3861048"/>
            <a:ext cx="4248472" cy="245689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80728"/>
            <a:ext cx="43204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1344" y="98072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Местонахождение: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040216" y="105273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Лондон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63352" y="177281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Высота: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040216" y="170080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142 м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3352" y="2636912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Вес: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040216" y="249289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10000 тонн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63352" y="357301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Назначение: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040216" y="3356992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соединение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63352" y="4365104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Длина моста: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968208" y="429309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244 м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63352" y="5229200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Строители: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968208" y="530120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432 человек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35360" y="609329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Строился: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968208" y="6165304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8 лет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ТАУЭРСКИЙ МОСТ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9" name="Picture 8" descr="Ð¢Ð°ÑÑÑÑÐºÐ¸Ð¹ Ð¼Ð¾ÑÑ"/>
          <p:cNvPicPr>
            <a:picLocks noChangeAspect="1" noChangeArrowheads="1"/>
          </p:cNvPicPr>
          <p:nvPr/>
        </p:nvPicPr>
        <p:blipFill>
          <a:blip r:embed="rId2" cstate="print"/>
          <a:srcRect l="32558"/>
          <a:stretch>
            <a:fillRect/>
          </a:stretch>
        </p:blipFill>
        <p:spPr bwMode="auto">
          <a:xfrm>
            <a:off x="4511824" y="1484784"/>
            <a:ext cx="3240360" cy="47525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0960" y="3501008"/>
            <a:ext cx="11277600" cy="25202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Тауэрский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мост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- разводной мост в центре Лондона над рекой Темзой, недалеко от Лондонского Тауэра. Открыт в 1894 году. Также является одним из символов Лондона и Британии.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ТАУЭРСКИЙ МОСТ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800px-Tower-Bridge-London-2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0216" y="1052736"/>
            <a:ext cx="3600400" cy="2232248"/>
          </a:xfrm>
          <a:prstGeom prst="rect">
            <a:avLst/>
          </a:prstGeom>
        </p:spPr>
      </p:pic>
      <p:pic>
        <p:nvPicPr>
          <p:cNvPr id="7" name="Рисунок 6" descr="800px-London-TowerBridge-1900-Clos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376" y="1052736"/>
            <a:ext cx="3528392" cy="2213514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t="6944" b="6944"/>
          <a:stretch>
            <a:fillRect/>
          </a:stretch>
        </p:blipFill>
        <p:spPr bwMode="auto">
          <a:xfrm>
            <a:off x="4223792" y="1052736"/>
            <a:ext cx="3595171" cy="22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07368" y="1124744"/>
            <a:ext cx="11305256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ИСТОРИЧЕСКИЕ ПАМЯТНИКИ МИРА 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368" y="2276872"/>
            <a:ext cx="11233247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07368" y="3717032"/>
            <a:ext cx="11233248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ТАУЭРСКИЙ МОСТ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07368" y="5157192"/>
            <a:ext cx="11305256" cy="707886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МАВЗОЛЕЙ ТАДЖ - МАХАЛ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35360" y="908720"/>
            <a:ext cx="11449272" cy="266429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XIX веке Англия начала быстро наращивать техническую мощь, поэтому уже к концу столетия появилась острая необходимость в строительстве новой переправы через Темзу. И в 1884 году был утвержден проект моста авторства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Гораце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Джонса. </a:t>
            </a:r>
          </a:p>
          <a:p>
            <a:pPr algn="ctr">
              <a:buNone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5362" name="Picture 2" descr="https://wikiway.com/upload/iblock/45d/stroitelstvo-mosta-v-1982-god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3717032"/>
            <a:ext cx="5321340" cy="25915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27448" y="6309320"/>
            <a:ext cx="44604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Строительство моста в 1892 году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 descr="Ð¢Ð°ÑÑÑÑÐºÐ¸Ð¹ Ð¼Ð¾ÑÑ Ð² 1900 Ð³Ð¾Ð´Ñ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3789040"/>
            <a:ext cx="5424600" cy="25008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392144" y="6309320"/>
            <a:ext cx="36845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Тауэрский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мост в 1900 году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ТАУЭРСКИЙ МОСТ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00px-Tower_bridge_schm0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360" y="980728"/>
            <a:ext cx="7632848" cy="3168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344" y="4221088"/>
            <a:ext cx="11658576" cy="23698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Строительные работы начались 21 июня 1886 года и продолжались в течение 8 лет. 30 июня 1894 года мост был торжественно открыт Принцем Уэльским Эдуардом и его супругой принцессой Александрой.</a:t>
            </a:r>
          </a:p>
          <a:p>
            <a:pPr algn="ctr"/>
            <a:endParaRPr lang="ru-RU" sz="2000" b="1" dirty="0" smtClean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ТАУЭРСКИЙ МОСТ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196752"/>
            <a:ext cx="288032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546894"/>
            <a:ext cx="5522632" cy="448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262426" y="1124744"/>
            <a:ext cx="5617550" cy="54726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600" b="1" dirty="0" err="1" smtClean="0">
                <a:latin typeface="Arial" pitchFamily="34" charset="0"/>
                <a:cs typeface="Arial" pitchFamily="34" charset="0"/>
              </a:rPr>
              <a:t>Тауэрский</a:t>
            </a:r>
            <a:r>
              <a:rPr lang="ru-RU" alt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600" b="1" dirty="0" smtClean="0">
                <a:latin typeface="Arial" pitchFamily="34" charset="0"/>
                <a:cs typeface="Arial" pitchFamily="34" charset="0"/>
              </a:rPr>
              <a:t>мост содержит 10000 тонн стали.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Основные материалы, использовавшиеся при строительстве –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портлендский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камень и гранит. В 1982 году мост обзавелся собственным музеем, расположенным в бывших пешеходных галереях</a:t>
            </a:r>
            <a:r>
              <a:rPr lang="ru-RU" sz="1800" dirty="0" smtClean="0"/>
              <a:t>. </a:t>
            </a:r>
            <a:endParaRPr lang="ru-RU" altLang="ru-RU" sz="1800" b="1" dirty="0" smtClean="0">
              <a:latin typeface="Times New Roman" pitchFamily="18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ТАУЭРСКИЙ МОСТ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344" y="3717032"/>
            <a:ext cx="11658576" cy="286232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2000" b="1" dirty="0" smtClean="0"/>
          </a:p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Уже в скором времени пешеходные галереи моста приобрели «славу» места сбора карманных воров. По этой причине в 1910 году галереи были закрыты. Вновь открылись они лишь 1982 году и используются как музей и смотровая площадка.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ТАУЭРСКИЙ МОСТ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800px-Tower.bridge.8.walkwaysexterior.london.ar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3832" y="980728"/>
            <a:ext cx="3321778" cy="2520280"/>
          </a:xfrm>
          <a:prstGeom prst="rect">
            <a:avLst/>
          </a:prstGeom>
        </p:spPr>
      </p:pic>
      <p:pic>
        <p:nvPicPr>
          <p:cNvPr id="9" name="Рисунок 8" descr="800px-Tower.bridge.99.machinery.london.ar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4272" y="1124744"/>
            <a:ext cx="2952328" cy="234532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980728"/>
            <a:ext cx="400212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80728"/>
            <a:ext cx="11737304" cy="37444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dirty="0" smtClean="0"/>
              <a:t>  </a:t>
            </a:r>
            <a:r>
              <a:rPr lang="ru-RU" sz="4100" b="1" dirty="0" smtClean="0">
                <a:latin typeface="Arial" pitchFamily="34" charset="0"/>
                <a:cs typeface="Arial" pitchFamily="34" charset="0"/>
              </a:rPr>
              <a:t>Мост имеет общую длину 244 метра, посередине находятся две башни, каждая высотой 65 метров, между ними имеется пролет в 61 метр, который является разводным элементом. Это позволяет пропускать суда к городским причалам в любое время дня или ночи. Мощная гидравлическая система первоначально была водяной, в движение ее приводили большие паровые машины. Сегодня система полностью управляется с помощью компьютера.</a:t>
            </a:r>
          </a:p>
          <a:p>
            <a:pPr>
              <a:lnSpc>
                <a:spcPct val="120000"/>
              </a:lnSpc>
            </a:pPr>
            <a:endParaRPr lang="ru-RU" sz="4100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ТАУЭРСКИЙ МОСТ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180" y="5043449"/>
            <a:ext cx="2664296" cy="1656184"/>
          </a:xfrm>
          <a:prstGeom prst="rect">
            <a:avLst/>
          </a:prstGeom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31704" y="5044463"/>
            <a:ext cx="2520280" cy="1610496"/>
          </a:xfrm>
          <a:prstGeom prst="rect">
            <a:avLst/>
          </a:prstGeom>
        </p:spPr>
      </p:pic>
      <p:pic>
        <p:nvPicPr>
          <p:cNvPr id="9" name="Рисунок 8" descr="мост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6020" y="5043449"/>
            <a:ext cx="2664296" cy="1587155"/>
          </a:xfrm>
          <a:prstGeom prst="rect">
            <a:avLst/>
          </a:prstGeom>
        </p:spPr>
      </p:pic>
      <p:pic>
        <p:nvPicPr>
          <p:cNvPr id="10" name="Рисунок 9" descr="мост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87544" y="5057623"/>
            <a:ext cx="2376264" cy="1584176"/>
          </a:xfrm>
          <a:prstGeom prst="rect">
            <a:avLst/>
          </a:prstGeom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1344" y="98072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Местонахождение: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040216" y="105273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Агра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, Индия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63352" y="177281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Высота: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040216" y="170080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74 м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3352" y="2636912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Материал 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040216" y="249289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мрамор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63352" y="357301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Назначение: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040216" y="3356992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усыпальница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63352" y="458112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Перевод: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8135416" y="4293096"/>
            <a:ext cx="4056584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«Величайший </a:t>
            </a:r>
          </a:p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Дворец»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63352" y="5517232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Строители: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968208" y="566124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20000 человек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ТАДЖ МАХАЛ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052736"/>
            <a:ext cx="2994056" cy="4990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052736"/>
            <a:ext cx="6552728" cy="561662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i="1" dirty="0" smtClean="0"/>
              <a:t>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Самое главное и загадочное чудо Индии – легендарный </a:t>
            </a:r>
            <a:r>
              <a:rPr lang="ru-RU" sz="32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Тадж</a:t>
            </a:r>
            <a:r>
              <a:rPr lang="ru-RU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- Махал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. Его часто называют храмом, но на самом деле это мавзолей -усыпальница. Под огромным мраморным куполом находятся гробницы правителя Шаха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Джахана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и его жены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Мумтаз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Махал. Нередко              </a:t>
            </a:r>
            <a:r>
              <a:rPr lang="ru-RU" sz="3200" b="1" dirty="0" err="1" smtClean="0">
                <a:latin typeface="Arial" pitchFamily="34" charset="0"/>
                <a:cs typeface="Arial" pitchFamily="34" charset="0"/>
              </a:rPr>
              <a:t>Тадж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- Махал называют памятником любви.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tajmaha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600056" y="836712"/>
            <a:ext cx="5375920" cy="4032448"/>
          </a:xfrm>
          <a:effectLst>
            <a:reflection blurRad="6350" stA="50000" endA="300" endPos="55000" dir="5400000" sy="-100000" algn="bl" rotWithShape="0"/>
            <a:softEdge rad="635000"/>
          </a:effectLst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ТАДЖ - МАХАЛ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5688633" cy="51845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i="1" dirty="0" smtClean="0"/>
              <a:t> 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Мавзолей построен из великолепного мрамора, который возили за       300 км. У этого камня есть удивительное свойство – при ярком дневном цвете он белоснежный, на заре становится розовым, лунной ночью стены мавзолея серебрятся.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Taj_Maha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97600" y="1268760"/>
            <a:ext cx="5994400" cy="3371850"/>
          </a:xfrm>
        </p:spPr>
      </p:pic>
      <p:pic>
        <p:nvPicPr>
          <p:cNvPr id="6" name="Рисунок 5" descr="55751792_tadzh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9960" y="3143248"/>
            <a:ext cx="5842041" cy="3286148"/>
          </a:xfrm>
          <a:prstGeom prst="rect">
            <a:avLst/>
          </a:prstGeo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ТАДЖ - МАХАЛ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80728"/>
            <a:ext cx="7344816" cy="550070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Внутри стены Тадж-Махала тоже покрыли полупрозрачным мрамором. Их украсили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самыми красивыми самоцветами. </a:t>
            </a: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Кроме того, на мраморных стенах вырезаны узоры и надписи на арабском языке. Огромные двери целиком сделаны из серебра. Рисунок на них выбили из тысяч серебряных гвоздиков.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ТАДЖ - МАХАЛ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501008"/>
            <a:ext cx="4104456" cy="276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908720"/>
            <a:ext cx="4157191" cy="246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07368" y="1218982"/>
            <a:ext cx="5400600" cy="530636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Долго усыпальница высотой в 74 метра была самым большим сооружением Индии. Пять куполов мавзолея, две мечети, четыре минарета, великолепный парк, мраморный канал поражают людей своей красотой уже 355 лет.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Содержимое 4" descr="taj-maha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68796" y="1484784"/>
            <a:ext cx="6023204" cy="3429024"/>
          </a:xfrm>
        </p:spPr>
      </p:pic>
      <p:pic>
        <p:nvPicPr>
          <p:cNvPr id="6" name="Рисунок 5" descr="tajmahal01za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2024" y="3501008"/>
            <a:ext cx="5711831" cy="2786082"/>
          </a:xfrm>
          <a:prstGeom prst="rect">
            <a:avLst/>
          </a:prstGeom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ТАДЖ МАХАЛ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352" y="1124744"/>
            <a:ext cx="5904656" cy="52565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buFontTx/>
              <a:buNone/>
            </a:pPr>
            <a:r>
              <a:rPr lang="ru-RU" altLang="ru-RU" sz="36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altLang="ru-RU" sz="4100" b="1" dirty="0">
                <a:latin typeface="Arial" pitchFamily="34" charset="0"/>
                <a:cs typeface="Arial" pitchFamily="34" charset="0"/>
              </a:rPr>
              <a:t>Всякое чудо </a:t>
            </a:r>
            <a:r>
              <a:rPr lang="ru-RU" altLang="ru-RU" sz="4100" b="1" dirty="0" smtClean="0">
                <a:latin typeface="Arial" pitchFamily="34" charset="0"/>
                <a:cs typeface="Arial" pitchFamily="34" charset="0"/>
              </a:rPr>
              <a:t>подвергает </a:t>
            </a:r>
            <a:r>
              <a:rPr lang="ru-RU" altLang="ru-RU" sz="4100" b="1" dirty="0">
                <a:latin typeface="Arial" pitchFamily="34" charset="0"/>
                <a:cs typeface="Arial" pitchFamily="34" charset="0"/>
              </a:rPr>
              <a:t>человека в изумление и даже в </a:t>
            </a:r>
            <a:r>
              <a:rPr lang="ru-RU" altLang="ru-RU" sz="4100" b="1" dirty="0" smtClean="0">
                <a:latin typeface="Arial" pitchFamily="34" charset="0"/>
                <a:cs typeface="Arial" pitchFamily="34" charset="0"/>
              </a:rPr>
              <a:t>почтительный </a:t>
            </a:r>
            <a:r>
              <a:rPr lang="ru-RU" altLang="ru-RU" sz="4100" b="1" dirty="0">
                <a:latin typeface="Arial" pitchFamily="34" charset="0"/>
                <a:cs typeface="Arial" pitchFamily="34" charset="0"/>
              </a:rPr>
              <a:t>трепет. Представленные  чудеса не составляют исключения. Но они- рукотворные, в них воплотились по меньшей мере десять тысячелетий человеческой истории.</a:t>
            </a:r>
          </a:p>
        </p:txBody>
      </p:sp>
      <p:sp>
        <p:nvSpPr>
          <p:cNvPr id="3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ПАМЯТНИКИ МИРА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4274" name="Picture 2" descr="https://get.pxhere.com/photo/sand-monument-statue-sculpture-art-temple-portugal-history-carving-relief-lisboa-lisbon-archaeological-site-stone-carving-monument-of-the-discoveries-ancient-history-henry-of-the-navigator-padr-o-dos-descobrimentos-637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6080" y="1340768"/>
            <a:ext cx="4620005" cy="2060848"/>
          </a:xfrm>
          <a:prstGeom prst="rect">
            <a:avLst/>
          </a:prstGeom>
          <a:noFill/>
        </p:spPr>
      </p:pic>
      <p:pic>
        <p:nvPicPr>
          <p:cNvPr id="54276" name="Picture 4" descr="https://cdn1.ozone.ru/multimedia/1025362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4032" y="3789040"/>
            <a:ext cx="2896283" cy="2317027"/>
          </a:xfrm>
          <a:prstGeom prst="rect">
            <a:avLst/>
          </a:prstGeom>
          <a:noFill/>
        </p:spPr>
      </p:pic>
      <p:pic>
        <p:nvPicPr>
          <p:cNvPr id="54278" name="Picture 6" descr="https://sun9-71.userapi.com/c854532/v854532803/1748b1/rRsyE47griA.jpg"/>
          <p:cNvPicPr>
            <a:picLocks noChangeAspect="1" noChangeArrowheads="1"/>
          </p:cNvPicPr>
          <p:nvPr/>
        </p:nvPicPr>
        <p:blipFill>
          <a:blip r:embed="rId4" cstate="print"/>
          <a:srcRect b="4241"/>
          <a:stretch>
            <a:fillRect/>
          </a:stretch>
        </p:blipFill>
        <p:spPr bwMode="auto">
          <a:xfrm>
            <a:off x="9768408" y="3717032"/>
            <a:ext cx="1944216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908720"/>
            <a:ext cx="11593288" cy="29523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35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Тадж</a:t>
            </a:r>
            <a:r>
              <a:rPr lang="ru-RU" sz="35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- Махал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широко известен как «жемчужина мусульманского искусства в Индии и один из всемирно признанных шедевров мирового наследия». Площадь Тадж-Махала - около 221 гектаров (38 гектаров занимает сам мавзолей и 183 гектара охраняемый лес вокруг него).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ТАДЖ МАХАЛ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005064"/>
            <a:ext cx="10297144" cy="2617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:\1680371000ffdd3b74deef4e2b38559f7b7d8af944.jpg"/>
          <p:cNvPicPr>
            <a:picLocks noChangeAspect="1" noChangeArrowheads="1"/>
          </p:cNvPicPr>
          <p:nvPr/>
        </p:nvPicPr>
        <p:blipFill>
          <a:blip r:embed="rId2" cstate="print"/>
          <a:srcRect b="2353"/>
          <a:stretch>
            <a:fillRect/>
          </a:stretch>
        </p:blipFill>
        <p:spPr bwMode="auto">
          <a:xfrm>
            <a:off x="263352" y="1124744"/>
            <a:ext cx="3408378" cy="496855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007768" y="908720"/>
            <a:ext cx="748883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видел Тадж.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Из глубины веков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 встал, в наряды белые одетый.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призрачный дворец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волшебных снов,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Построенный из солнечного      	 		           света…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много лет прошло,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о Тадж-Махал,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тех пор, как ты воздвигся над землею,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 кажется: ты лишь сегодня встал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Из темных тайн бессмертною                                                       	                                        мечтою…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ТАДЖ МАХАЛ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9336" y="908720"/>
            <a:ext cx="6696744" cy="55446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С давних времён люди были очарованы архитектурой. Многие чудеса мира – это здания. Архитекторы всегда пытались создать нечто оригинальное, необычное, хотели выйти за рамки возможного и поразить воображение. Памятники  являются бесценным достоянием мировой культуры. 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ПАМЯТНИКИ МИРА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Picture 2" descr="I:\1290460535_s02081.jpg"/>
          <p:cNvPicPr>
            <a:picLocks noChangeAspect="1" noChangeArrowheads="1"/>
          </p:cNvPicPr>
          <p:nvPr/>
        </p:nvPicPr>
        <p:blipFill>
          <a:blip r:embed="rId2" cstate="print"/>
          <a:srcRect r="3647" b="8911"/>
          <a:stretch>
            <a:fillRect/>
          </a:stretch>
        </p:blipFill>
        <p:spPr bwMode="auto">
          <a:xfrm>
            <a:off x="6888088" y="1046257"/>
            <a:ext cx="4897512" cy="549653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="" xmlns:p14="http://schemas.microsoft.com/office/powerpoint/2010/main" val="1610531979"/>
              </p:ext>
            </p:extLst>
          </p:nvPr>
        </p:nvGraphicFramePr>
        <p:xfrm>
          <a:off x="191344" y="764704"/>
          <a:ext cx="117373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bject 2"/>
          <p:cNvSpPr>
            <a:spLocks/>
          </p:cNvSpPr>
          <p:nvPr/>
        </p:nvSpPr>
        <p:spPr bwMode="auto">
          <a:xfrm>
            <a:off x="0" y="3685"/>
            <a:ext cx="12192000" cy="689012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2CFA08-DF80-4B7B-AAE9-0CD5C18DF8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2CFA08-DF80-4B7B-AAE9-0CD5C18DF8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B663934-934D-43A5-B0C3-532ABC4BC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8B663934-934D-43A5-B0C3-532ABC4BC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12C08C-5704-4735-9598-EEA274B70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E712C08C-5704-4735-9598-EEA274B70B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8ADDBD-DB3D-4A1A-AA1F-6A137C5A7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FD8ADDBD-DB3D-4A1A-AA1F-6A137C5A7F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51EA354-B7BF-4E17-B279-23993A4C36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114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3600" dirty="0" smtClean="0"/>
              <a:t>  </a:t>
            </a:r>
            <a:r>
              <a:rPr lang="ru-RU" sz="4000" dirty="0" smtClean="0"/>
              <a:t>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868" y="337246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623393" y="3059908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</a:t>
            </a:r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38.</a:t>
            </a:r>
            <a:endParaRPr lang="ru-RU" sz="2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121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122.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151784" y="2348880"/>
            <a:ext cx="3888432" cy="19303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Составьте опорный конспект к любому памятнику мира.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184232" y="3212976"/>
            <a:ext cx="3744416" cy="149947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Нарисуйте 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один из памятников мира.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1583501" y="1700808"/>
            <a:ext cx="1385387" cy="100727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8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583500" y="170080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4725144"/>
            <a:ext cx="12241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7368" y="1052736"/>
            <a:ext cx="11305256" cy="309634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Памятники архитектуры – объекты, которые создавались, как правило в честь знаменательного события или важного человека. Возраст одних исчисляется десятками лет, тогда как другие помнят ещё египетских фараонов. Мы  поговорим  о  самых известных памятниках архитектуры, о которым можно писать историю человечества.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ПАМЯТНИКИ МИРА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3250" name="Picture 2" descr="https://kyraburton.com/wp-content/uploads/2018/12/resources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376" y="4293096"/>
            <a:ext cx="3456384" cy="2304256"/>
          </a:xfrm>
          <a:prstGeom prst="rect">
            <a:avLst/>
          </a:prstGeom>
          <a:noFill/>
        </p:spPr>
      </p:pic>
      <p:pic>
        <p:nvPicPr>
          <p:cNvPr id="53252" name="Picture 4" descr="https://i.artfile.ru/2048x1364_939894_%5bwww.ArtFile.ru%5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8208" y="4221088"/>
            <a:ext cx="3557663" cy="2369459"/>
          </a:xfrm>
          <a:prstGeom prst="rect">
            <a:avLst/>
          </a:prstGeom>
          <a:noFill/>
        </p:spPr>
      </p:pic>
      <p:pic>
        <p:nvPicPr>
          <p:cNvPr id="53254" name="Picture 6" descr="https://www.riakchr.ru/upload/iblock/2a1/2a129ee7968af4aa527db2820654a3a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808" y="4437112"/>
            <a:ext cx="3204356" cy="21362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5360" y="908720"/>
            <a:ext cx="6768752" cy="576064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Мир полон удивительных мест, искусственных и естественных. Каждый год миллионы людей стекаются из одной части мира в другую, чтобы провести свой отпуск с друзьями и семьями и получить новые впечатления. В мире много великих исторических мест, и трудно решить, какое из них  самое феноменальное.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ПАМЯТНИКИ МИРА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2228" name="Picture 4" descr="https://svitle.org/images/2020/4/100-veluku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6120" y="1556792"/>
            <a:ext cx="4752528" cy="446449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9376" y="3717032"/>
            <a:ext cx="11233248" cy="276917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Большие и маленькие, смешные и величественные памятники отражают самые яркие моменты в культурах и истории стран. Научившись творить, человек захотел оставить потомкам частичку своей эпохи. Хотя современникам не всегда понятно, что хотели донести до нас предки.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ИСТОРИЧЕСКИЕ ПАМЯТНИКИ МИРА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s://i.ytimg.com/vi/VjofyUXI2rw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980728"/>
            <a:ext cx="5040560" cy="2592288"/>
          </a:xfrm>
          <a:prstGeom prst="rect">
            <a:avLst/>
          </a:prstGeom>
          <a:noFill/>
        </p:spPr>
      </p:pic>
      <p:pic>
        <p:nvPicPr>
          <p:cNvPr id="51204" name="Picture 4" descr="https://i.ytimg.com/vi/XA4cSL6Jhz8/maxresdefault.jpg"/>
          <p:cNvPicPr>
            <a:picLocks noChangeAspect="1" noChangeArrowheads="1"/>
          </p:cNvPicPr>
          <p:nvPr/>
        </p:nvPicPr>
        <p:blipFill>
          <a:blip r:embed="rId3" cstate="print"/>
          <a:srcRect t="3441" b="5359"/>
          <a:stretch>
            <a:fillRect/>
          </a:stretch>
        </p:blipFill>
        <p:spPr bwMode="auto">
          <a:xfrm>
            <a:off x="6528048" y="980728"/>
            <a:ext cx="4896544" cy="262499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а мира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0296" y="2132856"/>
            <a:ext cx="958849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0056" y="1628800"/>
            <a:ext cx="630288" cy="43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лево 8"/>
          <p:cNvSpPr/>
          <p:nvPr/>
        </p:nvSpPr>
        <p:spPr>
          <a:xfrm rot="19753057">
            <a:off x="7109895" y="1098038"/>
            <a:ext cx="1590228" cy="484632"/>
          </a:xfrm>
          <a:prstGeom prst="lef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 rot="11498883">
            <a:off x="4766834" y="1361196"/>
            <a:ext cx="965104" cy="484632"/>
          </a:xfrm>
          <a:prstGeom prst="lef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8910138">
            <a:off x="7705530" y="2902441"/>
            <a:ext cx="1153120" cy="484632"/>
          </a:xfrm>
          <a:prstGeom prst="lef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Ð¢Ð°ÑÑÑÑÐºÐ¸Ð¹ Ð¼Ð¾ÑÑ Ð² 1900 Ð³Ð¾Ð´Ñ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07968" y="1052736"/>
            <a:ext cx="576064" cy="48462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91344" y="98072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Местонахождение: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040216" y="105273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Пиза, Италия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63352" y="177281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Высота: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040216" y="170080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55 м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3352" y="2636912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Вес: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040216" y="249289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14 700 тонн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63352" y="357301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Назначение: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8040216" y="3356992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колокольня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63352" y="4365104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Число колоколов: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7968208" y="429309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7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263352" y="5229200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Ступенек: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7968208" y="5301208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294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335360" y="6093296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Этажей: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7968208" y="6165304"/>
            <a:ext cx="3984576" cy="431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8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Содержимое 4" descr="sm_users_img-170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1824" y="1196752"/>
            <a:ext cx="3414773" cy="5145246"/>
          </a:xfrm>
          <a:prstGeom prst="round2Diag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344" y="980728"/>
            <a:ext cx="6480720" cy="568863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ru-RU" sz="2800" dirty="0" smtClean="0"/>
              <a:t>	</a:t>
            </a:r>
            <a:r>
              <a:rPr lang="ru-RU" sz="12800" b="1" dirty="0" smtClean="0">
                <a:latin typeface="Arial" panose="020B0604020202020204" pitchFamily="34" charset="0"/>
                <a:cs typeface="Arial" pitchFamily="34" charset="0"/>
              </a:rPr>
              <a:t>Заложена башня в 1173 году. Однако фундамент Пизанской башни положили неровно.  </a:t>
            </a:r>
          </a:p>
          <a:p>
            <a:pPr algn="ctr">
              <a:lnSpc>
                <a:spcPct val="120000"/>
              </a:lnSpc>
              <a:buNone/>
            </a:pPr>
            <a:r>
              <a:rPr lang="ru-RU" sz="12800" b="1" dirty="0" smtClean="0">
                <a:latin typeface="Arial" panose="020B0604020202020204" pitchFamily="34" charset="0"/>
                <a:cs typeface="Arial" pitchFamily="34" charset="0"/>
              </a:rPr>
              <a:t>Строительство было остановлено и возобновлено только спустя 100 лет. Только потом стало ясно видно, что Пизанская башня "падает" наклонившись к югу.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ru-RU" sz="128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1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100" name="Picture 6" descr="kulikov_borislav_12_let__pizanskaya_bashnya_bumaga_gelievaya_ruchka_ru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104" y="1412776"/>
            <a:ext cx="4898361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2"/>
          <p:cNvSpPr>
            <a:spLocks/>
          </p:cNvSpPr>
          <p:nvPr/>
        </p:nvSpPr>
        <p:spPr bwMode="auto">
          <a:xfrm>
            <a:off x="0" y="369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ПИЗАНСКАЯ БАШНЯ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9589</TotalTime>
  <Words>1137</Words>
  <Application>Microsoft Office PowerPoint</Application>
  <PresentationFormat>Произвольный</PresentationFormat>
  <Paragraphs>138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ИСТОРИЯ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Вершина Пизанской башни наклонена на 5,3 м от центра. Каждый год она отклоняется на 1,2 мм.</vt:lpstr>
      <vt:lpstr>Если отклонение  вершины от вертикали достигнет 14 м, то … </vt:lpstr>
      <vt:lpstr>Галилео Галилей, родившийся в городе Пиза, использовал башню для своих опытов.</vt:lpstr>
      <vt:lpstr>Слайд 15</vt:lpstr>
      <vt:lpstr>Слайд 16</vt:lpstr>
      <vt:lpstr>Слайд 17</vt:lpstr>
      <vt:lpstr>Слайд 18</vt:lpstr>
      <vt:lpstr>Тауэрский мост - разводной мост в центре Лондона над рекой Темзой, недалеко от Лондонского Тауэра. Открыт в 1894 году. Также является одним из символов Лондона и Британии.</vt:lpstr>
      <vt:lpstr>Слайд 20</vt:lpstr>
      <vt:lpstr>Слайд 21</vt:lpstr>
      <vt:lpstr>Тауэрский мост содержит 10000 тонн стали. Основные материалы, использовавшиеся при строительстве – портлендский камень и гранит. В 1982 году мост обзавелся собственным музеем, расположенным в бывших пешеходных галереях.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  ЗАДАНИЯ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1916</cp:revision>
  <dcterms:created xsi:type="dcterms:W3CDTF">2020-04-27T10:05:42Z</dcterms:created>
  <dcterms:modified xsi:type="dcterms:W3CDTF">2020-12-17T02:21:19Z</dcterms:modified>
</cp:coreProperties>
</file>