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64" r:id="rId2"/>
    <p:sldId id="951" r:id="rId3"/>
    <p:sldId id="997" r:id="rId4"/>
    <p:sldId id="998" r:id="rId5"/>
    <p:sldId id="999" r:id="rId6"/>
    <p:sldId id="1000" r:id="rId7"/>
    <p:sldId id="1001" r:id="rId8"/>
    <p:sldId id="1002" r:id="rId9"/>
    <p:sldId id="1003" r:id="rId10"/>
    <p:sldId id="1004" r:id="rId11"/>
    <p:sldId id="1005" r:id="rId12"/>
    <p:sldId id="1019" r:id="rId13"/>
    <p:sldId id="1006" r:id="rId14"/>
    <p:sldId id="1020" r:id="rId15"/>
    <p:sldId id="1007" r:id="rId16"/>
    <p:sldId id="1008" r:id="rId17"/>
    <p:sldId id="1021" r:id="rId18"/>
    <p:sldId id="1010" r:id="rId19"/>
    <p:sldId id="1011" r:id="rId20"/>
    <p:sldId id="1012" r:id="rId21"/>
    <p:sldId id="1013" r:id="rId22"/>
    <p:sldId id="1014" r:id="rId23"/>
    <p:sldId id="1022" r:id="rId24"/>
    <p:sldId id="1015" r:id="rId25"/>
    <p:sldId id="1016" r:id="rId26"/>
    <p:sldId id="1017" r:id="rId27"/>
    <p:sldId id="1023" r:id="rId28"/>
    <p:sldId id="1018" r:id="rId29"/>
    <p:sldId id="993" r:id="rId30"/>
    <p:sldId id="996" r:id="rId31"/>
  </p:sldIdLst>
  <p:sldSz cx="12192000" cy="6858000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Высокие стены, легкие угловые башенки, купола, минареты, легкие </a:t>
          </a:r>
          <a:r>
            <a:rPr lang="ru-RU" sz="3200" b="1" i="0" dirty="0" err="1" smtClean="0">
              <a:latin typeface="Arial" pitchFamily="34" charset="0"/>
              <a:cs typeface="Arial" pitchFamily="34" charset="0"/>
            </a:rPr>
            <a:t>айваны</a:t>
          </a:r>
          <a:r>
            <a:rPr lang="ru-RU" sz="3200" b="1" i="0" dirty="0" smtClean="0">
              <a:latin typeface="Arial" pitchFamily="34" charset="0"/>
              <a:cs typeface="Arial" pitchFamily="34" charset="0"/>
            </a:rPr>
            <a:t> с деревянными колоннами создают повсюду неожиданные образы.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0D950AE6-A710-461A-92D4-DD89EB6DB1A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Многие памятники, благодаря стараниям людей, до сих пор сохранили свой первозданный вид. Гуляя по улочкам старого города, можно увидеть множество домов старой постройки, от которых «веет» историей и тайнами.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38DA7195-7AF1-4517-8537-4E5B8BCAA6F0}" type="parTrans" cxnId="{6551F484-63DC-47A9-8428-A3D5183E5815}">
      <dgm:prSet/>
      <dgm:spPr/>
      <dgm:t>
        <a:bodyPr/>
        <a:lstStyle/>
        <a:p>
          <a:endParaRPr lang="ru-RU"/>
        </a:p>
      </dgm:t>
    </dgm:pt>
    <dgm:pt modelId="{05DD33D7-8D1A-42E1-9847-181D9A5BC686}" type="sibTrans" cxnId="{6551F484-63DC-47A9-8428-A3D5183E5815}">
      <dgm:prSet/>
      <dgm:spPr/>
      <dgm:t>
        <a:bodyPr/>
        <a:lstStyle/>
        <a:p>
          <a:endParaRPr lang="ru-RU"/>
        </a:p>
      </dgm:t>
    </dgm:pt>
    <dgm:pt modelId="{2E3F1ED4-F0DB-4E4D-AD10-092343A862F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b="1" dirty="0" smtClean="0">
            <a:latin typeface="Arial" pitchFamily="34" charset="0"/>
            <a:cs typeface="Arial" pitchFamily="34" charset="0"/>
          </a:endParaRPr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Памятники – объекты Всемирного наследия ЮНЕСКО</a:t>
          </a:r>
          <a:r>
            <a:rPr lang="ru-RU" sz="3200" dirty="0" smtClean="0"/>
            <a:t/>
          </a:r>
          <a:br>
            <a:rPr lang="ru-RU" sz="3200" dirty="0" smtClean="0"/>
          </a:br>
          <a:endParaRPr lang="ru-RU" sz="3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F7FEAC8-CCED-456B-89BC-D025A16023BB}" type="parTrans" cxnId="{71A38B7A-9861-4D3B-BEC7-81C1629ADB0E}">
      <dgm:prSet/>
      <dgm:spPr/>
      <dgm:t>
        <a:bodyPr/>
        <a:lstStyle/>
        <a:p>
          <a:endParaRPr lang="ru-RU"/>
        </a:p>
      </dgm:t>
    </dgm:pt>
    <dgm:pt modelId="{F13FE976-2483-4E1E-9990-25C58E035988}" type="sibTrans" cxnId="{71A38B7A-9861-4D3B-BEC7-81C1629ADB0E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2CFA08-DF80-4B7B-AAE9-0CD5C18DF805}" type="pres">
      <dgm:prSet presAssocID="{2E3F1ED4-F0DB-4E4D-AD10-092343A862FC}" presName="node" presStyleLbl="node1" presStyleIdx="0" presStyleCnt="3" custScaleX="569439" custScaleY="43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63934-934D-43A5-B0C3-532ABC4BC8D0}" type="pres">
      <dgm:prSet presAssocID="{F13FE976-2483-4E1E-9990-25C58E03598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A9CF285-841F-4F25-BEED-7F53E316F833}" type="pres">
      <dgm:prSet presAssocID="{F13FE976-2483-4E1E-9990-25C58E03598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712C08C-5704-4735-9598-EEA274B70B84}" type="pres">
      <dgm:prSet presAssocID="{0D950AE6-A710-461A-92D4-DD89EB6DB1AB}" presName="node" presStyleLbl="node1" presStyleIdx="1" presStyleCnt="3" custScaleX="569439" custScaleY="108513" custLinFactNeighborX="-9283" custLinFactNeighborY="-29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ADDBD-DB3D-4A1A-AA1F-6A137C5A7FE7}" type="pres">
      <dgm:prSet presAssocID="{05DD33D7-8D1A-42E1-9847-181D9A5BC68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733E47D-E505-4179-9D6D-A62030929355}" type="pres">
      <dgm:prSet presAssocID="{05DD33D7-8D1A-42E1-9847-181D9A5BC68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3" custScaleX="569439" custScaleY="61761" custLinFactNeighborY="-3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B913E-F6A7-44CD-A410-1728651D2A7C}" type="presOf" srcId="{F13FE976-2483-4E1E-9990-25C58E035988}" destId="{DA9CF285-841F-4F25-BEED-7F53E316F833}" srcOrd="1" destOrd="0" presId="urn:microsoft.com/office/officeart/2005/8/layout/process2"/>
    <dgm:cxn modelId="{C5F552ED-C565-4C7D-98E4-FE3C0FAA1593}" type="presOf" srcId="{2E3F1ED4-F0DB-4E4D-AD10-092343A862FC}" destId="{122CFA08-DF80-4B7B-AAE9-0CD5C18DF805}" srcOrd="0" destOrd="0" presId="urn:microsoft.com/office/officeart/2005/8/layout/process2"/>
    <dgm:cxn modelId="{28FC5BE5-3284-4C8D-9B0E-732FC1B51E79}" type="presOf" srcId="{F13FE976-2483-4E1E-9990-25C58E035988}" destId="{8B663934-934D-43A5-B0C3-532ABC4BC8D0}" srcOrd="0" destOrd="0" presId="urn:microsoft.com/office/officeart/2005/8/layout/process2"/>
    <dgm:cxn modelId="{D735B316-4C20-4C8A-B309-30E5E46CB140}" type="presOf" srcId="{CC826121-EE82-4EC9-B875-65D4894F13E2}" destId="{851EA354-B7BF-4E17-B279-23993A4C3656}" srcOrd="0" destOrd="0" presId="urn:microsoft.com/office/officeart/2005/8/layout/process2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4EB10546-96A9-4BCE-B2EC-CB9D4148F256}" type="presOf" srcId="{05DD33D7-8D1A-42E1-9847-181D9A5BC686}" destId="{FD8ADDBD-DB3D-4A1A-AA1F-6A137C5A7FE7}" srcOrd="0" destOrd="0" presId="urn:microsoft.com/office/officeart/2005/8/layout/process2"/>
    <dgm:cxn modelId="{C32BCA68-214B-4921-BE35-55CCF0BC52F9}" type="presOf" srcId="{05DD33D7-8D1A-42E1-9847-181D9A5BC686}" destId="{E733E47D-E505-4179-9D6D-A62030929355}" srcOrd="1" destOrd="0" presId="urn:microsoft.com/office/officeart/2005/8/layout/process2"/>
    <dgm:cxn modelId="{E0A43200-B678-437B-A75A-DD086370BD79}" type="presOf" srcId="{0D950AE6-A710-461A-92D4-DD89EB6DB1AB}" destId="{E712C08C-5704-4735-9598-EEA274B70B84}" srcOrd="0" destOrd="0" presId="urn:microsoft.com/office/officeart/2005/8/layout/process2"/>
    <dgm:cxn modelId="{6551F484-63DC-47A9-8428-A3D5183E5815}" srcId="{55CA8F6A-A719-4DC8-94AC-BDB5570A48AD}" destId="{0D950AE6-A710-461A-92D4-DD89EB6DB1AB}" srcOrd="1" destOrd="0" parTransId="{38DA7195-7AF1-4517-8537-4E5B8BCAA6F0}" sibTransId="{05DD33D7-8D1A-42E1-9847-181D9A5BC686}"/>
    <dgm:cxn modelId="{71A38B7A-9861-4D3B-BEC7-81C1629ADB0E}" srcId="{55CA8F6A-A719-4DC8-94AC-BDB5570A48AD}" destId="{2E3F1ED4-F0DB-4E4D-AD10-092343A862FC}" srcOrd="0" destOrd="0" parTransId="{0F7FEAC8-CCED-456B-89BC-D025A16023BB}" sibTransId="{F13FE976-2483-4E1E-9990-25C58E035988}"/>
    <dgm:cxn modelId="{D9E56941-348D-4E83-81CE-34542FEA2B11}" type="presOf" srcId="{55CA8F6A-A719-4DC8-94AC-BDB5570A48AD}" destId="{71FD606C-BDF9-431F-B036-6ACA5D71E9FB}" srcOrd="0" destOrd="0" presId="urn:microsoft.com/office/officeart/2005/8/layout/process2"/>
    <dgm:cxn modelId="{7F1B26DE-0924-4AC7-980E-6814226DBA4F}" type="presParOf" srcId="{71FD606C-BDF9-431F-B036-6ACA5D71E9FB}" destId="{122CFA08-DF80-4B7B-AAE9-0CD5C18DF805}" srcOrd="0" destOrd="0" presId="urn:microsoft.com/office/officeart/2005/8/layout/process2"/>
    <dgm:cxn modelId="{55C57E10-BB97-4A48-AAE9-B0E12D6F8E12}" type="presParOf" srcId="{71FD606C-BDF9-431F-B036-6ACA5D71E9FB}" destId="{8B663934-934D-43A5-B0C3-532ABC4BC8D0}" srcOrd="1" destOrd="0" presId="urn:microsoft.com/office/officeart/2005/8/layout/process2"/>
    <dgm:cxn modelId="{3759A5D8-F723-4AC9-B58B-3240D419E50B}" type="presParOf" srcId="{8B663934-934D-43A5-B0C3-532ABC4BC8D0}" destId="{DA9CF285-841F-4F25-BEED-7F53E316F833}" srcOrd="0" destOrd="0" presId="urn:microsoft.com/office/officeart/2005/8/layout/process2"/>
    <dgm:cxn modelId="{C3D76F91-37AC-498F-A95C-A00A60D5D3F4}" type="presParOf" srcId="{71FD606C-BDF9-431F-B036-6ACA5D71E9FB}" destId="{E712C08C-5704-4735-9598-EEA274B70B84}" srcOrd="2" destOrd="0" presId="urn:microsoft.com/office/officeart/2005/8/layout/process2"/>
    <dgm:cxn modelId="{F1F43FD0-AE7F-4845-BE80-8E48A2D10903}" type="presParOf" srcId="{71FD606C-BDF9-431F-B036-6ACA5D71E9FB}" destId="{FD8ADDBD-DB3D-4A1A-AA1F-6A137C5A7FE7}" srcOrd="3" destOrd="0" presId="urn:microsoft.com/office/officeart/2005/8/layout/process2"/>
    <dgm:cxn modelId="{49392137-0DD5-40E1-93CF-ACEF6312788D}" type="presParOf" srcId="{FD8ADDBD-DB3D-4A1A-AA1F-6A137C5A7FE7}" destId="{E733E47D-E505-4179-9D6D-A62030929355}" srcOrd="0" destOrd="0" presId="urn:microsoft.com/office/officeart/2005/8/layout/process2"/>
    <dgm:cxn modelId="{70FEC4E5-9923-4241-B37F-400157DBA4D7}" type="presParOf" srcId="{71FD606C-BDF9-431F-B036-6ACA5D71E9FB}" destId="{851EA354-B7BF-4E17-B279-23993A4C365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2CFA08-DF80-4B7B-AAE9-0CD5C18DF805}">
      <dsp:nvSpPr>
        <dsp:cNvPr id="0" name=""/>
        <dsp:cNvSpPr/>
      </dsp:nvSpPr>
      <dsp:spPr>
        <a:xfrm>
          <a:off x="0" y="4720"/>
          <a:ext cx="11737304" cy="8117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Памятники – объекты Всемирного наследия ЮНЕСКО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endParaRPr lang="ru-RU" sz="32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4720"/>
        <a:ext cx="11737304" cy="811773"/>
      </dsp:txXfrm>
    </dsp:sp>
    <dsp:sp modelId="{8B663934-934D-43A5-B0C3-532ABC4BC8D0}">
      <dsp:nvSpPr>
        <dsp:cNvPr id="0" name=""/>
        <dsp:cNvSpPr/>
      </dsp:nvSpPr>
      <dsp:spPr>
        <a:xfrm rot="5400000">
          <a:off x="5618782" y="726462"/>
          <a:ext cx="499738" cy="84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00000">
        <a:off x="5618782" y="726462"/>
        <a:ext cx="499738" cy="846381"/>
      </dsp:txXfrm>
    </dsp:sp>
    <dsp:sp modelId="{E712C08C-5704-4735-9598-EEA274B70B84}">
      <dsp:nvSpPr>
        <dsp:cNvPr id="0" name=""/>
        <dsp:cNvSpPr/>
      </dsp:nvSpPr>
      <dsp:spPr>
        <a:xfrm>
          <a:off x="0" y="1482812"/>
          <a:ext cx="11737304" cy="204096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Многие памятники, благодаря стараниям людей, до сих пор сохранили свой первозданный вид. Гуляя по улочкам старого города, можно увидеть множество домов старой постройки, от которых «веет» историей и тайнами.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482812"/>
        <a:ext cx="11737304" cy="2040963"/>
      </dsp:txXfrm>
    </dsp:sp>
    <dsp:sp modelId="{FD8ADDBD-DB3D-4A1A-AA1F-6A137C5A7FE7}">
      <dsp:nvSpPr>
        <dsp:cNvPr id="0" name=""/>
        <dsp:cNvSpPr/>
      </dsp:nvSpPr>
      <dsp:spPr>
        <a:xfrm rot="5400000">
          <a:off x="5535040" y="3545401"/>
          <a:ext cx="667223" cy="84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 rot="5400000">
        <a:off x="5535040" y="3545401"/>
        <a:ext cx="667223" cy="846381"/>
      </dsp:txXfrm>
    </dsp:sp>
    <dsp:sp modelId="{851EA354-B7BF-4E17-B279-23993A4C3656}">
      <dsp:nvSpPr>
        <dsp:cNvPr id="0" name=""/>
        <dsp:cNvSpPr/>
      </dsp:nvSpPr>
      <dsp:spPr>
        <a:xfrm>
          <a:off x="0" y="4413407"/>
          <a:ext cx="11737304" cy="11616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Высокие стены, легкие угловые башенки, купола, минареты, легкие </a:t>
          </a:r>
          <a:r>
            <a:rPr lang="ru-RU" sz="3200" b="1" i="0" kern="1200" dirty="0" err="1" smtClean="0">
              <a:latin typeface="Arial" pitchFamily="34" charset="0"/>
              <a:cs typeface="Arial" pitchFamily="34" charset="0"/>
            </a:rPr>
            <a:t>айваны</a:t>
          </a: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 с деревянными колоннами создают повсюду неожиданные образы.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4413407"/>
        <a:ext cx="11737304" cy="116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983432" y="2308543"/>
            <a:ext cx="10873208" cy="2107664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ИСТОРИКО–АРХИТЕКТУРНЫЕ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ПАМЯТНИКИ УЗБЕКИСТАНА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42693" y="3411554"/>
            <a:ext cx="504056" cy="21602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://malak-travel.com/wp-content/uploads/2018/09/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4575141"/>
            <a:ext cx="6912768" cy="2166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08720"/>
            <a:ext cx="6408712" cy="56886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Строение имеет квадратную форму, стены одинаково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с четырёх сторон выложены из жжёного кирпича.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Рисунок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стен напоминает плетёный камыш. Здание венчается куполом. На четырех углах крыши установлены маленькие купола.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САМАНИДОВ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7412" name="Picture 4" descr="https://img-fotki.yandex.ru/get/3600/50083820.4bb/0_10eb04_c94a3d9e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913953"/>
            <a:ext cx="4119923" cy="5493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11521280" cy="30243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Есть история о том, что когда Чингисхан шел на Бухару в марте 1220 года, жители города, спасая, засыпали мавзолей песком. В результате  он стал похож на бархан. Как не удивительно, он действительно  не пострадал во время разграбления и уничтожения Бухары войском Чингисхана</a:t>
            </a:r>
            <a:r>
              <a:rPr lang="ru-RU" dirty="0" smtClean="0"/>
              <a:t>.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САМАНИДОВ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wikiway.com/upload/hl-photo/1a4/29f/mavzoley-samanidov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2344" y="4077072"/>
            <a:ext cx="2448272" cy="2402631"/>
          </a:xfrm>
          <a:prstGeom prst="rect">
            <a:avLst/>
          </a:prstGeom>
          <a:noFill/>
        </p:spPr>
      </p:pic>
      <p:pic>
        <p:nvPicPr>
          <p:cNvPr id="16388" name="Picture 4" descr="https://im0-tub-ru.yandex.net/i?id=d0d45b36b78242c2dd6886412dbd0cbe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4005064"/>
            <a:ext cx="3240360" cy="2520280"/>
          </a:xfrm>
          <a:prstGeom prst="rect">
            <a:avLst/>
          </a:prstGeom>
          <a:noFill/>
        </p:spPr>
      </p:pic>
      <p:pic>
        <p:nvPicPr>
          <p:cNvPr id="16390" name="Picture 6" descr="https://otvet.imgsmail.ru/download/6485756_25bb94f5011d7392c5799b8ca2a38e08_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776" y="4005064"/>
            <a:ext cx="4752528" cy="23937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08720"/>
            <a:ext cx="5616624" cy="554461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Более того, он был  невидимым еще несколько столетий.    Как бы то ни было,        до XX века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мавзолей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находился под культурным слоем. Потом здание расчистили, а в 1934 году оно было отреставрировано.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САМАНИДОВ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https://wikiway.com/upload/hl-photo/fcd/e00/mavzoley-samanido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3501008"/>
            <a:ext cx="5400600" cy="2833168"/>
          </a:xfrm>
          <a:prstGeom prst="rect">
            <a:avLst/>
          </a:prstGeom>
          <a:noFill/>
        </p:spPr>
      </p:pic>
      <p:pic>
        <p:nvPicPr>
          <p:cNvPr id="44036" name="Picture 4" descr="https://pbs.twimg.com/media/EOv2dPBUEAAAsZ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908720"/>
            <a:ext cx="2651101" cy="2488072"/>
          </a:xfrm>
          <a:prstGeom prst="rect">
            <a:avLst/>
          </a:prstGeom>
          <a:noFill/>
        </p:spPr>
      </p:pic>
      <p:pic>
        <p:nvPicPr>
          <p:cNvPr id="44038" name="Picture 6" descr="https://pbs.twimg.com/media/EMmwxwfW4AIsDZ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2344" y="908720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908720"/>
            <a:ext cx="6336704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Его ещё называют Большим минаретом - он является одним из самых красивых архитектурных памятников Бухары.  Построен в 1127 году по распоряжению правителя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КАЛОН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pbs.twimg.com/media/D50JrfbXoAAiP4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1052736"/>
            <a:ext cx="4258866" cy="54384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7704856" cy="56117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Местная легенда гласит, что когда великий Чингисхан, после уничтожения половины города, вошел на площадь возле этой башни, и посмотрел вверх на минарет, с его головы упал шлем. Ему пришлось наклониться, чтобы поднять его с земли. </a:t>
            </a:r>
            <a:r>
              <a:rPr lang="ru-RU" sz="2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«Я никогда никому не кланялся», - сказал могущественный воин. - Но это строение настолько грандиозно, что оно заслуживает поклона».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Так эта великолепная башня уцелела.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КАЛОН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https://uzbekistan.travel/storage/app/media/nargiza/cropped-images/cropped-images/poikalon-641-46-0-0-1582871540-0-0-0-0-1582871789.jpg"/>
          <p:cNvPicPr>
            <a:picLocks noChangeAspect="1" noChangeArrowheads="1"/>
          </p:cNvPicPr>
          <p:nvPr/>
        </p:nvPicPr>
        <p:blipFill>
          <a:blip r:embed="rId2" cstate="print"/>
          <a:srcRect r="51204"/>
          <a:stretch>
            <a:fillRect/>
          </a:stretch>
        </p:blipFill>
        <p:spPr bwMode="auto">
          <a:xfrm>
            <a:off x="8256240" y="1052736"/>
            <a:ext cx="3600400" cy="53956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908720"/>
            <a:ext cx="10887000" cy="27363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Фундамент минарета, выложенный из камня и специальной смеси уходит на глубину 9 метров. Высота минарета 50 метров, он построен из жжёного кирпича. В верхней части башни для обзора сделаны 16 проёмов.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КАЛОН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4340" name="Picture 4" descr="https://pbs.twimg.com/media/EZKvD5oVcAAv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861048"/>
            <a:ext cx="2736304" cy="2731744"/>
          </a:xfrm>
          <a:prstGeom prst="rect">
            <a:avLst/>
          </a:prstGeom>
          <a:noFill/>
        </p:spPr>
      </p:pic>
      <p:pic>
        <p:nvPicPr>
          <p:cNvPr id="14342" name="Picture 6" descr="http://romeartlover.tripod.com/Bukhar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3861048"/>
            <a:ext cx="7745338" cy="27809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980728"/>
            <a:ext cx="6048672" cy="51125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К вершине минарета ведёт сооруженная внутри винтовая лестница, состоящая из 104 ступеней. Древний памятник архитектурного искусства минарет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Калон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незыблемо стоит до сих пор, восхищая всех своей красотой и величием.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КАЛОН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www.syl.ru/misc/i/ai/308088/1727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052737"/>
            <a:ext cx="4752528" cy="2736304"/>
          </a:xfrm>
          <a:prstGeom prst="rect">
            <a:avLst/>
          </a:prstGeom>
          <a:noFill/>
        </p:spPr>
      </p:pic>
      <p:pic>
        <p:nvPicPr>
          <p:cNvPr id="13316" name="Picture 4" descr="https://shorthand-social.imgix.net/prod/story/3yqGRfQm2n/media/15cff9a0421411e78ffc8735fe40b87c/original.jpg?w=1500&amp;h=1500&amp;fit=clip&amp;fm=jpg&amp;q=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3825897"/>
            <a:ext cx="4752528" cy="25554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1344" y="1124744"/>
            <a:ext cx="11737304" cy="21602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Регистан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означает «песчаное поле».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Люди поговаривают, что когда – то, в далекие времена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здесь протекал большой арык, который нанес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много –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много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песка.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5360" y="3861048"/>
            <a:ext cx="11377264" cy="24482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Под словом «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регистан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» на Востоке, в том числе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Узбекистане в прошлом подразумевалась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городская площадь в центре города, где собирался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народ, где проводились гулянья, праздники,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представления и другие мероприятия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08721"/>
            <a:ext cx="11449272" cy="16561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городской площади Самарканда впоследствии был возведён архитектурный комплекс, состоящий из трёх медресе: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Улугбека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Шердора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Тиллакори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brandmylife.ru/wp-content/uploads/2019/10/nochnaya-ploshhad-registan-v-samarkan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0" y="2708920"/>
            <a:ext cx="10009112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5760640" cy="56166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Медресе Улугбека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построенное в XV веке состоит из двух этажей, по периметру его двора расположены жилые кельи -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худжры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Остальные два -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медресе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Шердора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медресе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Тиллакори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построены в XVII веке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хакимом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(градоначальником) Самарканда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Бахадыром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img-s3.onedio.com/id-575f603bd2e3fed128238e10/rev-0/raw/s-f6216921463afa31c6b82b9a3abefcfe4b5ce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3645024"/>
            <a:ext cx="5328592" cy="2629323"/>
          </a:xfrm>
          <a:prstGeom prst="rect">
            <a:avLst/>
          </a:prstGeom>
          <a:noFill/>
        </p:spPr>
      </p:pic>
      <p:pic>
        <p:nvPicPr>
          <p:cNvPr id="10244" name="Picture 4" descr="https://img1.advisor.travel/1340x694px-Registan_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980728"/>
            <a:ext cx="5256584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1124744"/>
            <a:ext cx="11305256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ИСТОРИКО - АРХИТЕКТУРНЫЕ ПАМЯТНИКИ УЗБЕКИСТАНА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708920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МАВЗОЛЕЙ ИСМАИЛА САМАНИ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3789040"/>
            <a:ext cx="11233248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МИНАРЕТ КАЛОН (МИНОРАИ КАЛОН)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7368" y="4797152"/>
            <a:ext cx="11305256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7368" y="5733256"/>
            <a:ext cx="11233248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08720"/>
            <a:ext cx="6552728" cy="56166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Медресе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Шердор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двухэтажное здание квадратной формы, расположено напротив медресе Улугбека. На портале здания изображён рыжеватый золочёный лев, гонящийся за белой ланью. Солнце же изображено в виде человеческого лица с миндалевидными веками и разрезными глазами.</a:t>
            </a:r>
          </a:p>
          <a:p>
            <a:pPr algn="ctr">
              <a:lnSpc>
                <a:spcPct val="120000"/>
              </a:lnSpc>
            </a:pPr>
            <a:endParaRPr lang="ru-RU" sz="28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cdn.pixabay.com/photo/2013/10/17/14/05/samarkand-196904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268760"/>
            <a:ext cx="5052053" cy="48691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001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Из-за того, что для украшения мечети данного медресе было потрачено очень много золота, его стали называть </a:t>
            </a:r>
            <a:r>
              <a:rPr lang="ru-RU" sz="3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Тиллакори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(отделанное золотом).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АРХИТЕКТУРНЫЙ КОМПЛЕКС РЕГИСТАН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farm1.staticflickr.com/876/40393882605_6d68007ce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3861048"/>
            <a:ext cx="5403069" cy="2448632"/>
          </a:xfrm>
          <a:prstGeom prst="rect">
            <a:avLst/>
          </a:prstGeom>
          <a:noFill/>
        </p:spPr>
      </p:pic>
      <p:pic>
        <p:nvPicPr>
          <p:cNvPr id="8196" name="Picture 4" descr="https://cdn.pixabay.com/photo/2013/10/17/14/07/medrese-196911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980728"/>
            <a:ext cx="5256584" cy="2718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5904656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Одна из жемчужин мирового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зодчества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расположена во внутренней части города Хивы. Она состоит из 54 уникальных архитектурных шедевров, созданных великими зодчими и мастерами прошлого.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Ичан-Кала – старый город в Хи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980728"/>
            <a:ext cx="5688632" cy="53009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5616624" cy="547260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Легенда гласит, что при строительстве цитадели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Ичан - Кала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использовалась глина из тех же мест, откуда брал её пророк Мухаммед, когда строил Медину. Озеро, появившееся позже, принято считать святым. 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7106" name="Picture 2" descr="Ичан-Кала – старый город в Хи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1297" y="1147564"/>
            <a:ext cx="5256584" cy="51389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9"/>
            <a:ext cx="11521280" cy="17281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Этот комплекс охватывает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древний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Арк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(место для жалоб), медресе, мечети, мавзолеи и другие подобные сооружения.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Picture 2" descr="Ичан-Кала – старый город в Хи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2996952"/>
            <a:ext cx="3816424" cy="3328406"/>
          </a:xfrm>
          <a:prstGeom prst="rect">
            <a:avLst/>
          </a:prstGeom>
          <a:noFill/>
        </p:spPr>
      </p:pic>
      <p:pic>
        <p:nvPicPr>
          <p:cNvPr id="6146" name="Picture 2" descr="Ичан-Кала – старый город в Хиве"/>
          <p:cNvPicPr>
            <a:picLocks noChangeAspect="1" noChangeArrowheads="1"/>
          </p:cNvPicPr>
          <p:nvPr/>
        </p:nvPicPr>
        <p:blipFill>
          <a:blip r:embed="rId3" cstate="print"/>
          <a:srcRect b="18993"/>
          <a:stretch>
            <a:fillRect/>
          </a:stretch>
        </p:blipFill>
        <p:spPr bwMode="auto">
          <a:xfrm>
            <a:off x="4655840" y="3068960"/>
            <a:ext cx="3096344" cy="3344360"/>
          </a:xfrm>
          <a:prstGeom prst="rect">
            <a:avLst/>
          </a:prstGeom>
          <a:noFill/>
        </p:spPr>
      </p:pic>
      <p:pic>
        <p:nvPicPr>
          <p:cNvPr id="6148" name="Picture 4" descr="Ичан-Кала – старый город в Хив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3068960"/>
            <a:ext cx="3779573" cy="32667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963636"/>
            <a:ext cx="5588000" cy="5489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мире мало древних городов, которые в первозданном виде сохранились бы с целыми ансамблями уникальных историко-архитектурных памятников.</a:t>
            </a:r>
          </a:p>
          <a:p>
            <a:pPr algn="ctr">
              <a:lnSpc>
                <a:spcPct val="110000"/>
              </a:lnSpc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ИЧАН КАЛА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124" name="Picture 4" descr="Куда сходить в Хи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6484" y="1168806"/>
            <a:ext cx="5230716" cy="51405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8"/>
            <a:ext cx="5587032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Поэтому уже в 1961 году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Ичан-Кала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был превращён в музей-заповедник. Территория этого музея-заповедника составляет 26 гектаров. В 1990 году по решению ЮНЕСКО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Ичан-Кала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была внесена в список «Всемирного культурного наследия».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ИЧАН - КАЛА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Достопримечательности Хив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980728"/>
            <a:ext cx="5328592" cy="3007882"/>
          </a:xfrm>
          <a:prstGeom prst="rect">
            <a:avLst/>
          </a:prstGeom>
          <a:noFill/>
        </p:spPr>
      </p:pic>
      <p:pic>
        <p:nvPicPr>
          <p:cNvPr id="4100" name="Picture 4" descr="Что посмотреть в Хив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4221088"/>
            <a:ext cx="5400600" cy="2258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836712"/>
            <a:ext cx="11089232" cy="15841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Минареты, медресе, мечети, мавзолеи – это живая память о великих мастерах, о великом народном таланте, духовном богатстве народа.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9" descr="D:\Фото\Samarkand\2 (2).jpg"/>
          <p:cNvPicPr>
            <a:picLocks noChangeAspect="1" noChangeArrowheads="1"/>
          </p:cNvPicPr>
          <p:nvPr/>
        </p:nvPicPr>
        <p:blipFill>
          <a:blip r:embed="rId2" cstate="print"/>
          <a:srcRect l="4760" t="12683" r="9520"/>
          <a:stretch>
            <a:fillRect/>
          </a:stretch>
        </p:blipFill>
        <p:spPr bwMode="auto">
          <a:xfrm>
            <a:off x="115888" y="4645025"/>
            <a:ext cx="2241550" cy="17129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8" descr="D:\Фото\Bukhara\1 (3).jpg"/>
          <p:cNvPicPr>
            <a:picLocks noChangeAspect="1" noChangeArrowheads="1"/>
          </p:cNvPicPr>
          <p:nvPr/>
        </p:nvPicPr>
        <p:blipFill>
          <a:blip r:embed="rId3" cstate="print"/>
          <a:srcRect l="6299" r="6299"/>
          <a:stretch>
            <a:fillRect/>
          </a:stretch>
        </p:blipFill>
        <p:spPr bwMode="auto">
          <a:xfrm>
            <a:off x="911424" y="2636912"/>
            <a:ext cx="2664296" cy="17145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D:\Фото\Tashkent\12 (2).jpg"/>
          <p:cNvPicPr>
            <a:picLocks noChangeAspect="1" noChangeArrowheads="1"/>
          </p:cNvPicPr>
          <p:nvPr/>
        </p:nvPicPr>
        <p:blipFill>
          <a:blip r:embed="rId4" cstate="print"/>
          <a:srcRect b="16934"/>
          <a:stretch>
            <a:fillRect/>
          </a:stretch>
        </p:blipFill>
        <p:spPr bwMode="auto">
          <a:xfrm>
            <a:off x="2999656" y="4653136"/>
            <a:ext cx="2834701" cy="172767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7" descr="D:\Для сайта\ТМТЯ-2013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0" y="2636912"/>
            <a:ext cx="2664296" cy="166642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D:\Фото\fergana-valley\margil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18" b="7559"/>
          <a:stretch>
            <a:fillRect/>
          </a:stretch>
        </p:blipFill>
        <p:spPr bwMode="auto">
          <a:xfrm>
            <a:off x="6600056" y="4653136"/>
            <a:ext cx="2808312" cy="1700807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5" descr="D:\Фото\Bukhara\nakshbandi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636912"/>
            <a:ext cx="2582119" cy="1712252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5" descr="D:\Фото\Bukhara\folklor-show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448" b="2362"/>
          <a:stretch>
            <a:fillRect/>
          </a:stretch>
        </p:blipFill>
        <p:spPr bwMode="auto">
          <a:xfrm>
            <a:off x="9984432" y="4653136"/>
            <a:ext cx="1872208" cy="172844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688632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Высока наша мера ответственности перед будущим и поэтому мы сегодня должны сделать все возможное, чтобы сохранить для следующих поколений все достижения человеческой цивилизации.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Фото\Nurata\citadel-makedonski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99" b="8189"/>
          <a:stretch>
            <a:fillRect/>
          </a:stretch>
        </p:blipFill>
        <p:spPr bwMode="auto">
          <a:xfrm>
            <a:off x="6456040" y="3501008"/>
            <a:ext cx="4824536" cy="256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Фото\Термез\kirk-kiz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91" b="7091"/>
          <a:stretch>
            <a:fillRect/>
          </a:stretch>
        </p:blipFill>
        <p:spPr bwMode="auto">
          <a:xfrm>
            <a:off x="6888088" y="1052736"/>
            <a:ext cx="3975100" cy="2271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719895060"/>
              </p:ext>
            </p:extLst>
          </p:nvPr>
        </p:nvGraphicFramePr>
        <p:xfrm>
          <a:off x="191344" y="764704"/>
          <a:ext cx="117373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336" y="836712"/>
            <a:ext cx="6192688" cy="59046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itchFamily="34" charset="0"/>
              </a:rPr>
              <a:t>Что Вам приходит в голову, когда заходит речь об Узбекистане? В первую очередь, богатейшее и почти нетронутое временем архитектурное наследие древней восточной земли. Архитектурные и культурные памятники, площади, крепости, руины древних городищ - вот настоящие каменные страницы истории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sun9-65.userapi.com/c837338/v837338857/26112/tan72T3ZLy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908720"/>
            <a:ext cx="5472608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</a:t>
            </a:r>
            <a:r>
              <a:rPr lang="ru-RU" sz="4000" dirty="0" smtClean="0"/>
              <a:t>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§37.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117 – 120.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2348880"/>
            <a:ext cx="3888432" cy="2361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Расскажите о списке «Всемирного культурного наследия».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84232" y="3212976"/>
            <a:ext cx="3744416" cy="19303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Выполните самостоятельную работу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стр. 121.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72514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11593288" cy="28803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Многие знают о грандиозной площади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Регистан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 о бирюзовом куполе  мавзолея Гур-Эмир, об усыпальнице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и знаменитом 50 – метровым минаретом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Калон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 Хива знаменита своим «городом в городе» - средневековой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Ичан-Калой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где практически ничто не напоминает, что на дворе уже XXI век.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3554" name="Picture 2" descr="https://izhevsk.ru/forums/icons/forum_pictures/asyncupload/515503/2020/1/7/1578404974U515503TAGB3530792016_orig.jpg"/>
          <p:cNvPicPr>
            <a:picLocks noChangeAspect="1" noChangeArrowheads="1"/>
          </p:cNvPicPr>
          <p:nvPr/>
        </p:nvPicPr>
        <p:blipFill>
          <a:blip r:embed="rId2" cstate="print"/>
          <a:srcRect l="12201" t="18050" r="12791"/>
          <a:stretch>
            <a:fillRect/>
          </a:stretch>
        </p:blipFill>
        <p:spPr bwMode="auto">
          <a:xfrm>
            <a:off x="1127448" y="3933056"/>
            <a:ext cx="9865096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83832" y="908720"/>
            <a:ext cx="7416824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хотя безжалостная рука времени коснулась большинства великолепных зданий, но и в наши дни творения зодчих Средневековья вызывают справедливое восхищение. А самое приятное, что все эти памятники - не просто музей под открытым небом. Исторические декорации до сих пор наполнены жизнью, которая для постороннего выглядит как сериал из Средневековья.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https://ictnews.uz/wp-content/uploads/2019/01/2019-01-28-16_07_30-11_2018.pdf-Adobe-Acrobat-Reader-D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844824"/>
            <a:ext cx="4191942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836713"/>
            <a:ext cx="11305256" cy="158417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точки зрения исторического наследия, Узбекистан является одной из самых известных стран не только региона, но и всего мира.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://1.bp.blogspot.com/-XIrSaKo_Z0w/VF4KRWV1PgI/AAAAAAAAEgE/afdJnDqpt0o/s1600/bukhara-dostoprimechatelnosti-.jpg"/>
          <p:cNvPicPr>
            <a:picLocks noChangeAspect="1" noChangeArrowheads="1"/>
          </p:cNvPicPr>
          <p:nvPr/>
        </p:nvPicPr>
        <p:blipFill>
          <a:blip r:embed="rId2" cstate="print"/>
          <a:srcRect r="1282"/>
          <a:stretch>
            <a:fillRect/>
          </a:stretch>
        </p:blipFill>
        <p:spPr bwMode="auto">
          <a:xfrm>
            <a:off x="335360" y="2492896"/>
            <a:ext cx="11377264" cy="3933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124744"/>
            <a:ext cx="5803056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Вы познакомитесь с частицей духовного наследия цивилизации Центральной Азии - памятниками древней культуры исторических городов Узбекистана.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://pr.uz/wp-content/uploads/Untitled-1.png"/>
          <p:cNvPicPr>
            <a:picLocks noChangeAspect="1" noChangeArrowheads="1"/>
          </p:cNvPicPr>
          <p:nvPr/>
        </p:nvPicPr>
        <p:blipFill>
          <a:blip r:embed="rId2" cstate="print"/>
          <a:srcRect t="17602" b="2311"/>
          <a:stretch>
            <a:fillRect/>
          </a:stretch>
        </p:blipFill>
        <p:spPr bwMode="auto">
          <a:xfrm>
            <a:off x="6384032" y="1268760"/>
            <a:ext cx="5275385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3952" y="908720"/>
            <a:ext cx="6192688" cy="35283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«…Если в Вашем сердце проснется восхищение Красотой, то Вы обретете товар, в котором нуждаются все. Весь мир станет Вашим покупателем…»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ИСТОРИКО – АРХИТЕКТУРНЫЕ ПАМЯТНИКИ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yt3.ggpht.com/a/AATXAJxXj1SMrxRaPUbcp6D-9avZxOa_dbhHqbSBKXzJVA=s900-c-k-c0x00ffffff-no-r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5116116" cy="5116116"/>
          </a:xfrm>
          <a:prstGeom prst="rect">
            <a:avLst/>
          </a:prstGeom>
          <a:noFill/>
        </p:spPr>
      </p:pic>
      <p:pic>
        <p:nvPicPr>
          <p:cNvPr id="19460" name="Picture 4" descr="https://www.webturizm.ru/storage/photos/uzbekistan/uzbekistan-samarkand-21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4509120"/>
            <a:ext cx="3744416" cy="21846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312792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самом центре парка культуры и отдыха Бухары стоит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Мавзолей Исмаила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Он построен в IX веке по распоряжению самого правителя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прославленного Исмаила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Самани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9"/>
            <a:ext cx="12192000" cy="68899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САМАНИДОВ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s://canaan.travel/uploads/files/2019/05/16/z5VrZWU7/mavzoley%20ismaila%20sa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340768"/>
            <a:ext cx="5988968" cy="44862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9320</TotalTime>
  <Words>1007</Words>
  <Application>Microsoft Office PowerPoint</Application>
  <PresentationFormat>Произвольный</PresentationFormat>
  <Paragraphs>86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1858</cp:revision>
  <dcterms:created xsi:type="dcterms:W3CDTF">2020-04-27T10:05:42Z</dcterms:created>
  <dcterms:modified xsi:type="dcterms:W3CDTF">2020-12-17T02:02:03Z</dcterms:modified>
</cp:coreProperties>
</file>