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564" r:id="rId2"/>
    <p:sldId id="951" r:id="rId3"/>
    <p:sldId id="997" r:id="rId4"/>
    <p:sldId id="998" r:id="rId5"/>
    <p:sldId id="999" r:id="rId6"/>
    <p:sldId id="1028" r:id="rId7"/>
    <p:sldId id="1000" r:id="rId8"/>
    <p:sldId id="1025" r:id="rId9"/>
    <p:sldId id="1027" r:id="rId10"/>
    <p:sldId id="1029" r:id="rId11"/>
    <p:sldId id="1032" r:id="rId12"/>
    <p:sldId id="1033" r:id="rId13"/>
    <p:sldId id="1041" r:id="rId14"/>
    <p:sldId id="1043" r:id="rId15"/>
    <p:sldId id="1001" r:id="rId16"/>
    <p:sldId id="1034" r:id="rId17"/>
    <p:sldId id="1035" r:id="rId18"/>
    <p:sldId id="1037" r:id="rId19"/>
    <p:sldId id="1038" r:id="rId20"/>
    <p:sldId id="1002" r:id="rId21"/>
    <p:sldId id="1003" r:id="rId22"/>
    <p:sldId id="1026" r:id="rId23"/>
    <p:sldId id="1004" r:id="rId24"/>
    <p:sldId id="1005" r:id="rId25"/>
    <p:sldId id="1006" r:id="rId26"/>
    <p:sldId id="1007" r:id="rId27"/>
    <p:sldId id="1008" r:id="rId28"/>
    <p:sldId id="1009" r:id="rId29"/>
    <p:sldId id="1010" r:id="rId30"/>
    <p:sldId id="1011" r:id="rId31"/>
    <p:sldId id="1023" r:id="rId32"/>
    <p:sldId id="1012" r:id="rId33"/>
    <p:sldId id="1013" r:id="rId34"/>
    <p:sldId id="993" r:id="rId35"/>
    <p:sldId id="996" r:id="rId36"/>
  </p:sldIdLst>
  <p:sldSz cx="12192000" cy="6858000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История Ташкента богата и разнообразна.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0D950AE6-A710-461A-92D4-DD89EB6DB1A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«…величественным Ташкентом - воротами нашей Родины, главным городом страны - по праву гордится весь народ Узбекистана…»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38DA7195-7AF1-4517-8537-4E5B8BCAA6F0}" type="parTrans" cxnId="{6551F484-63DC-47A9-8428-A3D5183E5815}">
      <dgm:prSet/>
      <dgm:spPr/>
      <dgm:t>
        <a:bodyPr/>
        <a:lstStyle/>
        <a:p>
          <a:endParaRPr lang="ru-RU"/>
        </a:p>
      </dgm:t>
    </dgm:pt>
    <dgm:pt modelId="{05DD33D7-8D1A-42E1-9847-181D9A5BC686}" type="sibTrans" cxnId="{6551F484-63DC-47A9-8428-A3D5183E5815}">
      <dgm:prSet/>
      <dgm:spPr/>
      <dgm:t>
        <a:bodyPr/>
        <a:lstStyle/>
        <a:p>
          <a:endParaRPr lang="ru-RU"/>
        </a:p>
      </dgm:t>
    </dgm:pt>
    <dgm:pt modelId="{2E3F1ED4-F0DB-4E4D-AD10-092343A862F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b="1" dirty="0" smtClean="0">
            <a:latin typeface="Arial" pitchFamily="34" charset="0"/>
            <a:cs typeface="Arial" pitchFamily="34" charset="0"/>
          </a:endParaRPr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2200 лет. Это не просто юбилейная дата, а яркое свидетельство сохранения и возрождения богатой истории. Ташкент внёс большой вклад в развитие мировой цивилизации.</a:t>
          </a:r>
          <a:r>
            <a:rPr lang="ru-RU" sz="3200" dirty="0" smtClean="0"/>
            <a:t/>
          </a:r>
          <a:br>
            <a:rPr lang="ru-RU" sz="3200" dirty="0" smtClean="0"/>
          </a:br>
          <a:endParaRPr lang="ru-RU" sz="3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F7FEAC8-CCED-456B-89BC-D025A16023BB}" type="parTrans" cxnId="{71A38B7A-9861-4D3B-BEC7-81C1629ADB0E}">
      <dgm:prSet/>
      <dgm:spPr/>
      <dgm:t>
        <a:bodyPr/>
        <a:lstStyle/>
        <a:p>
          <a:endParaRPr lang="ru-RU"/>
        </a:p>
      </dgm:t>
    </dgm:pt>
    <dgm:pt modelId="{F13FE976-2483-4E1E-9990-25C58E035988}" type="sibTrans" cxnId="{71A38B7A-9861-4D3B-BEC7-81C1629ADB0E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2CFA08-DF80-4B7B-AAE9-0CD5C18DF805}" type="pres">
      <dgm:prSet presAssocID="{2E3F1ED4-F0DB-4E4D-AD10-092343A862FC}" presName="node" presStyleLbl="node1" presStyleIdx="0" presStyleCnt="3" custScaleX="569439" custScaleY="11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63934-934D-43A5-B0C3-532ABC4BC8D0}" type="pres">
      <dgm:prSet presAssocID="{F13FE976-2483-4E1E-9990-25C58E03598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A9CF285-841F-4F25-BEED-7F53E316F833}" type="pres">
      <dgm:prSet presAssocID="{F13FE976-2483-4E1E-9990-25C58E03598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712C08C-5704-4735-9598-EEA274B70B84}" type="pres">
      <dgm:prSet presAssocID="{0D950AE6-A710-461A-92D4-DD89EB6DB1AB}" presName="node" presStyleLbl="node1" presStyleIdx="1" presStyleCnt="3" custScaleX="569439" custScaleY="67643" custLinFactNeighborX="-9283" custLinFactNeighborY="-29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ADDBD-DB3D-4A1A-AA1F-6A137C5A7FE7}" type="pres">
      <dgm:prSet presAssocID="{05DD33D7-8D1A-42E1-9847-181D9A5BC68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733E47D-E505-4179-9D6D-A62030929355}" type="pres">
      <dgm:prSet presAssocID="{05DD33D7-8D1A-42E1-9847-181D9A5BC68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3" custScaleX="569439" custScaleY="61761" custLinFactNeighborY="-3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B913E-F6A7-44CD-A410-1728651D2A7C}" type="presOf" srcId="{F13FE976-2483-4E1E-9990-25C58E035988}" destId="{DA9CF285-841F-4F25-BEED-7F53E316F833}" srcOrd="1" destOrd="0" presId="urn:microsoft.com/office/officeart/2005/8/layout/process2"/>
    <dgm:cxn modelId="{C5F552ED-C565-4C7D-98E4-FE3C0FAA1593}" type="presOf" srcId="{2E3F1ED4-F0DB-4E4D-AD10-092343A862FC}" destId="{122CFA08-DF80-4B7B-AAE9-0CD5C18DF805}" srcOrd="0" destOrd="0" presId="urn:microsoft.com/office/officeart/2005/8/layout/process2"/>
    <dgm:cxn modelId="{28FC5BE5-3284-4C8D-9B0E-732FC1B51E79}" type="presOf" srcId="{F13FE976-2483-4E1E-9990-25C58E035988}" destId="{8B663934-934D-43A5-B0C3-532ABC4BC8D0}" srcOrd="0" destOrd="0" presId="urn:microsoft.com/office/officeart/2005/8/layout/process2"/>
    <dgm:cxn modelId="{D735B316-4C20-4C8A-B309-30E5E46CB140}" type="presOf" srcId="{CC826121-EE82-4EC9-B875-65D4894F13E2}" destId="{851EA354-B7BF-4E17-B279-23993A4C3656}" srcOrd="0" destOrd="0" presId="urn:microsoft.com/office/officeart/2005/8/layout/process2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4EB10546-96A9-4BCE-B2EC-CB9D4148F256}" type="presOf" srcId="{05DD33D7-8D1A-42E1-9847-181D9A5BC686}" destId="{FD8ADDBD-DB3D-4A1A-AA1F-6A137C5A7FE7}" srcOrd="0" destOrd="0" presId="urn:microsoft.com/office/officeart/2005/8/layout/process2"/>
    <dgm:cxn modelId="{C32BCA68-214B-4921-BE35-55CCF0BC52F9}" type="presOf" srcId="{05DD33D7-8D1A-42E1-9847-181D9A5BC686}" destId="{E733E47D-E505-4179-9D6D-A62030929355}" srcOrd="1" destOrd="0" presId="urn:microsoft.com/office/officeart/2005/8/layout/process2"/>
    <dgm:cxn modelId="{E0A43200-B678-437B-A75A-DD086370BD79}" type="presOf" srcId="{0D950AE6-A710-461A-92D4-DD89EB6DB1AB}" destId="{E712C08C-5704-4735-9598-EEA274B70B84}" srcOrd="0" destOrd="0" presId="urn:microsoft.com/office/officeart/2005/8/layout/process2"/>
    <dgm:cxn modelId="{6551F484-63DC-47A9-8428-A3D5183E5815}" srcId="{55CA8F6A-A719-4DC8-94AC-BDB5570A48AD}" destId="{0D950AE6-A710-461A-92D4-DD89EB6DB1AB}" srcOrd="1" destOrd="0" parTransId="{38DA7195-7AF1-4517-8537-4E5B8BCAA6F0}" sibTransId="{05DD33D7-8D1A-42E1-9847-181D9A5BC686}"/>
    <dgm:cxn modelId="{D9E56941-348D-4E83-81CE-34542FEA2B11}" type="presOf" srcId="{55CA8F6A-A719-4DC8-94AC-BDB5570A48AD}" destId="{71FD606C-BDF9-431F-B036-6ACA5D71E9FB}" srcOrd="0" destOrd="0" presId="urn:microsoft.com/office/officeart/2005/8/layout/process2"/>
    <dgm:cxn modelId="{71A38B7A-9861-4D3B-BEC7-81C1629ADB0E}" srcId="{55CA8F6A-A719-4DC8-94AC-BDB5570A48AD}" destId="{2E3F1ED4-F0DB-4E4D-AD10-092343A862FC}" srcOrd="0" destOrd="0" parTransId="{0F7FEAC8-CCED-456B-89BC-D025A16023BB}" sibTransId="{F13FE976-2483-4E1E-9990-25C58E035988}"/>
    <dgm:cxn modelId="{7F1B26DE-0924-4AC7-980E-6814226DBA4F}" type="presParOf" srcId="{71FD606C-BDF9-431F-B036-6ACA5D71E9FB}" destId="{122CFA08-DF80-4B7B-AAE9-0CD5C18DF805}" srcOrd="0" destOrd="0" presId="urn:microsoft.com/office/officeart/2005/8/layout/process2"/>
    <dgm:cxn modelId="{55C57E10-BB97-4A48-AAE9-B0E12D6F8E12}" type="presParOf" srcId="{71FD606C-BDF9-431F-B036-6ACA5D71E9FB}" destId="{8B663934-934D-43A5-B0C3-532ABC4BC8D0}" srcOrd="1" destOrd="0" presId="urn:microsoft.com/office/officeart/2005/8/layout/process2"/>
    <dgm:cxn modelId="{3759A5D8-F723-4AC9-B58B-3240D419E50B}" type="presParOf" srcId="{8B663934-934D-43A5-B0C3-532ABC4BC8D0}" destId="{DA9CF285-841F-4F25-BEED-7F53E316F833}" srcOrd="0" destOrd="0" presId="urn:microsoft.com/office/officeart/2005/8/layout/process2"/>
    <dgm:cxn modelId="{C3D76F91-37AC-498F-A95C-A00A60D5D3F4}" type="presParOf" srcId="{71FD606C-BDF9-431F-B036-6ACA5D71E9FB}" destId="{E712C08C-5704-4735-9598-EEA274B70B84}" srcOrd="2" destOrd="0" presId="urn:microsoft.com/office/officeart/2005/8/layout/process2"/>
    <dgm:cxn modelId="{F1F43FD0-AE7F-4845-BE80-8E48A2D10903}" type="presParOf" srcId="{71FD606C-BDF9-431F-B036-6ACA5D71E9FB}" destId="{FD8ADDBD-DB3D-4A1A-AA1F-6A137C5A7FE7}" srcOrd="3" destOrd="0" presId="urn:microsoft.com/office/officeart/2005/8/layout/process2"/>
    <dgm:cxn modelId="{49392137-0DD5-40E1-93CF-ACEF6312788D}" type="presParOf" srcId="{FD8ADDBD-DB3D-4A1A-AA1F-6A137C5A7FE7}" destId="{E733E47D-E505-4179-9D6D-A62030929355}" srcOrd="0" destOrd="0" presId="urn:microsoft.com/office/officeart/2005/8/layout/process2"/>
    <dgm:cxn modelId="{70FEC4E5-9923-4241-B37F-400157DBA4D7}" type="presParOf" srcId="{71FD606C-BDF9-431F-B036-6ACA5D71E9FB}" destId="{851EA354-B7BF-4E17-B279-23993A4C365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2CFA08-DF80-4B7B-AAE9-0CD5C18DF805}">
      <dsp:nvSpPr>
        <dsp:cNvPr id="0" name=""/>
        <dsp:cNvSpPr/>
      </dsp:nvSpPr>
      <dsp:spPr>
        <a:xfrm>
          <a:off x="0" y="2910"/>
          <a:ext cx="11737304" cy="194090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2200 лет. Это не просто юбилейная дата, а яркое свидетельство сохранения и возрождения богатой истории. Ташкент внёс большой вклад в развитие мировой цивилизации.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endParaRPr lang="ru-RU" sz="32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2910"/>
        <a:ext cx="11737304" cy="1940904"/>
      </dsp:txXfrm>
    </dsp:sp>
    <dsp:sp modelId="{8B663934-934D-43A5-B0C3-532ABC4BC8D0}">
      <dsp:nvSpPr>
        <dsp:cNvPr id="0" name=""/>
        <dsp:cNvSpPr/>
      </dsp:nvSpPr>
      <dsp:spPr>
        <a:xfrm rot="5400000">
          <a:off x="5639445" y="1861228"/>
          <a:ext cx="458412" cy="7763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5400000">
        <a:off x="5639445" y="1861228"/>
        <a:ext cx="458412" cy="776389"/>
      </dsp:txXfrm>
    </dsp:sp>
    <dsp:sp modelId="{E712C08C-5704-4735-9598-EEA274B70B84}">
      <dsp:nvSpPr>
        <dsp:cNvPr id="0" name=""/>
        <dsp:cNvSpPr/>
      </dsp:nvSpPr>
      <dsp:spPr>
        <a:xfrm>
          <a:off x="0" y="2555032"/>
          <a:ext cx="11737304" cy="116705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«…величественным Ташкентом - воротами нашей Родины, главным городом страны - по праву гордится весь народ Узбекистана…»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2555032"/>
        <a:ext cx="11737304" cy="1167051"/>
      </dsp:txXfrm>
    </dsp:sp>
    <dsp:sp modelId="{FD8ADDBD-DB3D-4A1A-AA1F-6A137C5A7FE7}">
      <dsp:nvSpPr>
        <dsp:cNvPr id="0" name=""/>
        <dsp:cNvSpPr/>
      </dsp:nvSpPr>
      <dsp:spPr>
        <a:xfrm rot="5400000">
          <a:off x="5562628" y="3741920"/>
          <a:ext cx="612047" cy="7763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5400000">
        <a:off x="5562628" y="3741920"/>
        <a:ext cx="612047" cy="776389"/>
      </dsp:txXfrm>
    </dsp:sp>
    <dsp:sp modelId="{851EA354-B7BF-4E17-B279-23993A4C3656}">
      <dsp:nvSpPr>
        <dsp:cNvPr id="0" name=""/>
        <dsp:cNvSpPr/>
      </dsp:nvSpPr>
      <dsp:spPr>
        <a:xfrm>
          <a:off x="0" y="4538146"/>
          <a:ext cx="11737304" cy="10655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История Ташкента богата и разнообразна.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4538146"/>
        <a:ext cx="11737304" cy="1065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911424" y="3212976"/>
            <a:ext cx="5904656" cy="232823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ТАШКЕНТУ –                      2200 ЛЕТ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35360" y="3140968"/>
            <a:ext cx="360040" cy="24482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st.weblancer.net/download/258491_935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2636912"/>
            <a:ext cx="437622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556792"/>
            <a:ext cx="5384800" cy="45365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Много столетий назад на его месте находилось поселение, носившее название Чач, или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Шаш-тепа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что в переводе с согдийского языка означает        «Шесть холмов».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3556" name="Picture 4" descr="В Шаште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412776"/>
            <a:ext cx="4824536" cy="2273822"/>
          </a:xfrm>
          <a:prstGeom prst="rect">
            <a:avLst/>
          </a:prstGeom>
          <a:noFill/>
        </p:spPr>
      </p:pic>
      <p:pic>
        <p:nvPicPr>
          <p:cNvPr id="23558" name="Picture 6" descr="Руины Древнего Поселения Актепа (Юнусабад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3861048"/>
            <a:ext cx="4968552" cy="24567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846440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VIII веке арабские завоеватели захватили уже довольно крупное поселение Чач. Особенностью арабского языка является отсутствие в нем звука «ч»,      и это привело к тому, что захватчики не могли произнести правильно название и со временем Чач превратился в 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аш-Шаш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  Но он был разрушен.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Кутайба ибн Мусли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1052736"/>
            <a:ext cx="4824536" cy="2736304"/>
          </a:xfrm>
          <a:prstGeom prst="rect">
            <a:avLst/>
          </a:prstGeom>
          <a:noFill/>
        </p:spPr>
      </p:pic>
      <p:pic>
        <p:nvPicPr>
          <p:cNvPr id="22532" name="Picture 4" descr="https://i.pinimg.com/736x/d2/0b/de/d20bde98e03506153df73785bbccfc03--arabian-horses-horse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3933056"/>
            <a:ext cx="2232248" cy="2547283"/>
          </a:xfrm>
          <a:prstGeom prst="rect">
            <a:avLst/>
          </a:prstGeom>
          <a:noFill/>
        </p:spPr>
      </p:pic>
      <p:pic>
        <p:nvPicPr>
          <p:cNvPr id="22534" name="Picture 6" descr="http://ansor.info/wp-content/uploads/2016/07/muqana_vostanie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360" y="3933056"/>
            <a:ext cx="2392464" cy="24296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052736"/>
            <a:ext cx="5384800" cy="53285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начале IX века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саманидский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владыка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Яхья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ибн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Асад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повелел на месте развалин города возвести новый и назвать его               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Мадина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аш-Шаш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Тюркские племена это название воспроизводили как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Шашакент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».  А затем и Ташкент.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s://avatars.mds.yandex.net/get-zen_doc/1708669/pub_5e7f68e793baaa4efffe9286_5e7f6b0896544a69b3c4dbd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124744"/>
            <a:ext cx="5040560" cy="2304256"/>
          </a:xfrm>
          <a:prstGeom prst="rect">
            <a:avLst/>
          </a:prstGeom>
          <a:noFill/>
        </p:spPr>
      </p:pic>
      <p:pic>
        <p:nvPicPr>
          <p:cNvPr id="21508" name="Picture 4" descr="https://img-fotki.yandex.ru/get/9362/97833783.3eb/0_b1151_63a8c766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3645024"/>
            <a:ext cx="4968552" cy="2797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8136904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 существующей легенде в 819 году молодой эмир 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Яхья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ибн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Асад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 получивший от арабского наместника арабского халифата жалованную грамоту на управление всеми землями нынешней Ташкентской области, остановил своего коня у возвышенности, которая и сейчас довольно ясно просматривается между тремя городскими площадями - 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Чорсу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, 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Ходра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Иски-Джува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Эски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Джува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 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5298" name="Picture 2" descr="https://img-fotki.yandex.ru/get/4527/50083820.4a4/0_10db48_2b53fc74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312" y="1268760"/>
            <a:ext cx="2912863" cy="1871514"/>
          </a:xfrm>
          <a:prstGeom prst="rect">
            <a:avLst/>
          </a:prstGeom>
          <a:noFill/>
        </p:spPr>
      </p:pic>
      <p:pic>
        <p:nvPicPr>
          <p:cNvPr id="55300" name="Picture 4" descr="https://img-fotki.yandex.ru/get/6811/50083820.4a4/0_10db49_56d8aad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0296" y="4005064"/>
            <a:ext cx="3061354" cy="2068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27648" y="1052736"/>
            <a:ext cx="9073008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«Здесь мы построим нашу столицу, - сказал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Яхъя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почтительно двигавшейся за ним свите, - пусть на этом холме встанет  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Мадина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аш-Шаш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- северный форпост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!» В его свите были гвардейцы-тюрки, и они дружно подхватили слова командира: «Да, да, именно здесь поднимется город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Шаша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!» На языке тюрков «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Мадина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аш-Шаш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» звучит как «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Шашкент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». А на самой высокой точке выбранного холма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Яхъя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ибн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Асад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приказал заложить фундамент первой в Ташкенте мечети.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4274" name="Picture 2" descr="https://img-fotki.yandex.ru/get/5637/50083820.4a4/0_10db4c_50a20e4d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980728"/>
            <a:ext cx="2639616" cy="2100090"/>
          </a:xfrm>
          <a:prstGeom prst="rect">
            <a:avLst/>
          </a:prstGeom>
          <a:noFill/>
        </p:spPr>
      </p:pic>
      <p:pic>
        <p:nvPicPr>
          <p:cNvPr id="54276" name="Picture 4" descr="https://img-fotki.yandex.ru/get/3504/50083820.4a4/0_10db4e_b38599a0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140968"/>
            <a:ext cx="2520280" cy="1610544"/>
          </a:xfrm>
          <a:prstGeom prst="rect">
            <a:avLst/>
          </a:prstGeom>
          <a:noFill/>
        </p:spPr>
      </p:pic>
      <p:pic>
        <p:nvPicPr>
          <p:cNvPr id="54278" name="Picture 6" descr="https://img-fotki.yandex.ru/get/3907/50083820.4a4/0_10db50_e05fbe15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4869160"/>
            <a:ext cx="2448272" cy="16691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67608" y="1124744"/>
            <a:ext cx="6408712" cy="54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Наш великий соотечественник Абу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Райхан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Беруни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своей книге «Индия» по отношению к этому городу употребляет слово «Ташкент». После арабского завоевания наименование «Чач» стало произноситься как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Шашкент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Мадинат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аш-Шаш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Бинкат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https://cdn.fishki.net/upload/post/2019/10/25/3123654/tn/7961086de9bbb19ee6cd8711718f0b9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5124" y="1700808"/>
            <a:ext cx="3058397" cy="424847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22532" name="Picture 4" descr="https://strannik-book.com.ua/wp-content/uploads/2016/05/Biruni_india_b.jpg"/>
          <p:cNvPicPr>
            <a:picLocks noChangeAspect="1" noChangeArrowheads="1"/>
          </p:cNvPicPr>
          <p:nvPr/>
        </p:nvPicPr>
        <p:blipFill>
          <a:blip r:embed="rId3" cstate="print"/>
          <a:srcRect l="15120" r="15581"/>
          <a:stretch>
            <a:fillRect/>
          </a:stretch>
        </p:blipFill>
        <p:spPr bwMode="auto">
          <a:xfrm>
            <a:off x="191344" y="1700808"/>
            <a:ext cx="2664296" cy="424847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труде Абу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Райхана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Беруни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«Индия» происхождение названия Ташкента объясняется так: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взято из названия этого города на тюркском языке, а именно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Ташканд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…»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s://cache3.youla.io/files/images/720_720_out/5b/e7/5be7e02c2756ba8df76c3f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1916832"/>
            <a:ext cx="5040560" cy="38694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832648" cy="53285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В давние времена реки и горы, окружающие этот райский уголок со всех сторон, служили достаточно надёжной защитой миролюбивому и трудолюбивому местному населению от кровожадных соседей, но люди научились строить мосты – и эта естественная защита перестала существовать.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seismos-u.ifz.ru/personal/images/maptashkent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836712"/>
            <a:ext cx="5184576" cy="3672408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pbs.twimg.com/media/EZBP3C1XQAE1lv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352" y="4653136"/>
            <a:ext cx="2711624" cy="1814529"/>
          </a:xfrm>
          <a:prstGeom prst="rect">
            <a:avLst/>
          </a:prstGeom>
          <a:noFill/>
        </p:spPr>
      </p:pic>
      <p:pic>
        <p:nvPicPr>
          <p:cNvPr id="2054" name="Picture 6" descr="https://img.tourister.ru/files/3/7/6/7/9/2/1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4653136"/>
            <a:ext cx="2695228" cy="1772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8712968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«…Ташкент обнесен стеной, имеющей в высоту 25, в толщину сверху - 3, а снизу - 5 футов. В окружности 18 верст. На случай выхода из города сделаны шесть деревянных ворот, к коим в ночное время ставится караул. Но нет ни рва, ни другого извне укрепления. Во всем городе, полагать можно, - домой около десяти тысяч, жителей мужского пола - сорок тысяч…»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0178" name="Picture 2" descr="https://upload.wikimedia.org/wikipedia/commons/thumb/a/a9/Plan_of_Tashkent_1865.JPG/800px-Plan_of_Tashkent_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6360" y="980728"/>
            <a:ext cx="2326554" cy="2852936"/>
          </a:xfrm>
          <a:prstGeom prst="rect">
            <a:avLst/>
          </a:prstGeom>
          <a:noFill/>
        </p:spPr>
      </p:pic>
      <p:pic>
        <p:nvPicPr>
          <p:cNvPr id="9" name="Picture 2" descr="https://i.mycdn.me/i?r=AyH4iRPQ2q0otWIFepML2LxRsjAW5baOi3pxh2KMa9Ief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44" y="4149080"/>
            <a:ext cx="2855640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676875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Другие путешественники того же времени указывают, что в городе было 12 ворот и до 20 тысяч домов. Двенадцать ворот столицы (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дарбаза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), начиная с севера, располагались по часовой стрелке в следующем порядке: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Корасарой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Тахтапуль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Лабзак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Кашгар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Коканд,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Коймас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Бешагач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Комолон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Самарканд,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Кукча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Чигатай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Сагбан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://vek-noviy.ru/wp-content/uploads/2016/04/Klyucht-ot-vorot-Tashke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3933056"/>
            <a:ext cx="2462680" cy="2548137"/>
          </a:xfrm>
          <a:prstGeom prst="rect">
            <a:avLst/>
          </a:prstGeom>
          <a:noFill/>
        </p:spPr>
      </p:pic>
      <p:pic>
        <p:nvPicPr>
          <p:cNvPr id="52228" name="Picture 4" descr="https://i.mycdn.me/i?r=AyH4iRPQ2q0otWIFepML2LxR6OySn1-2GoM8o4zbmzsg7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1124744"/>
            <a:ext cx="4104456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79376" y="1124744"/>
            <a:ext cx="11305256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ДРЕВНЕЕ МЕСТОПОЛОЖЕНИЕ ТАШКЕНТА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852936"/>
            <a:ext cx="1123324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486916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ТАШКЕНТУ - 2200 ЛЕТ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11593288" cy="168477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Поскольку Ташкент был расположен на пути следования торговых караванов разных стран, здесь были развиты различные виды ремёсел.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s://ds02.infourok.ru/uploads/ex/09be/00026735-e0aa5ba2/hello_html_7ac29a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2708920"/>
            <a:ext cx="11521280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040560" cy="52565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Учёными - археологами на территории города были обнаружены монеты разных стран, что является подтверждением того, что Ташкент был центром оживлённой торговли.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s://i.pinimg.com/originals/1b/45/f4/1b45f4415d7fd3c65a170d27dd93bb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908720"/>
            <a:ext cx="6336704" cy="3093300"/>
          </a:xfrm>
          <a:prstGeom prst="rect">
            <a:avLst/>
          </a:prstGeom>
          <a:noFill/>
        </p:spPr>
      </p:pic>
      <p:pic>
        <p:nvPicPr>
          <p:cNvPr id="20484" name="Picture 4" descr="https://china.tmembassy.gov.tm/photos/shares/5a77b5b415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4149080"/>
            <a:ext cx="4968552" cy="2153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052736"/>
            <a:ext cx="5760640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Наша столица была известна как «Город мира», «Город дружбы», «Город мужества», «Город хлеба», «Город садов», «Ворота Востока». В 2007 году данные определения пополнились новым - «Столица исламской культуры».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s://img.geliophoto.com/tashkent/38_tashk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61048"/>
            <a:ext cx="5904656" cy="2636912"/>
          </a:xfrm>
          <a:prstGeom prst="rect">
            <a:avLst/>
          </a:prstGeom>
          <a:noFill/>
        </p:spPr>
      </p:pic>
      <p:pic>
        <p:nvPicPr>
          <p:cNvPr id="48132" name="Picture 4" descr="https://avatars.mds.yandex.net/get-zen_doc/1533996/pub_5e7f68e793baaa4efffe9286_5e7f6b565423ab6a10c67407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1124744"/>
            <a:ext cx="2952328" cy="2592288"/>
          </a:xfrm>
          <a:prstGeom prst="rect">
            <a:avLst/>
          </a:prstGeom>
          <a:noFill/>
        </p:spPr>
      </p:pic>
      <p:pic>
        <p:nvPicPr>
          <p:cNvPr id="48134" name="Picture 6" descr="https://avatars.mds.yandex.net/get-zen_doc/3446134/pub_5ed85edba2ca8d7b3c88c7bf_5ed86627693f4c686577c162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6360" y="1196752"/>
            <a:ext cx="2592288" cy="25173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908721"/>
            <a:ext cx="5384800" cy="2592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 статусе Ташкента как столице государства, записано в статье 6 Конституции Узбекистана.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telegra.ph/file/d318578dd2ade96a868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196752"/>
            <a:ext cx="5112568" cy="48245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7368" y="4293096"/>
            <a:ext cx="54006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Статья 6.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Столица Республики Узбекистан - город Ташкент.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764705"/>
            <a:ext cx="11809312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настоящее время Ташкент превратился в один из самых красивых городов не только Центральной Азии, но мира.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s://uzbekistangid.ru/wp-content/uploads/2020/03/gorod-tashken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780928"/>
            <a:ext cx="3048794" cy="2031684"/>
          </a:xfrm>
          <a:prstGeom prst="rect">
            <a:avLst/>
          </a:prstGeom>
          <a:noFill/>
        </p:spPr>
      </p:pic>
      <p:pic>
        <p:nvPicPr>
          <p:cNvPr id="18436" name="Picture 4" descr="https://avatars.mds.yandex.net/get-zen_doc/1708669/pub_5e7f68e793baaa4efffe9286_5e7f6b0896544a69b3c4dbd9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2636912"/>
            <a:ext cx="4536504" cy="3168352"/>
          </a:xfrm>
          <a:prstGeom prst="rect">
            <a:avLst/>
          </a:prstGeom>
          <a:noFill/>
        </p:spPr>
      </p:pic>
      <p:pic>
        <p:nvPicPr>
          <p:cNvPr id="18438" name="Picture 6" descr="https://ttnotes.com/images/oliy-majlis-tashkent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2780928"/>
            <a:ext cx="3000436" cy="2001268"/>
          </a:xfrm>
          <a:prstGeom prst="rect">
            <a:avLst/>
          </a:prstGeom>
          <a:noFill/>
        </p:spPr>
      </p:pic>
      <p:pic>
        <p:nvPicPr>
          <p:cNvPr id="18440" name="Picture 8" descr="https://photo.boltai.com/wp-content/uploads/sites/11/2019/06/14s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408" y="5085184"/>
            <a:ext cx="2037606" cy="1358404"/>
          </a:xfrm>
          <a:prstGeom prst="rect">
            <a:avLst/>
          </a:prstGeom>
          <a:noFill/>
        </p:spPr>
      </p:pic>
      <p:pic>
        <p:nvPicPr>
          <p:cNvPr id="18442" name="Picture 10" descr="https://w-sail.com/wp-content/uploads/2018/12/Nochnoy-Tashk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5013176"/>
            <a:ext cx="2016224" cy="13167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08720"/>
            <a:ext cx="5659040" cy="52174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Началом этого созидания явилось возведение в городе в 1991 году Национального парка Узбекистана имени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Алишера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Навои. В парке установлен величественный памятник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Алишеру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Навои. Красота парка и величие памятника сделали этот уголок Ташкента одним из самых привлекательных мест города.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legacy.uz/qPPIYyzVvnyarP1pJJ1Y-4ssGb3jiKV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908720"/>
            <a:ext cx="5400600" cy="3071320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17412" name="AutoShape 4" descr="https://fb.ru/misc/i/gallery/89868/25815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https://fb.ru/misc/i/gallery/89868/25815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silkroadexplore.com/ru/wp-content/uploads/sites/2/2015/11/alisher_navoi_park_tashkent-by-eurasia.travel--441x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7" y="4149080"/>
            <a:ext cx="2592288" cy="2160239"/>
          </a:xfrm>
          <a:prstGeom prst="rect">
            <a:avLst/>
          </a:prstGeom>
          <a:noFill/>
        </p:spPr>
      </p:pic>
      <p:pic>
        <p:nvPicPr>
          <p:cNvPr id="17418" name="Picture 10" descr="https://avatars.mds.yandex.net/get-zen_doc/1922981/pub_5ddbffa364338f5cf6ef1c83_5de668b774f1bc00b2a465f9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328" y="4149080"/>
            <a:ext cx="2699670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6552728" cy="52174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Монументе Независимости, установленном на одноименной площади                            в 1992 году, изображена карта Узбекистана, что символизирует существование в мире независимого государства Узбекистан. Монумент впечатляет наших соотечественников, переполняя их патриотическими чувствами.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static.tildacdn.com/tild3636-3132-4339-b131-373432313837/DSCF0322.JPG"/>
          <p:cNvPicPr>
            <a:picLocks noChangeAspect="1" noChangeArrowheads="1"/>
          </p:cNvPicPr>
          <p:nvPr/>
        </p:nvPicPr>
        <p:blipFill>
          <a:blip r:embed="rId2" cstate="print"/>
          <a:srcRect l="26087"/>
          <a:stretch>
            <a:fillRect/>
          </a:stretch>
        </p:blipFill>
        <p:spPr bwMode="auto">
          <a:xfrm>
            <a:off x="7104112" y="1196752"/>
            <a:ext cx="4536504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8"/>
            <a:ext cx="5184576" cy="51454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2005 году рядом с Монументом Независимости заняла место скульптура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«Счастливая мать»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 теперь комплекс памятников стал называться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«Монументом независимости и гуманизма»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xn--h1aqbff.xn--p1ai/attachments/Image/Ploshchad-Nezavisimosti.jp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980728"/>
            <a:ext cx="5112568" cy="5086350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980728"/>
            <a:ext cx="6062464" cy="514544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Путь к памятнику начинается с Арки «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Эзгулик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» (Арка добрых и благородных устремлений). Белый аист установленный наверху арки символизирует мир и благополучие, а машущие крыльями журавли - устремлённость нашего государства в великое будущее.</a:t>
            </a:r>
          </a:p>
          <a:p>
            <a:pPr algn="ctr"/>
            <a:endParaRPr lang="ru-RU" dirty="0"/>
          </a:p>
        </p:txBody>
      </p:sp>
      <p:pic>
        <p:nvPicPr>
          <p:cNvPr id="14338" name="Picture 2" descr="https://img-fotki.yandex.ru/get/4708/42304183.34/0_53bfa_90170c2d_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3645024"/>
            <a:ext cx="4752528" cy="2607619"/>
          </a:xfrm>
          <a:prstGeom prst="rect">
            <a:avLst/>
          </a:prstGeom>
          <a:noFill/>
        </p:spPr>
      </p:pic>
      <p:pic>
        <p:nvPicPr>
          <p:cNvPr id="14340" name="Picture 4" descr="https://mytashkent.uz/wp-content/uploads/2012/07/a0012.jpg"/>
          <p:cNvPicPr>
            <a:picLocks noChangeAspect="1" noChangeArrowheads="1"/>
          </p:cNvPicPr>
          <p:nvPr/>
        </p:nvPicPr>
        <p:blipFill>
          <a:blip r:embed="rId3" cstate="print"/>
          <a:srcRect l="9734" r="9474" b="41669"/>
          <a:stretch>
            <a:fillRect/>
          </a:stretch>
        </p:blipFill>
        <p:spPr bwMode="auto">
          <a:xfrm>
            <a:off x="7104112" y="836712"/>
            <a:ext cx="4824536" cy="2304256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692696"/>
            <a:ext cx="8496944" cy="36004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Скульптура «Счастливая мать»  дань внимания и высокого уважения к женщинам, которые поистине являются хранительницами семейного очага. Глядя на проникновенный образ Матери, вспоминаешь свою мать, своё беззаботное детство.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https://www.centralasia-travel.com/uploads/gallery/1048/independence-square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2304" y="1484784"/>
            <a:ext cx="3114346" cy="4668830"/>
          </a:xfrm>
          <a:prstGeom prst="rect">
            <a:avLst/>
          </a:prstGeom>
          <a:noFill/>
        </p:spPr>
      </p:pic>
      <p:pic>
        <p:nvPicPr>
          <p:cNvPr id="13316" name="Picture 4" descr="http://new.monitoring.uz/img/slider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4581128"/>
            <a:ext cx="7704856" cy="2082653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124744"/>
            <a:ext cx="11031016" cy="12527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История Ташкента уходит в глубину веков - городу исполнилось 2200 лет.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6628" name="Picture 4" descr="https://im0-tub-ru.yandex.net/i?id=636d12e9426a7170c927b4283514caf1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3068960"/>
            <a:ext cx="5544616" cy="3358158"/>
          </a:xfrm>
          <a:prstGeom prst="rect">
            <a:avLst/>
          </a:prstGeom>
          <a:noFill/>
        </p:spPr>
      </p:pic>
      <p:pic>
        <p:nvPicPr>
          <p:cNvPr id="26630" name="Picture 6" descr="https://st.weblancer.net/download/258495_935x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3068960"/>
            <a:ext cx="4419650" cy="3123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268760"/>
            <a:ext cx="5384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Самый большой сквер города назван именем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Амира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 1993 году там установлен памятник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Сахибкирану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Величественное изваяние вызывает в сердцах людей чувство гордости.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img.tourister.ru/files/1/4/6/3/3/8/1/2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268760"/>
            <a:ext cx="5544616" cy="4532543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5731048" cy="521744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 ноября 2007 года на 34-й сессии Генеральной конференции ЮНЕСКО принято постановление о праздновании 2200-летнего юбилея Ташкента – факт, наглядно подтверждающий высокое значение, придаваемое роли Узбекистана и его столицы на мировой арене.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s://sun9-23.userapi.com/ougvyJLx6HFjgUG4lHQHfnYZPyD-rqsAn_N7XA/X39eCh-gn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764704"/>
            <a:ext cx="5760640" cy="2950010"/>
          </a:xfrm>
          <a:prstGeom prst="rect">
            <a:avLst/>
          </a:prstGeom>
          <a:noFill/>
        </p:spPr>
      </p:pic>
      <p:pic>
        <p:nvPicPr>
          <p:cNvPr id="51204" name="Picture 4" descr="http://en.unesco.kz/_images/4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861048"/>
            <a:ext cx="5616624" cy="26642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143672" y="980728"/>
            <a:ext cx="5990456" cy="55054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2009 году было отмечено 2200-летие Ташкента. Город был награждён высшей государственной наградой - орденом «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Мустакиллик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» (Независимость). </a:t>
            </a:r>
          </a:p>
          <a:p>
            <a:pPr algn="ctr">
              <a:buNone/>
            </a:pPr>
            <a:endParaRPr lang="ru-RU" sz="35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«Город с богатой историей, прекрасным сегодняшним днём и великим будущим».</a:t>
            </a:r>
          </a:p>
          <a:p>
            <a:pPr algn="ctr">
              <a:buNone/>
            </a:pPr>
            <a:r>
              <a:rPr lang="ru-RU" sz="35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Mustakilli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6360" y="3140968"/>
            <a:ext cx="2646652" cy="2664296"/>
          </a:xfrm>
          <a:prstGeom prst="rect">
            <a:avLst/>
          </a:prstGeom>
          <a:noFill/>
        </p:spPr>
      </p:pic>
      <p:pic>
        <p:nvPicPr>
          <p:cNvPr id="11268" name="Picture 4" descr="Mustakillik ri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8368" y="1124744"/>
            <a:ext cx="2424269" cy="576064"/>
          </a:xfrm>
          <a:prstGeom prst="rect">
            <a:avLst/>
          </a:prstGeom>
          <a:noFill/>
        </p:spPr>
      </p:pic>
      <p:pic>
        <p:nvPicPr>
          <p:cNvPr id="11270" name="Picture 6" descr="http://uza.uz/upload/medialibrary/260/_-_.jpg"/>
          <p:cNvPicPr>
            <a:picLocks noChangeAspect="1" noChangeArrowheads="1"/>
          </p:cNvPicPr>
          <p:nvPr/>
        </p:nvPicPr>
        <p:blipFill>
          <a:blip r:embed="rId4" cstate="print"/>
          <a:srcRect l="5624" t="12719" r="6379" b="14149"/>
          <a:stretch>
            <a:fillRect/>
          </a:stretch>
        </p:blipFill>
        <p:spPr bwMode="auto">
          <a:xfrm>
            <a:off x="191344" y="2060848"/>
            <a:ext cx="2783632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31704" y="836712"/>
            <a:ext cx="5384800" cy="55446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Ташкент  очаровывает впечатлением остановившегося  времени – кажется, что  прошлое в одно  мгновение  слилось с настоящим.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Стены этого прекрасного  города  хранят в себе  удивительные легенды,  а земля насыщена историей великого  прошлого.</a:t>
            </a:r>
          </a:p>
          <a:p>
            <a:endParaRPr lang="ru-RU" dirty="0"/>
          </a:p>
        </p:txBody>
      </p:sp>
      <p:pic>
        <p:nvPicPr>
          <p:cNvPr id="10242" name="Picture 2" descr="http://capone-online.ru/all-guide/uzbekistan/013-tashkent/uzb_tashkent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484784"/>
            <a:ext cx="2914650" cy="3837806"/>
          </a:xfrm>
          <a:prstGeom prst="rect">
            <a:avLst/>
          </a:prstGeom>
          <a:noFill/>
        </p:spPr>
      </p:pic>
      <p:pic>
        <p:nvPicPr>
          <p:cNvPr id="10244" name="Picture 4" descr="http://capone-online.ru/all-guide/uzbekistan/013-tashkent/uzb_tashkent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1484784"/>
            <a:ext cx="2914650" cy="3837806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0"/>
            <a:ext cx="12192000" cy="64853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– СТОЛИЦА НЕЗАВИСИМОГО ГОСУДАРСТВА</a:t>
            </a:r>
            <a:endParaRPr lang="ru-RU" sz="3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99829371"/>
              </p:ext>
            </p:extLst>
          </p:nvPr>
        </p:nvGraphicFramePr>
        <p:xfrm>
          <a:off x="191344" y="764704"/>
          <a:ext cx="117373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§36.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114 – 117.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151784" y="2348880"/>
            <a:ext cx="3888432" cy="1930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Расскажите о происхождении названия «Ташкент».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84232" y="3212976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Выполните задание № 1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стр. 117.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72514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11391056" cy="21888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После многолетних изысканий учёные-археологи установили, что древний Ташкент стоял на берегу канала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Салар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в районе нынешнего железнодорожного вокзала.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https://avatars.mds.yandex.net/get-zen_doc/40170/pub_5badb26176935000ac618187_5badb2753e6a7e00aa452a41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212976"/>
            <a:ext cx="5298414" cy="3429000"/>
          </a:xfrm>
          <a:prstGeom prst="rect">
            <a:avLst/>
          </a:prstGeom>
          <a:noFill/>
        </p:spPr>
      </p:pic>
      <p:pic>
        <p:nvPicPr>
          <p:cNvPr id="25604" name="Picture 4" descr="https://www.advantour.com/img/uzbekistan/tashkent/history/ming-uri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284984"/>
            <a:ext cx="5328592" cy="33147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268760"/>
            <a:ext cx="5587032" cy="48574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Когда-то эти места назывались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Минг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урик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и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Минг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урик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тепа» (Тысяча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урючин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Холм с тысячью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урючин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 Такое название свидетельствует о том, что здесь было много абрикосовых садов.                  В VI веке Чач (Ташкент) стал центром области.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eastroute.com/wp-content/uploads/2018/04/ming-urik28.jpg"/>
          <p:cNvPicPr>
            <a:picLocks noChangeAspect="1" noChangeArrowheads="1"/>
          </p:cNvPicPr>
          <p:nvPr/>
        </p:nvPicPr>
        <p:blipFill>
          <a:blip r:embed="rId2" cstate="print"/>
          <a:srcRect t="17949" b="10256"/>
          <a:stretch>
            <a:fillRect/>
          </a:stretch>
        </p:blipFill>
        <p:spPr bwMode="auto">
          <a:xfrm>
            <a:off x="6168008" y="1196752"/>
            <a:ext cx="5256584" cy="2160240"/>
          </a:xfrm>
          <a:prstGeom prst="rect">
            <a:avLst/>
          </a:prstGeom>
          <a:noFill/>
        </p:spPr>
      </p:pic>
      <p:pic>
        <p:nvPicPr>
          <p:cNvPr id="24580" name="Picture 4" descr="https://i.otzovik.com/2014/06/06/1084406/img/34701205.jpg"/>
          <p:cNvPicPr>
            <a:picLocks noChangeAspect="1" noChangeArrowheads="1"/>
          </p:cNvPicPr>
          <p:nvPr/>
        </p:nvPicPr>
        <p:blipFill>
          <a:blip r:embed="rId3" cstate="print"/>
          <a:srcRect b="6747"/>
          <a:stretch>
            <a:fillRect/>
          </a:stretch>
        </p:blipFill>
        <p:spPr bwMode="auto">
          <a:xfrm>
            <a:off x="6312024" y="3429000"/>
            <a:ext cx="2258616" cy="2808312"/>
          </a:xfrm>
          <a:prstGeom prst="rect">
            <a:avLst/>
          </a:prstGeom>
          <a:noFill/>
        </p:spPr>
      </p:pic>
      <p:pic>
        <p:nvPicPr>
          <p:cNvPr id="24582" name="Picture 6" descr="https://i.otzovik.com/2014/06/06/1084406/img/4318878.jpg"/>
          <p:cNvPicPr>
            <a:picLocks noChangeAspect="1" noChangeArrowheads="1"/>
          </p:cNvPicPr>
          <p:nvPr/>
        </p:nvPicPr>
        <p:blipFill>
          <a:blip r:embed="rId4" cstate="print"/>
          <a:srcRect b="4769"/>
          <a:stretch>
            <a:fillRect/>
          </a:stretch>
        </p:blipFill>
        <p:spPr bwMode="auto">
          <a:xfrm>
            <a:off x="9120336" y="3501008"/>
            <a:ext cx="2211710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9"/>
            <a:ext cx="11377264" cy="37444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«…Город не раз погибал в огне пожарищ, но жизнь снова и снова возрождалась на этой земле. Однажды, после очередного набега захватчиков, люди ушли с пепелища и не возвращались сюда. Новые поселения поднялись на берегах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Бозсу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 развалины древнего города, занесённого со временем землёй, заросшие дикой порослью, превратились в пологие холмы…»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www.uzbekistanpass.com/uploads/15a0e7616b12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4869160"/>
            <a:ext cx="5472608" cy="1859928"/>
          </a:xfrm>
          <a:prstGeom prst="rect">
            <a:avLst/>
          </a:prstGeom>
          <a:noFill/>
        </p:spPr>
      </p:pic>
      <p:pic>
        <p:nvPicPr>
          <p:cNvPr id="27652" name="Picture 4" descr="https://3.bp.blogspot.com/-UhSMR9EPn1E/V-OKeoLQ-_I/AAAAAAAACzY/PmdAsPlkaDYl_VcBnpMq6BcHCwuyoiBJQCLcB/s1600/40284989.jpg"/>
          <p:cNvPicPr>
            <a:picLocks noChangeAspect="1" noChangeArrowheads="1"/>
          </p:cNvPicPr>
          <p:nvPr/>
        </p:nvPicPr>
        <p:blipFill>
          <a:blip r:embed="rId3" cstate="print"/>
          <a:srcRect t="28299"/>
          <a:stretch>
            <a:fillRect/>
          </a:stretch>
        </p:blipFill>
        <p:spPr bwMode="auto">
          <a:xfrm>
            <a:off x="6456040" y="4869160"/>
            <a:ext cx="5050532" cy="17621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4896544" cy="53285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китайских письменных источниках относящихся к начальным векам новой эры Ташкент упоминается под названием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что означает «Каменный город».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3554" name="Picture 2" descr="https://telegra.ph/file/bb21007ca61340800a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980728"/>
            <a:ext cx="3588907" cy="2691680"/>
          </a:xfrm>
          <a:prstGeom prst="rect">
            <a:avLst/>
          </a:prstGeom>
          <a:noFill/>
        </p:spPr>
      </p:pic>
      <p:pic>
        <p:nvPicPr>
          <p:cNvPr id="23556" name="Picture 4" descr="https://fergana.ru/siteapi/media/images/3f82852d-29e8-42e6-9e5d-05db142cb625.jpeg?width=920&amp;height=6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1" y="3861048"/>
            <a:ext cx="3528391" cy="2634512"/>
          </a:xfrm>
          <a:prstGeom prst="rect">
            <a:avLst/>
          </a:prstGeom>
          <a:noFill/>
        </p:spPr>
      </p:pic>
      <p:pic>
        <p:nvPicPr>
          <p:cNvPr id="23558" name="Picture 6" descr="https://fergana.ru/siteapi/media/images/78607e5c-bed2-457d-aa42-704801af39c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336" y="980728"/>
            <a:ext cx="2736304" cy="2592288"/>
          </a:xfrm>
          <a:prstGeom prst="rect">
            <a:avLst/>
          </a:prstGeom>
          <a:noFill/>
        </p:spPr>
      </p:pic>
      <p:pic>
        <p:nvPicPr>
          <p:cNvPr id="23560" name="Picture 8" descr="https://img1.liveinternet.ru/images/attach/c/10/111/700/111700151_shash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6320" y="3789040"/>
            <a:ext cx="3058902" cy="27089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3284984"/>
            <a:ext cx="11233248" cy="319694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тюркском языке есть слово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обозначающее камень бирюзу. Именно этим благородным полудрагоценным камнем так богаты горы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Чаткала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Он, вероятно, и дал название городу. Та же река Сырдарья у китайцев называлась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Яоша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-  Жемчужная. Поэтому современное название столицы лучше всего можно перевести как «Город благородного камня»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9154" name="Picture 2" descr="https://kamneteka.com/wp-content/uploads/2018/06/1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980728"/>
            <a:ext cx="3217739" cy="2073557"/>
          </a:xfrm>
          <a:prstGeom prst="rect">
            <a:avLst/>
          </a:prstGeom>
          <a:noFill/>
        </p:spPr>
      </p:pic>
      <p:pic>
        <p:nvPicPr>
          <p:cNvPr id="49156" name="Picture 4" descr="https://img1.akspic.ru/image/125418-sinij-derevo-voda-illustracia-uzor-2048x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980728"/>
            <a:ext cx="3541662" cy="2016224"/>
          </a:xfrm>
          <a:prstGeom prst="rect">
            <a:avLst/>
          </a:prstGeom>
          <a:noFill/>
        </p:spPr>
      </p:pic>
      <p:pic>
        <p:nvPicPr>
          <p:cNvPr id="49158" name="Picture 6" descr="https://portalonline.ru/userfiles/images/kraski/myatnye-cv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1052736"/>
            <a:ext cx="3312368" cy="1930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 Ташкенте упоминается еще в «Авесте» - священной книге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зороастрийцев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 также в древних китайских источниках, где ташкентский оазис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Юни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ТАШКЕНТУ 2200 ЛЕТ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i.otzovik.com/2014/06/06/1084406/img/34701205.jpg"/>
          <p:cNvPicPr>
            <a:picLocks noChangeAspect="1" noChangeArrowheads="1"/>
          </p:cNvPicPr>
          <p:nvPr/>
        </p:nvPicPr>
        <p:blipFill>
          <a:blip r:embed="rId2" cstate="print"/>
          <a:srcRect b="6846"/>
          <a:stretch>
            <a:fillRect/>
          </a:stretch>
        </p:blipFill>
        <p:spPr bwMode="auto">
          <a:xfrm>
            <a:off x="7608168" y="1196752"/>
            <a:ext cx="2438636" cy="3028914"/>
          </a:xfrm>
          <a:prstGeom prst="rect">
            <a:avLst/>
          </a:prstGeom>
          <a:noFill/>
        </p:spPr>
      </p:pic>
      <p:pic>
        <p:nvPicPr>
          <p:cNvPr id="24580" name="Picture 4" descr="https://www.advantour.com/img/uzbekistan/tashkent/history/ming-urik3.jpg"/>
          <p:cNvPicPr>
            <a:picLocks noChangeAspect="1" noChangeArrowheads="1"/>
          </p:cNvPicPr>
          <p:nvPr/>
        </p:nvPicPr>
        <p:blipFill>
          <a:blip r:embed="rId3" cstate="print"/>
          <a:srcRect t="31500"/>
          <a:stretch>
            <a:fillRect/>
          </a:stretch>
        </p:blipFill>
        <p:spPr bwMode="auto">
          <a:xfrm>
            <a:off x="6528048" y="4365104"/>
            <a:ext cx="5040560" cy="2073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9069</TotalTime>
  <Words>1303</Words>
  <Application>Microsoft Office PowerPoint</Application>
  <PresentationFormat>Произвольный</PresentationFormat>
  <Paragraphs>91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1801</cp:revision>
  <dcterms:created xsi:type="dcterms:W3CDTF">2020-04-27T10:05:42Z</dcterms:created>
  <dcterms:modified xsi:type="dcterms:W3CDTF">2020-12-14T15:20:28Z</dcterms:modified>
</cp:coreProperties>
</file>