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64" r:id="rId2"/>
    <p:sldId id="951" r:id="rId3"/>
    <p:sldId id="952" r:id="rId4"/>
    <p:sldId id="984" r:id="rId5"/>
    <p:sldId id="976" r:id="rId6"/>
    <p:sldId id="973" r:id="rId7"/>
    <p:sldId id="987" r:id="rId8"/>
    <p:sldId id="998" r:id="rId9"/>
    <p:sldId id="981" r:id="rId10"/>
    <p:sldId id="982" r:id="rId11"/>
    <p:sldId id="985" r:id="rId12"/>
    <p:sldId id="997" r:id="rId13"/>
    <p:sldId id="983" r:id="rId14"/>
    <p:sldId id="959" r:id="rId15"/>
    <p:sldId id="986" r:id="rId16"/>
    <p:sldId id="978" r:id="rId17"/>
    <p:sldId id="963" r:id="rId18"/>
    <p:sldId id="964" r:id="rId19"/>
    <p:sldId id="999" r:id="rId20"/>
    <p:sldId id="1001" r:id="rId21"/>
    <p:sldId id="965" r:id="rId22"/>
    <p:sldId id="966" r:id="rId23"/>
    <p:sldId id="988" r:id="rId24"/>
    <p:sldId id="990" r:id="rId25"/>
    <p:sldId id="968" r:id="rId26"/>
    <p:sldId id="969" r:id="rId27"/>
    <p:sldId id="991" r:id="rId28"/>
    <p:sldId id="1003" r:id="rId29"/>
    <p:sldId id="971" r:id="rId30"/>
    <p:sldId id="992" r:id="rId31"/>
    <p:sldId id="977" r:id="rId32"/>
    <p:sldId id="994" r:id="rId33"/>
    <p:sldId id="993" r:id="rId34"/>
    <p:sldId id="996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0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250B9D5-EA85-4EE2-AC01-4AB4C1983EE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В городах находится большое количество памятников мирового значения, интересных достопримечательностей</a:t>
          </a:r>
          <a:r>
            <a:rPr lang="ru-RU" sz="2800" b="0" i="0" dirty="0" smtClean="0"/>
            <a:t>.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ADE0474-5764-459F-99B6-2BDA66DC5548}" type="par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E677265-4466-4F62-828C-C111B714D3F4}" type="sibTrans" cxnId="{2FEBE147-C046-4010-952E-CD32E4E9D31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Самарканд, Бухара. Хива, </a:t>
          </a:r>
          <a:r>
            <a:rPr lang="ru-RU" sz="3200" b="1" dirty="0" err="1" smtClean="0">
              <a:latin typeface="Arial" pitchFamily="34" charset="0"/>
              <a:cs typeface="Arial" pitchFamily="34" charset="0"/>
            </a:rPr>
            <a:t>Шахрисабз</a:t>
          </a:r>
          <a:r>
            <a:rPr lang="ru-RU" sz="3200" b="1" dirty="0" smtClean="0">
              <a:latin typeface="Arial" pitchFamily="34" charset="0"/>
              <a:cs typeface="Arial" pitchFamily="34" charset="0"/>
            </a:rPr>
            <a:t> - объекты Всемирного наследия ЮНЕСКО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0D950AE6-A710-461A-92D4-DD89EB6DB1A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2500-летие городов Бухара, Хива</a:t>
          </a:r>
          <a:r>
            <a: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endParaRPr lang="ru-RU" sz="3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38DA7195-7AF1-4517-8537-4E5B8BCAA6F0}" type="parTrans" cxnId="{6551F484-63DC-47A9-8428-A3D5183E5815}">
      <dgm:prSet/>
      <dgm:spPr/>
      <dgm:t>
        <a:bodyPr/>
        <a:lstStyle/>
        <a:p>
          <a:endParaRPr lang="ru-RU"/>
        </a:p>
      </dgm:t>
    </dgm:pt>
    <dgm:pt modelId="{05DD33D7-8D1A-42E1-9847-181D9A5BC686}" type="sibTrans" cxnId="{6551F484-63DC-47A9-8428-A3D5183E5815}">
      <dgm:prSet/>
      <dgm:spPr/>
      <dgm:t>
        <a:bodyPr/>
        <a:lstStyle/>
        <a:p>
          <a:endParaRPr lang="ru-RU"/>
        </a:p>
      </dgm:t>
    </dgm:pt>
    <dgm:pt modelId="{2E3F1ED4-F0DB-4E4D-AD10-092343A862F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годы независимости были отпразднованы 2750-летие города Самарканд, 2700-летие города </a:t>
          </a:r>
          <a:r>
            <a:rPr lang="ru-RU" sz="3200" b="1" i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Шахрисабз</a:t>
          </a:r>
          <a:endParaRPr lang="ru-RU" sz="3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F7FEAC8-CCED-456B-89BC-D025A16023BB}" type="parTrans" cxnId="{71A38B7A-9861-4D3B-BEC7-81C1629ADB0E}">
      <dgm:prSet/>
      <dgm:spPr/>
      <dgm:t>
        <a:bodyPr/>
        <a:lstStyle/>
        <a:p>
          <a:endParaRPr lang="ru-RU"/>
        </a:p>
      </dgm:t>
    </dgm:pt>
    <dgm:pt modelId="{F13FE976-2483-4E1E-9990-25C58E035988}" type="sibTrans" cxnId="{71A38B7A-9861-4D3B-BEC7-81C1629ADB0E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2CFA08-DF80-4B7B-AAE9-0CD5C18DF805}" type="pres">
      <dgm:prSet presAssocID="{2E3F1ED4-F0DB-4E4D-AD10-092343A862FC}" presName="node" presStyleLbl="node1" presStyleIdx="0" presStyleCnt="4" custScaleX="58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63934-934D-43A5-B0C3-532ABC4BC8D0}" type="pres">
      <dgm:prSet presAssocID="{F13FE976-2483-4E1E-9990-25C58E03598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A9CF285-841F-4F25-BEED-7F53E316F833}" type="pres">
      <dgm:prSet presAssocID="{F13FE976-2483-4E1E-9990-25C58E03598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712C08C-5704-4735-9598-EEA274B70B84}" type="pres">
      <dgm:prSet presAssocID="{0D950AE6-A710-461A-92D4-DD89EB6DB1AB}" presName="node" presStyleLbl="node1" presStyleIdx="1" presStyleCnt="4" custScaleX="569439" custScaleY="67643" custLinFactNeighborX="-9283" custLinFactNeighborY="-29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ADDBD-DB3D-4A1A-AA1F-6A137C5A7FE7}" type="pres">
      <dgm:prSet presAssocID="{05DD33D7-8D1A-42E1-9847-181D9A5BC68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733E47D-E505-4179-9D6D-A62030929355}" type="pres">
      <dgm:prSet presAssocID="{05DD33D7-8D1A-42E1-9847-181D9A5BC68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4" custScaleX="569439" custScaleY="61761" custLinFactNeighborY="-3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6AD3A-1536-4075-9533-651D8493D5AC}" type="pres">
      <dgm:prSet presAssocID="{EF398533-E015-48BD-964F-14D69A400ECB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16DAF3C-D194-4CA8-B621-DB2118CA73E4}" type="pres">
      <dgm:prSet presAssocID="{EF398533-E015-48BD-964F-14D69A400EC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D92AB306-7E3D-477C-9D22-FDE42D09E422}" type="pres">
      <dgm:prSet presAssocID="{C250B9D5-EA85-4EE2-AC01-4AB4C1983EE1}" presName="node" presStyleLbl="node1" presStyleIdx="3" presStyleCnt="4" custScaleX="554530" custScaleY="98892" custLinFactNeighborX="-3961" custLinFactNeighborY="-17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B913E-F6A7-44CD-A410-1728651D2A7C}" type="presOf" srcId="{F13FE976-2483-4E1E-9990-25C58E035988}" destId="{DA9CF285-841F-4F25-BEED-7F53E316F833}" srcOrd="1" destOrd="0" presId="urn:microsoft.com/office/officeart/2005/8/layout/process2"/>
    <dgm:cxn modelId="{0AA40031-51A8-48B6-84B6-6DA7D633E765}" type="presOf" srcId="{EF398533-E015-48BD-964F-14D69A400ECB}" destId="{D16DAF3C-D194-4CA8-B621-DB2118CA73E4}" srcOrd="1" destOrd="0" presId="urn:microsoft.com/office/officeart/2005/8/layout/process2"/>
    <dgm:cxn modelId="{C5F552ED-C565-4C7D-98E4-FE3C0FAA1593}" type="presOf" srcId="{2E3F1ED4-F0DB-4E4D-AD10-092343A862FC}" destId="{122CFA08-DF80-4B7B-AAE9-0CD5C18DF805}" srcOrd="0" destOrd="0" presId="urn:microsoft.com/office/officeart/2005/8/layout/process2"/>
    <dgm:cxn modelId="{361AF444-D0FF-484E-9CFC-6EE7B9AE2089}" type="presOf" srcId="{C250B9D5-EA85-4EE2-AC01-4AB4C1983EE1}" destId="{D92AB306-7E3D-477C-9D22-FDE42D09E422}" srcOrd="0" destOrd="0" presId="urn:microsoft.com/office/officeart/2005/8/layout/process2"/>
    <dgm:cxn modelId="{28FC5BE5-3284-4C8D-9B0E-732FC1B51E79}" type="presOf" srcId="{F13FE976-2483-4E1E-9990-25C58E035988}" destId="{8B663934-934D-43A5-B0C3-532ABC4BC8D0}" srcOrd="0" destOrd="0" presId="urn:microsoft.com/office/officeart/2005/8/layout/process2"/>
    <dgm:cxn modelId="{D735B316-4C20-4C8A-B309-30E5E46CB140}" type="presOf" srcId="{CC826121-EE82-4EC9-B875-65D4894F13E2}" destId="{851EA354-B7BF-4E17-B279-23993A4C3656}" srcOrd="0" destOrd="0" presId="urn:microsoft.com/office/officeart/2005/8/layout/process2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FFAE0C51-0A69-4BEC-BD2F-1727B3489439}" type="presOf" srcId="{EF398533-E015-48BD-964F-14D69A400ECB}" destId="{4FD6AD3A-1536-4075-9533-651D8493D5AC}" srcOrd="0" destOrd="0" presId="urn:microsoft.com/office/officeart/2005/8/layout/process2"/>
    <dgm:cxn modelId="{4EB10546-96A9-4BCE-B2EC-CB9D4148F256}" type="presOf" srcId="{05DD33D7-8D1A-42E1-9847-181D9A5BC686}" destId="{FD8ADDBD-DB3D-4A1A-AA1F-6A137C5A7FE7}" srcOrd="0" destOrd="0" presId="urn:microsoft.com/office/officeart/2005/8/layout/process2"/>
    <dgm:cxn modelId="{2FEBE147-C046-4010-952E-CD32E4E9D311}" srcId="{55CA8F6A-A719-4DC8-94AC-BDB5570A48AD}" destId="{C250B9D5-EA85-4EE2-AC01-4AB4C1983EE1}" srcOrd="3" destOrd="0" parTransId="{AADE0474-5764-459F-99B6-2BDA66DC5548}" sibTransId="{2E677265-4466-4F62-828C-C111B714D3F4}"/>
    <dgm:cxn modelId="{C32BCA68-214B-4921-BE35-55CCF0BC52F9}" type="presOf" srcId="{05DD33D7-8D1A-42E1-9847-181D9A5BC686}" destId="{E733E47D-E505-4179-9D6D-A62030929355}" srcOrd="1" destOrd="0" presId="urn:microsoft.com/office/officeart/2005/8/layout/process2"/>
    <dgm:cxn modelId="{E0A43200-B678-437B-A75A-DD086370BD79}" type="presOf" srcId="{0D950AE6-A710-461A-92D4-DD89EB6DB1AB}" destId="{E712C08C-5704-4735-9598-EEA274B70B84}" srcOrd="0" destOrd="0" presId="urn:microsoft.com/office/officeart/2005/8/layout/process2"/>
    <dgm:cxn modelId="{6551F484-63DC-47A9-8428-A3D5183E5815}" srcId="{55CA8F6A-A719-4DC8-94AC-BDB5570A48AD}" destId="{0D950AE6-A710-461A-92D4-DD89EB6DB1AB}" srcOrd="1" destOrd="0" parTransId="{38DA7195-7AF1-4517-8537-4E5B8BCAA6F0}" sibTransId="{05DD33D7-8D1A-42E1-9847-181D9A5BC686}"/>
    <dgm:cxn modelId="{D9E56941-348D-4E83-81CE-34542FEA2B11}" type="presOf" srcId="{55CA8F6A-A719-4DC8-94AC-BDB5570A48AD}" destId="{71FD606C-BDF9-431F-B036-6ACA5D71E9FB}" srcOrd="0" destOrd="0" presId="urn:microsoft.com/office/officeart/2005/8/layout/process2"/>
    <dgm:cxn modelId="{71A38B7A-9861-4D3B-BEC7-81C1629ADB0E}" srcId="{55CA8F6A-A719-4DC8-94AC-BDB5570A48AD}" destId="{2E3F1ED4-F0DB-4E4D-AD10-092343A862FC}" srcOrd="0" destOrd="0" parTransId="{0F7FEAC8-CCED-456B-89BC-D025A16023BB}" sibTransId="{F13FE976-2483-4E1E-9990-25C58E035988}"/>
    <dgm:cxn modelId="{7F1B26DE-0924-4AC7-980E-6814226DBA4F}" type="presParOf" srcId="{71FD606C-BDF9-431F-B036-6ACA5D71E9FB}" destId="{122CFA08-DF80-4B7B-AAE9-0CD5C18DF805}" srcOrd="0" destOrd="0" presId="urn:microsoft.com/office/officeart/2005/8/layout/process2"/>
    <dgm:cxn modelId="{55C57E10-BB97-4A48-AAE9-B0E12D6F8E12}" type="presParOf" srcId="{71FD606C-BDF9-431F-B036-6ACA5D71E9FB}" destId="{8B663934-934D-43A5-B0C3-532ABC4BC8D0}" srcOrd="1" destOrd="0" presId="urn:microsoft.com/office/officeart/2005/8/layout/process2"/>
    <dgm:cxn modelId="{3759A5D8-F723-4AC9-B58B-3240D419E50B}" type="presParOf" srcId="{8B663934-934D-43A5-B0C3-532ABC4BC8D0}" destId="{DA9CF285-841F-4F25-BEED-7F53E316F833}" srcOrd="0" destOrd="0" presId="urn:microsoft.com/office/officeart/2005/8/layout/process2"/>
    <dgm:cxn modelId="{C3D76F91-37AC-498F-A95C-A00A60D5D3F4}" type="presParOf" srcId="{71FD606C-BDF9-431F-B036-6ACA5D71E9FB}" destId="{E712C08C-5704-4735-9598-EEA274B70B84}" srcOrd="2" destOrd="0" presId="urn:microsoft.com/office/officeart/2005/8/layout/process2"/>
    <dgm:cxn modelId="{F1F43FD0-AE7F-4845-BE80-8E48A2D10903}" type="presParOf" srcId="{71FD606C-BDF9-431F-B036-6ACA5D71E9FB}" destId="{FD8ADDBD-DB3D-4A1A-AA1F-6A137C5A7FE7}" srcOrd="3" destOrd="0" presId="urn:microsoft.com/office/officeart/2005/8/layout/process2"/>
    <dgm:cxn modelId="{49392137-0DD5-40E1-93CF-ACEF6312788D}" type="presParOf" srcId="{FD8ADDBD-DB3D-4A1A-AA1F-6A137C5A7FE7}" destId="{E733E47D-E505-4179-9D6D-A62030929355}" srcOrd="0" destOrd="0" presId="urn:microsoft.com/office/officeart/2005/8/layout/process2"/>
    <dgm:cxn modelId="{70FEC4E5-9923-4241-B37F-400157DBA4D7}" type="presParOf" srcId="{71FD606C-BDF9-431F-B036-6ACA5D71E9FB}" destId="{851EA354-B7BF-4E17-B279-23993A4C3656}" srcOrd="4" destOrd="0" presId="urn:microsoft.com/office/officeart/2005/8/layout/process2"/>
    <dgm:cxn modelId="{51D83B99-DF16-4770-862E-EC3B3ACFB895}" type="presParOf" srcId="{71FD606C-BDF9-431F-B036-6ACA5D71E9FB}" destId="{4FD6AD3A-1536-4075-9533-651D8493D5AC}" srcOrd="5" destOrd="0" presId="urn:microsoft.com/office/officeart/2005/8/layout/process2"/>
    <dgm:cxn modelId="{A9C13089-2A0C-41B3-88F5-87B8FD9405CD}" type="presParOf" srcId="{4FD6AD3A-1536-4075-9533-651D8493D5AC}" destId="{D16DAF3C-D194-4CA8-B621-DB2118CA73E4}" srcOrd="0" destOrd="0" presId="urn:microsoft.com/office/officeart/2005/8/layout/process2"/>
    <dgm:cxn modelId="{0A29B785-5181-4734-98AB-4C1F45B8AA63}" type="presParOf" srcId="{71FD606C-BDF9-431F-B036-6ACA5D71E9FB}" destId="{D92AB306-7E3D-477C-9D22-FDE42D09E42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2CFA08-DF80-4B7B-AAE9-0CD5C18DF805}">
      <dsp:nvSpPr>
        <dsp:cNvPr id="0" name=""/>
        <dsp:cNvSpPr/>
      </dsp:nvSpPr>
      <dsp:spPr>
        <a:xfrm>
          <a:off x="-147644" y="4169"/>
          <a:ext cx="12032592" cy="123277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 годы независимости были отпразднованы 2750-летие города Самарканд, 2700-летие города </a:t>
          </a:r>
          <a:r>
            <a:rPr lang="ru-RU" sz="3200" b="1" i="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Шахрисабз</a:t>
          </a:r>
          <a:endParaRPr lang="ru-RU" sz="32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-147644" y="4169"/>
        <a:ext cx="12032592" cy="1232775"/>
      </dsp:txXfrm>
    </dsp:sp>
    <dsp:sp modelId="{8B663934-934D-43A5-B0C3-532ABC4BC8D0}">
      <dsp:nvSpPr>
        <dsp:cNvPr id="0" name=""/>
        <dsp:cNvSpPr/>
      </dsp:nvSpPr>
      <dsp:spPr>
        <a:xfrm rot="5400000">
          <a:off x="5704878" y="1177935"/>
          <a:ext cx="327546" cy="5547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5704878" y="1177935"/>
        <a:ext cx="327546" cy="554749"/>
      </dsp:txXfrm>
    </dsp:sp>
    <dsp:sp modelId="{E712C08C-5704-4735-9598-EEA274B70B84}">
      <dsp:nvSpPr>
        <dsp:cNvPr id="0" name=""/>
        <dsp:cNvSpPr/>
      </dsp:nvSpPr>
      <dsp:spPr>
        <a:xfrm>
          <a:off x="0" y="1673674"/>
          <a:ext cx="11737304" cy="83388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2500-летие городов Бухара, Хива</a:t>
          </a: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endParaRPr lang="ru-RU" sz="32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673674"/>
        <a:ext cx="11737304" cy="833886"/>
      </dsp:txXfrm>
    </dsp:sp>
    <dsp:sp modelId="{FD8ADDBD-DB3D-4A1A-AA1F-6A137C5A7FE7}">
      <dsp:nvSpPr>
        <dsp:cNvPr id="0" name=""/>
        <dsp:cNvSpPr/>
      </dsp:nvSpPr>
      <dsp:spPr>
        <a:xfrm rot="5400000">
          <a:off x="5649990" y="2521734"/>
          <a:ext cx="437322" cy="5547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5649990" y="2521734"/>
        <a:ext cx="437322" cy="554749"/>
      </dsp:txXfrm>
    </dsp:sp>
    <dsp:sp modelId="{851EA354-B7BF-4E17-B279-23993A4C3656}">
      <dsp:nvSpPr>
        <dsp:cNvPr id="0" name=""/>
        <dsp:cNvSpPr/>
      </dsp:nvSpPr>
      <dsp:spPr>
        <a:xfrm>
          <a:off x="0" y="3090657"/>
          <a:ext cx="11737304" cy="7613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Самарканд, Бухара. Хива, </a:t>
          </a:r>
          <a:r>
            <a:rPr lang="ru-RU" sz="3200" b="1" kern="1200" dirty="0" err="1" smtClean="0">
              <a:latin typeface="Arial" pitchFamily="34" charset="0"/>
              <a:cs typeface="Arial" pitchFamily="34" charset="0"/>
            </a:rPr>
            <a:t>Шахрисабз</a:t>
          </a: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 - объекты Всемирного наследия ЮНЕСКО</a:t>
          </a:r>
          <a:r>
            <a:rPr lang="ru-RU" sz="3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3090657"/>
        <a:ext cx="11737304" cy="761374"/>
      </dsp:txXfrm>
    </dsp:sp>
    <dsp:sp modelId="{4FD6AD3A-1536-4075-9533-651D8493D5AC}">
      <dsp:nvSpPr>
        <dsp:cNvPr id="0" name=""/>
        <dsp:cNvSpPr/>
      </dsp:nvSpPr>
      <dsp:spPr>
        <a:xfrm rot="5563986">
          <a:off x="5562977" y="3934668"/>
          <a:ext cx="540630" cy="5547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5563986">
        <a:off x="5562977" y="3934668"/>
        <a:ext cx="540630" cy="554749"/>
      </dsp:txXfrm>
    </dsp:sp>
    <dsp:sp modelId="{D92AB306-7E3D-477C-9D22-FDE42D09E422}">
      <dsp:nvSpPr>
        <dsp:cNvPr id="0" name=""/>
        <dsp:cNvSpPr/>
      </dsp:nvSpPr>
      <dsp:spPr>
        <a:xfrm>
          <a:off x="72008" y="4572053"/>
          <a:ext cx="11429998" cy="121911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В городах находится большое количество памятников мирового значения, интересных достопримечательностей</a:t>
          </a:r>
          <a:r>
            <a:rPr lang="ru-RU" sz="2800" b="0" i="0" kern="1200" dirty="0" smtClean="0"/>
            <a:t>.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72008" y="4572053"/>
        <a:ext cx="11429998" cy="1219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Уже более 2000 лет тому назад Самарканд был процветающим городом. Сохранилась легенда о том, что когда Александр Македонский осмотрел Самарканд, он воскликнул: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983432" y="2996952"/>
            <a:ext cx="5832648" cy="2820679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35360" y="2852936"/>
            <a:ext cx="360040" cy="309634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://malak-travel.com/wp-content/uploads/2018/09/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2636912"/>
            <a:ext cx="4943872" cy="3025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6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628800"/>
            <a:ext cx="6667500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176120" y="1124744"/>
            <a:ext cx="4761656" cy="50167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В античной истории Самарканд известен, как столица древнейшего государства Согдиана, описанного ещё в VI в. до н. э. в священной книге зороастризма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Авесте.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4005064"/>
            <a:ext cx="1159328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Самарканд насчитывает более 2750 лет своей насыщенной истории. Древний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Афросиаб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(руины которого Вы можете увидеть на северной окраине современного Самарканда), город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Мараканда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(столица легендарной Согдианы).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https://ic.pics.livejournal.com/pavel_petukhov/11892629/2810293/281029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08720"/>
            <a:ext cx="3999706" cy="2894124"/>
          </a:xfrm>
          <a:prstGeom prst="rect">
            <a:avLst/>
          </a:prstGeom>
          <a:noFill/>
        </p:spPr>
      </p:pic>
      <p:pic>
        <p:nvPicPr>
          <p:cNvPr id="45060" name="Picture 4" descr="http://mad-ptah.com/images/samark/samark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980728"/>
            <a:ext cx="4173089" cy="2855426"/>
          </a:xfrm>
          <a:prstGeom prst="rect">
            <a:avLst/>
          </a:prstGeom>
          <a:noFill/>
        </p:spPr>
      </p:pic>
      <p:pic>
        <p:nvPicPr>
          <p:cNvPr id="45062" name="Picture 6" descr="https://upload.wikimedia.org/wikipedia/commons/f/f8/Afrosiyobning_umumiy_ko%60rinishi_%28rekonstruksiya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312" y="1052736"/>
            <a:ext cx="2857500" cy="27447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908720"/>
            <a:ext cx="6336704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Этот легендарный город, возникший на пересечении древних торговых путей Средней Азии, более 2000 лет притягивал поэтов, паломников и грабителей. Когда солнечный свет играет на изысканно украшенных мечетях и минаретах города, он сверкает, как огромный золотой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маяк.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1508" name="Picture 4" descr="https://s3.nat-geo.ru/images/2019/5/16/dba18beab6e8489c9994493a84838fa7.max-12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980728"/>
            <a:ext cx="4824536" cy="2304256"/>
          </a:xfrm>
          <a:prstGeom prst="rect">
            <a:avLst/>
          </a:prstGeom>
          <a:noFill/>
        </p:spPr>
      </p:pic>
      <p:pic>
        <p:nvPicPr>
          <p:cNvPr id="21510" name="Picture 6" descr="https://cdn.pixabay.com/photo/2013/10/17/14/04/bibi-xanom-196899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3573016"/>
            <a:ext cx="4752528" cy="29698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9376" y="1124744"/>
            <a:ext cx="4667251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За всю историю Самарканда сменилось много правителей , но запоминающимся из всех стал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Амир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Темур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amir-timu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268760"/>
            <a:ext cx="5298504" cy="508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4293096"/>
            <a:ext cx="4608512" cy="22956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6624736" cy="54726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     Как и пристало быть столице огромной империи Тамерлана, Самарканд великолепен. Грандиозная 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площадь </a:t>
            </a:r>
            <a:r>
              <a:rPr lang="ru-RU" sz="3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Регистан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давно стала главной достопримечательностью города, но далеко не единственной: 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мавзолей Гур-Эмир,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где под нефритовым надгробием покоится известный завоеватель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Амир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Темур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3789040"/>
            <a:ext cx="4104456" cy="2567342"/>
          </a:xfrm>
          <a:prstGeom prst="rect">
            <a:avLst/>
          </a:prstGeom>
          <a:noFill/>
        </p:spPr>
      </p:pic>
      <p:pic>
        <p:nvPicPr>
          <p:cNvPr id="22532" name="Picture 4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1196752"/>
            <a:ext cx="3573686" cy="2381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11593288" cy="33843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Одна из самых больших в мусульманском мире мечеть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Биби-Ханум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 откуда с возвышения открывается потрясающий вид на основные достопримечательности Самарканда,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комплекс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Шахи-Зинда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обсерватория Улугбека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и еще целый ряд значительных архитектурных и исторических памятников неизменно привлекают в Самарканд большое количество ценителей Восточной культуры.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16" y="4581128"/>
            <a:ext cx="3441927" cy="1944216"/>
          </a:xfrm>
          <a:prstGeom prst="rect">
            <a:avLst/>
          </a:prstGeom>
          <a:noFill/>
        </p:spPr>
      </p:pic>
      <p:pic>
        <p:nvPicPr>
          <p:cNvPr id="44038" name="Picture 6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248" y="4556694"/>
            <a:ext cx="3453528" cy="1896642"/>
          </a:xfrm>
          <a:prstGeom prst="rect">
            <a:avLst/>
          </a:prstGeom>
          <a:noFill/>
        </p:spPr>
      </p:pic>
      <p:pic>
        <p:nvPicPr>
          <p:cNvPr id="44040" name="Picture 8" descr="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2" y="4581128"/>
            <a:ext cx="3672408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Пользователи\User\Desktop\Древние города Средней Азии\Бухара из доп материа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8168" y="1556792"/>
            <a:ext cx="3960440" cy="3312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368" y="5805264"/>
            <a:ext cx="1111564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Городом – сказкой – называют Бухару во всём мире.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352" y="1196752"/>
            <a:ext cx="684076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Ароматы твоих улиц, сладкие, 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 ветра разносят пустыни зной.</a:t>
            </a:r>
            <a:b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Эмоции самые чистые и яркие.</a:t>
            </a:r>
            <a:b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200" b="1" i="0" dirty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Бухара - мое сердце с тобой.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s://storage.yvision.kz/images/publication/covers/59/59bfc4c95639106cfdb6f0ba54386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456" y="3501008"/>
            <a:ext cx="4680520" cy="20719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628800"/>
            <a:ext cx="5731048" cy="45365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Бухоро-и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Шариф», или «Благородная Бухара», «Божественный лик», «Город благодеяний», на протяжении веков была и остается по сей день особым во всех смыслах этого слова культовым городом Востока.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://1.bp.blogspot.com/-XIrSaKo_Z0w/VF4KRWV1PgI/AAAAAAAAEgE/afdJnDqpt0o/s1600/bukhara-dostoprimechatelnosti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84784"/>
            <a:ext cx="5695966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340768"/>
            <a:ext cx="5659040" cy="49685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Жители города всегда очень ценили, уважали и почитали бухарскую землю, и поэтому дали ей много разнообразных названий, характеризующих сам город и его сущность.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www.ayda.ru/images/places/12115/o_8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3861048"/>
            <a:ext cx="5256584" cy="2743853"/>
          </a:xfrm>
          <a:prstGeom prst="rect">
            <a:avLst/>
          </a:prstGeom>
          <a:noFill/>
        </p:spPr>
      </p:pic>
      <p:pic>
        <p:nvPicPr>
          <p:cNvPr id="15366" name="Picture 6" descr="https://roxanatour.com/storage/app/uploads/public/5e0/370/948/5e03709484075688533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268760"/>
            <a:ext cx="5184576" cy="25167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7"/>
            <a:ext cx="11377264" cy="29523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Удивительно красивы и по-восточному мудры древние узбекские легенды. Одна из них рассказывает о том, как возникла мощная старинная крепость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Бухаре. Юноша по имени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Сиявуш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скрываясь от своей мачехи, пошел бродить по свету и набрел на оазис в пустыне - богатую страну.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4344" name="Picture 8" descr="http://m.kino-teatr.ru/movie/kadr/6457/19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4149080"/>
            <a:ext cx="3744416" cy="2379738"/>
          </a:xfrm>
          <a:prstGeom prst="rect">
            <a:avLst/>
          </a:prstGeom>
          <a:noFill/>
        </p:spPr>
      </p:pic>
      <p:pic>
        <p:nvPicPr>
          <p:cNvPr id="14346" name="Picture 10" descr="https://vdp.mycdn.me/getImage?id=453875403346&amp;idx=2&amp;thumbType=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793" y="4221088"/>
            <a:ext cx="3888432" cy="2345457"/>
          </a:xfrm>
          <a:prstGeom prst="rect">
            <a:avLst/>
          </a:prstGeom>
          <a:noFill/>
        </p:spPr>
      </p:pic>
      <p:pic>
        <p:nvPicPr>
          <p:cNvPr id="14348" name="Picture 12" descr="https://f.kinozon.tv/%D0%BF%D1%80%D0%B8%D0%BC%D0%B5%D1%80%D1%8B_%D0%BA%D0%B0%D0%B4%D1%80%D0%BE%D0%B2/370016/%D0%A1%D0%BA%D0%B0%D0%B7%D0%B0%D0%BD%D0%B8%D0%B5_%D0%BE_%D0%A1%D0%B8%D1%8F%D0%B2%D1%83%D1%88%D0%B5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4221088"/>
            <a:ext cx="3456384" cy="23195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79376" y="1124744"/>
            <a:ext cx="11305256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6" y="2420888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79376" y="371703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ХИВА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79376" y="515719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 ШАХРИСАБЗ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3573016"/>
            <a:ext cx="11161240" cy="28803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Здесь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пленила молодого человека прекрасная царевна. Но ее отец задал 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Сиявушу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нелегкую задачку - построить прекрасный дворец размером с бычью шкуру. Смекалистый герой оказался мудрее: он разрезал шкуру на тоненькие полоски, соединил концы вместе и внутри этого круга возвел чертог.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s://shegby.ru/upload/gallery/545b447c0619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052736"/>
            <a:ext cx="2880320" cy="2327213"/>
          </a:xfrm>
          <a:prstGeom prst="rect">
            <a:avLst/>
          </a:prstGeom>
          <a:noFill/>
        </p:spPr>
      </p:pic>
      <p:pic>
        <p:nvPicPr>
          <p:cNvPr id="51204" name="Picture 4" descr="http://29palms.ru/photo/blog/travel/uzbekistan/buhara_1/resized/044_Klub_puteshestviy_Pavla_Aksenova_Uzbekistan_Buhara_Citadel'_Ark_Foto_efesenko_-_Depositphotos.jpg"/>
          <p:cNvPicPr>
            <a:picLocks noChangeAspect="1" noChangeArrowheads="1"/>
          </p:cNvPicPr>
          <p:nvPr/>
        </p:nvPicPr>
        <p:blipFill>
          <a:blip r:embed="rId3" cstate="print"/>
          <a:srcRect b="17110"/>
          <a:stretch>
            <a:fillRect/>
          </a:stretch>
        </p:blipFill>
        <p:spPr bwMode="auto">
          <a:xfrm>
            <a:off x="3359696" y="980728"/>
            <a:ext cx="5616624" cy="2448272"/>
          </a:xfrm>
          <a:prstGeom prst="rect">
            <a:avLst/>
          </a:prstGeom>
          <a:noFill/>
        </p:spPr>
      </p:pic>
      <p:pic>
        <p:nvPicPr>
          <p:cNvPr id="51206" name="Picture 6" descr="https://horde.me/uploads/temp/48/48b09b8a85e6e2e0bad255399791439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92344" y="1052736"/>
            <a:ext cx="2759544" cy="23579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Бухара заслуженно получила статус священного города, а в народе появилась поговорка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«Во всем мире свет нисходит с небес, и только в Бухаре он восходит от земли». 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avatars.mds.yandex.net/get-altay/1981910/2a0000016ea89bb2aa8df64261a4744b5ebc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268760"/>
            <a:ext cx="5472608" cy="2392735"/>
          </a:xfrm>
          <a:prstGeom prst="rect">
            <a:avLst/>
          </a:prstGeom>
          <a:noFill/>
        </p:spPr>
      </p:pic>
      <p:pic>
        <p:nvPicPr>
          <p:cNvPr id="13316" name="Picture 4" descr="https://sm-news.ru/wp-content/uploads/2020/06/01/gettyimages-1184019772-2048x1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933056"/>
            <a:ext cx="5328592" cy="27167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052736"/>
            <a:ext cx="6336704" cy="54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Кривые улицы старой Бухары прокладывались вокруг открытых водоемов, откуда воду брали как для питья, так и для общественных нужд. Все дороги священного города ведут к центральному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водоему -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Ляби-хаузу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вокруг которого, наряду с архитектурными памятниками, уютно расположились чайханы. 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s://www.centralasia-travel.com/upload/text/lyabi_khauz_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052736"/>
            <a:ext cx="4032448" cy="1828800"/>
          </a:xfrm>
          <a:prstGeom prst="rect">
            <a:avLst/>
          </a:prstGeom>
          <a:noFill/>
        </p:spPr>
      </p:pic>
      <p:pic>
        <p:nvPicPr>
          <p:cNvPr id="15364" name="Picture 4" descr="https://www.centralasia-travel.com/upload/text/lyabi_khauz_0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152" y="3212976"/>
            <a:ext cx="4032448" cy="3000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11377264" cy="2664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Помимо грандиозных ансамблей, медресе, мечетей и знаменитого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минарета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Калян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в Бухаре отлично сохранилась древнейшая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крепость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Арк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действующие торговые купола - всего более 140 памятников архитектуры!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БУХАРА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7108" name="Picture 4" descr="https://pbs.twimg.com/media/BtNSUXxCIAAizk7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4005064"/>
            <a:ext cx="4429541" cy="2435749"/>
          </a:xfrm>
          <a:prstGeom prst="rect">
            <a:avLst/>
          </a:prstGeom>
          <a:noFill/>
        </p:spPr>
      </p:pic>
      <p:pic>
        <p:nvPicPr>
          <p:cNvPr id="47110" name="Picture 6" descr="https://pbs.twimg.com/media/EC4QWGIXUAIjlrc.jpg:large"/>
          <p:cNvPicPr>
            <a:picLocks noChangeAspect="1" noChangeArrowheads="1"/>
          </p:cNvPicPr>
          <p:nvPr/>
        </p:nvPicPr>
        <p:blipFill>
          <a:blip r:embed="rId3" cstate="print"/>
          <a:srcRect l="56977" t="20936"/>
          <a:stretch>
            <a:fillRect/>
          </a:stretch>
        </p:blipFill>
        <p:spPr bwMode="auto">
          <a:xfrm>
            <a:off x="479376" y="4005064"/>
            <a:ext cx="1944216" cy="2543226"/>
          </a:xfrm>
          <a:prstGeom prst="rect">
            <a:avLst/>
          </a:prstGeom>
          <a:noFill/>
        </p:spPr>
      </p:pic>
      <p:pic>
        <p:nvPicPr>
          <p:cNvPr id="47112" name="Picture 8" descr="https://mir-da.ru/wp-content/uploads/2020/09/ark-fort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7648" y="4005064"/>
            <a:ext cx="3960440" cy="25104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7488832" cy="56166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Согласно легенде, старец, умирающий в пустыне от жажды, стукнул посохом и увидел на месте удара колодец с водой. Удивленный, он воскликнул "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Хей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Вах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!" и основал у колодца город. Однако топоним "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Хивак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", или "Хива. </a:t>
            </a:r>
          </a:p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По мнению некоторых ученых, название города, переводится - "Город, расположенный на берегу большой воды", т.е. канала, отведённого от реки.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ХИВА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9156" name="Picture 4" descr="http://photocdn.photogoroda.com/source2/cn9787/r9813/c9816/57388445.jpg?v=2017121311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1052736"/>
            <a:ext cx="3744416" cy="5373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11377264" cy="18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«Хива на краю пустыни, это обширный город, он на канале, выведенном из реки, в нем благоустроенная соборная мечеть». (так писали о Хиве).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ХИВА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s://avatars.mds.yandex.net/get-snippets_images/1380976/a9b9e5fbd85d53234949841db3ffd900/414x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3501008"/>
            <a:ext cx="5023470" cy="2787775"/>
          </a:xfrm>
          <a:prstGeom prst="rect">
            <a:avLst/>
          </a:prstGeom>
          <a:noFill/>
        </p:spPr>
      </p:pic>
      <p:pic>
        <p:nvPicPr>
          <p:cNvPr id="13318" name="Picture 6" descr="https://mail.turi-uzbekistana.ru/images/hotel/20180918234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3356992"/>
            <a:ext cx="3371528" cy="2960694"/>
          </a:xfrm>
          <a:prstGeom prst="rect">
            <a:avLst/>
          </a:prstGeom>
          <a:noFill/>
        </p:spPr>
      </p:pic>
      <p:pic>
        <p:nvPicPr>
          <p:cNvPr id="13320" name="Picture 8" descr="https://i.pinimg.com/236x/46/cd/3c/46cd3c0605d29f978c429e9717c945f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3429000"/>
            <a:ext cx="2247900" cy="2990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3645024"/>
            <a:ext cx="11593288" cy="29523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«Наружный вид Хивы с некоторых пунктов очень оригинален. Высокие зубчатые стены с башнями; крытые ворота с тяжелыми башнями по бокам; возвышающиеся из-за городских стен купола мечетей и минареты; если видеть все это на фоне небосклона при освещении заходящего солнца, то картина представляется очень живописная».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ХИВА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avatars.mds.yandex.net/get-snippets_images/1380085/d76812c76f3f300f8a1197645548e4f5/414x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980728"/>
            <a:ext cx="3151262" cy="2524234"/>
          </a:xfrm>
          <a:prstGeom prst="rect">
            <a:avLst/>
          </a:prstGeom>
          <a:noFill/>
        </p:spPr>
      </p:pic>
      <p:pic>
        <p:nvPicPr>
          <p:cNvPr id="12292" name="Picture 4" descr="https://avatars.mds.yandex.net/get-snippets_images/1429588/5a49ad5cef7208017c4fe71da98f3600/414x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980728"/>
            <a:ext cx="3943350" cy="2486026"/>
          </a:xfrm>
          <a:prstGeom prst="rect">
            <a:avLst/>
          </a:prstGeom>
          <a:noFill/>
        </p:spPr>
      </p:pic>
      <p:pic>
        <p:nvPicPr>
          <p:cNvPr id="12294" name="Picture 6" descr="https://drunkyhorse.com/wp-content/uploads/2019/02/RHRM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980728"/>
            <a:ext cx="3672408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832648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  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Шахрисабз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 – переводится с персидского языка, как «зеленый город». Его правитель стал «первооткрывателем» в области налаживания торговых отношений с Китаем. Затем он воздвиг на месте старого города новый под названием «Кеше». При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Ахеменидах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, город переименовали в Кеш и он служил центром Согда.</a:t>
            </a:r>
            <a:endParaRPr lang="ru-RU" sz="3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ШАХРИСАБЗ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s://www.orexca.com/img/uzbekistan/shakhrisabz/shakhrisabz-city2.jpg"/>
          <p:cNvPicPr>
            <a:picLocks noChangeAspect="1" noChangeArrowheads="1"/>
          </p:cNvPicPr>
          <p:nvPr/>
        </p:nvPicPr>
        <p:blipFill>
          <a:blip r:embed="rId2" cstate="print"/>
          <a:srcRect t="46573"/>
          <a:stretch>
            <a:fillRect/>
          </a:stretch>
        </p:blipFill>
        <p:spPr bwMode="auto">
          <a:xfrm>
            <a:off x="6672064" y="3861048"/>
            <a:ext cx="4896544" cy="2420887"/>
          </a:xfrm>
          <a:prstGeom prst="rect">
            <a:avLst/>
          </a:prstGeom>
          <a:noFill/>
        </p:spPr>
      </p:pic>
      <p:pic>
        <p:nvPicPr>
          <p:cNvPr id="48132" name="Picture 4" descr="https://autotravel.ru/phalbum/90825/116.jpg"/>
          <p:cNvPicPr>
            <a:picLocks noChangeAspect="1" noChangeArrowheads="1"/>
          </p:cNvPicPr>
          <p:nvPr/>
        </p:nvPicPr>
        <p:blipFill>
          <a:blip r:embed="rId3" cstate="print"/>
          <a:srcRect t="37827" b="6544"/>
          <a:stretch>
            <a:fillRect/>
          </a:stretch>
        </p:blipFill>
        <p:spPr bwMode="auto">
          <a:xfrm>
            <a:off x="6672064" y="1052737"/>
            <a:ext cx="4968552" cy="24482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19736" y="1052736"/>
            <a:ext cx="4680520" cy="50405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/>
              <a:t>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Кеш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переводе с  согдийского  языка (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Kəš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) означает: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жилище, дом, поселение»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                            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Бабур-наме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XV -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начало XVI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в.,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наряду с Кеш употреблялось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Шахрисабз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ШАХРИСАБЗ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2226" name="Picture 2" descr="http://www.samarkandtour.com/media/photos/termez/jehangir_mausol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556792"/>
            <a:ext cx="3200400" cy="4104456"/>
          </a:xfrm>
          <a:prstGeom prst="rect">
            <a:avLst/>
          </a:prstGeom>
          <a:noFill/>
        </p:spPr>
      </p:pic>
      <p:pic>
        <p:nvPicPr>
          <p:cNvPr id="52228" name="Picture 4" descr="http://www.samarkandtour.com/media/photos/termez/aksa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1484784"/>
            <a:ext cx="2981325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5832648" cy="54006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Популярен город и тем, что здесь родился великий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Амир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Тимур. Он никогда не забывал о своей Родине, и фактически, после создания могущественного государства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город имел такое же значение, что и столица.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ШАХРИСАБЗ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img.tourister.ru/files/1/2/6/0/1/4/1/7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980728"/>
            <a:ext cx="4636331" cy="312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Ensemble Dorout Tilovat (Shahrisabz) (601837066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5589240"/>
            <a:ext cx="1323975" cy="957833"/>
          </a:xfrm>
          <a:prstGeom prst="rect">
            <a:avLst/>
          </a:prstGeom>
          <a:noFill/>
        </p:spPr>
      </p:pic>
      <p:pic>
        <p:nvPicPr>
          <p:cNvPr id="6148" name="Picture 4" descr="Shahrisabz 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5517232"/>
            <a:ext cx="1323975" cy="1020316"/>
          </a:xfrm>
          <a:prstGeom prst="rect">
            <a:avLst/>
          </a:prstGeom>
          <a:noFill/>
        </p:spPr>
      </p:pic>
      <p:pic>
        <p:nvPicPr>
          <p:cNvPr id="6150" name="Picture 6" descr="Shahrisabz Chorsu 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4432" y="5517232"/>
            <a:ext cx="1323975" cy="1029841"/>
          </a:xfrm>
          <a:prstGeom prst="rect">
            <a:avLst/>
          </a:prstGeom>
          <a:noFill/>
        </p:spPr>
      </p:pic>
      <p:pic>
        <p:nvPicPr>
          <p:cNvPr id="6152" name="Picture 8" descr="Jahangir Mausoleum in Shahrisab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4152" y="4149080"/>
            <a:ext cx="1323975" cy="1029841"/>
          </a:xfrm>
          <a:prstGeom prst="rect">
            <a:avLst/>
          </a:prstGeom>
          <a:noFill/>
        </p:spPr>
      </p:pic>
      <p:pic>
        <p:nvPicPr>
          <p:cNvPr id="6154" name="Picture 10" descr="Mosque in Shahrisab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64352" y="4221088"/>
            <a:ext cx="1323975" cy="9578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412776"/>
            <a:ext cx="5616624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пустыне путник поёт, </a:t>
            </a:r>
          </a:p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гости нас зовёт. </a:t>
            </a:r>
          </a:p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Поверьте, есть красота</a:t>
            </a:r>
          </a:p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своя </a:t>
            </a:r>
          </a:p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 в Средней Азии, </a:t>
            </a:r>
          </a:p>
          <a:p>
            <a:pPr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друзья!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https://static.tildacdn.com/tild6463-6234-4334-a433-313635313335/01CE79FD7C344CE490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052736"/>
            <a:ext cx="5328592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24744"/>
            <a:ext cx="6048672" cy="48965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Этот город правитель сделал своей резиденцией, построив здесь знаменитый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Ак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– Сарай. Благодаря мастерству зодчих и мастеров, приехавших сюда по приказу повелителя, кроме резиденции, в городе были построены настоящие шедевры архитектуры.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ШАХРИСАБЗ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3252" name="Picture 4" descr="https://pbs.twimg.com/media/C4AdmG8VMAQcp-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2492896"/>
            <a:ext cx="5319038" cy="35010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7560840" cy="56166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dirty="0" smtClean="0"/>
              <a:t>   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Узбекские города Самарканд, Бухара, Хива, известные как жемчужины "Великого шелкового пути", сыграли историческую роль в качестве связующего торгового и культурно-гуманитарного моста между Азией и Европой. "Памятники истории и культуры этих городов являются не только богатством и гордостью узбекского народа, но и частью бесценного мирового наследия.»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По древним городам Узбекистана. Ташкент, Самарканд, Шахрисабэ, Бухара, Хи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980728"/>
            <a:ext cx="3791744" cy="5476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127448" y="908720"/>
            <a:ext cx="720079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1344" y="2492896"/>
            <a:ext cx="2880320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Самарканд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983432" y="2996952"/>
            <a:ext cx="792088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1344" y="4293096"/>
            <a:ext cx="3240360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Перекрёсток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культур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079776" y="1196752"/>
            <a:ext cx="792088" cy="18002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783632" y="3068960"/>
            <a:ext cx="3240360" cy="6480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Бухара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367808" y="3789040"/>
            <a:ext cx="792088" cy="15121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15680" y="5301208"/>
            <a:ext cx="3240360" cy="1368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Столица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исламской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культуры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7104112" y="980728"/>
            <a:ext cx="792088" cy="151216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096000" y="2564904"/>
            <a:ext cx="3240360" cy="5040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Хива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7392144" y="3140968"/>
            <a:ext cx="792088" cy="151216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28048" y="4653136"/>
            <a:ext cx="3240360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Столица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Тюркского мира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200456" y="980728"/>
            <a:ext cx="792088" cy="18002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688288" y="3140968"/>
            <a:ext cx="324036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Шахрисабз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0488488" y="4077072"/>
            <a:ext cx="792088" cy="151216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616280" y="5805264"/>
            <a:ext cx="324036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Родина </a:t>
            </a:r>
          </a:p>
          <a:p>
            <a:pPr algn="ctr">
              <a:defRPr/>
            </a:pPr>
            <a:r>
              <a:rPr lang="ru-RU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Амира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Темура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999829371"/>
              </p:ext>
            </p:extLst>
          </p:nvPr>
        </p:nvGraphicFramePr>
        <p:xfrm>
          <a:off x="191344" y="764704"/>
          <a:ext cx="117373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FD6AD3A-1536-4075-9533-651D8493D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92AB306-7E3D-477C-9D22-FDE42D09E4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§35.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110 – 113.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151784" y="2348880"/>
            <a:ext cx="3888432" cy="1930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Найдите и расскажите историю своего города.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84232" y="3212976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Заполните таблицу                            на стр. 113.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72514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15480" y="908720"/>
            <a:ext cx="9289032" cy="3096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мире много стран их глазом не объять,</a:t>
            </a:r>
            <a:br>
              <a:rPr lang="ru-RU" sz="3500" b="1" dirty="0" smtClean="0"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И города в них не похожие во всем.</a:t>
            </a:r>
            <a:br>
              <a:rPr lang="ru-RU" sz="3500" b="1" dirty="0" smtClean="0"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Архитектура ль, памятники, арки.</a:t>
            </a:r>
            <a:br>
              <a:rPr lang="ru-RU" sz="3500" b="1" dirty="0" smtClean="0"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Урока мало, чтобы все узнать.</a:t>
            </a:r>
            <a:br>
              <a:rPr lang="ru-RU" sz="3500" b="1" dirty="0" smtClean="0"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И невозможно сразу всюду побывать,</a:t>
            </a:r>
            <a:br>
              <a:rPr lang="ru-RU" sz="3500" b="1" dirty="0" smtClean="0"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И тут на помощь всем приходит карта.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ud.uz/upload/medialibrary/a12/a1282dc11e7cbc17a2f7be8dee86cac6.jpg"/>
          <p:cNvPicPr>
            <a:picLocks noChangeAspect="1" noChangeArrowheads="1"/>
          </p:cNvPicPr>
          <p:nvPr/>
        </p:nvPicPr>
        <p:blipFill>
          <a:blip r:embed="rId2" cstate="print"/>
          <a:srcRect l="5292" t="8470" r="2477" b="9039"/>
          <a:stretch>
            <a:fillRect/>
          </a:stretch>
        </p:blipFill>
        <p:spPr bwMode="auto">
          <a:xfrm>
            <a:off x="1055440" y="4077072"/>
            <a:ext cx="10225136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1344" y="1052736"/>
            <a:ext cx="1171583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Узбекистан – сокровищница знаменитых городов и архитектурных памятников. Лучшие города Азии: Бухара, Самарканд и Хива.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D:\Пользователи\User\Desktop\Древние города Средней Азии\428434bukhara1_1.jpg"/>
          <p:cNvPicPr>
            <a:picLocks noChangeAspect="1" noChangeArrowheads="1"/>
          </p:cNvPicPr>
          <p:nvPr/>
        </p:nvPicPr>
        <p:blipFill>
          <a:blip r:embed="rId2" cstate="print"/>
          <a:srcRect t="16706"/>
          <a:stretch>
            <a:fillRect/>
          </a:stretch>
        </p:blipFill>
        <p:spPr bwMode="auto">
          <a:xfrm>
            <a:off x="191344" y="2708920"/>
            <a:ext cx="3384376" cy="2627062"/>
          </a:xfrm>
          <a:prstGeom prst="rect">
            <a:avLst/>
          </a:prstGeom>
          <a:noFill/>
        </p:spPr>
      </p:pic>
      <p:pic>
        <p:nvPicPr>
          <p:cNvPr id="3077" name="Picture 5" descr="D:\Пользователи\User\Desktop\Древние города Средней Азии\Самаркан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2708920"/>
            <a:ext cx="3984266" cy="2427752"/>
          </a:xfrm>
          <a:prstGeom prst="rect">
            <a:avLst/>
          </a:prstGeom>
          <a:noFill/>
        </p:spPr>
      </p:pic>
      <p:pic>
        <p:nvPicPr>
          <p:cNvPr id="3078" name="Picture 6" descr="D:\Пользователи\User\Desktop\Древние города Средней Азии\хив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1744" y="4653136"/>
            <a:ext cx="3916677" cy="20002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11424" y="5589240"/>
            <a:ext cx="165618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Бухара</a:t>
            </a:r>
            <a:endParaRPr lang="ru-RU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8288" y="5517232"/>
            <a:ext cx="2304255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Самарканд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840" y="3933056"/>
            <a:ext cx="214428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Хива</a:t>
            </a:r>
            <a:endParaRPr lang="ru-RU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ГОРОДА УЗБЕКИСТАНА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Grp="1"/>
          </p:cNvSpPr>
          <p:nvPr>
            <p:ph type="body" idx="1"/>
          </p:nvPr>
        </p:nvSpPr>
        <p:spPr>
          <a:xfrm>
            <a:off x="335360" y="1124744"/>
            <a:ext cx="11449272" cy="174506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Александр Македонский: «Все, что я слышал о красотах города – правда, за исключением того, что он более прекрасен, чем я мог представить его себе…» </a:t>
            </a: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https://shkolazhizni.ru/img/content/i176/176186_intex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3212976"/>
            <a:ext cx="4968552" cy="3162041"/>
          </a:xfrm>
          <a:prstGeom prst="rect">
            <a:avLst/>
          </a:prstGeom>
          <a:noFill/>
        </p:spPr>
      </p:pic>
      <p:pic>
        <p:nvPicPr>
          <p:cNvPr id="28676" name="Picture 4" descr="http://www.marakandatravel.uz/www/Image/about%20us/O%20Kompanii.png"/>
          <p:cNvPicPr>
            <a:picLocks noChangeAspect="1" noChangeArrowheads="1"/>
          </p:cNvPicPr>
          <p:nvPr/>
        </p:nvPicPr>
        <p:blipFill>
          <a:blip r:embed="rId4" cstate="print"/>
          <a:srcRect t="18430" b="29895"/>
          <a:stretch>
            <a:fillRect/>
          </a:stretch>
        </p:blipFill>
        <p:spPr bwMode="auto">
          <a:xfrm>
            <a:off x="6384032" y="3212976"/>
            <a:ext cx="5341640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/>
          </p:cNvSpPr>
          <p:nvPr/>
        </p:nvSpPr>
        <p:spPr>
          <a:xfrm>
            <a:off x="263352" y="3501008"/>
            <a:ext cx="11737304" cy="2880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Эдем Древнего Востока», «Драгоценная жемчужина исламского мира», «Рим Востока», «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Руи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замин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- «Лик земли»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- такими пышными названиями наделяли Самарканд поэты, историки, средневековые географы Ирана, Индии, Китая, Византии, Египта. Бесценной сокровищницей культуры народов Востока справедливо называли и называют Самарканд.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Самарканд — древнейший город ми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980728"/>
            <a:ext cx="3384376" cy="2415928"/>
          </a:xfrm>
          <a:prstGeom prst="rect">
            <a:avLst/>
          </a:prstGeom>
          <a:noFill/>
        </p:spPr>
      </p:pic>
      <p:pic>
        <p:nvPicPr>
          <p:cNvPr id="43012" name="Picture 4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760" y="980728"/>
            <a:ext cx="4032448" cy="2423391"/>
          </a:xfrm>
          <a:prstGeom prst="rect">
            <a:avLst/>
          </a:prstGeom>
          <a:noFill/>
        </p:spPr>
      </p:pic>
      <p:pic>
        <p:nvPicPr>
          <p:cNvPr id="43014" name="Picture 6" descr="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8248" y="980728"/>
            <a:ext cx="3453528" cy="2445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980729"/>
            <a:ext cx="11233248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Самарканд - один из древнейших колыбелей человеческой цивилизации - знает, пожалуй, каждый просвещенный человек планеты. Ведь не зря древняя пословица гласит: "Если Мекка - сердце мусульманского мира, то Самарканд - его голова!".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5602" name="Picture 2" descr="https://static.tildacdn.com/tild3930-3134-4538-a361-626138373939/IMG_20190522_101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3933056"/>
            <a:ext cx="3541092" cy="2655820"/>
          </a:xfrm>
          <a:prstGeom prst="rect">
            <a:avLst/>
          </a:prstGeom>
          <a:noFill/>
        </p:spPr>
      </p:pic>
      <p:pic>
        <p:nvPicPr>
          <p:cNvPr id="25604" name="Picture 4" descr="http://29palms.ru/photo/blog/travel/uzbekistan/samarkand_1/resized/041_Klub_puteshestviy_Pavla_Aksenova_Uzbekistan_Samarkand_Registan_Vnutrenniy_dvor_Foto_efesenko_-_Depositpho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3933056"/>
            <a:ext cx="6226895" cy="2521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73669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1052736"/>
            <a:ext cx="4785783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 rot="10800000" flipV="1">
            <a:off x="476251" y="1230184"/>
            <a:ext cx="6286500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Самарканд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один из древнейших городов мира, основанный приблизительно в VIII веке до нашей эры. Он ровесник древнего Рима. 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САМАРКАНД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4077072"/>
            <a:ext cx="5256584" cy="2471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8808</TotalTime>
  <Words>870</Words>
  <Application>Microsoft Office PowerPoint</Application>
  <PresentationFormat>Произвольный</PresentationFormat>
  <Paragraphs>106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1769</cp:revision>
  <dcterms:created xsi:type="dcterms:W3CDTF">2020-04-27T10:05:42Z</dcterms:created>
  <dcterms:modified xsi:type="dcterms:W3CDTF">2020-12-12T04:46:56Z</dcterms:modified>
</cp:coreProperties>
</file>