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564" r:id="rId2"/>
    <p:sldId id="951" r:id="rId3"/>
    <p:sldId id="1105" r:id="rId4"/>
    <p:sldId id="1106" r:id="rId5"/>
    <p:sldId id="1107" r:id="rId6"/>
    <p:sldId id="1108" r:id="rId7"/>
    <p:sldId id="1109" r:id="rId8"/>
    <p:sldId id="1110" r:id="rId9"/>
    <p:sldId id="1111" r:id="rId10"/>
    <p:sldId id="1112" r:id="rId11"/>
    <p:sldId id="1113" r:id="rId12"/>
    <p:sldId id="1114" r:id="rId13"/>
    <p:sldId id="1115" r:id="rId14"/>
    <p:sldId id="1116" r:id="rId15"/>
    <p:sldId id="1117" r:id="rId16"/>
    <p:sldId id="1118" r:id="rId17"/>
    <p:sldId id="1119" r:id="rId18"/>
    <p:sldId id="1120" r:id="rId19"/>
    <p:sldId id="1121" r:id="rId20"/>
    <p:sldId id="1122" r:id="rId21"/>
    <p:sldId id="1123" r:id="rId22"/>
    <p:sldId id="1124" r:id="rId23"/>
    <p:sldId id="1125" r:id="rId24"/>
    <p:sldId id="1126" r:id="rId25"/>
    <p:sldId id="1127" r:id="rId26"/>
    <p:sldId id="1128" r:id="rId27"/>
    <p:sldId id="1129" r:id="rId28"/>
    <p:sldId id="1130" r:id="rId29"/>
    <p:sldId id="1131" r:id="rId30"/>
    <p:sldId id="1132" r:id="rId31"/>
    <p:sldId id="1133" r:id="rId32"/>
    <p:sldId id="1134" r:id="rId33"/>
    <p:sldId id="1135" r:id="rId34"/>
    <p:sldId id="1136" r:id="rId35"/>
    <p:sldId id="1137" r:id="rId36"/>
    <p:sldId id="1138" r:id="rId37"/>
    <p:sldId id="1104" r:id="rId38"/>
    <p:sldId id="701" r:id="rId39"/>
  </p:sldIdLst>
  <p:sldSz cx="12192000" cy="6858000"/>
  <p:notesSz cx="6858000" cy="9144000"/>
  <p:custDataLst>
    <p:tags r:id="rId4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08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C826121-EE82-4EC9-B875-65D4894F13E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i="0" dirty="0" err="1" smtClean="0">
              <a:latin typeface="Arial" pitchFamily="34" charset="0"/>
              <a:cs typeface="Arial" pitchFamily="34" charset="0"/>
            </a:rPr>
            <a:t>Шараф</a:t>
          </a:r>
          <a:r>
            <a:rPr lang="ru-RU" sz="2800" b="1" i="0" dirty="0" smtClean="0">
              <a:latin typeface="Arial" pitchFamily="34" charset="0"/>
              <a:cs typeface="Arial" pitchFamily="34" charset="0"/>
            </a:rPr>
            <a:t> Рашидов, будучи руководителем республики, несмотря на огромную занятость, всегда оставался предан своему любимому делу – литературе</a:t>
          </a:r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852A083-B918-4A3F-BB0D-4F3CE4077B47}" type="parTrans" cxnId="{CECA86A4-65FA-43EB-93DE-217E1A004468}">
      <dgm:prSet/>
      <dgm:spPr/>
      <dgm:t>
        <a:bodyPr/>
        <a:lstStyle/>
        <a:p>
          <a:endParaRPr lang="ru-RU"/>
        </a:p>
      </dgm:t>
    </dgm:pt>
    <dgm:pt modelId="{EF398533-E015-48BD-964F-14D69A400ECB}" type="sibTrans" cxnId="{CECA86A4-65FA-43EB-93DE-217E1A004468}">
      <dgm:prSet/>
      <dgm:spPr/>
      <dgm:t>
        <a:bodyPr/>
        <a:lstStyle/>
        <a:p>
          <a:endParaRPr lang="ru-RU"/>
        </a:p>
      </dgm:t>
    </dgm:pt>
    <dgm:pt modelId="{3074DF41-1D28-4CCF-A636-37D4B67ED0F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Писатель, воспевающий труд простых людей, член Коммунистической партии Советского Союза с 1939 года </a:t>
          </a:r>
          <a:r>
            <a:rPr lang="ru-RU" sz="2800" b="1" i="0" dirty="0" err="1" smtClean="0">
              <a:latin typeface="Arial" pitchFamily="34" charset="0"/>
              <a:cs typeface="Arial" pitchFamily="34" charset="0"/>
            </a:rPr>
            <a:t>Шараф</a:t>
          </a:r>
          <a:r>
            <a:rPr lang="ru-RU" sz="2800" b="1" i="0" dirty="0" smtClean="0">
              <a:latin typeface="Arial" pitchFamily="34" charset="0"/>
              <a:cs typeface="Arial" pitchFamily="34" charset="0"/>
            </a:rPr>
            <a:t> Рашидович в 1959 году стал первым секретарем ЦК КП Узбекистана, т.е. фактически первым человеком в Узбекистане и одновременно своеобразным наместником Кремля</a:t>
          </a:r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EA384EA-C1F2-42A9-8166-2FA28480CE50}" type="parTrans" cxnId="{139827F8-8D4B-4599-AD8E-7DD5A80F7739}">
      <dgm:prSet/>
      <dgm:spPr/>
      <dgm:t>
        <a:bodyPr/>
        <a:lstStyle/>
        <a:p>
          <a:endParaRPr lang="ru-RU"/>
        </a:p>
      </dgm:t>
    </dgm:pt>
    <dgm:pt modelId="{88251BFD-17F6-4295-8B62-C46D9A2B066B}" type="sibTrans" cxnId="{139827F8-8D4B-4599-AD8E-7DD5A80F7739}">
      <dgm:prSet/>
      <dgm:spPr/>
      <dgm:t>
        <a:bodyPr/>
        <a:lstStyle/>
        <a:p>
          <a:endParaRPr lang="ru-RU"/>
        </a:p>
      </dgm:t>
    </dgm:pt>
    <dgm:pt modelId="{0D950AE6-A710-461A-92D4-DD89EB6DB1A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i="0" dirty="0" err="1" smtClean="0">
              <a:latin typeface="Arial" pitchFamily="34" charset="0"/>
              <a:cs typeface="Arial" pitchFamily="34" charset="0"/>
            </a:rPr>
            <a:t>Шараф</a:t>
          </a:r>
          <a:r>
            <a:rPr lang="ru-RU" sz="2800" b="1" i="0" dirty="0" smtClean="0">
              <a:latin typeface="Arial" pitchFamily="34" charset="0"/>
              <a:cs typeface="Arial" pitchFamily="34" charset="0"/>
            </a:rPr>
            <a:t> Рашидов сам вышел из народа, был настоящим патриотом и смыслом своей жизни считал заботу о простых людях</a:t>
          </a:r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 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8DA7195-7AF1-4517-8537-4E5B8BCAA6F0}" type="parTrans" cxnId="{6551F484-63DC-47A9-8428-A3D5183E5815}">
      <dgm:prSet/>
      <dgm:spPr/>
      <dgm:t>
        <a:bodyPr/>
        <a:lstStyle/>
        <a:p>
          <a:endParaRPr lang="ru-RU"/>
        </a:p>
      </dgm:t>
    </dgm:pt>
    <dgm:pt modelId="{05DD33D7-8D1A-42E1-9847-181D9A5BC686}" type="sibTrans" cxnId="{6551F484-63DC-47A9-8428-A3D5183E5815}">
      <dgm:prSet/>
      <dgm:spPr/>
      <dgm:t>
        <a:bodyPr/>
        <a:lstStyle/>
        <a:p>
          <a:endParaRPr lang="ru-RU"/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624D95-A2BE-4867-8ADD-98BD4BA9D596}" type="pres">
      <dgm:prSet presAssocID="{3074DF41-1D28-4CCF-A636-37D4B67ED0F9}" presName="node" presStyleLbl="node1" presStyleIdx="0" presStyleCnt="3" custScaleX="376214" custLinFactNeighborX="-6009" custLinFactNeighborY="-1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7C73D-8179-40C1-89F3-E6E7F81F8509}" type="pres">
      <dgm:prSet presAssocID="{88251BFD-17F6-4295-8B62-C46D9A2B066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5BCD2F4-5133-44DD-AE7F-3DD4436CB476}" type="pres">
      <dgm:prSet presAssocID="{88251BFD-17F6-4295-8B62-C46D9A2B066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712C08C-5704-4735-9598-EEA274B70B84}" type="pres">
      <dgm:prSet presAssocID="{0D950AE6-A710-461A-92D4-DD89EB6DB1AB}" presName="node" presStyleLbl="node1" presStyleIdx="1" presStyleCnt="3" custScaleX="374349" custScaleY="67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ADDBD-DB3D-4A1A-AA1F-6A137C5A7FE7}" type="pres">
      <dgm:prSet presAssocID="{05DD33D7-8D1A-42E1-9847-181D9A5BC68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733E47D-E505-4179-9D6D-A62030929355}" type="pres">
      <dgm:prSet presAssocID="{05DD33D7-8D1A-42E1-9847-181D9A5BC68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51EA354-B7BF-4E17-B279-23993A4C3656}" type="pres">
      <dgm:prSet presAssocID="{CC826121-EE82-4EC9-B875-65D4894F13E2}" presName="node" presStyleLbl="node1" presStyleIdx="2" presStyleCnt="3" custScaleX="374349" custScaleY="61761" custLinFactNeighborX="-5136" custLinFactNeighborY="-7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6A552-4C16-450A-A0E9-ED260B7B1D91}" type="presOf" srcId="{CC826121-EE82-4EC9-B875-65D4894F13E2}" destId="{851EA354-B7BF-4E17-B279-23993A4C3656}" srcOrd="0" destOrd="0" presId="urn:microsoft.com/office/officeart/2005/8/layout/process2"/>
    <dgm:cxn modelId="{8BCAB3DB-A424-4B23-AD02-E36A158E4500}" type="presOf" srcId="{05DD33D7-8D1A-42E1-9847-181D9A5BC686}" destId="{FD8ADDBD-DB3D-4A1A-AA1F-6A137C5A7FE7}" srcOrd="0" destOrd="0" presId="urn:microsoft.com/office/officeart/2005/8/layout/process2"/>
    <dgm:cxn modelId="{DE69F42B-9140-4346-B6C6-8CD35481595D}" type="presOf" srcId="{55CA8F6A-A719-4DC8-94AC-BDB5570A48AD}" destId="{71FD606C-BDF9-431F-B036-6ACA5D71E9FB}" srcOrd="0" destOrd="0" presId="urn:microsoft.com/office/officeart/2005/8/layout/process2"/>
    <dgm:cxn modelId="{48292C60-79CA-469E-83B4-3B53F7B74E03}" type="presOf" srcId="{0D950AE6-A710-461A-92D4-DD89EB6DB1AB}" destId="{E712C08C-5704-4735-9598-EEA274B70B84}" srcOrd="0" destOrd="0" presId="urn:microsoft.com/office/officeart/2005/8/layout/process2"/>
    <dgm:cxn modelId="{CECA86A4-65FA-43EB-93DE-217E1A004468}" srcId="{55CA8F6A-A719-4DC8-94AC-BDB5570A48AD}" destId="{CC826121-EE82-4EC9-B875-65D4894F13E2}" srcOrd="2" destOrd="0" parTransId="{5852A083-B918-4A3F-BB0D-4F3CE4077B47}" sibTransId="{EF398533-E015-48BD-964F-14D69A400ECB}"/>
    <dgm:cxn modelId="{46848C67-907C-4999-AF7D-59C2E6641610}" type="presOf" srcId="{05DD33D7-8D1A-42E1-9847-181D9A5BC686}" destId="{E733E47D-E505-4179-9D6D-A62030929355}" srcOrd="1" destOrd="0" presId="urn:microsoft.com/office/officeart/2005/8/layout/process2"/>
    <dgm:cxn modelId="{139827F8-8D4B-4599-AD8E-7DD5A80F7739}" srcId="{55CA8F6A-A719-4DC8-94AC-BDB5570A48AD}" destId="{3074DF41-1D28-4CCF-A636-37D4B67ED0F9}" srcOrd="0" destOrd="0" parTransId="{6EA384EA-C1F2-42A9-8166-2FA28480CE50}" sibTransId="{88251BFD-17F6-4295-8B62-C46D9A2B066B}"/>
    <dgm:cxn modelId="{2235D8FD-DFE0-4990-9C90-F5665101914F}" type="presOf" srcId="{88251BFD-17F6-4295-8B62-C46D9A2B066B}" destId="{C147C73D-8179-40C1-89F3-E6E7F81F8509}" srcOrd="0" destOrd="0" presId="urn:microsoft.com/office/officeart/2005/8/layout/process2"/>
    <dgm:cxn modelId="{6551F484-63DC-47A9-8428-A3D5183E5815}" srcId="{55CA8F6A-A719-4DC8-94AC-BDB5570A48AD}" destId="{0D950AE6-A710-461A-92D4-DD89EB6DB1AB}" srcOrd="1" destOrd="0" parTransId="{38DA7195-7AF1-4517-8537-4E5B8BCAA6F0}" sibTransId="{05DD33D7-8D1A-42E1-9847-181D9A5BC686}"/>
    <dgm:cxn modelId="{05B204FA-C9A0-4649-8077-90F2A650F8DE}" type="presOf" srcId="{88251BFD-17F6-4295-8B62-C46D9A2B066B}" destId="{A5BCD2F4-5133-44DD-AE7F-3DD4436CB476}" srcOrd="1" destOrd="0" presId="urn:microsoft.com/office/officeart/2005/8/layout/process2"/>
    <dgm:cxn modelId="{B4448A2E-74C2-49A2-9636-F6E07FFC51C0}" type="presOf" srcId="{3074DF41-1D28-4CCF-A636-37D4B67ED0F9}" destId="{05624D95-A2BE-4867-8ADD-98BD4BA9D596}" srcOrd="0" destOrd="0" presId="urn:microsoft.com/office/officeart/2005/8/layout/process2"/>
    <dgm:cxn modelId="{DF284252-FDE2-455F-9C04-70935AB3C4E4}" type="presParOf" srcId="{71FD606C-BDF9-431F-B036-6ACA5D71E9FB}" destId="{05624D95-A2BE-4867-8ADD-98BD4BA9D596}" srcOrd="0" destOrd="0" presId="urn:microsoft.com/office/officeart/2005/8/layout/process2"/>
    <dgm:cxn modelId="{3C79EEF0-3564-445D-9C6E-374454B20207}" type="presParOf" srcId="{71FD606C-BDF9-431F-B036-6ACA5D71E9FB}" destId="{C147C73D-8179-40C1-89F3-E6E7F81F8509}" srcOrd="1" destOrd="0" presId="urn:microsoft.com/office/officeart/2005/8/layout/process2"/>
    <dgm:cxn modelId="{F52A1394-E60A-4348-884C-6398A85466C2}" type="presParOf" srcId="{C147C73D-8179-40C1-89F3-E6E7F81F8509}" destId="{A5BCD2F4-5133-44DD-AE7F-3DD4436CB476}" srcOrd="0" destOrd="0" presId="urn:microsoft.com/office/officeart/2005/8/layout/process2"/>
    <dgm:cxn modelId="{27B4F99F-0009-48A4-90B6-CEF116A973BD}" type="presParOf" srcId="{71FD606C-BDF9-431F-B036-6ACA5D71E9FB}" destId="{E712C08C-5704-4735-9598-EEA274B70B84}" srcOrd="2" destOrd="0" presId="urn:microsoft.com/office/officeart/2005/8/layout/process2"/>
    <dgm:cxn modelId="{9E4DD1C2-8790-408F-92A8-9D960975B896}" type="presParOf" srcId="{71FD606C-BDF9-431F-B036-6ACA5D71E9FB}" destId="{FD8ADDBD-DB3D-4A1A-AA1F-6A137C5A7FE7}" srcOrd="3" destOrd="0" presId="urn:microsoft.com/office/officeart/2005/8/layout/process2"/>
    <dgm:cxn modelId="{2A17D4D7-2DB8-41F6-9F20-A867988BCFCA}" type="presParOf" srcId="{FD8ADDBD-DB3D-4A1A-AA1F-6A137C5A7FE7}" destId="{E733E47D-E505-4179-9D6D-A62030929355}" srcOrd="0" destOrd="0" presId="urn:microsoft.com/office/officeart/2005/8/layout/process2"/>
    <dgm:cxn modelId="{40AC42BA-7055-449B-B3E7-11547E6F4AFF}" type="presParOf" srcId="{71FD606C-BDF9-431F-B036-6ACA5D71E9FB}" destId="{851EA354-B7BF-4E17-B279-23993A4C365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624D95-A2BE-4867-8ADD-98BD4BA9D596}">
      <dsp:nvSpPr>
        <dsp:cNvPr id="0" name=""/>
        <dsp:cNvSpPr/>
      </dsp:nvSpPr>
      <dsp:spPr>
        <a:xfrm>
          <a:off x="-29237" y="0"/>
          <a:ext cx="11795779" cy="17886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Писатель, воспевающий труд простых людей, член Коммунистической партии Советского Союза с 1939 года </a:t>
          </a:r>
          <a:r>
            <a:rPr lang="ru-RU" sz="2800" b="1" i="0" kern="1200" dirty="0" err="1" smtClean="0">
              <a:latin typeface="Arial" pitchFamily="34" charset="0"/>
              <a:cs typeface="Arial" pitchFamily="34" charset="0"/>
            </a:rPr>
            <a:t>Шараф</a:t>
          </a: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 Рашидович в 1959 году стал первым секретарем ЦК КП Узбекистана, т.е. фактически первым человеком в Узбекистане и одновременно своеобразным наместником Кремля</a:t>
          </a: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-29237" y="0"/>
        <a:ext cx="11795779" cy="1788677"/>
      </dsp:txXfrm>
    </dsp:sp>
    <dsp:sp modelId="{C147C73D-8179-40C1-89F3-E6E7F81F8509}">
      <dsp:nvSpPr>
        <dsp:cNvPr id="0" name=""/>
        <dsp:cNvSpPr/>
      </dsp:nvSpPr>
      <dsp:spPr>
        <a:xfrm rot="5400000">
          <a:off x="5530897" y="1836564"/>
          <a:ext cx="675509" cy="80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5400000">
        <a:off x="5530897" y="1836564"/>
        <a:ext cx="675509" cy="804904"/>
      </dsp:txXfrm>
    </dsp:sp>
    <dsp:sp modelId="{E712C08C-5704-4735-9598-EEA274B70B84}">
      <dsp:nvSpPr>
        <dsp:cNvPr id="0" name=""/>
        <dsp:cNvSpPr/>
      </dsp:nvSpPr>
      <dsp:spPr>
        <a:xfrm>
          <a:off x="0" y="2689356"/>
          <a:ext cx="11737304" cy="12099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err="1" smtClean="0">
              <a:latin typeface="Arial" pitchFamily="34" charset="0"/>
              <a:cs typeface="Arial" pitchFamily="34" charset="0"/>
            </a:rPr>
            <a:t>Шараф</a:t>
          </a: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 Рашидов сам вышел из народа, был настоящим патриотом и смыслом своей жизни считал заботу о простых людях</a:t>
          </a: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 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2689356"/>
        <a:ext cx="11737304" cy="1209914"/>
      </dsp:txXfrm>
    </dsp:sp>
    <dsp:sp modelId="{FD8ADDBD-DB3D-4A1A-AA1F-6A137C5A7FE7}">
      <dsp:nvSpPr>
        <dsp:cNvPr id="0" name=""/>
        <dsp:cNvSpPr/>
      </dsp:nvSpPr>
      <dsp:spPr>
        <a:xfrm rot="5400000">
          <a:off x="5557418" y="3911796"/>
          <a:ext cx="622466" cy="80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5400000">
        <a:off x="5557418" y="3911796"/>
        <a:ext cx="622466" cy="804904"/>
      </dsp:txXfrm>
    </dsp:sp>
    <dsp:sp modelId="{851EA354-B7BF-4E17-B279-23993A4C3656}">
      <dsp:nvSpPr>
        <dsp:cNvPr id="0" name=""/>
        <dsp:cNvSpPr/>
      </dsp:nvSpPr>
      <dsp:spPr>
        <a:xfrm>
          <a:off x="0" y="4729226"/>
          <a:ext cx="11737304" cy="11047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err="1" smtClean="0">
              <a:latin typeface="Arial" pitchFamily="34" charset="0"/>
              <a:cs typeface="Arial" pitchFamily="34" charset="0"/>
            </a:rPr>
            <a:t>Шараф</a:t>
          </a: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 Рашидов, будучи руководителем республики, несмотря на огромную занятость, всегда оставался предан своему любимому делу – литературе</a:t>
          </a: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4729226"/>
        <a:ext cx="11737304" cy="1104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1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4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701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85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983432" y="2996952"/>
            <a:ext cx="6624736" cy="2871975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ПЛАМЕННЫЙ СЫН 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УЗБЕКСКОГО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НАРОДА</a:t>
            </a: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»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61963"/>
            <a:ext cx="1276349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767122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ctr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8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84432" y="1176284"/>
            <a:ext cx="1143000" cy="452516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35360" y="2852936"/>
            <a:ext cx="360040" cy="30963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8674" name="AutoShape 2" descr="https://tepka.ru/geografiya_5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0" name="Picture 4" descr="https://cdn2.img.sputniknews-uz.com/images/445/26/4452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224" y="2420888"/>
            <a:ext cx="2994093" cy="391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Бывший фронтовик был назначен главным редактором областной, затем республиканской газеты. Где бы он не работал, везде проявлял самоотверженность, честность и порядочность.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ВЕРНЫЙ СЫН СВОЕГО НАРОДА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8676" name="Picture 4" descr="http://stv.uz/uploads/posts/2019-11/1573045267_photo5339446400167029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1772816"/>
            <a:ext cx="5256584" cy="39959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980728"/>
            <a:ext cx="10980216" cy="13247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1959 году был избран руководителем Советского Узбекистана.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ВЕРНЫЙ СЫН СВОЕГО НАРОДА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Первый секретарь ЦК КП Узбекистана Ш.Р.Раши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4272" y="2348880"/>
            <a:ext cx="3384376" cy="4030520"/>
          </a:xfrm>
          <a:prstGeom prst="rect">
            <a:avLst/>
          </a:prstGeom>
          <a:noFill/>
        </p:spPr>
      </p:pic>
      <p:pic>
        <p:nvPicPr>
          <p:cNvPr id="27652" name="Picture 4" descr="http://static.zarnews.uz/crop/9/5/736_736_80_95006959fefb48540481adf5a2bd7985.jpg?img=self&amp;v=15730180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2420888"/>
            <a:ext cx="3456384" cy="4068690"/>
          </a:xfrm>
          <a:prstGeom prst="rect">
            <a:avLst/>
          </a:prstGeom>
          <a:noFill/>
        </p:spPr>
      </p:pic>
      <p:pic>
        <p:nvPicPr>
          <p:cNvPr id="27654" name="Picture 6" descr="https://cdn2.img.sputniknews-uz.com/images/506/79/5067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5760" y="3501008"/>
            <a:ext cx="4484440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980728"/>
            <a:ext cx="11449272" cy="28803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В годы правления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Шарафа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Рашидова Узбекистан выращивал около 3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тонн хлопка - сырца,                 то в 1982 году этот показатель достиг отметки                       6 млн. За эти годы были освоены и орошены                     тысячи гектаров целинных земель. Промышленные товары экспортировались в 58-м стран мира.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30" name="Picture 6" descr="https://static.sofxabar.com/uploads/1/1100__956I01PAGVWhV_KBpSsSMua-e6eu-Mx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4077072"/>
            <a:ext cx="5541300" cy="2539803"/>
          </a:xfrm>
          <a:prstGeom prst="rect">
            <a:avLst/>
          </a:prstGeom>
          <a:noFill/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6632" name="Picture 8" descr="https://nuz.uz/uploads/posts/2018-12/medium/1544177914_aia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4149080"/>
            <a:ext cx="5715000" cy="24323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6264696" cy="54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эти годы наука в Узбекистане достигла наивысших высот, тем самым, выйдя на мировой уровень. Научные работы наших учёных публиковались в самых престижных мировых изданиях. А они сами избирались почётными членами академий наук зарубежных стран.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Первый секретарь ЦК КП Узбекской ССР Ш.Р.Раши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1124744"/>
            <a:ext cx="3528392" cy="5022801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268760"/>
            <a:ext cx="5528816" cy="49685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Подготовка высококлассных специалистов для всех отраслей проводилась на высоком и должном уровне. Качество жизни и благосостояние населения росло с каждым годом.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s://static.sofxabar.com/uploads/1/1100__QIxNcBbqFbRuAg5gZDGx-RlkA4mRva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4077072"/>
            <a:ext cx="5400600" cy="2198441"/>
          </a:xfrm>
          <a:prstGeom prst="rect">
            <a:avLst/>
          </a:prstGeom>
          <a:noFill/>
        </p:spPr>
      </p:pic>
      <p:pic>
        <p:nvPicPr>
          <p:cNvPr id="24580" name="Picture 4" descr="https://static.sofxabar.com/uploads/1/1100__NDs44JGCNksqE1qLSmTxGBkK2jLYJh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1052736"/>
            <a:ext cx="5472608" cy="26268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79976" y="1196752"/>
            <a:ext cx="5600824" cy="51125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Однако нужно отметить, что во времена правления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Шарафа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Рашидова были допущены перегибы. Потому что Узбекистан превратили лишь в огромную машину по выращиванию хлопка. 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old.qashqadaryogz.uz/images/118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00" y="1268760"/>
            <a:ext cx="4608512" cy="4896544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5659040" cy="54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Принудительный труд обрёл самые немыслимые границы. Сбор хлопка продолжался 3 - 4 месяца. За 1 кг хлопка, собранного вручную платили 5, от силы 10 копеек. Узбекский хлопок реализовывался по самым низким ценам - 1 тонна хлопкового волокна продавалась в три раза дешевле своей рыночной цены.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http://shrashidov.zn.uz/files/2018/02/IMG_20180202_111818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052736"/>
            <a:ext cx="5472608" cy="3024336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s://militaryarms.ru/wp-content/uploads/2018/07/sbor-hlop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4221088"/>
            <a:ext cx="4464496" cy="2229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196752"/>
            <a:ext cx="5688632" cy="492941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Учащиеся школ, техникумов, студенты вузов на протяжении                    2 - 2,5 месяцев собирали хлопок. Привлечённые к сбору хлопка помощники-хлопкоробы, в основном, размещались в пустых школах, в которых в этот период прекращался учебный процесс.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cdni.rbth.com/rbthmedia/images/all/2017/08/02/Cotton/12_tass_1681450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1484784"/>
            <a:ext cx="5527816" cy="4392488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124744"/>
            <a:ext cx="5731048" cy="51125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Выполнение плана по выращиванию хлопка                   (6 млн. тонн), поставленные Москвой, с каждым годом становилось просто невозможным. Это привело к припискам заготовок хлопка. В итоге это неправедное дело было разоблачено.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bre.mkrf.ru/media/2016/10/27/1235167371/10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1124744"/>
            <a:ext cx="4968552" cy="5040560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268760"/>
            <a:ext cx="5659040" cy="48965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Эта страшная трагедия ознаменовалась в истории нашей страны, как «Хлопковое дело». Многие люди, связанные с ним оказались за решёткой. В один из таких тяжёлых дней, во время расследования по хлопковому делу,    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Шараф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Рашидов скончался.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https://a.radikal.ru/a20/1902/57/a84171148db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124744"/>
            <a:ext cx="5112568" cy="2415075"/>
          </a:xfrm>
          <a:prstGeom prst="rect">
            <a:avLst/>
          </a:prstGeom>
          <a:noFill/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4" name="Picture 8" descr="Изъятие ценностей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3861048"/>
            <a:ext cx="2880320" cy="2551187"/>
          </a:xfrm>
          <a:prstGeom prst="rect">
            <a:avLst/>
          </a:prstGeom>
          <a:noFill/>
        </p:spPr>
      </p:pic>
      <p:pic>
        <p:nvPicPr>
          <p:cNvPr id="19466" name="Picture 10" descr="https://img1.dp.ru/images/article/2016/11/18/79cda9c7-98f4-40c7-8f27-e89cca17af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2344" y="3861048"/>
            <a:ext cx="2737570" cy="25104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79376" y="1052736"/>
            <a:ext cx="11305256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ВЕРНЫЙ СЫН СВОЕГО НАРОДА И РОДИНЫ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79376" y="2780928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4221088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ПОЭТ, ПИСАТЕЛЬ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1384" y="5589240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ЗАБОТЛИВЫЙ ОТЕЦ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Приписки практиковалась не только в Узбекистане, но и во всех республиках бывшего Союза. Стоит отметить, что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Шараф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Рашидов не мог управлять страной по своему видению.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Сборщик хлоп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052736"/>
            <a:ext cx="5040560" cy="2490127"/>
          </a:xfrm>
          <a:prstGeom prst="rect">
            <a:avLst/>
          </a:prstGeom>
          <a:noFill/>
        </p:spPr>
      </p:pic>
      <p:pic>
        <p:nvPicPr>
          <p:cNvPr id="18438" name="Picture 6" descr="https://mtdata.ru/u2/photoF0DF/20705438349-0/original.jpg#207054383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3789040"/>
            <a:ext cx="5112568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Если бы вся власть была сосредоточена в его руках, то он никогда не боролся бы за эти роковые показатели. Ведь сегодня Узбекистан ограничил выращивание хлопка                до 3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тонн.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s://static.sofxabar.com/uploads/1/1100__XtfSEjbISVp7VA936ruKAOeqEAkSOr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1916832"/>
            <a:ext cx="5551100" cy="41380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Во времена правления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Шарафа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Рашидова наша страна не была независимой и подчинялась Москве.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Шараф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Рашидов, всего лишь являлся руководителем страны, не имеющей полноправной власти.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img7.eadaily.com/c600x369/o/656/88d3768b1851213440dd3f3193f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1988840"/>
            <a:ext cx="4778896" cy="3514726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980728"/>
            <a:ext cx="11377264" cy="27363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Несмотря на ограниченную власть, </a:t>
            </a:r>
            <a:r>
              <a:rPr lang="ru-RU" sz="3300" b="1" dirty="0" err="1" smtClean="0">
                <a:latin typeface="Arial" pitchFamily="34" charset="0"/>
                <a:cs typeface="Arial" pitchFamily="34" charset="0"/>
              </a:rPr>
              <a:t>Шараф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Рашидов сделал всё возможное, чтобы Узбекистан стал одной из развитых республик Средней Азии. Его выдающиеся заслуги перед Отечеством определяют его достойное и важное место в истории нашего государства.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s://cdn1.img.sputniknews-uz.com/images/660/70/6607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3933056"/>
            <a:ext cx="3456384" cy="2512734"/>
          </a:xfrm>
          <a:prstGeom prst="rect">
            <a:avLst/>
          </a:prstGeom>
          <a:noFill/>
        </p:spPr>
      </p:pic>
      <p:pic>
        <p:nvPicPr>
          <p:cNvPr id="15364" name="Picture 4" descr="http://shrashidov.zn.uz/files/2018/02/IMG_20180202_111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856" y="3789040"/>
            <a:ext cx="2160239" cy="2880320"/>
          </a:xfrm>
          <a:prstGeom prst="rect">
            <a:avLst/>
          </a:prstGeom>
          <a:noFill/>
        </p:spPr>
      </p:pic>
      <p:pic>
        <p:nvPicPr>
          <p:cNvPr id="15368" name="Picture 8" descr="https://mytashkent.uz/wp-content/uploads/2013/04/IMG_0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8168" y="3933056"/>
            <a:ext cx="3960440" cy="25799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052736"/>
            <a:ext cx="6120680" cy="547260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В 1992 году в Узбекистане широко отмечалось 75-летие со дня рождения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Шарафа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Рашидова. На праздничном мероприятии было отмечено: </a:t>
            </a:r>
            <a:r>
              <a:rPr lang="ru-RU" sz="3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Шараф</a:t>
            </a:r>
            <a:r>
              <a:rPr lang="ru-RU" sz="3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Рашидов - сложная личность. С одной стороны, он думал об интересах Узбекистана, с другой был вынужден выполнять приказы Москвы, которые противоречили интересам Узбекистана. Его жизнь была между молотом и наковальней».</a:t>
            </a:r>
            <a:endParaRPr lang="ru-RU" sz="3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8" name="Picture 6" descr="http://shrashidov.zn.uz/files/2018/02/IMG_20180202_111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4" y="1556792"/>
            <a:ext cx="5280587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196752"/>
            <a:ext cx="5659040" cy="492941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Москва принизила значение достижений Узбекистана, достигнутых в эпоху правления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Шарафа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Рашидова, пытаясь внедрить унизительную и оскорбительную мысль о том, что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узбекистанцы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живут за счёт России.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s://avatars.mds.yandex.net/get-zen_doc/57035/pub_5c1413e1478db200abbbded3_5c1414354cc46e00a92d956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3645024"/>
            <a:ext cx="5145088" cy="2723432"/>
          </a:xfrm>
          <a:prstGeom prst="rect">
            <a:avLst/>
          </a:prstGeom>
          <a:noFill/>
        </p:spPr>
      </p:pic>
      <p:pic>
        <p:nvPicPr>
          <p:cNvPr id="13316" name="Picture 4" descr="https://asiaplustj.info/sites/default/files/articles/286837/%D0%A4%D0%BE%D1%82%D0%BE%20%E2%84%96%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1124744"/>
            <a:ext cx="5328592" cy="23530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6408712" cy="50014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Поэтому пропаганда против Ш. Рашидова и Узбекистана, в целом, достигла наивысшей точки. Его потревожили даже в могиле, не давая мирно покоиться. 27 февраля 1987 года останки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Шарафа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Рашидова были перезахоронены.</a:t>
            </a:r>
          </a:p>
          <a:p>
            <a:pPr algn="ctr"/>
            <a:endParaRPr lang="ru-RU" dirty="0"/>
          </a:p>
        </p:txBody>
      </p:sp>
      <p:pic>
        <p:nvPicPr>
          <p:cNvPr id="12290" name="Picture 2" descr="https://s2.stc.all.kpcdn.net/best/msk/uzbekskaya-ottepel/images/tild3330-3137-4637-b330-306631316430__36.jpg"/>
          <p:cNvPicPr>
            <a:picLocks noChangeAspect="1" noChangeArrowheads="1"/>
          </p:cNvPicPr>
          <p:nvPr/>
        </p:nvPicPr>
        <p:blipFill>
          <a:blip r:embed="rId2" cstate="print"/>
          <a:srcRect l="52137"/>
          <a:stretch>
            <a:fillRect/>
          </a:stretch>
        </p:blipFill>
        <p:spPr bwMode="auto">
          <a:xfrm>
            <a:off x="8256240" y="1268760"/>
            <a:ext cx="2971131" cy="4655533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5659040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 самом же деле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Шараф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Рашидов был мужественным лидером, преданным всей душой народу человеком, который несмотря на преграды существующего строя, все свои силы и знания, потенциал и опыт направил в развитие республики, был опорой и надеждой для миллионов простых людей.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384032" y="5301208"/>
            <a:ext cx="5384800" cy="9696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Ш. Рашидов на стройке после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землетресения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1966 года.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s://i.mycdn.me/i?r=AyH4iRPQ2q0otWIFepML2LxRkIZDIFZhJX656c0IgCBC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1124744"/>
            <a:ext cx="5184576" cy="3888432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4005064"/>
            <a:ext cx="5384800" cy="24482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 сегодня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Шараф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Рашидов является гордостью, совестью, честью узбекского народа.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Золотая медаль [А. Кахаров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88" y="4005064"/>
            <a:ext cx="4895850" cy="2276475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191344" y="1340768"/>
            <a:ext cx="7200800" cy="21875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Но слишком рано твой ударил час                           И вещее перо из рук упало.                             Какой светильник разума угас! Какое сердце биться перестало!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https://d.radikal.ru/d42/1902/ef/4205fbf649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1340768"/>
            <a:ext cx="4248472" cy="2262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91944" y="1412776"/>
            <a:ext cx="5976664" cy="48245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Шараф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Рашидов был не только выдающимся государственным деятелем, но и поэтом, публицистом, писателем, оставивший заметный след в узбекской литературе.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9220" name="Picture 4" descr="https://for-kidsandmum.ru/images/1004364878.jpg"/>
          <p:cNvPicPr>
            <a:picLocks noChangeAspect="1" noChangeArrowheads="1"/>
          </p:cNvPicPr>
          <p:nvPr/>
        </p:nvPicPr>
        <p:blipFill>
          <a:blip r:embed="rId2" cstate="print"/>
          <a:srcRect l="5091" t="4989" r="5819" b="2132"/>
          <a:stretch>
            <a:fillRect/>
          </a:stretch>
        </p:blipFill>
        <p:spPr bwMode="auto">
          <a:xfrm>
            <a:off x="479376" y="1052736"/>
            <a:ext cx="4490770" cy="5517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1052736"/>
            <a:ext cx="11247040" cy="2160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 2017 году в нашей стране широко отмечалось                       100-летие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Шарафа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Рашидова.</a:t>
            </a:r>
          </a:p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Согласно Указу, в городе Джизаке был установлен памятник и создан мемориальный комплекс в честь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Шарафа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Рашидова.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ВЕРНЫЙ СЫН СВОЕГО НАРОДА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5842" name="Picture 2" descr="Памятник Шарафу Рашидову в Джиза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3429000"/>
            <a:ext cx="6715125" cy="3139827"/>
          </a:xfrm>
          <a:prstGeom prst="rect">
            <a:avLst/>
          </a:prstGeom>
          <a:noFill/>
        </p:spPr>
      </p:pic>
      <p:pic>
        <p:nvPicPr>
          <p:cNvPr id="35844" name="Picture 4" descr="https://pbs.twimg.com/media/DFfj9vgXcAA0ksz.jpg"/>
          <p:cNvPicPr>
            <a:picLocks noChangeAspect="1" noChangeArrowheads="1"/>
          </p:cNvPicPr>
          <p:nvPr/>
        </p:nvPicPr>
        <p:blipFill>
          <a:blip r:embed="rId3" cstate="print"/>
          <a:srcRect b="21881"/>
          <a:stretch>
            <a:fillRect/>
          </a:stretch>
        </p:blipFill>
        <p:spPr bwMode="auto">
          <a:xfrm>
            <a:off x="7392144" y="3429000"/>
            <a:ext cx="4523656" cy="3226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980728"/>
            <a:ext cx="5472608" cy="54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Он оставил богатое литературное наследие. Его произведения, такие как «Победители», «Сильнее бури», «Могучая волна» рассказывают об общечеловеческих </a:t>
            </a:r>
            <a:r>
              <a:rPr lang="ru-RU" sz="3500" b="1" i="1" dirty="0" smtClean="0">
                <a:latin typeface="Arial" pitchFamily="34" charset="0"/>
                <a:cs typeface="Arial" pitchFamily="34" charset="0"/>
              </a:rPr>
              <a:t>ценностях,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великодушии, доброте, трудолюбии узбекского народа.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cdn1.ozone.ru/multimedia/1004308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4272" y="1340768"/>
            <a:ext cx="3168352" cy="5063576"/>
          </a:xfrm>
          <a:prstGeom prst="rect">
            <a:avLst/>
          </a:prstGeom>
          <a:noFill/>
        </p:spPr>
      </p:pic>
      <p:pic>
        <p:nvPicPr>
          <p:cNvPr id="8198" name="Picture 6" descr="https://www.bookselect.ru/files/products/30606_1.jpg"/>
          <p:cNvPicPr>
            <a:picLocks noChangeAspect="1" noChangeArrowheads="1"/>
          </p:cNvPicPr>
          <p:nvPr/>
        </p:nvPicPr>
        <p:blipFill>
          <a:blip r:embed="rId3" cstate="print"/>
          <a:srcRect l="20475" t="9036" r="16526" b="12655"/>
          <a:stretch>
            <a:fillRect/>
          </a:stretch>
        </p:blipFill>
        <p:spPr bwMode="auto">
          <a:xfrm>
            <a:off x="5879976" y="980728"/>
            <a:ext cx="2232248" cy="2448272"/>
          </a:xfrm>
          <a:prstGeom prst="rect">
            <a:avLst/>
          </a:prstGeom>
          <a:noFill/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ШАРАФ РАШИДОВ И УЗБЕКИСТАН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static.ozone.ru/multimedia/books_covers/1005813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992" y="3645024"/>
            <a:ext cx="2160240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484784"/>
            <a:ext cx="53848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Сколько бы времени и сил не отнимали государственные дела,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Шараф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Рашидов всегда находил время для своей семьи, любимых детей. Он трепетно относился к вопросам их воспитания.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www.jizpi.uz/wp-content/uploads/2018/11/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1988840"/>
            <a:ext cx="5760640" cy="3456384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ЗАБОТЛИВЫЙ ОТЕЦ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5085184"/>
            <a:ext cx="11103024" cy="104098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Благодаря этому его дети выросли достойными людьми, которые трудятся во благо Родины.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ЗАБОТЛИВЫЙ ОТЕЦ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yoshlarittifoqi.uz/uploads/yi/2019/05.2019/01052019_%D0%A1%D1%8B%D1%80%D0%B4%D0%B0%D1%80%D1%8C%D1%8F_%D0%BB%D0%B5%D0%BD%D1%82%D0%B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00" y="1196752"/>
            <a:ext cx="3528392" cy="3456384"/>
          </a:xfrm>
          <a:prstGeom prst="rect">
            <a:avLst/>
          </a:prstGeom>
          <a:noFill/>
        </p:spPr>
      </p:pic>
      <p:pic>
        <p:nvPicPr>
          <p:cNvPr id="6148" name="Picture 4" descr="https://yoshlarittifoqi.uz/uploads/yi/2019/05.2019/01052019_%D0%A1%D1%8B%D1%80%D0%B4%D0%B0%D1%80%D1%8C%D1%8F_%D0%BB%D0%B5%D0%BD%D1%82%D0%B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184" y="1268760"/>
            <a:ext cx="3566042" cy="3384376"/>
          </a:xfrm>
          <a:prstGeom prst="rect">
            <a:avLst/>
          </a:prstGeom>
          <a:noFill/>
        </p:spPr>
      </p:pic>
      <p:pic>
        <p:nvPicPr>
          <p:cNvPr id="6150" name="Picture 6" descr="https://storage.kun.uz/source/files/s9yhs089ghdasd-2.JPG"/>
          <p:cNvPicPr>
            <a:picLocks noChangeAspect="1" noChangeArrowheads="1"/>
          </p:cNvPicPr>
          <p:nvPr/>
        </p:nvPicPr>
        <p:blipFill>
          <a:blip r:embed="rId4" cstate="print"/>
          <a:srcRect l="29919" r="22832"/>
          <a:stretch>
            <a:fillRect/>
          </a:stretch>
        </p:blipFill>
        <p:spPr bwMode="auto">
          <a:xfrm>
            <a:off x="4511824" y="980728"/>
            <a:ext cx="2808312" cy="39608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87688" y="1412776"/>
            <a:ext cx="502476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/>
              <a:t>Старшая дочь </a:t>
            </a:r>
            <a:r>
              <a:rPr lang="ru-RU" b="1" dirty="0" err="1" smtClean="0">
                <a:solidFill>
                  <a:srgbClr val="0070C0"/>
                </a:solidFill>
              </a:rPr>
              <a:t>Сайёра</a:t>
            </a:r>
            <a:r>
              <a:rPr lang="ru-RU" b="1" dirty="0" smtClean="0">
                <a:solidFill>
                  <a:srgbClr val="0070C0"/>
                </a:solidFill>
              </a:rPr>
              <a:t> Рашидова </a:t>
            </a:r>
            <a:r>
              <a:rPr lang="ru-RU" b="1" dirty="0" smtClean="0"/>
              <a:t>доктор химических наук, академик. Она долгие годы занимала должность уполномоченного </a:t>
            </a:r>
            <a:r>
              <a:rPr lang="ru-RU" b="1" dirty="0" err="1" smtClean="0"/>
              <a:t>Олий</a:t>
            </a:r>
            <a:r>
              <a:rPr lang="ru-RU" b="1" dirty="0" smtClean="0"/>
              <a:t> </a:t>
            </a:r>
            <a:r>
              <a:rPr lang="ru-RU" b="1" dirty="0" err="1" smtClean="0"/>
              <a:t>Мажлиса</a:t>
            </a:r>
            <a:r>
              <a:rPr lang="ru-RU" b="1" dirty="0" smtClean="0"/>
              <a:t> Республики Узбекистан по правам человека (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Омбудсман</a:t>
            </a:r>
            <a:r>
              <a:rPr lang="ru-RU" b="1" dirty="0" smtClean="0"/>
              <a:t>).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ЗАБОТЛИВЫЙ ОТЕЦ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dunyouzbeklari.com/wp-content/uploads/2013/03/%D1%80%D0%B0%D1%88%D0%B8%D0%B4%D0%BE%D0%B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8288" y="1412776"/>
            <a:ext cx="3240360" cy="4410836"/>
          </a:xfrm>
          <a:prstGeom prst="rect">
            <a:avLst/>
          </a:prstGeom>
          <a:noFill/>
        </p:spPr>
      </p:pic>
      <p:pic>
        <p:nvPicPr>
          <p:cNvPr id="5124" name="Picture 4" descr="http://storage.academy.uz/source/1/podvedmstvo/polimer%20direk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1412776"/>
            <a:ext cx="2952328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12776"/>
            <a:ext cx="5384800" cy="471339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Ещё две дочери -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Дилором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Гулнора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тоже пошли по научной стезе, имеют научные степени кандидата наук.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Сын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Илхом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военный, кандидат исторических наук. Младшая дочь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Светлана Рашидова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учёный-филолог.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ЗАБОТЛИВЫЙ ОТЕЦ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www.afisha.uz/uf/2017/11/5a0561ab585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4509120"/>
            <a:ext cx="4964832" cy="1794546"/>
          </a:xfrm>
          <a:prstGeom prst="rect">
            <a:avLst/>
          </a:prstGeom>
          <a:noFill/>
        </p:spPr>
      </p:pic>
      <p:pic>
        <p:nvPicPr>
          <p:cNvPr id="5124" name="Picture 4" descr="http://shrashidov.zn.uz/files/2018/02/IMG_20180202_135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120" y="1052736"/>
            <a:ext cx="3168352" cy="3384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1268760"/>
            <a:ext cx="5659040" cy="51125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Гулнора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Рашидова в своих воспоминаниях пишет, что отец всегда учил их уважать людей, быть вежливыми и скромными, при любых обстоятельствах говорить правду и только правду. Призывал жить и трудиться честно.</a:t>
            </a:r>
          </a:p>
          <a:p>
            <a:endParaRPr lang="ru-RU" dirty="0"/>
          </a:p>
        </p:txBody>
      </p:sp>
      <p:pic>
        <p:nvPicPr>
          <p:cNvPr id="3074" name="Picture 2" descr="https://img7.eadaily.com/r650x650/o/6e5/302d09e2ef71848bbefb618e54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1268760"/>
            <a:ext cx="4032448" cy="5075665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ЗАБОТЛИВЫЙ ОТЕЦ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Супруга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Хурсаной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Рашидова была прекрасной женой, матерью, хранительницей домашнего очага и уюта. По профессии она была учительницей истории.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jizpi.uz/wp-content/uploads/2018/11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1628800"/>
            <a:ext cx="5256584" cy="4374282"/>
          </a:xfrm>
          <a:prstGeom prst="rect">
            <a:avLst/>
          </a:prstGeom>
          <a:noFill/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ЗАБОТЛИВЫЙ ОТЕЦ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999829371"/>
              </p:ext>
            </p:extLst>
          </p:nvPr>
        </p:nvGraphicFramePr>
        <p:xfrm>
          <a:off x="191344" y="764704"/>
          <a:ext cx="1173730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0" y="3685"/>
            <a:ext cx="12192000" cy="689012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624D95-A2BE-4867-8ADD-98BD4BA9D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5624D95-A2BE-4867-8ADD-98BD4BA9D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47C73D-8179-40C1-89F3-E6E7F81F8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147C73D-8179-40C1-89F3-E6E7F81F8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12C08C-5704-4735-9598-EEA274B70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712C08C-5704-4735-9598-EEA274B70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8ADDBD-DB3D-4A1A-AA1F-6A137C5A7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FD8ADDBD-DB3D-4A1A-AA1F-6A137C5A7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1EA354-B7BF-4E17-B279-23993A4C3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51EA354-B7BF-4E17-B279-23993A4C3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868" y="33724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§34.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106 – 109.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151784" y="2348880"/>
            <a:ext cx="3888432" cy="1499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</a:t>
            </a:r>
            <a:endParaRPr lang="ru-RU" sz="28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тексту параграфа.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184232" y="3212976"/>
            <a:ext cx="3744416" cy="14994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Ответьте на вопрос № 3,4                  на стр. 109.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447928" y="119675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591944" y="141277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4725144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Кем был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Шараф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Рашидов? Этот выдающийся человек, оставивший огромный след в истории нашей страны, руководил Узбекской республикой в самые тяжёлые годы 1959—1983 годы.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ВЕРНЫЙ СЫН СВОЕГО НАРОДА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4818" name="Picture 2" descr="https://www.afisha.uz/uf/2017/11/5a0561af4df71.jpg"/>
          <p:cNvPicPr>
            <a:picLocks noChangeAspect="1" noChangeArrowheads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 bwMode="auto">
          <a:xfrm>
            <a:off x="6600056" y="1844824"/>
            <a:ext cx="4676800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340768"/>
            <a:ext cx="5587032" cy="50405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Шараф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Рашидов родился 6 ноября 1917 года в Джизаке. Его отец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Рашид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Халилов был простым дехканином, правдолюбцем. Среди односельчан слыл своей справедливостью, честностью.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ВЕРНЫЙ СЫН СВОЕГО НАРОДА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://www.jizpi.uz/wp-content/uploads/2018/11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88" y="1052736"/>
            <a:ext cx="3706881" cy="44644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680176" y="5589240"/>
            <a:ext cx="213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Otasi</a:t>
            </a:r>
            <a:r>
              <a:rPr lang="en-US" b="1" i="1" dirty="0" smtClean="0"/>
              <a:t>: </a:t>
            </a:r>
            <a:r>
              <a:rPr lang="en-US" b="1" i="1" dirty="0" err="1" smtClean="0"/>
              <a:t>Xalilov</a:t>
            </a:r>
            <a:r>
              <a:rPr lang="en-US" b="1" i="1" dirty="0" smtClean="0"/>
              <a:t> Rashid</a:t>
            </a:r>
            <a:endParaRPr lang="ru-RU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5400" y="1628800"/>
            <a:ext cx="5384800" cy="374441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Мать </a:t>
            </a:r>
            <a:r>
              <a:rPr lang="ru-RU" sz="3900" b="1" dirty="0" err="1" smtClean="0">
                <a:latin typeface="Arial" pitchFamily="34" charset="0"/>
                <a:cs typeface="Arial" pitchFamily="34" charset="0"/>
              </a:rPr>
              <a:t>Куйсиной</a:t>
            </a: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 Халилова была простой сельской женщиной, получившая начальное образование в школе для девочек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ВЕРНЫЙ СЫН СВОЕГО НАРОДА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://www.jizpi.uz/wp-content/uploads/2018/11/image001-%D0%BA%D0%BE%D0%BF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096" y="908720"/>
            <a:ext cx="4154066" cy="51006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752184" y="6237312"/>
            <a:ext cx="260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Onasi</a:t>
            </a:r>
            <a:r>
              <a:rPr lang="en-US" b="1" i="1" dirty="0" smtClean="0"/>
              <a:t>: </a:t>
            </a:r>
            <a:r>
              <a:rPr lang="en-US" b="1" i="1" dirty="0" err="1" smtClean="0"/>
              <a:t>Xalilova</a:t>
            </a:r>
            <a:r>
              <a:rPr lang="en-US" b="1" i="1" dirty="0" smtClean="0"/>
              <a:t> </a:t>
            </a:r>
            <a:r>
              <a:rPr lang="en-US" b="1" i="1" dirty="0" err="1" smtClean="0"/>
              <a:t>Qo‘ysinoy</a:t>
            </a:r>
            <a:endParaRPr lang="ru-RU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51911"/>
            <a:ext cx="5384800" cy="471339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1926 году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Шараф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Рашидов пошёл в семилетнюю школу. После её окончания поступил в Джизакский педагогический техникум. Работал учителем в сельской школе. Во время учёбы и работы он проявлял лидерские качества.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ВЕРНЫЙ СЫН СВОЕГО НАРОДА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shrashidov.zn.uz/files/2018/02/IMG_20180215_095537_HDR.jpg"/>
          <p:cNvPicPr>
            <a:picLocks noChangeAspect="1" noChangeArrowheads="1"/>
          </p:cNvPicPr>
          <p:nvPr/>
        </p:nvPicPr>
        <p:blipFill>
          <a:blip r:embed="rId2" cstate="print"/>
          <a:srcRect l="1705" t="2977" r="5398" b="25432"/>
          <a:stretch>
            <a:fillRect/>
          </a:stretch>
        </p:blipFill>
        <p:spPr bwMode="auto">
          <a:xfrm>
            <a:off x="6168008" y="1700808"/>
            <a:ext cx="5328592" cy="41044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412776"/>
            <a:ext cx="5384800" cy="466997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1937 году поступил на филологический факультет Самаркандского государственного университета. В то же время трудился в местной газете.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ВЕРНЫЙ СЫН СВОЕГО НАРОДА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0724" name="Picture 4" descr="https://tengritagh.files.wordpress.com/2015/01/10849843_1508744246066244_728944709212928213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24744"/>
            <a:ext cx="5512293" cy="2448271"/>
          </a:xfrm>
          <a:prstGeom prst="rect">
            <a:avLst/>
          </a:prstGeom>
          <a:noFill/>
        </p:spPr>
      </p:pic>
      <p:pic>
        <p:nvPicPr>
          <p:cNvPr id="30726" name="Picture 6" descr="http://shrashidov.zn.uz/files/2018/02/IMG_20180202_111533-768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064" y="3789040"/>
            <a:ext cx="4506888" cy="28041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4221088"/>
            <a:ext cx="11593288" cy="2448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1941 году отправился на фронт сражаться с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фашисткими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захватчиками. В битве за освобождение Москвы проявил храбрость и отвагу, за что был награждён орденом «Красной звезды». В одном из боёв получил тяжёлое ранение и после длительного лечения вернулся в Узбекистан.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ВЕРНЫЙ СЫН СВОЕГО НАРОДА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://deduhova.ru/statesman/wp-content/uploads/2018/02/1446802012_0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2344" y="1052736"/>
            <a:ext cx="2500843" cy="2952328"/>
          </a:xfrm>
          <a:prstGeom prst="rect">
            <a:avLst/>
          </a:prstGeom>
          <a:noFill/>
        </p:spPr>
      </p:pic>
      <p:pic>
        <p:nvPicPr>
          <p:cNvPr id="29700" name="Picture 4" descr="http://shrashidov.zn.uz/files/2018/02/IMG_20180202_111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908720"/>
            <a:ext cx="2520280" cy="3232993"/>
          </a:xfrm>
          <a:prstGeom prst="rect">
            <a:avLst/>
          </a:prstGeom>
          <a:noFill/>
        </p:spPr>
      </p:pic>
      <p:pic>
        <p:nvPicPr>
          <p:cNvPr id="29702" name="Picture 6" descr="https://static.sofxabar.com/uploads/1/1100__Lzh0qz0g8Slj5Fl5i941ZX1Hh_br8Oo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3712" y="980728"/>
            <a:ext cx="5112568" cy="3009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8311</TotalTime>
  <Words>1376</Words>
  <Application>Microsoft Office PowerPoint</Application>
  <PresentationFormat>Произвольный</PresentationFormat>
  <Paragraphs>99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1671</cp:revision>
  <dcterms:created xsi:type="dcterms:W3CDTF">2020-04-27T10:05:42Z</dcterms:created>
  <dcterms:modified xsi:type="dcterms:W3CDTF">2020-12-10T04:11:59Z</dcterms:modified>
</cp:coreProperties>
</file>