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64" r:id="rId2"/>
    <p:sldId id="951" r:id="rId3"/>
    <p:sldId id="1163" r:id="rId4"/>
    <p:sldId id="1196" r:id="rId5"/>
    <p:sldId id="1161" r:id="rId6"/>
    <p:sldId id="1139" r:id="rId7"/>
    <p:sldId id="1140" r:id="rId8"/>
    <p:sldId id="1187" r:id="rId9"/>
    <p:sldId id="1177" r:id="rId10"/>
    <p:sldId id="1179" r:id="rId11"/>
    <p:sldId id="1173" r:id="rId12"/>
    <p:sldId id="1175" r:id="rId13"/>
    <p:sldId id="1190" r:id="rId14"/>
    <p:sldId id="1164" r:id="rId15"/>
    <p:sldId id="1165" r:id="rId16"/>
    <p:sldId id="1166" r:id="rId17"/>
    <p:sldId id="1167" r:id="rId18"/>
    <p:sldId id="1168" r:id="rId19"/>
    <p:sldId id="1169" r:id="rId20"/>
    <p:sldId id="1170" r:id="rId21"/>
    <p:sldId id="1171" r:id="rId22"/>
    <p:sldId id="1188" r:id="rId23"/>
    <p:sldId id="1108" r:id="rId24"/>
    <p:sldId id="1109" r:id="rId25"/>
    <p:sldId id="1184" r:id="rId26"/>
    <p:sldId id="1192" r:id="rId27"/>
    <p:sldId id="1194" r:id="rId28"/>
    <p:sldId id="1186" r:id="rId29"/>
    <p:sldId id="1110" r:id="rId30"/>
    <p:sldId id="1111" r:id="rId31"/>
    <p:sldId id="1112" r:id="rId32"/>
    <p:sldId id="1198" r:id="rId33"/>
    <p:sldId id="1200" r:id="rId34"/>
    <p:sldId id="1113" r:id="rId35"/>
    <p:sldId id="1104" r:id="rId36"/>
    <p:sldId id="701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A0FF9-CE98-47B2-8A2D-8E785B4875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6C145-B172-4734-9645-0BC66A1D385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Исследовать прежнее течение Амударьи и, если возможно, опять обратить её в старое русло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39C793-6D23-45FA-B9D0-DCE71C6E4AF3}" type="parTrans" cxnId="{DBCADC9D-D6BB-4890-896D-AF52B3FBD853}">
      <dgm:prSet/>
      <dgm:spPr/>
      <dgm:t>
        <a:bodyPr/>
        <a:lstStyle/>
        <a:p>
          <a:endParaRPr lang="ru-RU"/>
        </a:p>
      </dgm:t>
    </dgm:pt>
    <dgm:pt modelId="{CFDF0450-9809-481D-A704-034042551DB1}" type="sibTrans" cxnId="{DBCADC9D-D6BB-4890-896D-AF52B3FBD853}">
      <dgm:prSet/>
      <dgm:spPr/>
      <dgm:t>
        <a:bodyPr/>
        <a:lstStyle/>
        <a:p>
          <a:endParaRPr lang="ru-RU"/>
        </a:p>
      </dgm:t>
    </dgm:pt>
    <dgm:pt modelId="{2244AADE-8E50-4DF6-BA66-26DC6E07A86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Склонить хивинского хана в подданство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34DAB0A-0F34-4109-987D-F00F5C0A5BEE}" type="parTrans" cxnId="{2C1CA26B-9497-4576-A68E-6ECA5A1DAACC}">
      <dgm:prSet/>
      <dgm:spPr/>
      <dgm:t>
        <a:bodyPr/>
        <a:lstStyle/>
        <a:p>
          <a:endParaRPr lang="ru-RU"/>
        </a:p>
      </dgm:t>
    </dgm:pt>
    <dgm:pt modelId="{29B67E44-9745-4019-9FC3-60FDA0C3F215}" type="sibTrans" cxnId="{2C1CA26B-9497-4576-A68E-6ECA5A1DAACC}">
      <dgm:prSet/>
      <dgm:spPr/>
      <dgm:t>
        <a:bodyPr/>
        <a:lstStyle/>
        <a:p>
          <a:endParaRPr lang="ru-RU"/>
        </a:p>
      </dgm:t>
    </dgm:pt>
    <dgm:pt modelId="{E2CF0745-54BE-4555-8E68-D6C9EE2044C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Утвердившись там, вступить в отношения с бухарским ханом, склоняя и его к подданству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32F0287-569B-438F-932B-81D954E085A0}" type="parTrans" cxnId="{3C40AF9A-E6D9-4050-9A2C-E8BC0A751AF4}">
      <dgm:prSet/>
      <dgm:spPr/>
      <dgm:t>
        <a:bodyPr/>
        <a:lstStyle/>
        <a:p>
          <a:endParaRPr lang="ru-RU"/>
        </a:p>
      </dgm:t>
    </dgm:pt>
    <dgm:pt modelId="{9A8C6F40-4E0E-4341-AF60-C640DED6FF36}" type="sibTrans" cxnId="{3C40AF9A-E6D9-4050-9A2C-E8BC0A751AF4}">
      <dgm:prSet/>
      <dgm:spPr/>
      <dgm:t>
        <a:bodyPr/>
        <a:lstStyle/>
        <a:p>
          <a:endParaRPr lang="ru-RU"/>
        </a:p>
      </dgm:t>
    </dgm:pt>
    <dgm:pt modelId="{D559CDD8-DF89-41B9-8D38-62832152793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пути к Хиве и особенно при устье Амударьи устроить, где нужно, крепости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B22CC32-6CE9-4071-8C66-49630B241D95}" type="parTrans" cxnId="{794C1B94-E132-43A2-9AAA-0EBFDE1477F2}">
      <dgm:prSet/>
      <dgm:spPr/>
      <dgm:t>
        <a:bodyPr/>
        <a:lstStyle/>
        <a:p>
          <a:endParaRPr lang="ru-RU"/>
        </a:p>
      </dgm:t>
    </dgm:pt>
    <dgm:pt modelId="{33E61F5A-04DC-420D-9124-8C951C4EBC96}" type="sibTrans" cxnId="{794C1B94-E132-43A2-9AAA-0EBFDE1477F2}">
      <dgm:prSet/>
      <dgm:spPr/>
      <dgm:t>
        <a:bodyPr/>
        <a:lstStyle/>
        <a:p>
          <a:endParaRPr lang="ru-RU"/>
        </a:p>
      </dgm:t>
    </dgm:pt>
    <dgm:pt modelId="{A523727A-F575-4944-AFDC-9F241F50CF7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Отправить из Хивы, под видом купца, в Индостан для </a:t>
          </a:r>
          <a:r>
            <a:rPr lang="ru-RU" sz="2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проложения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торгового пути, а другого искусного офицера  для разыскания золотых руд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D5D6BBC-EDEC-43B0-908D-1B408F12476B}" type="parTrans" cxnId="{A17C27A9-0C28-49A6-ACEA-92B2131F0EE8}">
      <dgm:prSet/>
      <dgm:spPr/>
      <dgm:t>
        <a:bodyPr/>
        <a:lstStyle/>
        <a:p>
          <a:endParaRPr lang="ru-RU"/>
        </a:p>
      </dgm:t>
    </dgm:pt>
    <dgm:pt modelId="{6C34A218-6399-466C-B42A-BDC4C2DBD1EE}" type="sibTrans" cxnId="{A17C27A9-0C28-49A6-ACEA-92B2131F0EE8}">
      <dgm:prSet/>
      <dgm:spPr/>
      <dgm:t>
        <a:bodyPr/>
        <a:lstStyle/>
        <a:p>
          <a:endParaRPr lang="ru-RU"/>
        </a:p>
      </dgm:t>
    </dgm:pt>
    <dgm:pt modelId="{4FEBE27C-58E4-4591-A085-37D7F6E014A2}" type="pres">
      <dgm:prSet presAssocID="{1D9A0FF9-CE98-47B2-8A2D-8E785B4875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126B2-3974-4E36-BFAC-5750EEAA70EC}" type="pres">
      <dgm:prSet presAssocID="{1D9A0FF9-CE98-47B2-8A2D-8E785B4875CF}" presName="dummyMaxCanvas" presStyleCnt="0">
        <dgm:presLayoutVars/>
      </dgm:prSet>
      <dgm:spPr/>
    </dgm:pt>
    <dgm:pt modelId="{241A68BF-A62F-4052-9D29-49C93FFC1C58}" type="pres">
      <dgm:prSet presAssocID="{1D9A0FF9-CE98-47B2-8A2D-8E785B4875C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B2808-7DA3-4D7E-BD25-654A1A9228C2}" type="pres">
      <dgm:prSet presAssocID="{1D9A0FF9-CE98-47B2-8A2D-8E785B4875C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C84E6-44CD-4F60-8D31-575352B30F4F}" type="pres">
      <dgm:prSet presAssocID="{1D9A0FF9-CE98-47B2-8A2D-8E785B4875C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27278-B064-4CB4-9692-62098D4A4C22}" type="pres">
      <dgm:prSet presAssocID="{1D9A0FF9-CE98-47B2-8A2D-8E785B4875CF}" presName="FiveNodes_4" presStyleLbl="node1" presStyleIdx="3" presStyleCnt="5" custScaleY="78492" custLinFactNeighborX="-162" custLinFactNeighborY="-11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254BA-6B82-4E2D-8B65-78924ED9EB1C}" type="pres">
      <dgm:prSet presAssocID="{1D9A0FF9-CE98-47B2-8A2D-8E785B4875CF}" presName="FiveNodes_5" presStyleLbl="node1" presStyleIdx="4" presStyleCnt="5" custScaleX="101299" custScaleY="147651" custLinFactNeighborX="6818" custLinFactNeighborY="79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B8CC-3F2D-4037-949E-788EE2937D36}" type="pres">
      <dgm:prSet presAssocID="{1D9A0FF9-CE98-47B2-8A2D-8E785B4875C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ED5A8-576F-4E0C-A398-FE6B8FE5B95D}" type="pres">
      <dgm:prSet presAssocID="{1D9A0FF9-CE98-47B2-8A2D-8E785B4875C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1-EDB8-4C3E-8C16-3E47893DD5EB}" type="pres">
      <dgm:prSet presAssocID="{1D9A0FF9-CE98-47B2-8A2D-8E785B4875C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C8494-A57B-47E1-8F4A-8790B7600B0C}" type="pres">
      <dgm:prSet presAssocID="{1D9A0FF9-CE98-47B2-8A2D-8E785B4875C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818ED-F4E2-40A6-94D9-5A854A622C66}" type="pres">
      <dgm:prSet presAssocID="{1D9A0FF9-CE98-47B2-8A2D-8E785B4875C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3397B-E4C5-45EE-BE3C-1C98A944B257}" type="pres">
      <dgm:prSet presAssocID="{1D9A0FF9-CE98-47B2-8A2D-8E785B4875C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949B0-4793-4F29-93CF-41E0DBEC2EEC}" type="pres">
      <dgm:prSet presAssocID="{1D9A0FF9-CE98-47B2-8A2D-8E785B4875C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8EA22-903F-4626-9209-12A6E69E42E9}" type="pres">
      <dgm:prSet presAssocID="{1D9A0FF9-CE98-47B2-8A2D-8E785B4875C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7F87E-7E3A-4ECE-9F75-12EB429F25D8}" type="pres">
      <dgm:prSet presAssocID="{1D9A0FF9-CE98-47B2-8A2D-8E785B4875C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195CF9-26A7-4258-9CA8-A22EC8F6D709}" type="presOf" srcId="{2244AADE-8E50-4DF6-BA66-26DC6E07A86A}" destId="{6D23397B-E4C5-45EE-BE3C-1C98A944B257}" srcOrd="1" destOrd="0" presId="urn:microsoft.com/office/officeart/2005/8/layout/vProcess5"/>
    <dgm:cxn modelId="{995B7739-57CD-4D52-ACA4-B415A600603C}" type="presOf" srcId="{A523727A-F575-4944-AFDC-9F241F50CF74}" destId="{EAC254BA-6B82-4E2D-8B65-78924ED9EB1C}" srcOrd="0" destOrd="0" presId="urn:microsoft.com/office/officeart/2005/8/layout/vProcess5"/>
    <dgm:cxn modelId="{EA96860A-75A0-4130-8D29-93A13963B005}" type="presOf" srcId="{D559CDD8-DF89-41B9-8D38-628321527933}" destId="{378C84E6-44CD-4F60-8D31-575352B30F4F}" srcOrd="0" destOrd="0" presId="urn:microsoft.com/office/officeart/2005/8/layout/vProcess5"/>
    <dgm:cxn modelId="{A71FA060-DD53-45DA-9D68-4F95C27292BE}" type="presOf" srcId="{29B67E44-9745-4019-9FC3-60FDA0C3F215}" destId="{7CAED5A8-576F-4E0C-A398-FE6B8FE5B95D}" srcOrd="0" destOrd="0" presId="urn:microsoft.com/office/officeart/2005/8/layout/vProcess5"/>
    <dgm:cxn modelId="{FD6B0494-8D1D-45E3-9E93-95A2A1A9FFD5}" type="presOf" srcId="{D559CDD8-DF89-41B9-8D38-628321527933}" destId="{CB9949B0-4793-4F29-93CF-41E0DBEC2EEC}" srcOrd="1" destOrd="0" presId="urn:microsoft.com/office/officeart/2005/8/layout/vProcess5"/>
    <dgm:cxn modelId="{E245F037-632D-42E2-8C2C-2C952F29AE39}" type="presOf" srcId="{2244AADE-8E50-4DF6-BA66-26DC6E07A86A}" destId="{040B2808-7DA3-4D7E-BD25-654A1A9228C2}" srcOrd="0" destOrd="0" presId="urn:microsoft.com/office/officeart/2005/8/layout/vProcess5"/>
    <dgm:cxn modelId="{95DB5BFA-4933-4F1C-B6DB-F01E20E71A00}" type="presOf" srcId="{33E61F5A-04DC-420D-9124-8C951C4EBC96}" destId="{497AF041-EDB8-4C3E-8C16-3E47893DD5EB}" srcOrd="0" destOrd="0" presId="urn:microsoft.com/office/officeart/2005/8/layout/vProcess5"/>
    <dgm:cxn modelId="{2C1CA26B-9497-4576-A68E-6ECA5A1DAACC}" srcId="{1D9A0FF9-CE98-47B2-8A2D-8E785B4875CF}" destId="{2244AADE-8E50-4DF6-BA66-26DC6E07A86A}" srcOrd="1" destOrd="0" parTransId="{E34DAB0A-0F34-4109-987D-F00F5C0A5BEE}" sibTransId="{29B67E44-9745-4019-9FC3-60FDA0C3F215}"/>
    <dgm:cxn modelId="{DBCADC9D-D6BB-4890-896D-AF52B3FBD853}" srcId="{1D9A0FF9-CE98-47B2-8A2D-8E785B4875CF}" destId="{38D6C145-B172-4734-9645-0BC66A1D385F}" srcOrd="0" destOrd="0" parTransId="{6039C793-6D23-45FA-B9D0-DCE71C6E4AF3}" sibTransId="{CFDF0450-9809-481D-A704-034042551DB1}"/>
    <dgm:cxn modelId="{2947BEAE-6BA7-42A3-97C5-6903DF6FF6FA}" type="presOf" srcId="{CFDF0450-9809-481D-A704-034042551DB1}" destId="{5ED2B8CC-3F2D-4037-949E-788EE2937D36}" srcOrd="0" destOrd="0" presId="urn:microsoft.com/office/officeart/2005/8/layout/vProcess5"/>
    <dgm:cxn modelId="{AD4982E1-1122-4538-9A6C-BB7C0ADFCA2C}" type="presOf" srcId="{38D6C145-B172-4734-9645-0BC66A1D385F}" destId="{241A68BF-A62F-4052-9D29-49C93FFC1C58}" srcOrd="0" destOrd="0" presId="urn:microsoft.com/office/officeart/2005/8/layout/vProcess5"/>
    <dgm:cxn modelId="{794C1B94-E132-43A2-9AAA-0EBFDE1477F2}" srcId="{1D9A0FF9-CE98-47B2-8A2D-8E785B4875CF}" destId="{D559CDD8-DF89-41B9-8D38-628321527933}" srcOrd="2" destOrd="0" parTransId="{8B22CC32-6CE9-4071-8C66-49630B241D95}" sibTransId="{33E61F5A-04DC-420D-9124-8C951C4EBC96}"/>
    <dgm:cxn modelId="{57258278-1E5B-487E-81E2-4B5AFDB9FB28}" type="presOf" srcId="{9A8C6F40-4E0E-4341-AF60-C640DED6FF36}" destId="{30AC8494-A57B-47E1-8F4A-8790B7600B0C}" srcOrd="0" destOrd="0" presId="urn:microsoft.com/office/officeart/2005/8/layout/vProcess5"/>
    <dgm:cxn modelId="{C2316500-A7A5-437D-A400-A0FC13795500}" type="presOf" srcId="{E2CF0745-54BE-4555-8E68-D6C9EE2044C9}" destId="{EFE8EA22-903F-4626-9209-12A6E69E42E9}" srcOrd="1" destOrd="0" presId="urn:microsoft.com/office/officeart/2005/8/layout/vProcess5"/>
    <dgm:cxn modelId="{BECB0F78-D6CC-406E-BBC6-9EF53C27F119}" type="presOf" srcId="{38D6C145-B172-4734-9645-0BC66A1D385F}" destId="{BD2818ED-F4E2-40A6-94D9-5A854A622C66}" srcOrd="1" destOrd="0" presId="urn:microsoft.com/office/officeart/2005/8/layout/vProcess5"/>
    <dgm:cxn modelId="{A17C27A9-0C28-49A6-ACEA-92B2131F0EE8}" srcId="{1D9A0FF9-CE98-47B2-8A2D-8E785B4875CF}" destId="{A523727A-F575-4944-AFDC-9F241F50CF74}" srcOrd="4" destOrd="0" parTransId="{3D5D6BBC-EDEC-43B0-908D-1B408F12476B}" sibTransId="{6C34A218-6399-466C-B42A-BDC4C2DBD1EE}"/>
    <dgm:cxn modelId="{3C40AF9A-E6D9-4050-9A2C-E8BC0A751AF4}" srcId="{1D9A0FF9-CE98-47B2-8A2D-8E785B4875CF}" destId="{E2CF0745-54BE-4555-8E68-D6C9EE2044C9}" srcOrd="3" destOrd="0" parTransId="{632F0287-569B-438F-932B-81D954E085A0}" sibTransId="{9A8C6F40-4E0E-4341-AF60-C640DED6FF36}"/>
    <dgm:cxn modelId="{22842264-A53C-4B30-8D74-72C437361B13}" type="presOf" srcId="{1D9A0FF9-CE98-47B2-8A2D-8E785B4875CF}" destId="{4FEBE27C-58E4-4591-A085-37D7F6E014A2}" srcOrd="0" destOrd="0" presId="urn:microsoft.com/office/officeart/2005/8/layout/vProcess5"/>
    <dgm:cxn modelId="{B30638C5-F0EB-4677-93E0-BB75EF0B0A17}" type="presOf" srcId="{A523727A-F575-4944-AFDC-9F241F50CF74}" destId="{11F7F87E-7E3A-4ECE-9F75-12EB429F25D8}" srcOrd="1" destOrd="0" presId="urn:microsoft.com/office/officeart/2005/8/layout/vProcess5"/>
    <dgm:cxn modelId="{D4B0FDAE-224D-4D33-804B-56E3972281A3}" type="presOf" srcId="{E2CF0745-54BE-4555-8E68-D6C9EE2044C9}" destId="{5DA27278-B064-4CB4-9692-62098D4A4C22}" srcOrd="0" destOrd="0" presId="urn:microsoft.com/office/officeart/2005/8/layout/vProcess5"/>
    <dgm:cxn modelId="{A40B372D-8033-444B-95DB-094AD4CD3723}" type="presParOf" srcId="{4FEBE27C-58E4-4591-A085-37D7F6E014A2}" destId="{116126B2-3974-4E36-BFAC-5750EEAA70EC}" srcOrd="0" destOrd="0" presId="urn:microsoft.com/office/officeart/2005/8/layout/vProcess5"/>
    <dgm:cxn modelId="{31752DDE-45E7-45E4-8231-6F58E6E5547E}" type="presParOf" srcId="{4FEBE27C-58E4-4591-A085-37D7F6E014A2}" destId="{241A68BF-A62F-4052-9D29-49C93FFC1C58}" srcOrd="1" destOrd="0" presId="urn:microsoft.com/office/officeart/2005/8/layout/vProcess5"/>
    <dgm:cxn modelId="{20EB442D-E864-4FA0-93C2-9746BC01F00B}" type="presParOf" srcId="{4FEBE27C-58E4-4591-A085-37D7F6E014A2}" destId="{040B2808-7DA3-4D7E-BD25-654A1A9228C2}" srcOrd="2" destOrd="0" presId="urn:microsoft.com/office/officeart/2005/8/layout/vProcess5"/>
    <dgm:cxn modelId="{1E390FEF-3EE5-4EEB-8EF6-5013977C4E6E}" type="presParOf" srcId="{4FEBE27C-58E4-4591-A085-37D7F6E014A2}" destId="{378C84E6-44CD-4F60-8D31-575352B30F4F}" srcOrd="3" destOrd="0" presId="urn:microsoft.com/office/officeart/2005/8/layout/vProcess5"/>
    <dgm:cxn modelId="{23C5F469-7313-4DA1-89BF-CB0467AB8A1A}" type="presParOf" srcId="{4FEBE27C-58E4-4591-A085-37D7F6E014A2}" destId="{5DA27278-B064-4CB4-9692-62098D4A4C22}" srcOrd="4" destOrd="0" presId="urn:microsoft.com/office/officeart/2005/8/layout/vProcess5"/>
    <dgm:cxn modelId="{E765453D-C0A4-4BCD-BBED-41356C679B24}" type="presParOf" srcId="{4FEBE27C-58E4-4591-A085-37D7F6E014A2}" destId="{EAC254BA-6B82-4E2D-8B65-78924ED9EB1C}" srcOrd="5" destOrd="0" presId="urn:microsoft.com/office/officeart/2005/8/layout/vProcess5"/>
    <dgm:cxn modelId="{E6F628A0-B858-41F5-A1B6-76B630E0BFFD}" type="presParOf" srcId="{4FEBE27C-58E4-4591-A085-37D7F6E014A2}" destId="{5ED2B8CC-3F2D-4037-949E-788EE2937D36}" srcOrd="6" destOrd="0" presId="urn:microsoft.com/office/officeart/2005/8/layout/vProcess5"/>
    <dgm:cxn modelId="{4274B20F-F28A-4342-A936-C5C009777348}" type="presParOf" srcId="{4FEBE27C-58E4-4591-A085-37D7F6E014A2}" destId="{7CAED5A8-576F-4E0C-A398-FE6B8FE5B95D}" srcOrd="7" destOrd="0" presId="urn:microsoft.com/office/officeart/2005/8/layout/vProcess5"/>
    <dgm:cxn modelId="{08689AB4-82ED-47E0-920B-37254119E321}" type="presParOf" srcId="{4FEBE27C-58E4-4591-A085-37D7F6E014A2}" destId="{497AF041-EDB8-4C3E-8C16-3E47893DD5EB}" srcOrd="8" destOrd="0" presId="urn:microsoft.com/office/officeart/2005/8/layout/vProcess5"/>
    <dgm:cxn modelId="{B1BD0EF1-2195-488B-8F9B-400FFD8E8C29}" type="presParOf" srcId="{4FEBE27C-58E4-4591-A085-37D7F6E014A2}" destId="{30AC8494-A57B-47E1-8F4A-8790B7600B0C}" srcOrd="9" destOrd="0" presId="urn:microsoft.com/office/officeart/2005/8/layout/vProcess5"/>
    <dgm:cxn modelId="{CF7630EA-3C46-49C7-BE59-7A503E8638DC}" type="presParOf" srcId="{4FEBE27C-58E4-4591-A085-37D7F6E014A2}" destId="{BD2818ED-F4E2-40A6-94D9-5A854A622C66}" srcOrd="10" destOrd="0" presId="urn:microsoft.com/office/officeart/2005/8/layout/vProcess5"/>
    <dgm:cxn modelId="{05825266-F033-412E-9E92-29704D324373}" type="presParOf" srcId="{4FEBE27C-58E4-4591-A085-37D7F6E014A2}" destId="{6D23397B-E4C5-45EE-BE3C-1C98A944B257}" srcOrd="11" destOrd="0" presId="urn:microsoft.com/office/officeart/2005/8/layout/vProcess5"/>
    <dgm:cxn modelId="{0FBF6C08-4F9B-448B-8F60-35714DE24629}" type="presParOf" srcId="{4FEBE27C-58E4-4591-A085-37D7F6E014A2}" destId="{CB9949B0-4793-4F29-93CF-41E0DBEC2EEC}" srcOrd="12" destOrd="0" presId="urn:microsoft.com/office/officeart/2005/8/layout/vProcess5"/>
    <dgm:cxn modelId="{BBD130C1-2F96-417C-B000-9B1F8F309AE3}" type="presParOf" srcId="{4FEBE27C-58E4-4591-A085-37D7F6E014A2}" destId="{EFE8EA22-903F-4626-9209-12A6E69E42E9}" srcOrd="13" destOrd="0" presId="urn:microsoft.com/office/officeart/2005/8/layout/vProcess5"/>
    <dgm:cxn modelId="{3983BC60-5858-40AB-8F12-B5B33D3C2B3C}" type="presParOf" srcId="{4FEBE27C-58E4-4591-A085-37D7F6E014A2}" destId="{11F7F87E-7E3A-4ECE-9F75-12EB429F25D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Заинтересованность в землях Средней Азии</a:t>
          </a:r>
          <a:endParaRPr lang="ru-RU" sz="3000" b="1" i="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Национально – освободительная борьба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826121-EE82-4EC9-B875-65D4894F13E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Российской империи перешла большая часть территорий Бухарского эмирата,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Кокандского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 Хивинского ханств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7BCE5AD0-C711-4E37-97F4-AED9AAA54F0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1716-1717- экспедиция князя А.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Бековича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- Черкасского в </a:t>
          </a:r>
          <a:r>
            <a:rPr lang="ru-RU" sz="3000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Среднюю Азию (Хивинский 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поход). Неудачный поход, гибель князя. Завершение похода 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FDCB636-0CA7-44BB-B5FF-2503DC01AB70}" type="parTrans" cxnId="{F4106103-2AD1-4DFC-B0D4-0F080C31B3F6}">
      <dgm:prSet/>
      <dgm:spPr/>
      <dgm:t>
        <a:bodyPr/>
        <a:lstStyle/>
        <a:p>
          <a:endParaRPr lang="ru-RU"/>
        </a:p>
      </dgm:t>
    </dgm:pt>
    <dgm:pt modelId="{42B75136-BF57-44F4-BA98-37EFC7D879B2}" type="sibTrans" cxnId="{F4106103-2AD1-4DFC-B0D4-0F080C31B3F6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374349" custScaleY="70423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CD5C445-56B8-405A-B378-89C8BE1B8BEE}" type="pres">
      <dgm:prSet presAssocID="{7BCE5AD0-C711-4E37-97F4-AED9AAA54F0B}" presName="node" presStyleLbl="node1" presStyleIdx="1" presStyleCnt="4" custScaleX="385376" custScaleY="15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0FE43-8216-4AC6-A909-66869E20A220}" type="pres">
      <dgm:prSet presAssocID="{42B75136-BF57-44F4-BA98-37EFC7D879B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F172477-C880-44D9-8E8D-34F2AA4802FC}" type="pres">
      <dgm:prSet presAssocID="{42B75136-BF57-44F4-BA98-37EFC7D879B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51EA354-B7BF-4E17-B279-23993A4C3656}" type="pres">
      <dgm:prSet presAssocID="{CC826121-EE82-4EC9-B875-65D4894F13E2}" presName="node" presStyleLbl="node1" presStyleIdx="2" presStyleCnt="4" custScaleX="374349" custScaleY="166159" custLinFactNeighborX="-5136" custLinFactNeighborY="-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AD3A-1536-4075-9533-651D8493D5AC}" type="pres">
      <dgm:prSet presAssocID="{EF398533-E015-48BD-964F-14D69A400EC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16DAF3C-D194-4CA8-B621-DB2118CA73E4}" type="pres">
      <dgm:prSet presAssocID="{EF398533-E015-48BD-964F-14D69A400EC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3" presStyleCnt="4" custScaleX="385376" custScaleY="70071" custLinFactNeighborX="-3961" custLinFactNeighborY="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A552-4C16-450A-A0E9-ED260B7B1D91}" type="presOf" srcId="{CC826121-EE82-4EC9-B875-65D4894F13E2}" destId="{851EA354-B7BF-4E17-B279-23993A4C3656}" srcOrd="0" destOrd="0" presId="urn:microsoft.com/office/officeart/2005/8/layout/process2"/>
    <dgm:cxn modelId="{BEEB406C-908A-4D8B-8C4E-7A4138B2F776}" type="presOf" srcId="{7BB888F9-38AC-491F-9767-A2740C7024A5}" destId="{DCBDC0F0-6741-4C7F-BF09-E698C478B404}" srcOrd="1" destOrd="0" presId="urn:microsoft.com/office/officeart/2005/8/layout/process2"/>
    <dgm:cxn modelId="{5232FA99-EF8B-414E-A2BB-32BB87A4008A}" type="presOf" srcId="{EF398533-E015-48BD-964F-14D69A400ECB}" destId="{4FD6AD3A-1536-4075-9533-651D8493D5AC}" srcOrd="0" destOrd="0" presId="urn:microsoft.com/office/officeart/2005/8/layout/process2"/>
    <dgm:cxn modelId="{536E82CB-161F-4DF0-B9FB-A0A6C4BACEC9}" type="presOf" srcId="{7BB888F9-38AC-491F-9767-A2740C7024A5}" destId="{261EA25F-C933-4C09-B661-2E3993E0CA6F}" srcOrd="0" destOrd="0" presId="urn:microsoft.com/office/officeart/2005/8/layout/process2"/>
    <dgm:cxn modelId="{316DD30F-1B98-46CB-B305-CB122568EC15}" type="presOf" srcId="{42B75136-BF57-44F4-BA98-37EFC7D879B2}" destId="{5590FE43-8216-4AC6-A909-66869E20A220}" srcOrd="0" destOrd="0" presId="urn:microsoft.com/office/officeart/2005/8/layout/process2"/>
    <dgm:cxn modelId="{DE69F42B-9140-4346-B6C6-8CD35481595D}" type="presOf" srcId="{55CA8F6A-A719-4DC8-94AC-BDB5570A48AD}" destId="{71FD606C-BDF9-431F-B036-6ACA5D71E9FB}" srcOrd="0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F4106103-2AD1-4DFC-B0D4-0F080C31B3F6}" srcId="{55CA8F6A-A719-4DC8-94AC-BDB5570A48AD}" destId="{7BCE5AD0-C711-4E37-97F4-AED9AAA54F0B}" srcOrd="1" destOrd="0" parTransId="{CFDCB636-0CA7-44BB-B5FF-2503DC01AB70}" sibTransId="{42B75136-BF57-44F4-BA98-37EFC7D879B2}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2FEBE147-C046-4010-952E-CD32E4E9D311}" srcId="{55CA8F6A-A719-4DC8-94AC-BDB5570A48AD}" destId="{C250B9D5-EA85-4EE2-AC01-4AB4C1983EE1}" srcOrd="3" destOrd="0" parTransId="{AADE0474-5764-459F-99B6-2BDA66DC5548}" sibTransId="{2E677265-4466-4F62-828C-C111B714D3F4}"/>
    <dgm:cxn modelId="{BEA6CE85-94E5-47FE-85B9-167C791B6903}" type="presOf" srcId="{EF398533-E015-48BD-964F-14D69A400ECB}" destId="{D16DAF3C-D194-4CA8-B621-DB2118CA73E4}" srcOrd="1" destOrd="0" presId="urn:microsoft.com/office/officeart/2005/8/layout/process2"/>
    <dgm:cxn modelId="{41F87336-0844-401B-A2D0-CFF9F81EE2AD}" type="presOf" srcId="{40BFF0ED-64E2-459A-A26E-8D0018A04622}" destId="{121CE2F8-E67C-4BB2-8B7A-0153E465E37B}" srcOrd="0" destOrd="0" presId="urn:microsoft.com/office/officeart/2005/8/layout/process2"/>
    <dgm:cxn modelId="{E0AB2CD2-9A79-4BA8-B1C1-E40822853FED}" type="presOf" srcId="{42B75136-BF57-44F4-BA98-37EFC7D879B2}" destId="{0F172477-C880-44D9-8E8D-34F2AA4802FC}" srcOrd="1" destOrd="0" presId="urn:microsoft.com/office/officeart/2005/8/layout/process2"/>
    <dgm:cxn modelId="{04E4F8C6-8CBF-4CE4-B2E1-4B57361B5A4E}" type="presOf" srcId="{7BCE5AD0-C711-4E37-97F4-AED9AAA54F0B}" destId="{0CD5C445-56B8-405A-B378-89C8BE1B8BEE}" srcOrd="0" destOrd="0" presId="urn:microsoft.com/office/officeart/2005/8/layout/process2"/>
    <dgm:cxn modelId="{9E74F6FC-FBF9-4BFD-BD4C-CD21C3033729}" type="presOf" srcId="{C250B9D5-EA85-4EE2-AC01-4AB4C1983EE1}" destId="{D92AB306-7E3D-477C-9D22-FDE42D09E422}" srcOrd="0" destOrd="0" presId="urn:microsoft.com/office/officeart/2005/8/layout/process2"/>
    <dgm:cxn modelId="{832E9A93-CA49-4073-9678-36B92321E2DC}" type="presParOf" srcId="{71FD606C-BDF9-431F-B036-6ACA5D71E9FB}" destId="{121CE2F8-E67C-4BB2-8B7A-0153E465E37B}" srcOrd="0" destOrd="0" presId="urn:microsoft.com/office/officeart/2005/8/layout/process2"/>
    <dgm:cxn modelId="{9F7A8355-4530-4CB1-AFC7-45B5DF55B34C}" type="presParOf" srcId="{71FD606C-BDF9-431F-B036-6ACA5D71E9FB}" destId="{261EA25F-C933-4C09-B661-2E3993E0CA6F}" srcOrd="1" destOrd="0" presId="urn:microsoft.com/office/officeart/2005/8/layout/process2"/>
    <dgm:cxn modelId="{7330036A-607D-4B52-B6B6-6CA139F5B21A}" type="presParOf" srcId="{261EA25F-C933-4C09-B661-2E3993E0CA6F}" destId="{DCBDC0F0-6741-4C7F-BF09-E698C478B404}" srcOrd="0" destOrd="0" presId="urn:microsoft.com/office/officeart/2005/8/layout/process2"/>
    <dgm:cxn modelId="{65E61498-7A09-40F9-9490-CC8506CF82B4}" type="presParOf" srcId="{71FD606C-BDF9-431F-B036-6ACA5D71E9FB}" destId="{0CD5C445-56B8-405A-B378-89C8BE1B8BEE}" srcOrd="2" destOrd="0" presId="urn:microsoft.com/office/officeart/2005/8/layout/process2"/>
    <dgm:cxn modelId="{B120240E-6364-4D99-A3C2-9D6F5B280BCB}" type="presParOf" srcId="{71FD606C-BDF9-431F-B036-6ACA5D71E9FB}" destId="{5590FE43-8216-4AC6-A909-66869E20A220}" srcOrd="3" destOrd="0" presId="urn:microsoft.com/office/officeart/2005/8/layout/process2"/>
    <dgm:cxn modelId="{F7E01064-F07F-4C6E-AFBF-A7A85A8DFA61}" type="presParOf" srcId="{5590FE43-8216-4AC6-A909-66869E20A220}" destId="{0F172477-C880-44D9-8E8D-34F2AA4802FC}" srcOrd="0" destOrd="0" presId="urn:microsoft.com/office/officeart/2005/8/layout/process2"/>
    <dgm:cxn modelId="{40AC42BA-7055-449B-B3E7-11547E6F4AFF}" type="presParOf" srcId="{71FD606C-BDF9-431F-B036-6ACA5D71E9FB}" destId="{851EA354-B7BF-4E17-B279-23993A4C3656}" srcOrd="4" destOrd="0" presId="urn:microsoft.com/office/officeart/2005/8/layout/process2"/>
    <dgm:cxn modelId="{3A1BC86B-675E-4D92-9A57-3944BB9425B1}" type="presParOf" srcId="{71FD606C-BDF9-431F-B036-6ACA5D71E9FB}" destId="{4FD6AD3A-1536-4075-9533-651D8493D5AC}" srcOrd="5" destOrd="0" presId="urn:microsoft.com/office/officeart/2005/8/layout/process2"/>
    <dgm:cxn modelId="{27516C8F-F7E0-4F51-8E05-944087719113}" type="presParOf" srcId="{4FD6AD3A-1536-4075-9533-651D8493D5AC}" destId="{D16DAF3C-D194-4CA8-B621-DB2118CA73E4}" srcOrd="0" destOrd="0" presId="urn:microsoft.com/office/officeart/2005/8/layout/process2"/>
    <dgm:cxn modelId="{ACD45C77-255A-475A-88E0-18E1C4DEE83A}" type="presParOf" srcId="{71FD606C-BDF9-431F-B036-6ACA5D71E9FB}" destId="{D92AB306-7E3D-477C-9D22-FDE42D09E4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A68BF-A62F-4052-9D29-49C93FFC1C58}">
      <dsp:nvSpPr>
        <dsp:cNvPr id="0" name=""/>
        <dsp:cNvSpPr/>
      </dsp:nvSpPr>
      <dsp:spPr>
        <a:xfrm>
          <a:off x="-29169" y="-109628"/>
          <a:ext cx="8982277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Исследовать прежнее течение Амударьи и, если возможно, опять обратить её в старое русло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29169" y="-109628"/>
        <a:ext cx="7935479" cy="920262"/>
      </dsp:txXfrm>
    </dsp:sp>
    <dsp:sp modelId="{040B2808-7DA3-4D7E-BD25-654A1A9228C2}">
      <dsp:nvSpPr>
        <dsp:cNvPr id="0" name=""/>
        <dsp:cNvSpPr/>
      </dsp:nvSpPr>
      <dsp:spPr>
        <a:xfrm>
          <a:off x="641584" y="938447"/>
          <a:ext cx="8982277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Склонить хивинского хана в подданство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1584" y="938447"/>
        <a:ext cx="7713352" cy="920262"/>
      </dsp:txXfrm>
    </dsp:sp>
    <dsp:sp modelId="{378C84E6-44CD-4F60-8D31-575352B30F4F}">
      <dsp:nvSpPr>
        <dsp:cNvPr id="0" name=""/>
        <dsp:cNvSpPr/>
      </dsp:nvSpPr>
      <dsp:spPr>
        <a:xfrm>
          <a:off x="1312339" y="1986524"/>
          <a:ext cx="8982277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пути к Хиве и особенно при устье Амударьи устроить, где нужно, крепости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12339" y="1986524"/>
        <a:ext cx="7713352" cy="920262"/>
      </dsp:txXfrm>
    </dsp:sp>
    <dsp:sp modelId="{5DA27278-B064-4CB4-9692-62098D4A4C22}">
      <dsp:nvSpPr>
        <dsp:cNvPr id="0" name=""/>
        <dsp:cNvSpPr/>
      </dsp:nvSpPr>
      <dsp:spPr>
        <a:xfrm>
          <a:off x="1968542" y="3031361"/>
          <a:ext cx="8982277" cy="7223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Утвердившись там, вступить в отношения с бухарским ханом, склоняя и его к подданству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68542" y="3031361"/>
        <a:ext cx="7713352" cy="722332"/>
      </dsp:txXfrm>
    </dsp:sp>
    <dsp:sp modelId="{EAC254BA-6B82-4E2D-8B65-78924ED9EB1C}">
      <dsp:nvSpPr>
        <dsp:cNvPr id="0" name=""/>
        <dsp:cNvSpPr/>
      </dsp:nvSpPr>
      <dsp:spPr>
        <a:xfrm>
          <a:off x="2595508" y="3863420"/>
          <a:ext cx="9098957" cy="13587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Отправить из Хивы, под видом купца, в Индостан для </a:t>
          </a:r>
          <a:r>
            <a:rPr lang="ru-RU" sz="2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проложения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торгового пути, а другого искусного офицера  для разыскания золотых руд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595508" y="3863420"/>
        <a:ext cx="7813549" cy="1358776"/>
      </dsp:txXfrm>
    </dsp:sp>
    <dsp:sp modelId="{5ED2B8CC-3F2D-4037-949E-788EE2937D36}">
      <dsp:nvSpPr>
        <dsp:cNvPr id="0" name=""/>
        <dsp:cNvSpPr/>
      </dsp:nvSpPr>
      <dsp:spPr>
        <a:xfrm>
          <a:off x="8354937" y="562674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354937" y="562674"/>
        <a:ext cx="598170" cy="598170"/>
      </dsp:txXfrm>
    </dsp:sp>
    <dsp:sp modelId="{7CAED5A8-576F-4E0C-A398-FE6B8FE5B95D}">
      <dsp:nvSpPr>
        <dsp:cNvPr id="0" name=""/>
        <dsp:cNvSpPr/>
      </dsp:nvSpPr>
      <dsp:spPr>
        <a:xfrm>
          <a:off x="9025692" y="1610750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9025692" y="1610750"/>
        <a:ext cx="598170" cy="598170"/>
      </dsp:txXfrm>
    </dsp:sp>
    <dsp:sp modelId="{497AF041-EDB8-4C3E-8C16-3E47893DD5EB}">
      <dsp:nvSpPr>
        <dsp:cNvPr id="0" name=""/>
        <dsp:cNvSpPr/>
      </dsp:nvSpPr>
      <dsp:spPr>
        <a:xfrm>
          <a:off x="9696446" y="264348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9696446" y="2643489"/>
        <a:ext cx="598170" cy="598170"/>
      </dsp:txXfrm>
    </dsp:sp>
    <dsp:sp modelId="{30AC8494-A57B-47E1-8F4A-8790B7600B0C}">
      <dsp:nvSpPr>
        <dsp:cNvPr id="0" name=""/>
        <dsp:cNvSpPr/>
      </dsp:nvSpPr>
      <dsp:spPr>
        <a:xfrm>
          <a:off x="10367201" y="3701790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0367201" y="3701790"/>
        <a:ext cx="598170" cy="5981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055440" y="2492896"/>
            <a:ext cx="6696744" cy="4051786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КОЛОНИАЛЬНАЯ ПОЛИТИКА РОССИЙСКОЙ ИМПЕРИИ  И СОВЕТСКОЙ ВЛАСТИ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35360" y="2636912"/>
            <a:ext cx="449204" cy="3816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gorets-media.ru/uploads/images/Hronogor/August/.thumbs/52a104ed593b71576cea10a2670ba1f0_960_6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2636912"/>
            <a:ext cx="4175448" cy="325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692696"/>
            <a:ext cx="11017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февраля 1716 года Пётр I вручил князю лично им написанную инструкцию.</a:t>
            </a:r>
          </a:p>
        </p:txBody>
      </p:sp>
      <p:graphicFrame>
        <p:nvGraphicFramePr>
          <p:cNvPr id="10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35360" y="1628800"/>
          <a:ext cx="116652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s://ds04.infourok.ru/uploads/ex/0ef4/0011126b-270da985/img8.jpg"/>
          <p:cNvPicPr>
            <a:picLocks noChangeAspect="1" noChangeArrowheads="1"/>
          </p:cNvPicPr>
          <p:nvPr/>
        </p:nvPicPr>
        <p:blipFill>
          <a:blip r:embed="rId2" cstate="print"/>
          <a:srcRect l="12500" t="20833" r="10937" b="6250"/>
          <a:stretch>
            <a:fillRect/>
          </a:stretch>
        </p:blipFill>
        <p:spPr bwMode="auto">
          <a:xfrm>
            <a:off x="1809720" y="2276872"/>
            <a:ext cx="9254832" cy="4328618"/>
          </a:xfrm>
          <a:prstGeom prst="rect">
            <a:avLst/>
          </a:prstGeom>
          <a:noFill/>
        </p:spPr>
      </p:pic>
      <p:pic>
        <p:nvPicPr>
          <p:cNvPr id="16391" name="Picture 7" descr="https://i2.wp.com/obshe.net/upload/000/u11/8d/c2/0fd9a408.jpg"/>
          <p:cNvPicPr>
            <a:picLocks noChangeAspect="1" noChangeArrowheads="1"/>
          </p:cNvPicPr>
          <p:nvPr/>
        </p:nvPicPr>
        <p:blipFill>
          <a:blip r:embed="rId3" cstate="print"/>
          <a:srcRect l="15227" t="10465" r="18206"/>
          <a:stretch>
            <a:fillRect/>
          </a:stretch>
        </p:blipFill>
        <p:spPr bwMode="auto">
          <a:xfrm>
            <a:off x="1199456" y="2214530"/>
            <a:ext cx="3269861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376" y="692696"/>
            <a:ext cx="1123324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отправил экспедицию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Бековича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Черкасского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составления карты Каспийского моря. И она была первой научной картой этого моря. 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908720"/>
            <a:ext cx="6062464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Развитие русской науки оказалось тесно связано с задачами пополнения казны. Петр мечтал проложить через российскую территорию торговый путь в Индию. Для этого он направил в Среднюю Азию и на побережье Каспийского моря данную экспедицию. </a:t>
            </a:r>
          </a:p>
          <a:p>
            <a:endParaRPr lang="ru-RU" dirty="0"/>
          </a:p>
        </p:txBody>
      </p:sp>
      <p:sp>
        <p:nvSpPr>
          <p:cNvPr id="1026" name="AutoShape 2" descr="Экспедиция Бековича-Черкас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astrakhan-musei.ru/uploads/photo/3a5c358ccc20b98a1de4b09814db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052736"/>
            <a:ext cx="4104903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672" y="1196752"/>
            <a:ext cx="5904656" cy="46805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нанес на карту                       не только восточный берег Каспийского моря, но и Аральское море, о котором в Европе не знали. Эту карту царь подарил Парижской Академии Наук, за что был избран ее членом. </a:t>
            </a:r>
            <a:endParaRPr lang="ru-RU" dirty="0"/>
          </a:p>
        </p:txBody>
      </p:sp>
      <p:sp>
        <p:nvSpPr>
          <p:cNvPr id="1026" name="AutoShape 2" descr="Экспедиция Бековича-Черкас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i.mycdn.me/i?r=AzEPZsRbOZEKgBhR0XGMT1RkPxyTlp0LYEKPENxsS87PYaaKTM5SRkZCeTgDn6uOyic,https://i.mycdn.me/i?r=AzEPZsRbOZEKgBhR0XGMT1RkFJahL9cE7moGbdSgg7Tn6aaKTM5SRkZCeTgDn6uOyic,https://i.mycdn.me/i?r=AzEPZsRbOZEKgBhR0XGMT1RkCSaheOJYf1mmnig_hOuhKaaKTM5SRkZCeTgDn6uOyic,https://i.mycdn.me/i?r=AzEPZsRbOZEKgBhR0XGMT1RkFkROrnrTLNxQuIae-YGWXaaKTM5SRkZCeTgDn6uOyic,https://i.mycdn.me/i?r=AzEPZsRbOZEKgBhR0XGMT1Rkzdfk-oFl1q-pfzlQlCKgYaaKTM5SRkZCeTgDn6uOyic,https://i.mycdn.me/i?r=AzEPZsRbOZEKgBhR0XGMT1RkkCOWjJqV2X9V--k43ztpzqaKTM5SRkZCeTgDn6uOyic,https://i.mycdn.me/i?r=AzEPZsRbOZEKgBhR0XGMT1Rk_m-B3giBNc-LgyxBDUe15aaKTM5SRkZCeTgDn6uOyic,https://i.mycdn.me/i?r=AzEPZsRbOZEKgBhR0XGMT1RkQdckxpKx9jCAPXzOND0wi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1628800"/>
            <a:ext cx="2736304" cy="3864823"/>
          </a:xfrm>
          <a:prstGeom prst="rect">
            <a:avLst/>
          </a:prstGeom>
          <a:noFill/>
        </p:spPr>
      </p:pic>
      <p:pic>
        <p:nvPicPr>
          <p:cNvPr id="1028" name="Picture 4" descr="https://gorets-media.ru/uploads/images/Gorets_6/Berega/.thumbs/6e470ee35ea621571564b454119bb88c_647_96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980728"/>
            <a:ext cx="281400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5587032" cy="507343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Ему было выделено чуть более 6000 человек - 4000 солдат, 2000 казаков, сотня драгун. Плюс двое инженеров, двое купцов и еще несколько морских офицеров (поскольку предполагалось исследовать Аральское море).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s://cs10.pikabu.ru/post_img/2019/07/22/9/og_og_1563805449239657699.jpg"/>
          <p:cNvPicPr>
            <a:picLocks noChangeAspect="1" noChangeArrowheads="1"/>
          </p:cNvPicPr>
          <p:nvPr/>
        </p:nvPicPr>
        <p:blipFill>
          <a:blip r:embed="rId2" cstate="print"/>
          <a:srcRect l="21420" r="19991"/>
          <a:stretch>
            <a:fillRect/>
          </a:stretch>
        </p:blipFill>
        <p:spPr bwMode="auto">
          <a:xfrm>
            <a:off x="6312024" y="1124744"/>
            <a:ext cx="5326277" cy="5045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976664" cy="53285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«…Помимо поиска золота и изменения русла Амударьи - если таковое понадобится, чтобы отыскать пресловутые пески – </a:t>
            </a:r>
            <a:r>
              <a:rPr lang="ru-RU" sz="3900" b="1" dirty="0" err="1" smtClean="0">
                <a:latin typeface="Arial" pitchFamily="34" charset="0"/>
                <a:cs typeface="Arial" pitchFamily="34" charset="0"/>
              </a:rPr>
              <a:t>Бековичу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 - Черкасскому предписывалось строить по пути к Хиве крепости, а самого хивинского хана склонить к принятию российского подданства. А потом и бухарского эмира, если будет такая возможность…»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topoboi.com/pic/201308/1600x1200/topoboi.com-6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124744"/>
            <a:ext cx="4974432" cy="5242992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6984776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Бекович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- Черкасский выступил в поход в начале июня 1717 года и к августу достиг владений хивинского хана. Тот, разумеется, «склоняться» в русское подданство не собирался. Количество солдат в отряде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Бековича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на хивинцев большого впечатления не произвело. Возле Амударьи русский отряд был атакован превосходящими силами противника.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Как Петр I в Среднюю Азию окно руби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1052736"/>
            <a:ext cx="4328567" cy="482453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0" y="1268760"/>
            <a:ext cx="5672832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Недооценка противника дорого обошлась хану. Бои продолжались три дня, хивинцы потеряли несколько сотен человек.                         А в отряде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Бековича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-Черкасского потери не превысили десятка солдат.</a:t>
            </a:r>
          </a:p>
        </p:txBody>
      </p:sp>
      <p:pic>
        <p:nvPicPr>
          <p:cNvPr id="73730" name="Picture 2" descr="Сражение русских войск с хивин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268760"/>
            <a:ext cx="4895106" cy="468052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5587032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Как военный,  князь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Бекович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Черкасский  проявил себя превосходно.                                             Как дипломат и администратор, он оказался не слишком талантливым. После поражения хивинский хан пригласил                  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Бековича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Черкасского  на переговоры.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iknigi.net/books_files/online_html/71710/i_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988840"/>
            <a:ext cx="5715000" cy="36122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80728"/>
            <a:ext cx="5587032" cy="51454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Тот взял с собой 500 человек и отправился в Хиву. Более того, он согласился с предложением хивинцев разделить отряд на пять частей и расставить их по разным городам. Хан уверял, что иначе его подданные не смогут прокормить русский отряд.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Хивинский х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052736"/>
            <a:ext cx="5227340" cy="504056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564904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НАЧАЛО ЗАВОЕВАНИЯ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293096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НАЦИОНАЛЬНО – ОСВОБОДИТЕЛЬНАЯ БОРЬБА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23992" y="836712"/>
            <a:ext cx="5904656" cy="5760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Как только стало понятно, что отряд русских разделился, хивинцы напали на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Бековича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–Черкасского и людей, которые были вместе с ним. Князь погиб, его голову хивинский хан отправил в «подарок» своему «коллеге» из Бухары.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Верещагин - Туркестанская се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052736"/>
            <a:ext cx="4536504" cy="5321001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0" y="1556792"/>
            <a:ext cx="5384800" cy="47133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Многие солдаты из отряда погибли, остальные были пленены. Спустя 23 года выживших освободил персидский шах, который захватил Хиву.</a:t>
            </a:r>
          </a:p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ia-centr.ru/upload/iblock/cc4/cc4490a7053bf37d9c4f2d796204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628800"/>
            <a:ext cx="5544616" cy="44139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96752"/>
            <a:ext cx="5731048" cy="492941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Отряд, расположенный в городах Хивы в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1717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был уничтожен по приказу хана. Погибла и почти вся экспедиция. После этого появилась поговорка: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«Погиб, как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Бекович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означающая провал заранее обречённого предприятия.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new.runivers.ru/upload/iblock/2cc/qeeanyy_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861048"/>
            <a:ext cx="5184576" cy="2496320"/>
          </a:xfrm>
          <a:prstGeom prst="rect">
            <a:avLst/>
          </a:prstGeom>
          <a:noFill/>
        </p:spPr>
      </p:pic>
      <p:pic>
        <p:nvPicPr>
          <p:cNvPr id="12290" name="Picture 2" descr="https://ve.academic.ru/pictures/ve/03/p49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1052737"/>
            <a:ext cx="5184576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84032" y="1340768"/>
            <a:ext cx="5384800" cy="485740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Однако экспедиция потерпела крах. Пётр I получивший известие о ее гибели не смог в отмщение послать армию, так как Россия находилась в состоянии войны с другой страной.</a:t>
            </a:r>
          </a:p>
          <a:p>
            <a:endParaRPr lang="ru-RU" dirty="0"/>
          </a:p>
        </p:txBody>
      </p:sp>
      <p:pic>
        <p:nvPicPr>
          <p:cNvPr id="6" name="Рисунок 5" descr="Несчастный поход: как Петр I пытался присоединить Среднюю Аз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628800"/>
            <a:ext cx="5112568" cy="41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836712"/>
            <a:ext cx="5587032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Замыслы Петра I были осуществлены в XIX веке его потомками. Российская империя воспользовалась экономической отсталостью среднеазиатских ханств, отсутствием у них современного вооружения и обученной армии, а также тем, что между ними велись междоусобные войны.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www.adygi.ru/uploads/posts/2018-10/1539714917_horschelt-1.jpg"/>
          <p:cNvPicPr>
            <a:picLocks noChangeAspect="1" noChangeArrowheads="1"/>
          </p:cNvPicPr>
          <p:nvPr/>
        </p:nvPicPr>
        <p:blipFill>
          <a:blip r:embed="rId2" cstate="print"/>
          <a:srcRect l="3614" t="12820" r="4221" b="13525"/>
          <a:stretch>
            <a:fillRect/>
          </a:stretch>
        </p:blipFill>
        <p:spPr bwMode="auto">
          <a:xfrm>
            <a:off x="6168008" y="1124744"/>
            <a:ext cx="5688631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08720"/>
            <a:ext cx="6120680" cy="5544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Правительство организовывало экспедиции в Среднюю Азию для научных целей (исследование нового региона), и практических (решение дипломатических и разведывательных вопросов). Одной из них в 1839—1840 гг. руководил военный губернатор Оренбургской губернии Василий  Александрович Перовский.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ds05.infourok.ru/uploads/ex/065a/0005d2b9-a603ddce/img45.jpg"/>
          <p:cNvPicPr/>
          <p:nvPr/>
        </p:nvPicPr>
        <p:blipFill>
          <a:blip r:embed="rId2" cstate="print"/>
          <a:srcRect l="2726" t="59188" r="57958" b="4274"/>
          <a:stretch>
            <a:fillRect/>
          </a:stretch>
        </p:blipFill>
        <p:spPr bwMode="auto">
          <a:xfrm>
            <a:off x="6672064" y="1052736"/>
            <a:ext cx="4752528" cy="2448272"/>
          </a:xfrm>
          <a:prstGeom prst="rect">
            <a:avLst/>
          </a:prstGeom>
          <a:noFill/>
        </p:spPr>
      </p:pic>
      <p:pic>
        <p:nvPicPr>
          <p:cNvPr id="9" name="Рисунок 8" descr="https://ds05.infourok.ru/uploads/ex/065a/0005d2b9-a603ddce/img45.jpg"/>
          <p:cNvPicPr/>
          <p:nvPr/>
        </p:nvPicPr>
        <p:blipFill>
          <a:blip r:embed="rId2" cstate="print"/>
          <a:srcRect l="47758" t="56838" r="5608" b="1282"/>
          <a:stretch>
            <a:fillRect/>
          </a:stretch>
        </p:blipFill>
        <p:spPr bwMode="auto">
          <a:xfrm>
            <a:off x="6672064" y="4149080"/>
            <a:ext cx="4968552" cy="2370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08720"/>
            <a:ext cx="7488832" cy="18722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1839 г. – неудачно прошел поход Оренбургского генерал-губернатора В.А. Перовского на Хивинское ханство.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s://ds05.infourok.ru/uploads/ex/065a/0005d2b9-a603ddce/img46.jpg"/>
          <p:cNvPicPr>
            <a:picLocks noChangeAspect="1" noChangeArrowheads="1"/>
          </p:cNvPicPr>
          <p:nvPr/>
        </p:nvPicPr>
        <p:blipFill>
          <a:blip r:embed="rId2" cstate="print"/>
          <a:srcRect l="7407" t="4938" r="64815" b="44444"/>
          <a:stretch>
            <a:fillRect/>
          </a:stretch>
        </p:blipFill>
        <p:spPr bwMode="auto">
          <a:xfrm>
            <a:off x="8472264" y="1052736"/>
            <a:ext cx="3441486" cy="4968552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514847">
            <a:off x="1106045" y="2974505"/>
            <a:ext cx="792088" cy="170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344" y="4941168"/>
            <a:ext cx="2520280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Сильные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морозы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863752" y="3140968"/>
            <a:ext cx="792088" cy="17029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99656" y="5445224"/>
            <a:ext cx="2592288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Массовые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заболевания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1000031">
            <a:off x="6575058" y="2982774"/>
            <a:ext cx="792088" cy="144016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90828" y="4606528"/>
            <a:ext cx="2592288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Недостаток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корма для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верблюдов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08720"/>
            <a:ext cx="11017224" cy="1296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Своей цели Перовский смог добиться лишь позже (договор с Хивой был заключён в 1854 г.).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50178" name="AutoShape 2" descr="1.3. Завоевание Россией Средней Аз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 descr="https://ds04.infourok.ru/uploads/ex/0c57/0009f766-530f4f6e/2/img4.jpg"/>
          <p:cNvPicPr>
            <a:picLocks noChangeAspect="1" noChangeArrowheads="1"/>
          </p:cNvPicPr>
          <p:nvPr/>
        </p:nvPicPr>
        <p:blipFill>
          <a:blip r:embed="rId2" cstate="print"/>
          <a:srcRect l="8662" t="13251" r="51176" b="11150"/>
          <a:stretch>
            <a:fillRect/>
          </a:stretch>
        </p:blipFill>
        <p:spPr bwMode="auto">
          <a:xfrm>
            <a:off x="479376" y="2420888"/>
            <a:ext cx="2808312" cy="3964676"/>
          </a:xfrm>
          <a:prstGeom prst="rect">
            <a:avLst/>
          </a:prstGeom>
          <a:noFill/>
        </p:spPr>
      </p:pic>
      <p:pic>
        <p:nvPicPr>
          <p:cNvPr id="50182" name="Picture 6" descr="Покорение Хивинского ханства. Присоединение Средней А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2708920"/>
            <a:ext cx="2295514" cy="3213721"/>
          </a:xfrm>
          <a:prstGeom prst="rect">
            <a:avLst/>
          </a:prstGeom>
          <a:noFill/>
        </p:spPr>
      </p:pic>
      <p:pic>
        <p:nvPicPr>
          <p:cNvPr id="50184" name="Picture 8" descr="Покорение Хивинского ханства. Присоединение Средней Аз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4" y="2348880"/>
            <a:ext cx="4762500" cy="3886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96752"/>
            <a:ext cx="5515024" cy="5040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Кочевники Хивы, Бухары и Коканда совершали набеги на земли казахов, перешедшие под власть России. Это вынуждало Россию принимать ответные меры по защите своих пограничных территорий, что впоследствии подтолкнёт к завоеванию Средней Азии.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https://ds05.infourok.ru/uploads/ex/065a/0005d2b9-a603ddce/img48.jpg"/>
          <p:cNvPicPr>
            <a:picLocks noChangeAspect="1" noChangeArrowheads="1"/>
          </p:cNvPicPr>
          <p:nvPr/>
        </p:nvPicPr>
        <p:blipFill>
          <a:blip r:embed="rId2" cstate="print"/>
          <a:srcRect l="2740" t="3654" r="54786" b="19619"/>
          <a:stretch>
            <a:fillRect/>
          </a:stretch>
        </p:blipFill>
        <p:spPr bwMode="auto">
          <a:xfrm>
            <a:off x="7320136" y="1268760"/>
            <a:ext cx="3528392" cy="4780402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384800" cy="48860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1864 году Российский император Александр II издал указ о начале военных действий против среднеазиатских ханств. Сначала были захвачены несколько крепостей и городов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Кокандского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ханства.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russian.eurasianet.org/sites/default/files/styles/article/public/images/russian/121916b_0.jpg?itok=6pgsZzo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340768"/>
            <a:ext cx="5771741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5976664" cy="259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Богатые природные ресурсы нашего края издавна привлекали внимание русских царей, в том числе и Петра I.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i.mycdn.me/i?r=AzEPZsRbOZEKgBhR0XGMT1RkyfKsMD5Qby3HpWtt9rTB0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836712"/>
            <a:ext cx="4752528" cy="5515000"/>
          </a:xfrm>
          <a:prstGeom prst="rect">
            <a:avLst/>
          </a:prstGeom>
          <a:noFill/>
        </p:spPr>
      </p:pic>
      <p:pic>
        <p:nvPicPr>
          <p:cNvPr id="30722" name="Picture 2" descr="http://900igr.net/up/datas/180886/004.jpg"/>
          <p:cNvPicPr>
            <a:picLocks noChangeAspect="1" noChangeArrowheads="1"/>
          </p:cNvPicPr>
          <p:nvPr/>
        </p:nvPicPr>
        <p:blipFill>
          <a:blip r:embed="rId3" cstate="print"/>
          <a:srcRect l="3150" t="26250" r="51176" b="22301"/>
          <a:stretch>
            <a:fillRect/>
          </a:stretch>
        </p:blipFill>
        <p:spPr bwMode="auto">
          <a:xfrm>
            <a:off x="1343472" y="3933056"/>
            <a:ext cx="3744416" cy="23725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908720"/>
            <a:ext cx="5515024" cy="52174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1865 году войско под командованием генерала Михаила Черняева штурмовало Ташкент. Город героически защищали воины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Кокандского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ханства во главе с главнокомандующим 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Алимкулом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. Однако силы были неравны.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13"/>
          <p:cNvPicPr/>
          <p:nvPr/>
        </p:nvPicPr>
        <p:blipFill>
          <a:blip r:embed="rId2" cstate="print"/>
          <a:srcRect l="7856" t="44557" r="53860" b="21266"/>
          <a:stretch>
            <a:fillRect/>
          </a:stretch>
        </p:blipFill>
        <p:spPr bwMode="auto">
          <a:xfrm>
            <a:off x="6096000" y="980728"/>
            <a:ext cx="54006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13"/>
          <p:cNvPicPr/>
          <p:nvPr/>
        </p:nvPicPr>
        <p:blipFill>
          <a:blip r:embed="rId2" cstate="print"/>
          <a:srcRect l="56280" t="45316" r="8328" b="22279"/>
          <a:stretch>
            <a:fillRect/>
          </a:stretch>
        </p:blipFill>
        <p:spPr bwMode="auto">
          <a:xfrm>
            <a:off x="6240016" y="3789040"/>
            <a:ext cx="5400600" cy="237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908720"/>
            <a:ext cx="5630416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ожесточенном бою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Алимкул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погиб. Генерал Михаил Черняев перекрыл водное снабжение Ташкента и вскоре захватил город. На захваченных территориях была организована Туркестанская область. Михаил Черняев был назначен военным губернатором Туркестанской области.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SA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3501008"/>
            <a:ext cx="2880320" cy="29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www.hramstrastoterpcy.ru/wp-content/uploads/2020/05/215461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908720"/>
            <a:ext cx="5112568" cy="249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4" b="9554"/>
          <a:stretch/>
        </p:blipFill>
        <p:spPr bwMode="auto">
          <a:xfrm>
            <a:off x="8165" y="0"/>
            <a:ext cx="12183835" cy="6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871531" y="4677139"/>
            <a:ext cx="2261575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b="1" dirty="0">
                <a:effectLst>
                  <a:glow rad="2286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Хивинское ханство</a:t>
            </a: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>
            <a:off x="5615947" y="2001986"/>
            <a:ext cx="5408053" cy="2854029"/>
          </a:xfrm>
          <a:custGeom>
            <a:avLst/>
            <a:gdLst>
              <a:gd name="connsiteX0" fmla="*/ 6421 w 4056040"/>
              <a:gd name="connsiteY0" fmla="*/ 311048 h 2140522"/>
              <a:gd name="connsiteX1" fmla="*/ 82621 w 4056040"/>
              <a:gd name="connsiteY1" fmla="*/ 196748 h 2140522"/>
              <a:gd name="connsiteX2" fmla="*/ 414091 w 4056040"/>
              <a:gd name="connsiteY2" fmla="*/ 196748 h 2140522"/>
              <a:gd name="connsiteX3" fmla="*/ 772231 w 4056040"/>
              <a:gd name="connsiteY3" fmla="*/ 211988 h 2140522"/>
              <a:gd name="connsiteX4" fmla="*/ 1328491 w 4056040"/>
              <a:gd name="connsiteY4" fmla="*/ 211988 h 2140522"/>
              <a:gd name="connsiteX5" fmla="*/ 1667581 w 4056040"/>
              <a:gd name="connsiteY5" fmla="*/ 246278 h 2140522"/>
              <a:gd name="connsiteX6" fmla="*/ 1930471 w 4056040"/>
              <a:gd name="connsiteY6" fmla="*/ 303428 h 2140522"/>
              <a:gd name="connsiteX7" fmla="*/ 2326711 w 4056040"/>
              <a:gd name="connsiteY7" fmla="*/ 200558 h 2140522"/>
              <a:gd name="connsiteX8" fmla="*/ 2349571 w 4056040"/>
              <a:gd name="connsiteY8" fmla="*/ 6248 h 2140522"/>
              <a:gd name="connsiteX9" fmla="*/ 2719141 w 4056040"/>
              <a:gd name="connsiteY9" fmla="*/ 71018 h 2140522"/>
              <a:gd name="connsiteX10" fmla="*/ 3103951 w 4056040"/>
              <a:gd name="connsiteY10" fmla="*/ 299618 h 2140522"/>
              <a:gd name="connsiteX11" fmla="*/ 3100141 w 4056040"/>
              <a:gd name="connsiteY11" fmla="*/ 349148 h 2140522"/>
              <a:gd name="connsiteX12" fmla="*/ 3180151 w 4056040"/>
              <a:gd name="connsiteY12" fmla="*/ 444398 h 2140522"/>
              <a:gd name="connsiteX13" fmla="*/ 3435421 w 4056040"/>
              <a:gd name="connsiteY13" fmla="*/ 440588 h 2140522"/>
              <a:gd name="connsiteX14" fmla="*/ 3542101 w 4056040"/>
              <a:gd name="connsiteY14" fmla="*/ 455828 h 2140522"/>
              <a:gd name="connsiteX15" fmla="*/ 3728791 w 4056040"/>
              <a:gd name="connsiteY15" fmla="*/ 391058 h 2140522"/>
              <a:gd name="connsiteX16" fmla="*/ 3827851 w 4056040"/>
              <a:gd name="connsiteY16" fmla="*/ 421538 h 2140522"/>
              <a:gd name="connsiteX17" fmla="*/ 4018351 w 4056040"/>
              <a:gd name="connsiteY17" fmla="*/ 425348 h 2140522"/>
              <a:gd name="connsiteX18" fmla="*/ 4052641 w 4056040"/>
              <a:gd name="connsiteY18" fmla="*/ 539648 h 2140522"/>
              <a:gd name="connsiteX19" fmla="*/ 3968821 w 4056040"/>
              <a:gd name="connsiteY19" fmla="*/ 741578 h 2140522"/>
              <a:gd name="connsiteX20" fmla="*/ 3991681 w 4056040"/>
              <a:gd name="connsiteY20" fmla="*/ 928268 h 2140522"/>
              <a:gd name="connsiteX21" fmla="*/ 3690691 w 4056040"/>
              <a:gd name="connsiteY21" fmla="*/ 1134008 h 2140522"/>
              <a:gd name="connsiteX22" fmla="*/ 3568771 w 4056040"/>
              <a:gd name="connsiteY22" fmla="*/ 1233068 h 2140522"/>
              <a:gd name="connsiteX23" fmla="*/ 3526861 w 4056040"/>
              <a:gd name="connsiteY23" fmla="*/ 1408328 h 2140522"/>
              <a:gd name="connsiteX24" fmla="*/ 3286831 w 4056040"/>
              <a:gd name="connsiteY24" fmla="*/ 1457858 h 2140522"/>
              <a:gd name="connsiteX25" fmla="*/ 3180151 w 4056040"/>
              <a:gd name="connsiteY25" fmla="*/ 1534058 h 2140522"/>
              <a:gd name="connsiteX26" fmla="*/ 3142051 w 4056040"/>
              <a:gd name="connsiteY26" fmla="*/ 1678838 h 2140522"/>
              <a:gd name="connsiteX27" fmla="*/ 2776291 w 4056040"/>
              <a:gd name="connsiteY27" fmla="*/ 1777898 h 2140522"/>
              <a:gd name="connsiteX28" fmla="*/ 2646751 w 4056040"/>
              <a:gd name="connsiteY28" fmla="*/ 1735988 h 2140522"/>
              <a:gd name="connsiteX29" fmla="*/ 2479111 w 4056040"/>
              <a:gd name="connsiteY29" fmla="*/ 1617878 h 2140522"/>
              <a:gd name="connsiteX30" fmla="*/ 2391481 w 4056040"/>
              <a:gd name="connsiteY30" fmla="*/ 1488338 h 2140522"/>
              <a:gd name="connsiteX31" fmla="*/ 2212411 w 4056040"/>
              <a:gd name="connsiteY31" fmla="*/ 1240688 h 2140522"/>
              <a:gd name="connsiteX32" fmla="*/ 2136211 w 4056040"/>
              <a:gd name="connsiteY32" fmla="*/ 1183538 h 2140522"/>
              <a:gd name="connsiteX33" fmla="*/ 1789501 w 4056040"/>
              <a:gd name="connsiteY33" fmla="*/ 1328318 h 2140522"/>
              <a:gd name="connsiteX34" fmla="*/ 1458031 w 4056040"/>
              <a:gd name="connsiteY34" fmla="*/ 1511198 h 2140522"/>
              <a:gd name="connsiteX35" fmla="*/ 1435171 w 4056040"/>
              <a:gd name="connsiteY35" fmla="*/ 1633118 h 2140522"/>
              <a:gd name="connsiteX36" fmla="*/ 1640911 w 4056040"/>
              <a:gd name="connsiteY36" fmla="*/ 2044598 h 2140522"/>
              <a:gd name="connsiteX37" fmla="*/ 1701871 w 4056040"/>
              <a:gd name="connsiteY37" fmla="*/ 2124608 h 2140522"/>
              <a:gd name="connsiteX38" fmla="*/ 1553281 w 4056040"/>
              <a:gd name="connsiteY38" fmla="*/ 2139848 h 2140522"/>
              <a:gd name="connsiteX39" fmla="*/ 1496131 w 4056040"/>
              <a:gd name="connsiteY39" fmla="*/ 2113178 h 2140522"/>
              <a:gd name="connsiteX40" fmla="*/ 1267531 w 4056040"/>
              <a:gd name="connsiteY40" fmla="*/ 2090318 h 2140522"/>
              <a:gd name="connsiteX41" fmla="*/ 1202761 w 4056040"/>
              <a:gd name="connsiteY41" fmla="*/ 1964588 h 2140522"/>
              <a:gd name="connsiteX42" fmla="*/ 1099891 w 4056040"/>
              <a:gd name="connsiteY42" fmla="*/ 1873148 h 2140522"/>
              <a:gd name="connsiteX43" fmla="*/ 1035121 w 4056040"/>
              <a:gd name="connsiteY43" fmla="*/ 1762658 h 2140522"/>
              <a:gd name="connsiteX44" fmla="*/ 878911 w 4056040"/>
              <a:gd name="connsiteY44" fmla="*/ 1675028 h 2140522"/>
              <a:gd name="connsiteX45" fmla="*/ 696031 w 4056040"/>
              <a:gd name="connsiteY45" fmla="*/ 1629308 h 2140522"/>
              <a:gd name="connsiteX46" fmla="*/ 692221 w 4056040"/>
              <a:gd name="connsiteY46" fmla="*/ 1511198 h 2140522"/>
              <a:gd name="connsiteX47" fmla="*/ 688411 w 4056040"/>
              <a:gd name="connsiteY47" fmla="*/ 1267358 h 2140522"/>
              <a:gd name="connsiteX48" fmla="*/ 673171 w 4056040"/>
              <a:gd name="connsiteY48" fmla="*/ 1015898 h 2140522"/>
              <a:gd name="connsiteX49" fmla="*/ 619831 w 4056040"/>
              <a:gd name="connsiteY49" fmla="*/ 840638 h 2140522"/>
              <a:gd name="connsiteX50" fmla="*/ 433141 w 4056040"/>
              <a:gd name="connsiteY50" fmla="*/ 680618 h 2140522"/>
              <a:gd name="connsiteX51" fmla="*/ 204541 w 4056040"/>
              <a:gd name="connsiteY51" fmla="*/ 482498 h 2140522"/>
              <a:gd name="connsiteX52" fmla="*/ 6421 w 4056040"/>
              <a:gd name="connsiteY52" fmla="*/ 311048 h 21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056040" h="2140522">
                <a:moveTo>
                  <a:pt x="6421" y="311048"/>
                </a:moveTo>
                <a:cubicBezTo>
                  <a:pt x="-13899" y="263423"/>
                  <a:pt x="14676" y="215798"/>
                  <a:pt x="82621" y="196748"/>
                </a:cubicBezTo>
                <a:cubicBezTo>
                  <a:pt x="150566" y="177698"/>
                  <a:pt x="299156" y="194208"/>
                  <a:pt x="414091" y="196748"/>
                </a:cubicBezTo>
                <a:cubicBezTo>
                  <a:pt x="529026" y="199288"/>
                  <a:pt x="619831" y="209448"/>
                  <a:pt x="772231" y="211988"/>
                </a:cubicBezTo>
                <a:cubicBezTo>
                  <a:pt x="924631" y="214528"/>
                  <a:pt x="1179266" y="206273"/>
                  <a:pt x="1328491" y="211988"/>
                </a:cubicBezTo>
                <a:cubicBezTo>
                  <a:pt x="1477716" y="217703"/>
                  <a:pt x="1567251" y="231038"/>
                  <a:pt x="1667581" y="246278"/>
                </a:cubicBezTo>
                <a:cubicBezTo>
                  <a:pt x="1767911" y="261518"/>
                  <a:pt x="1820616" y="311048"/>
                  <a:pt x="1930471" y="303428"/>
                </a:cubicBezTo>
                <a:cubicBezTo>
                  <a:pt x="2040326" y="295808"/>
                  <a:pt x="2256861" y="250088"/>
                  <a:pt x="2326711" y="200558"/>
                </a:cubicBezTo>
                <a:cubicBezTo>
                  <a:pt x="2396561" y="151028"/>
                  <a:pt x="2284166" y="27838"/>
                  <a:pt x="2349571" y="6248"/>
                </a:cubicBezTo>
                <a:cubicBezTo>
                  <a:pt x="2414976" y="-15342"/>
                  <a:pt x="2593411" y="22123"/>
                  <a:pt x="2719141" y="71018"/>
                </a:cubicBezTo>
                <a:cubicBezTo>
                  <a:pt x="2844871" y="119913"/>
                  <a:pt x="3040451" y="253263"/>
                  <a:pt x="3103951" y="299618"/>
                </a:cubicBezTo>
                <a:cubicBezTo>
                  <a:pt x="3167451" y="345973"/>
                  <a:pt x="3087441" y="325018"/>
                  <a:pt x="3100141" y="349148"/>
                </a:cubicBezTo>
                <a:cubicBezTo>
                  <a:pt x="3112841" y="373278"/>
                  <a:pt x="3124271" y="429158"/>
                  <a:pt x="3180151" y="444398"/>
                </a:cubicBezTo>
                <a:cubicBezTo>
                  <a:pt x="3236031" y="459638"/>
                  <a:pt x="3375096" y="438683"/>
                  <a:pt x="3435421" y="440588"/>
                </a:cubicBezTo>
                <a:cubicBezTo>
                  <a:pt x="3495746" y="442493"/>
                  <a:pt x="3493206" y="464083"/>
                  <a:pt x="3542101" y="455828"/>
                </a:cubicBezTo>
                <a:cubicBezTo>
                  <a:pt x="3590996" y="447573"/>
                  <a:pt x="3681166" y="396773"/>
                  <a:pt x="3728791" y="391058"/>
                </a:cubicBezTo>
                <a:cubicBezTo>
                  <a:pt x="3776416" y="385343"/>
                  <a:pt x="3779591" y="415823"/>
                  <a:pt x="3827851" y="421538"/>
                </a:cubicBezTo>
                <a:cubicBezTo>
                  <a:pt x="3876111" y="427253"/>
                  <a:pt x="3980886" y="405663"/>
                  <a:pt x="4018351" y="425348"/>
                </a:cubicBezTo>
                <a:cubicBezTo>
                  <a:pt x="4055816" y="445033"/>
                  <a:pt x="4060896" y="486943"/>
                  <a:pt x="4052641" y="539648"/>
                </a:cubicBezTo>
                <a:cubicBezTo>
                  <a:pt x="4044386" y="592353"/>
                  <a:pt x="3978981" y="676808"/>
                  <a:pt x="3968821" y="741578"/>
                </a:cubicBezTo>
                <a:cubicBezTo>
                  <a:pt x="3958661" y="806348"/>
                  <a:pt x="4038036" y="862863"/>
                  <a:pt x="3991681" y="928268"/>
                </a:cubicBezTo>
                <a:cubicBezTo>
                  <a:pt x="3945326" y="993673"/>
                  <a:pt x="3761176" y="1083208"/>
                  <a:pt x="3690691" y="1134008"/>
                </a:cubicBezTo>
                <a:cubicBezTo>
                  <a:pt x="3620206" y="1184808"/>
                  <a:pt x="3596076" y="1187348"/>
                  <a:pt x="3568771" y="1233068"/>
                </a:cubicBezTo>
                <a:cubicBezTo>
                  <a:pt x="3541466" y="1278788"/>
                  <a:pt x="3573851" y="1370863"/>
                  <a:pt x="3526861" y="1408328"/>
                </a:cubicBezTo>
                <a:cubicBezTo>
                  <a:pt x="3479871" y="1445793"/>
                  <a:pt x="3344616" y="1436903"/>
                  <a:pt x="3286831" y="1457858"/>
                </a:cubicBezTo>
                <a:cubicBezTo>
                  <a:pt x="3229046" y="1478813"/>
                  <a:pt x="3204281" y="1497228"/>
                  <a:pt x="3180151" y="1534058"/>
                </a:cubicBezTo>
                <a:cubicBezTo>
                  <a:pt x="3156021" y="1570888"/>
                  <a:pt x="3209361" y="1638198"/>
                  <a:pt x="3142051" y="1678838"/>
                </a:cubicBezTo>
                <a:cubicBezTo>
                  <a:pt x="3074741" y="1719478"/>
                  <a:pt x="2858841" y="1768373"/>
                  <a:pt x="2776291" y="1777898"/>
                </a:cubicBezTo>
                <a:cubicBezTo>
                  <a:pt x="2693741" y="1787423"/>
                  <a:pt x="2696281" y="1762658"/>
                  <a:pt x="2646751" y="1735988"/>
                </a:cubicBezTo>
                <a:cubicBezTo>
                  <a:pt x="2597221" y="1709318"/>
                  <a:pt x="2521656" y="1659153"/>
                  <a:pt x="2479111" y="1617878"/>
                </a:cubicBezTo>
                <a:cubicBezTo>
                  <a:pt x="2436566" y="1576603"/>
                  <a:pt x="2435931" y="1551203"/>
                  <a:pt x="2391481" y="1488338"/>
                </a:cubicBezTo>
                <a:cubicBezTo>
                  <a:pt x="2347031" y="1425473"/>
                  <a:pt x="2254956" y="1291488"/>
                  <a:pt x="2212411" y="1240688"/>
                </a:cubicBezTo>
                <a:cubicBezTo>
                  <a:pt x="2169866" y="1189888"/>
                  <a:pt x="2206696" y="1168933"/>
                  <a:pt x="2136211" y="1183538"/>
                </a:cubicBezTo>
                <a:cubicBezTo>
                  <a:pt x="2065726" y="1198143"/>
                  <a:pt x="1902531" y="1273708"/>
                  <a:pt x="1789501" y="1328318"/>
                </a:cubicBezTo>
                <a:cubicBezTo>
                  <a:pt x="1676471" y="1382928"/>
                  <a:pt x="1517086" y="1460398"/>
                  <a:pt x="1458031" y="1511198"/>
                </a:cubicBezTo>
                <a:cubicBezTo>
                  <a:pt x="1398976" y="1561998"/>
                  <a:pt x="1404691" y="1544218"/>
                  <a:pt x="1435171" y="1633118"/>
                </a:cubicBezTo>
                <a:cubicBezTo>
                  <a:pt x="1465651" y="1722018"/>
                  <a:pt x="1596461" y="1962683"/>
                  <a:pt x="1640911" y="2044598"/>
                </a:cubicBezTo>
                <a:cubicBezTo>
                  <a:pt x="1685361" y="2126513"/>
                  <a:pt x="1716476" y="2108733"/>
                  <a:pt x="1701871" y="2124608"/>
                </a:cubicBezTo>
                <a:cubicBezTo>
                  <a:pt x="1687266" y="2140483"/>
                  <a:pt x="1587571" y="2141753"/>
                  <a:pt x="1553281" y="2139848"/>
                </a:cubicBezTo>
                <a:cubicBezTo>
                  <a:pt x="1518991" y="2137943"/>
                  <a:pt x="1543756" y="2121433"/>
                  <a:pt x="1496131" y="2113178"/>
                </a:cubicBezTo>
                <a:cubicBezTo>
                  <a:pt x="1448506" y="2104923"/>
                  <a:pt x="1316426" y="2115083"/>
                  <a:pt x="1267531" y="2090318"/>
                </a:cubicBezTo>
                <a:cubicBezTo>
                  <a:pt x="1218636" y="2065553"/>
                  <a:pt x="1230701" y="2000783"/>
                  <a:pt x="1202761" y="1964588"/>
                </a:cubicBezTo>
                <a:cubicBezTo>
                  <a:pt x="1174821" y="1928393"/>
                  <a:pt x="1127831" y="1906803"/>
                  <a:pt x="1099891" y="1873148"/>
                </a:cubicBezTo>
                <a:cubicBezTo>
                  <a:pt x="1071951" y="1839493"/>
                  <a:pt x="1071951" y="1795678"/>
                  <a:pt x="1035121" y="1762658"/>
                </a:cubicBezTo>
                <a:cubicBezTo>
                  <a:pt x="998291" y="1729638"/>
                  <a:pt x="935426" y="1697253"/>
                  <a:pt x="878911" y="1675028"/>
                </a:cubicBezTo>
                <a:cubicBezTo>
                  <a:pt x="822396" y="1652803"/>
                  <a:pt x="727146" y="1656613"/>
                  <a:pt x="696031" y="1629308"/>
                </a:cubicBezTo>
                <a:cubicBezTo>
                  <a:pt x="664916" y="1602003"/>
                  <a:pt x="693491" y="1571523"/>
                  <a:pt x="692221" y="1511198"/>
                </a:cubicBezTo>
                <a:cubicBezTo>
                  <a:pt x="690951" y="1450873"/>
                  <a:pt x="691586" y="1349908"/>
                  <a:pt x="688411" y="1267358"/>
                </a:cubicBezTo>
                <a:cubicBezTo>
                  <a:pt x="685236" y="1184808"/>
                  <a:pt x="684601" y="1087018"/>
                  <a:pt x="673171" y="1015898"/>
                </a:cubicBezTo>
                <a:cubicBezTo>
                  <a:pt x="661741" y="944778"/>
                  <a:pt x="659836" y="896518"/>
                  <a:pt x="619831" y="840638"/>
                </a:cubicBezTo>
                <a:cubicBezTo>
                  <a:pt x="579826" y="784758"/>
                  <a:pt x="433141" y="680618"/>
                  <a:pt x="433141" y="680618"/>
                </a:cubicBezTo>
                <a:cubicBezTo>
                  <a:pt x="363926" y="620928"/>
                  <a:pt x="274391" y="545363"/>
                  <a:pt x="204541" y="482498"/>
                </a:cubicBezTo>
                <a:cubicBezTo>
                  <a:pt x="134691" y="419633"/>
                  <a:pt x="26741" y="358673"/>
                  <a:pt x="6421" y="311048"/>
                </a:cubicBezTo>
                <a:close/>
              </a:path>
            </a:pathLst>
          </a:custGeom>
          <a:solidFill>
            <a:srgbClr val="BEF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59830" y="836712"/>
            <a:ext cx="2410654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b="1" dirty="0">
                <a:effectLst>
                  <a:glow rad="2286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Российская империя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44149" y="4965171"/>
            <a:ext cx="3158551" cy="49243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sz="2400" b="1" dirty="0">
                <a:effectLst>
                  <a:glow rad="228600">
                    <a:schemeClr val="bg1"/>
                  </a:glow>
                </a:effectLst>
                <a:latin typeface="Arial" pitchFamily="34" charset="0"/>
                <a:ea typeface="Roboto Slab" pitchFamily="2" charset="0"/>
                <a:cs typeface="Arial" pitchFamily="34" charset="0"/>
              </a:rPr>
              <a:t>Бухарское ханство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3341" y="3128579"/>
            <a:ext cx="3313465" cy="49243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sz="2400" b="1" dirty="0" err="1">
                <a:effectLst>
                  <a:glow rad="228600">
                    <a:schemeClr val="bg1"/>
                  </a:glow>
                </a:effectLst>
                <a:latin typeface="Arial" pitchFamily="34" charset="0"/>
                <a:ea typeface="Roboto Slab" pitchFamily="2" charset="0"/>
                <a:cs typeface="Arial" pitchFamily="34" charset="0"/>
              </a:rPr>
              <a:t>Кокандское</a:t>
            </a:r>
            <a:r>
              <a:rPr lang="ru-RU" sz="2400" b="1" dirty="0">
                <a:effectLst>
                  <a:glow rad="228600">
                    <a:schemeClr val="bg1"/>
                  </a:glow>
                </a:effectLst>
                <a:latin typeface="Arial" pitchFamily="34" charset="0"/>
                <a:ea typeface="Roboto Slab" pitchFamily="2" charset="0"/>
                <a:cs typeface="Arial" pitchFamily="34" charset="0"/>
              </a:rPr>
              <a:t> ханство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107" y="3927208"/>
            <a:ext cx="192021" cy="18364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3515575">
            <a:off x="6505701" y="3957675"/>
            <a:ext cx="1641924" cy="474887"/>
          </a:xfrm>
          <a:prstGeom prst="rect">
            <a:avLst/>
          </a:prstGeom>
        </p:spPr>
        <p:txBody>
          <a:bodyPr wrap="square" lIns="121917" tIns="60958" rIns="121917" bIns="60958">
            <a:prstTxWarp prst="textArchUp">
              <a:avLst/>
            </a:prstTxWarp>
            <a:spAutoFit/>
          </a:bodyPr>
          <a:lstStyle/>
          <a:p>
            <a:pPr algn="ctr"/>
            <a:r>
              <a:rPr lang="ru-RU" sz="3700" b="1" dirty="0" smtClean="0">
                <a:effectLst>
                  <a:glow rad="254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Ташкент</a:t>
            </a:r>
            <a:endParaRPr lang="ru-RU" sz="3700" b="1" dirty="0">
              <a:effectLst>
                <a:glow rad="25400">
                  <a:schemeClr val="bg1"/>
                </a:glow>
              </a:effectLst>
              <a:latin typeface="Times New Roman" pitchFamily="18" charset="0"/>
              <a:ea typeface="Roboto Slab" pitchFamily="2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022" y="4711932"/>
            <a:ext cx="192021" cy="18364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19958037">
            <a:off x="4783356" y="4830504"/>
            <a:ext cx="2085438" cy="677549"/>
          </a:xfrm>
          <a:prstGeom prst="rect">
            <a:avLst/>
          </a:prstGeom>
        </p:spPr>
        <p:txBody>
          <a:bodyPr wrap="square" lIns="121917" tIns="60958" rIns="121917" bIns="60958">
            <a:prstTxWarp prst="textArchUp">
              <a:avLst>
                <a:gd name="adj" fmla="val 10810315"/>
              </a:avLst>
            </a:prstTxWarp>
            <a:spAutoFit/>
          </a:bodyPr>
          <a:lstStyle/>
          <a:p>
            <a:pPr algn="ctr"/>
            <a:r>
              <a:rPr lang="ru-RU" sz="3700" b="1" dirty="0">
                <a:effectLst>
                  <a:glow rad="254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Самарканд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766" y="3943847"/>
            <a:ext cx="192021" cy="18364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9958037">
            <a:off x="3911291" y="3853458"/>
            <a:ext cx="336972" cy="364423"/>
          </a:xfrm>
          <a:prstGeom prst="rect">
            <a:avLst/>
          </a:prstGeom>
        </p:spPr>
        <p:txBody>
          <a:bodyPr wrap="square" lIns="121917" tIns="60958" rIns="121917" bIns="60958">
            <a:prstTxWarp prst="textArchUp">
              <a:avLst/>
            </a:prstTxWarp>
            <a:spAutoFit/>
          </a:bodyPr>
          <a:lstStyle/>
          <a:p>
            <a:pPr algn="ctr"/>
            <a:r>
              <a:rPr lang="ru-RU" sz="3700" b="1" dirty="0">
                <a:effectLst>
                  <a:glow rad="254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Хива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627925" y="4176827"/>
            <a:ext cx="911077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b="1" dirty="0">
                <a:effectLst>
                  <a:glow rad="2286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Китай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59563" y="5733256"/>
            <a:ext cx="802458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b="1" dirty="0">
                <a:effectLst>
                  <a:glow rad="2286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Иран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16063" y="6148949"/>
            <a:ext cx="1517845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b="1" dirty="0">
                <a:effectLst>
                  <a:glow rad="228600">
                    <a:schemeClr val="bg1"/>
                  </a:glow>
                </a:effectLst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Афганистан</a:t>
            </a:r>
            <a:endParaRPr lang="ru-RU" dirty="0"/>
          </a:p>
        </p:txBody>
      </p:sp>
      <p:sp>
        <p:nvSpPr>
          <p:cNvPr id="34" name="Круговая стрелка 33"/>
          <p:cNvSpPr/>
          <p:nvPr/>
        </p:nvSpPr>
        <p:spPr>
          <a:xfrm rot="20009617" flipH="1">
            <a:off x="6232068" y="1361576"/>
            <a:ext cx="1421545" cy="152948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736978"/>
              <a:gd name="adj5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</a:ln>
          <a:effectLst>
            <a:glow rad="762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 rot="442704">
            <a:off x="5436040" y="2259054"/>
            <a:ext cx="1518085" cy="168611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73251"/>
              <a:gd name="adj5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</a:ln>
          <a:effectLst>
            <a:glow rad="762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 rot="18549755" flipH="1">
            <a:off x="6619069" y="2834217"/>
            <a:ext cx="1421545" cy="152948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736978"/>
              <a:gd name="adj5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</a:ln>
          <a:effectLst>
            <a:glow rad="762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163" b="100000" l="4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721" y="3796401"/>
            <a:ext cx="448793" cy="4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ая соединительная линия 3"/>
          <p:cNvSpPr/>
          <p:nvPr/>
        </p:nvSpPr>
        <p:spPr>
          <a:xfrm>
            <a:off x="439533" y="1787557"/>
            <a:ext cx="279871" cy="8835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40" name="Блок-схема: альтернативный процесс 39"/>
          <p:cNvSpPr/>
          <p:nvPr/>
        </p:nvSpPr>
        <p:spPr>
          <a:xfrm>
            <a:off x="331749" y="1220755"/>
            <a:ext cx="4036059" cy="81979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>
                <a:solidFill>
                  <a:srgbClr val="00153E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Русско-</a:t>
            </a:r>
            <a:r>
              <a:rPr lang="ru-RU" sz="2400" b="1" dirty="0" err="1">
                <a:solidFill>
                  <a:srgbClr val="00153E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кокандская</a:t>
            </a:r>
            <a:r>
              <a:rPr lang="ru-RU" sz="2400" b="1" dirty="0">
                <a:solidFill>
                  <a:srgbClr val="00153E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война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9783" y="2191021"/>
            <a:ext cx="4036057" cy="9499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 перерывами длилась с 1850 по 1868 годы </a:t>
            </a:r>
          </a:p>
        </p:txBody>
      </p:sp>
      <p:sp>
        <p:nvSpPr>
          <p:cNvPr id="42" name="Прямая соединительная линия 3"/>
          <p:cNvSpPr/>
          <p:nvPr/>
        </p:nvSpPr>
        <p:spPr>
          <a:xfrm>
            <a:off x="439533" y="2863097"/>
            <a:ext cx="1302033" cy="10944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619784" y="3247139"/>
            <a:ext cx="4036056" cy="9739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 1865 году русские войска ген. Черняева овладели Ташкентом</a:t>
            </a:r>
          </a:p>
        </p:txBody>
      </p:sp>
      <p:sp>
        <p:nvSpPr>
          <p:cNvPr id="44" name="Прямая соединительная линия 3"/>
          <p:cNvSpPr/>
          <p:nvPr/>
        </p:nvSpPr>
        <p:spPr>
          <a:xfrm>
            <a:off x="439532" y="3795050"/>
            <a:ext cx="1302033" cy="10944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45" name="Скругленный прямоугольник 44"/>
          <p:cNvSpPr/>
          <p:nvPr/>
        </p:nvSpPr>
        <p:spPr>
          <a:xfrm>
            <a:off x="619783" y="4303256"/>
            <a:ext cx="4108065" cy="9499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Коканд признал свою зависимость от России</a:t>
            </a:r>
          </a:p>
        </p:txBody>
      </p:sp>
      <p:pic>
        <p:nvPicPr>
          <p:cNvPr id="49" name="Picture 2" descr="http://voenpro.ru/img/images/nashivka-imperskij-flag-universalnaya%20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573" y="2462763"/>
            <a:ext cx="768788" cy="51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2416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4" grpId="0" animBg="1"/>
      <p:bldP spid="35" grpId="0" animBg="1"/>
      <p:bldP spid="38" grpId="0" animBg="1"/>
      <p:bldP spid="40" grpId="0" animBg="1"/>
      <p:bldP spid="41" grpId="0" animBg="1"/>
      <p:bldP spid="43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 rot="5400000">
            <a:off x="13797" y="1275387"/>
            <a:ext cx="2091135" cy="125598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3244" y="2801004"/>
            <a:ext cx="2112241" cy="125598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3247" y="4337179"/>
            <a:ext cx="2112235" cy="125598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4965" y="871107"/>
            <a:ext cx="9965664" cy="1117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dirty="0">
                <a:latin typeface="Arial" pitchFamily="34" charset="0"/>
                <a:cs typeface="Arial" pitchFamily="34" charset="0"/>
              </a:rPr>
              <a:t>Одним из лозунгов восстания в Коканде был призыв к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борьбе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против русских и их сторонников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14411" y="2215256"/>
            <a:ext cx="9965664" cy="11177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dirty="0">
                <a:latin typeface="Arial" pitchFamily="34" charset="0"/>
                <a:cs typeface="Arial" pitchFamily="34" charset="0"/>
              </a:rPr>
              <a:t>В ответ на это Россия ввела в Коканд свои войска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14411" y="3559406"/>
            <a:ext cx="9965664" cy="11177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dirty="0">
                <a:latin typeface="Arial" pitchFamily="34" charset="0"/>
                <a:cs typeface="Arial" pitchFamily="34" charset="0"/>
              </a:rPr>
              <a:t>В 1875 – 1876 годах восстание было подавлено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14410" y="4903555"/>
            <a:ext cx="9939383" cy="11177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dirty="0">
                <a:latin typeface="Arial" pitchFamily="34" charset="0"/>
                <a:cs typeface="Arial" pitchFamily="34" charset="0"/>
              </a:rPr>
              <a:t>В 1876 году </a:t>
            </a:r>
            <a:r>
              <a:rPr lang="ru-RU" sz="2900" b="1" dirty="0" err="1">
                <a:latin typeface="Arial" pitchFamily="34" charset="0"/>
                <a:cs typeface="Arial" pitchFamily="34" charset="0"/>
              </a:rPr>
              <a:t>Кокандское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 ханство лишилось независимости</a:t>
            </a: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771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14" grpId="0" animBg="1"/>
      <p:bldP spid="3" grpId="0" animBg="1"/>
      <p:bldP spid="21" grpId="0" animBg="1"/>
      <p:bldP spid="23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9400" y="1143006"/>
            <a:ext cx="5384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1867 году было создано Туркестанское генерал-губернаторство. Подвластными Российской империи стали в 1868 году Бухарский эмират, а в 1873 году Хивинское ханство.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ЗАВОЕВАНИЙ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3074" name="AutoShape 2" descr="4474615_Gerb_Tyrk_Gg (173x211, 15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4474615_Gerb_Tyrk_Gg (173x211, 15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Туркеста́нское генера́л-губерна́торство — административное образование 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8" y="1556792"/>
            <a:ext cx="5905500" cy="37033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99829371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§33.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101 – 102.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151784" y="2348880"/>
            <a:ext cx="3888432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план пункта: «Национально – освободительная борьба».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184232" y="3212976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Ответьте на вопросы № 1,2    на стр. 105.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431371" y="3133616"/>
            <a:ext cx="4416491" cy="1440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000" b="1" dirty="0">
                <a:latin typeface="Arial" pitchFamily="34" charset="0"/>
                <a:cs typeface="Arial" pitchFamily="34" charset="0"/>
              </a:rPr>
              <a:t>Проведение военных экспедиций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887755" y="5061181"/>
            <a:ext cx="4416491" cy="1440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000" b="1" dirty="0">
                <a:latin typeface="Arial" pitchFamily="34" charset="0"/>
                <a:cs typeface="Arial" pitchFamily="34" charset="0"/>
              </a:rPr>
              <a:t>Отсутствие результатов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887755" y="1124744"/>
            <a:ext cx="4416491" cy="1440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Укрепление позиций России в Средней Азии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287901" y="3068960"/>
            <a:ext cx="4416491" cy="150481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Дипломатия, строительство укреплений на границах</a:t>
            </a:r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8497973" y="1510495"/>
            <a:ext cx="1440160" cy="1436747"/>
          </a:xfrm>
          <a:prstGeom prst="bentArrow">
            <a:avLst>
              <a:gd name="adj1" fmla="val 2815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6200000">
            <a:off x="2253867" y="4735673"/>
            <a:ext cx="1440160" cy="1436747"/>
          </a:xfrm>
          <a:prstGeom prst="bentArrow">
            <a:avLst>
              <a:gd name="adj1" fmla="val 2815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>
            <a:off x="2255573" y="1416189"/>
            <a:ext cx="1440160" cy="1436747"/>
          </a:xfrm>
          <a:prstGeom prst="bentArrow">
            <a:avLst>
              <a:gd name="adj1" fmla="val 2815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>
            <a:off x="8400257" y="4776563"/>
            <a:ext cx="1440160" cy="1436747"/>
          </a:xfrm>
          <a:prstGeom prst="bentArrow">
            <a:avLst>
              <a:gd name="adj1" fmla="val 2815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21056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484784"/>
            <a:ext cx="5384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 последнюю роль сыграли рассказы о золотых песках рядом с рекой Амударьей. Течение которой якобы хивинский хан приказал изменить, дабы тем самым скрыть эти золотоносные пески. 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9700" name="Picture 4" descr="https://s39.radikal.ru/i085/0905/06/7c1a8adff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052736"/>
            <a:ext cx="5766886" cy="5633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Петр нуждался в финансах, потому рассказ о богатствах, которые в буквальном смысле слова валялись под ногами, мог его вдохновить на организацию экспедиции. Поэтому он замыслил завладеть этими богатствами.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i.ytimg.com/vi/UYF81p7A9Gw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2204864"/>
            <a:ext cx="4644281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836712"/>
            <a:ext cx="11233248" cy="2592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Прежде чем приступить к осуществлению своей идеи он решил изучить внутреннее положение среднеазиатских ханств (Хивинского, Бухарского,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Кокандского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), а также разведать месторождения золота.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image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573016"/>
            <a:ext cx="59766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www.booksite.ru/vereschagin/picture/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3645024"/>
            <a:ext cx="4824536" cy="2920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39170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Бухарское,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Кокандское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Хивинское ханства - именно там процветала торговля, что сделало Бухару и Самарканд торговыми центрами всего региона.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ЗАМЫСЛЫ РОССИЙСКОЙ ИМПЕРИИ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s://b1.culture.ru/c/238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065" y="1340768"/>
            <a:ext cx="5470552" cy="4939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08720"/>
            <a:ext cx="6048672" cy="55446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 июня 1714 года Пётр I издает указ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 посылке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преображенского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полка капитан поручика князя Александра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Бековича-Черкасского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для отыскания устьев реки Дарьи…»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К этому времени сведения о среднеазиатских государствах, географии региона, маршрутах в Индию в России были крайне отрывочные и не полные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ЭКСПЕДИЦИЯ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upload.wikimedia.org/wikipedia/commons/thumb/4/42/%D0%A5%D0%B8%D0%B2%D0%B8%D0%BD%D1%81%D0%BA%D0%BE%D0%B5_%D1%85%D0%B0%D0%BD%D1%81%D1%82%D0%B2%D0%BE.png/1024px-%D0%A5%D0%B8%D0%B2%D0%B8%D0%BD%D1%81%D0%BA%D0%BE%D0%B5_%D1%85%D0%B0%D0%BD%D1%81%D1%82%D0%B2%D0%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196752"/>
            <a:ext cx="5076604" cy="493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7704</TotalTime>
  <Words>1185</Words>
  <Application>Microsoft Office PowerPoint</Application>
  <PresentationFormat>Произвольный</PresentationFormat>
  <Paragraphs>117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1528</cp:revision>
  <dcterms:created xsi:type="dcterms:W3CDTF">2020-04-27T10:05:42Z</dcterms:created>
  <dcterms:modified xsi:type="dcterms:W3CDTF">2020-12-03T12:22:19Z</dcterms:modified>
</cp:coreProperties>
</file>