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564" r:id="rId2"/>
    <p:sldId id="951" r:id="rId3"/>
    <p:sldId id="1105" r:id="rId4"/>
    <p:sldId id="1106" r:id="rId5"/>
    <p:sldId id="1136" r:id="rId6"/>
    <p:sldId id="1140" r:id="rId7"/>
    <p:sldId id="1138" r:id="rId8"/>
    <p:sldId id="1107" r:id="rId9"/>
    <p:sldId id="1141" r:id="rId10"/>
    <p:sldId id="1108" r:id="rId11"/>
    <p:sldId id="1151" r:id="rId12"/>
    <p:sldId id="1142" r:id="rId13"/>
    <p:sldId id="1109" r:id="rId14"/>
    <p:sldId id="1144" r:id="rId15"/>
    <p:sldId id="1110" r:id="rId16"/>
    <p:sldId id="1111" r:id="rId17"/>
    <p:sldId id="1112" r:id="rId18"/>
    <p:sldId id="1113" r:id="rId19"/>
    <p:sldId id="1114" r:id="rId20"/>
    <p:sldId id="1115" r:id="rId21"/>
    <p:sldId id="1150" r:id="rId22"/>
    <p:sldId id="1116" r:id="rId23"/>
    <p:sldId id="1117" r:id="rId24"/>
    <p:sldId id="1120" r:id="rId25"/>
    <p:sldId id="1121" r:id="rId26"/>
    <p:sldId id="1122" r:id="rId27"/>
    <p:sldId id="1123" r:id="rId28"/>
    <p:sldId id="1147" r:id="rId29"/>
    <p:sldId id="1124" r:id="rId30"/>
    <p:sldId id="1125" r:id="rId31"/>
    <p:sldId id="1126" r:id="rId32"/>
    <p:sldId id="1148" r:id="rId33"/>
    <p:sldId id="1149" r:id="rId34"/>
    <p:sldId id="1127" r:id="rId35"/>
    <p:sldId id="1104" r:id="rId36"/>
    <p:sldId id="701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9751C-6104-4FEC-9FBD-CB451821D56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F78E550-A758-4597-8910-8F9AB565165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Почему же хорезмшах не осмелился атаковать монголов? 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FD5AEE3-811B-43D2-B728-F30B477E95E3}" type="parTrans" cxnId="{43481087-B418-4129-A019-7025983F5709}">
      <dgm:prSet/>
      <dgm:spPr/>
      <dgm:t>
        <a:bodyPr/>
        <a:lstStyle/>
        <a:p>
          <a:endParaRPr lang="ru-RU"/>
        </a:p>
      </dgm:t>
    </dgm:pt>
    <dgm:pt modelId="{57319A28-18D8-4907-B391-D93F5635F961}" type="sibTrans" cxnId="{43481087-B418-4129-A019-7025983F5709}">
      <dgm:prSet/>
      <dgm:spPr/>
      <dgm:t>
        <a:bodyPr/>
        <a:lstStyle/>
        <a:p>
          <a:endParaRPr lang="ru-RU"/>
        </a:p>
      </dgm:t>
    </dgm:pt>
    <dgm:pt modelId="{752D51E1-0EAB-4BC3-B008-BDA6085E4B54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В-третьих, хорезмшах был встревожен результатами сражений и известиями о многочисленных победах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Чингизхана</a:t>
          </a:r>
          <a:r>
            <a:rPr lang="ru-RU" sz="2200" dirty="0" smtClean="0"/>
            <a:t>. </a:t>
          </a:r>
          <a:endParaRPr lang="ru-RU" sz="2200" dirty="0"/>
        </a:p>
      </dgm:t>
    </dgm:pt>
    <dgm:pt modelId="{5CE8377E-8F61-4EE1-BD65-1C381CC814C1}" type="parTrans" cxnId="{99AD63DD-8026-4A72-8D46-C2FEC6381EED}">
      <dgm:prSet/>
      <dgm:spPr/>
      <dgm:t>
        <a:bodyPr/>
        <a:lstStyle/>
        <a:p>
          <a:endParaRPr lang="ru-RU"/>
        </a:p>
      </dgm:t>
    </dgm:pt>
    <dgm:pt modelId="{C8751104-FF67-40D0-ACC6-9B3A77206207}" type="sibTrans" cxnId="{99AD63DD-8026-4A72-8D46-C2FEC6381EED}">
      <dgm:prSet/>
      <dgm:spPr/>
      <dgm:t>
        <a:bodyPr/>
        <a:lstStyle/>
        <a:p>
          <a:endParaRPr lang="ru-RU"/>
        </a:p>
      </dgm:t>
    </dgm:pt>
    <dgm:pt modelId="{8F18DC93-6347-474E-8167-9CBA918FF50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Во-вторых, после похода на Багдад у хорезмшаха испортились отношения с мусульманским духовенством, а потому он опасался измены собственных войск.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A59F7E6-8AC8-4B97-8FC2-4C94C1929F95}" type="parTrans" cxnId="{6AC4F523-AECD-4F4B-B83E-4763F9A32DCF}">
      <dgm:prSet/>
      <dgm:spPr/>
      <dgm:t>
        <a:bodyPr/>
        <a:lstStyle/>
        <a:p>
          <a:endParaRPr lang="ru-RU"/>
        </a:p>
      </dgm:t>
    </dgm:pt>
    <dgm:pt modelId="{8A2B22BE-BAD2-4DAA-81DC-1932782EB715}" type="sibTrans" cxnId="{6AC4F523-AECD-4F4B-B83E-4763F9A32DCF}">
      <dgm:prSet/>
      <dgm:spPr/>
      <dgm:t>
        <a:bodyPr/>
        <a:lstStyle/>
        <a:p>
          <a:endParaRPr lang="ru-RU"/>
        </a:p>
      </dgm:t>
    </dgm:pt>
    <dgm:pt modelId="{C222267D-6D7C-45BA-B6BD-AAB651132D6F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Во-первых, Хорезм уже прошел пик своего расцвета, начинался переход к раздробленности, многие ханы мечтали об отделении, и хорезмшах, знавший об этом, не доверял им.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026D1C1-1B04-48CF-9764-06A985DC5248}" type="parTrans" cxnId="{355F64C3-726C-4423-9F0C-60FCBD85E293}">
      <dgm:prSet/>
      <dgm:spPr/>
      <dgm:t>
        <a:bodyPr/>
        <a:lstStyle/>
        <a:p>
          <a:endParaRPr lang="ru-RU"/>
        </a:p>
      </dgm:t>
    </dgm:pt>
    <dgm:pt modelId="{8A31563A-E662-41CE-B3DA-E2C5AC0728AB}" type="sibTrans" cxnId="{355F64C3-726C-4423-9F0C-60FCBD85E293}">
      <dgm:prSet/>
      <dgm:spPr/>
      <dgm:t>
        <a:bodyPr/>
        <a:lstStyle/>
        <a:p>
          <a:endParaRPr lang="ru-RU"/>
        </a:p>
      </dgm:t>
    </dgm:pt>
    <dgm:pt modelId="{B85CBB00-5E72-4A9C-9651-866E08A62A3A}" type="pres">
      <dgm:prSet presAssocID="{C2E9751C-6104-4FEC-9FBD-CB451821D568}" presName="linearFlow" presStyleCnt="0">
        <dgm:presLayoutVars>
          <dgm:dir/>
          <dgm:resizeHandles val="exact"/>
        </dgm:presLayoutVars>
      </dgm:prSet>
      <dgm:spPr/>
    </dgm:pt>
    <dgm:pt modelId="{C22DA804-587A-40A9-8D64-C7202F8D055E}" type="pres">
      <dgm:prSet presAssocID="{2F78E550-A758-4597-8910-8F9AB5651656}" presName="composite" presStyleCnt="0"/>
      <dgm:spPr/>
    </dgm:pt>
    <dgm:pt modelId="{CEDA9AB9-813A-42E9-B743-702138D1F963}" type="pres">
      <dgm:prSet presAssocID="{2F78E550-A758-4597-8910-8F9AB5651656}" presName="imgShp" presStyleLbl="fgImgPlace1" presStyleIdx="0" presStyleCnt="4" custLinFactX="-59289" custLinFactNeighborX="-100000" custLinFactNeighborY="75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9ABA82F-5214-468F-A14B-A9AE091C3A5A}" type="pres">
      <dgm:prSet presAssocID="{2F78E550-A758-4597-8910-8F9AB5651656}" presName="txShp" presStyleLbl="node1" presStyleIdx="0" presStyleCnt="4" custScaleX="1402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F3407E-8169-4F7F-9908-70277771AF0B}" type="pres">
      <dgm:prSet presAssocID="{57319A28-18D8-4907-B391-D93F5635F961}" presName="spacing" presStyleCnt="0"/>
      <dgm:spPr/>
    </dgm:pt>
    <dgm:pt modelId="{B4E50B42-7D08-4171-B6B2-F626F3B6FE80}" type="pres">
      <dgm:prSet presAssocID="{C222267D-6D7C-45BA-B6BD-AAB651132D6F}" presName="composite" presStyleCnt="0"/>
      <dgm:spPr/>
    </dgm:pt>
    <dgm:pt modelId="{F3695A5C-97DE-4845-A7DA-C3499BCF7BE5}" type="pres">
      <dgm:prSet presAssocID="{C222267D-6D7C-45BA-B6BD-AAB651132D6F}" presName="imgShp" presStyleLbl="fgImgPlace1" presStyleIdx="1" presStyleCnt="4" custLinFactX="-69912" custLinFactNeighborX="-100000" custLinFactNeighborY="-29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A7952CB-FC66-436A-A822-02BBB22EA3B0}" type="pres">
      <dgm:prSet presAssocID="{C222267D-6D7C-45BA-B6BD-AAB651132D6F}" presName="txShp" presStyleLbl="node1" presStyleIdx="1" presStyleCnt="4" custScaleX="140284" custScaleY="187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827786-9D43-4CEE-839B-C5A73C2F4480}" type="pres">
      <dgm:prSet presAssocID="{8A31563A-E662-41CE-B3DA-E2C5AC0728AB}" presName="spacing" presStyleCnt="0"/>
      <dgm:spPr/>
    </dgm:pt>
    <dgm:pt modelId="{BEF08587-3FE8-4924-8C25-5D0BDD0F4AF0}" type="pres">
      <dgm:prSet presAssocID="{8F18DC93-6347-474E-8167-9CBA918FF506}" presName="composite" presStyleCnt="0"/>
      <dgm:spPr/>
    </dgm:pt>
    <dgm:pt modelId="{00ECF89C-9B98-4639-BB52-C06B7FB4C0CA}" type="pres">
      <dgm:prSet presAssocID="{8F18DC93-6347-474E-8167-9CBA918FF506}" presName="imgShp" presStyleLbl="fgImgPlace1" presStyleIdx="2" presStyleCnt="4" custLinFactX="-51685" custLinFactNeighborX="-100000" custLinFactNeighborY="-452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57A5C37-043D-4DC9-A591-E81D49C69AC7}" type="pres">
      <dgm:prSet presAssocID="{8F18DC93-6347-474E-8167-9CBA918FF506}" presName="txShp" presStyleLbl="node1" presStyleIdx="2" presStyleCnt="4" custScaleX="140736" custScaleY="180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B0322-E453-40BD-A7B8-CB90AE5B6F1D}" type="pres">
      <dgm:prSet presAssocID="{8A2B22BE-BAD2-4DAA-81DC-1932782EB715}" presName="spacing" presStyleCnt="0"/>
      <dgm:spPr/>
    </dgm:pt>
    <dgm:pt modelId="{E4F65DF2-F37F-43FC-A2A4-16050FD50F98}" type="pres">
      <dgm:prSet presAssocID="{752D51E1-0EAB-4BC3-B008-BDA6085E4B54}" presName="composite" presStyleCnt="0"/>
      <dgm:spPr/>
    </dgm:pt>
    <dgm:pt modelId="{5ADC09A4-4C93-4FFE-A60F-1A853D290298}" type="pres">
      <dgm:prSet presAssocID="{752D51E1-0EAB-4BC3-B008-BDA6085E4B54}" presName="imgShp" presStyleLbl="fgImgPlace1" presStyleIdx="3" presStyleCnt="4" custLinFactX="-54844" custLinFactNeighborX="-100000" custLinFactNeighborY="1476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EFB543-8BE9-44C5-B78B-9ADB183748A4}" type="pres">
      <dgm:prSet presAssocID="{752D51E1-0EAB-4BC3-B008-BDA6085E4B54}" presName="txShp" presStyleLbl="node1" presStyleIdx="3" presStyleCnt="4" custScaleX="140736" custScaleY="13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AB5E2B-6A0C-4765-B6CA-77CCBDA9E5CF}" type="presOf" srcId="{752D51E1-0EAB-4BC3-B008-BDA6085E4B54}" destId="{F0EFB543-8BE9-44C5-B78B-9ADB183748A4}" srcOrd="0" destOrd="0" presId="urn:microsoft.com/office/officeart/2005/8/layout/vList3"/>
    <dgm:cxn modelId="{6AC4F523-AECD-4F4B-B83E-4763F9A32DCF}" srcId="{C2E9751C-6104-4FEC-9FBD-CB451821D568}" destId="{8F18DC93-6347-474E-8167-9CBA918FF506}" srcOrd="2" destOrd="0" parTransId="{6A59F7E6-8AC8-4B97-8FC2-4C94C1929F95}" sibTransId="{8A2B22BE-BAD2-4DAA-81DC-1932782EB715}"/>
    <dgm:cxn modelId="{8DD060A7-4493-4160-8380-58E8316B9EBA}" type="presOf" srcId="{C222267D-6D7C-45BA-B6BD-AAB651132D6F}" destId="{EA7952CB-FC66-436A-A822-02BBB22EA3B0}" srcOrd="0" destOrd="0" presId="urn:microsoft.com/office/officeart/2005/8/layout/vList3"/>
    <dgm:cxn modelId="{43481087-B418-4129-A019-7025983F5709}" srcId="{C2E9751C-6104-4FEC-9FBD-CB451821D568}" destId="{2F78E550-A758-4597-8910-8F9AB5651656}" srcOrd="0" destOrd="0" parTransId="{1FD5AEE3-811B-43D2-B728-F30B477E95E3}" sibTransId="{57319A28-18D8-4907-B391-D93F5635F961}"/>
    <dgm:cxn modelId="{99AD63DD-8026-4A72-8D46-C2FEC6381EED}" srcId="{C2E9751C-6104-4FEC-9FBD-CB451821D568}" destId="{752D51E1-0EAB-4BC3-B008-BDA6085E4B54}" srcOrd="3" destOrd="0" parTransId="{5CE8377E-8F61-4EE1-BD65-1C381CC814C1}" sibTransId="{C8751104-FF67-40D0-ACC6-9B3A77206207}"/>
    <dgm:cxn modelId="{78262774-9FA6-4B1B-B398-77AF553EB903}" type="presOf" srcId="{8F18DC93-6347-474E-8167-9CBA918FF506}" destId="{457A5C37-043D-4DC9-A591-E81D49C69AC7}" srcOrd="0" destOrd="0" presId="urn:microsoft.com/office/officeart/2005/8/layout/vList3"/>
    <dgm:cxn modelId="{355F64C3-726C-4423-9F0C-60FCBD85E293}" srcId="{C2E9751C-6104-4FEC-9FBD-CB451821D568}" destId="{C222267D-6D7C-45BA-B6BD-AAB651132D6F}" srcOrd="1" destOrd="0" parTransId="{C026D1C1-1B04-48CF-9764-06A985DC5248}" sibTransId="{8A31563A-E662-41CE-B3DA-E2C5AC0728AB}"/>
    <dgm:cxn modelId="{4A3D7E9C-CE5A-421A-BA74-8DF43F1E2DCD}" type="presOf" srcId="{C2E9751C-6104-4FEC-9FBD-CB451821D568}" destId="{B85CBB00-5E72-4A9C-9651-866E08A62A3A}" srcOrd="0" destOrd="0" presId="urn:microsoft.com/office/officeart/2005/8/layout/vList3"/>
    <dgm:cxn modelId="{EF735A54-A8A3-487A-9216-5EF2839D6FB8}" type="presOf" srcId="{2F78E550-A758-4597-8910-8F9AB5651656}" destId="{19ABA82F-5214-468F-A14B-A9AE091C3A5A}" srcOrd="0" destOrd="0" presId="urn:microsoft.com/office/officeart/2005/8/layout/vList3"/>
    <dgm:cxn modelId="{BAA3D91B-82AB-4BC6-9F72-37DDA3C6A312}" type="presParOf" srcId="{B85CBB00-5E72-4A9C-9651-866E08A62A3A}" destId="{C22DA804-587A-40A9-8D64-C7202F8D055E}" srcOrd="0" destOrd="0" presId="urn:microsoft.com/office/officeart/2005/8/layout/vList3"/>
    <dgm:cxn modelId="{300F9681-495C-4547-ACB7-D00DB9A4E2A5}" type="presParOf" srcId="{C22DA804-587A-40A9-8D64-C7202F8D055E}" destId="{CEDA9AB9-813A-42E9-B743-702138D1F963}" srcOrd="0" destOrd="0" presId="urn:microsoft.com/office/officeart/2005/8/layout/vList3"/>
    <dgm:cxn modelId="{B62B1E36-0E03-4B63-B57F-20C2A91A5CEA}" type="presParOf" srcId="{C22DA804-587A-40A9-8D64-C7202F8D055E}" destId="{19ABA82F-5214-468F-A14B-A9AE091C3A5A}" srcOrd="1" destOrd="0" presId="urn:microsoft.com/office/officeart/2005/8/layout/vList3"/>
    <dgm:cxn modelId="{8993F4DB-B1DC-4413-8397-5DAA53E70D1C}" type="presParOf" srcId="{B85CBB00-5E72-4A9C-9651-866E08A62A3A}" destId="{3CF3407E-8169-4F7F-9908-70277771AF0B}" srcOrd="1" destOrd="0" presId="urn:microsoft.com/office/officeart/2005/8/layout/vList3"/>
    <dgm:cxn modelId="{762CC584-E6AB-4F3A-8340-A9AD7087EAC8}" type="presParOf" srcId="{B85CBB00-5E72-4A9C-9651-866E08A62A3A}" destId="{B4E50B42-7D08-4171-B6B2-F626F3B6FE80}" srcOrd="2" destOrd="0" presId="urn:microsoft.com/office/officeart/2005/8/layout/vList3"/>
    <dgm:cxn modelId="{74DD6BF6-6307-4B41-AD54-4418BFC43478}" type="presParOf" srcId="{B4E50B42-7D08-4171-B6B2-F626F3B6FE80}" destId="{F3695A5C-97DE-4845-A7DA-C3499BCF7BE5}" srcOrd="0" destOrd="0" presId="urn:microsoft.com/office/officeart/2005/8/layout/vList3"/>
    <dgm:cxn modelId="{98F1628B-06D9-4502-B7A5-0E538E5364D6}" type="presParOf" srcId="{B4E50B42-7D08-4171-B6B2-F626F3B6FE80}" destId="{EA7952CB-FC66-436A-A822-02BBB22EA3B0}" srcOrd="1" destOrd="0" presId="urn:microsoft.com/office/officeart/2005/8/layout/vList3"/>
    <dgm:cxn modelId="{507F931F-2E87-4CF5-8FF5-B6E25357A4DE}" type="presParOf" srcId="{B85CBB00-5E72-4A9C-9651-866E08A62A3A}" destId="{9B827786-9D43-4CEE-839B-C5A73C2F4480}" srcOrd="3" destOrd="0" presId="urn:microsoft.com/office/officeart/2005/8/layout/vList3"/>
    <dgm:cxn modelId="{A7FFB866-F855-44EE-8F75-B4BEDC41A49A}" type="presParOf" srcId="{B85CBB00-5E72-4A9C-9651-866E08A62A3A}" destId="{BEF08587-3FE8-4924-8C25-5D0BDD0F4AF0}" srcOrd="4" destOrd="0" presId="urn:microsoft.com/office/officeart/2005/8/layout/vList3"/>
    <dgm:cxn modelId="{6EC7254B-1DA0-4F39-AD0C-76B5769A20DF}" type="presParOf" srcId="{BEF08587-3FE8-4924-8C25-5D0BDD0F4AF0}" destId="{00ECF89C-9B98-4639-BB52-C06B7FB4C0CA}" srcOrd="0" destOrd="0" presId="urn:microsoft.com/office/officeart/2005/8/layout/vList3"/>
    <dgm:cxn modelId="{A39ED100-E993-4D01-AF17-DE80E8407252}" type="presParOf" srcId="{BEF08587-3FE8-4924-8C25-5D0BDD0F4AF0}" destId="{457A5C37-043D-4DC9-A591-E81D49C69AC7}" srcOrd="1" destOrd="0" presId="urn:microsoft.com/office/officeart/2005/8/layout/vList3"/>
    <dgm:cxn modelId="{6D7509A8-EC91-4755-88EB-0DE8E546DA49}" type="presParOf" srcId="{B85CBB00-5E72-4A9C-9651-866E08A62A3A}" destId="{9E7B0322-E453-40BD-A7B8-CB90AE5B6F1D}" srcOrd="5" destOrd="0" presId="urn:microsoft.com/office/officeart/2005/8/layout/vList3"/>
    <dgm:cxn modelId="{77DD7216-A124-448D-99C4-BBE068914974}" type="presParOf" srcId="{B85CBB00-5E72-4A9C-9651-866E08A62A3A}" destId="{E4F65DF2-F37F-43FC-A2A4-16050FD50F98}" srcOrd="6" destOrd="0" presId="urn:microsoft.com/office/officeart/2005/8/layout/vList3"/>
    <dgm:cxn modelId="{FB73AC90-6FA0-447B-9F2C-6DE2FCD44E0A}" type="presParOf" srcId="{E4F65DF2-F37F-43FC-A2A4-16050FD50F98}" destId="{5ADC09A4-4C93-4FFE-A60F-1A853D290298}" srcOrd="0" destOrd="0" presId="urn:microsoft.com/office/officeart/2005/8/layout/vList3"/>
    <dgm:cxn modelId="{51E9A6D1-B23B-4600-BDEA-1863C3D5A655}" type="presParOf" srcId="{E4F65DF2-F37F-43FC-A2A4-16050FD50F98}" destId="{F0EFB543-8BE9-44C5-B78B-9ADB183748A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Монгольское завоевание нанесло тяжелейший удар по хозяйственной жизни Хорезма</a:t>
          </a:r>
          <a:endParaRPr lang="ru-RU" sz="2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Цветущие земледельческие оазисы и города были разорены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Города превратились в руины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Была разрушена головная плотина оросительной системы оазиса</a:t>
          </a:r>
          <a:endParaRPr lang="ru-RU" sz="2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Ургенч был полностью затоплен водой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/>
      <dgm:spPr/>
      <dgm:t>
        <a:bodyPr/>
        <a:lstStyle/>
        <a:p>
          <a:endParaRPr lang="ru-RU"/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92F55FBB-C891-4A41-BD03-36EDBD462704}">
      <dgm:prSet phldrT="[Текст]"/>
      <dgm:spPr/>
      <dgm:t>
        <a:bodyPr/>
        <a:lstStyle/>
        <a:p>
          <a:endParaRPr lang="ru-RU" dirty="0"/>
        </a:p>
      </dgm:t>
    </dgm:pt>
    <dgm:pt modelId="{0A0EA30E-33AB-451F-A6C8-DE623ED409C2}" type="parTrans" cxnId="{BB2B563E-7E50-4D20-B515-E95629958B96}">
      <dgm:prSet/>
      <dgm:spPr/>
      <dgm:t>
        <a:bodyPr/>
        <a:lstStyle/>
        <a:p>
          <a:endParaRPr lang="ru-RU"/>
        </a:p>
      </dgm:t>
    </dgm:pt>
    <dgm:pt modelId="{F71CBD6E-AB39-459A-8087-33642F6BB803}" type="sibTrans" cxnId="{BB2B563E-7E50-4D20-B515-E95629958B96}">
      <dgm:prSet/>
      <dgm:spPr/>
      <dgm:t>
        <a:bodyPr/>
        <a:lstStyle/>
        <a:p>
          <a:endParaRPr lang="ru-RU"/>
        </a:p>
      </dgm:t>
    </dgm:pt>
    <dgm:pt modelId="{36A7C950-46E0-4675-8CA9-40FB3FC673C6}">
      <dgm:prSet/>
      <dgm:spPr/>
      <dgm:t>
        <a:bodyPr/>
        <a:lstStyle/>
        <a:p>
          <a:endParaRPr lang="ru-RU"/>
        </a:p>
      </dgm:t>
    </dgm:pt>
    <dgm:pt modelId="{BEFD7189-0EE3-4479-8A51-10B3093D1138}" type="parTrans" cxnId="{A7EF5D20-B921-445B-8365-C6C41118CD3A}">
      <dgm:prSet/>
      <dgm:spPr/>
      <dgm:t>
        <a:bodyPr/>
        <a:lstStyle/>
        <a:p>
          <a:endParaRPr lang="ru-RU"/>
        </a:p>
      </dgm:t>
    </dgm:pt>
    <dgm:pt modelId="{1F2549F9-8124-4E8D-814F-457D091870DF}" type="sibTrans" cxnId="{A7EF5D20-B921-445B-8365-C6C41118CD3A}">
      <dgm:prSet/>
      <dgm:spPr/>
      <dgm:t>
        <a:bodyPr/>
        <a:lstStyle/>
        <a:p>
          <a:endParaRPr lang="ru-RU"/>
        </a:p>
      </dgm:t>
    </dgm:pt>
    <dgm:pt modelId="{25052616-F33A-4F19-A231-BADD3BA409D5}">
      <dgm:prSet/>
      <dgm:spPr/>
      <dgm:t>
        <a:bodyPr/>
        <a:lstStyle/>
        <a:p>
          <a:endParaRPr lang="ru-RU"/>
        </a:p>
      </dgm:t>
    </dgm:pt>
    <dgm:pt modelId="{7D22BA7C-2DDD-4A0E-9A25-2584AD829429}" type="parTrans" cxnId="{E1679E49-96FB-4E84-A882-06A591406801}">
      <dgm:prSet/>
      <dgm:spPr/>
      <dgm:t>
        <a:bodyPr/>
        <a:lstStyle/>
        <a:p>
          <a:endParaRPr lang="ru-RU"/>
        </a:p>
      </dgm:t>
    </dgm:pt>
    <dgm:pt modelId="{3419280D-38FD-4226-9360-8295BE2BBFB1}" type="sibTrans" cxnId="{E1679E49-96FB-4E84-A882-06A591406801}">
      <dgm:prSet/>
      <dgm:spPr/>
      <dgm:t>
        <a:bodyPr/>
        <a:lstStyle/>
        <a:p>
          <a:endParaRPr lang="ru-RU"/>
        </a:p>
      </dgm:t>
    </dgm:pt>
    <dgm:pt modelId="{037137F6-BEF5-410C-B9DF-EA116FD625C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Насильственный угон многих тысяч искусных мастеров ослабил ремесленное производство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0587E31-41DC-4704-8240-877726847C7A}" type="parTrans" cxnId="{4FD827FE-53A6-4152-8F6F-301870A7BF4D}">
      <dgm:prSet/>
      <dgm:spPr/>
      <dgm:t>
        <a:bodyPr/>
        <a:lstStyle/>
        <a:p>
          <a:endParaRPr lang="ru-RU"/>
        </a:p>
      </dgm:t>
    </dgm:pt>
    <dgm:pt modelId="{3267C007-B9D1-4F33-9D53-62343465286A}" type="sibTrans" cxnId="{4FD827FE-53A6-4152-8F6F-301870A7BF4D}">
      <dgm:prSet/>
      <dgm:spPr/>
      <dgm:t>
        <a:bodyPr/>
        <a:lstStyle/>
        <a:p>
          <a:endParaRPr lang="ru-RU"/>
        </a:p>
      </dgm:t>
    </dgm:pt>
    <dgm:pt modelId="{BACC0A92-B0D6-49E4-A91A-526C49CC8BEF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 нанесен огромный ущерб культурной, экономической и научной жизни страны</a:t>
          </a:r>
          <a:endParaRPr lang="ru-RU" sz="2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7349E65-BE57-48D9-873E-DE11B24702C6}" type="parTrans" cxnId="{EA5DA0E8-A38A-46E4-9FEC-6EC6895052FB}">
      <dgm:prSet/>
      <dgm:spPr/>
      <dgm:t>
        <a:bodyPr/>
        <a:lstStyle/>
        <a:p>
          <a:endParaRPr lang="ru-RU"/>
        </a:p>
      </dgm:t>
    </dgm:pt>
    <dgm:pt modelId="{10424DB6-A71D-49D8-B721-F2EDF4CD75C3}" type="sibTrans" cxnId="{EA5DA0E8-A38A-46E4-9FEC-6EC6895052FB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</dgm:pt>
    <dgm:pt modelId="{D567C730-DD68-46E1-A22A-F176D2A2CC66}" type="pres">
      <dgm:prSet presAssocID="{5AEA5DF2-BAB0-4681-BF39-87C22855AC29}" presName="cycle" presStyleCnt="0"/>
      <dgm:spPr/>
    </dgm:pt>
    <dgm:pt modelId="{A947C46B-5867-4BC9-AC38-E6C9A369784B}" type="pres">
      <dgm:prSet presAssocID="{5AEA5DF2-BAB0-4681-BF39-87C22855AC29}" presName="srcNode" presStyleLbl="node1" presStyleIdx="0" presStyleCnt="7"/>
      <dgm:spPr/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7"/>
      <dgm:spPr/>
    </dgm:pt>
    <dgm:pt modelId="{86E7A872-48A4-4919-8E3D-ABD06DE8A46D}" type="pres">
      <dgm:prSet presAssocID="{5AEA5DF2-BAB0-4681-BF39-87C22855AC29}" presName="dstNode" presStyleLbl="node1" presStyleIdx="0" presStyleCnt="7"/>
      <dgm:spPr/>
    </dgm:pt>
    <dgm:pt modelId="{AE2E0BAB-0D3F-468D-8886-FA1976F6F373}" type="pres">
      <dgm:prSet presAssocID="{F5D4BDFC-961E-4984-B4A7-5587A4000157}" presName="text_1" presStyleLbl="node1" presStyleIdx="0" presStyleCnt="7" custScaleY="146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</dgm:pt>
    <dgm:pt modelId="{CBF2B214-68F4-409B-9590-C65D1C84A25E}" type="pres">
      <dgm:prSet presAssocID="{F5D4BDFC-961E-4984-B4A7-5587A4000157}" presName="accentRepeatNode" presStyleLbl="solidFgAcc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</dgm:pt>
    <dgm:pt modelId="{D1E44DFB-321A-4890-A565-2E94A49A6D26}" type="pres">
      <dgm:prSet presAssocID="{8CD70578-EB3A-4B03-8572-079D8A1A85F4}" presName="accentRepeatNode" presStyleLbl="solidFgAcc1" presStyleIdx="1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</dgm:pt>
    <dgm:pt modelId="{86FE0FE5-BDD0-4E30-BD12-0C0E47FD9082}" type="pres">
      <dgm:prSet presAssocID="{29BBDD98-650F-44BC-B27A-AD051EC71D5A}" presName="accentRepeatNode" presStyleLbl="solidFgAcc1" presStyleIdx="2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</dgm:pt>
    <dgm:pt modelId="{D527AA0E-56B0-405B-BB43-9873A981CBAF}" type="pres">
      <dgm:prSet presAssocID="{ED31221F-8833-4B45-9617-A47A435976A0}" presName="accentRepeatNode" presStyleLbl="solidFgAcc1" presStyleIdx="3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7298035-2FBA-4E02-82D3-7995CA367B33}" type="pres">
      <dgm:prSet presAssocID="{B349C48D-4F20-4CA3-A2B0-76835968C4D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</dgm:pt>
    <dgm:pt modelId="{2FE2698E-CF56-4033-9A48-350D0052B287}" type="pres">
      <dgm:prSet presAssocID="{B349C48D-4F20-4CA3-A2B0-76835968C4D6}" presName="accentRepeatNode" presStyleLbl="solidFgAcc1" presStyleIdx="4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82CBB7B-20D4-4CE3-B3F7-9BE1BE3B9012}" type="pres">
      <dgm:prSet presAssocID="{037137F6-BEF5-410C-B9DF-EA116FD625C6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DD930-C601-4BE9-8D27-EA0479E9FFC6}" type="pres">
      <dgm:prSet presAssocID="{037137F6-BEF5-410C-B9DF-EA116FD625C6}" presName="accent_6" presStyleCnt="0"/>
      <dgm:spPr/>
    </dgm:pt>
    <dgm:pt modelId="{5461799A-EC4B-4A4E-AD6A-D8123FF0D28A}" type="pres">
      <dgm:prSet presAssocID="{037137F6-BEF5-410C-B9DF-EA116FD625C6}" presName="accentRepeatNode" presStyleLbl="solidFgAcc1" presStyleIdx="5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C310FD4-25C3-43DA-9F45-7AEED3C80026}" type="pres">
      <dgm:prSet presAssocID="{BACC0A92-B0D6-49E4-A91A-526C49CC8BE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B4B4AF-6296-4C06-BD98-3C0F6572C52A}" type="pres">
      <dgm:prSet presAssocID="{BACC0A92-B0D6-49E4-A91A-526C49CC8BEF}" presName="accent_7" presStyleCnt="0"/>
      <dgm:spPr/>
    </dgm:pt>
    <dgm:pt modelId="{4C6CC1F9-7AA2-4DA0-A402-02F530BA90C6}" type="pres">
      <dgm:prSet presAssocID="{BACC0A92-B0D6-49E4-A91A-526C49CC8BEF}" presName="accentRepeatNode" presStyleLbl="solidFgAcc1" presStyleIdx="6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6612E235-0ABC-453F-B6E5-69C4216C1603}" type="presOf" srcId="{BACC0A92-B0D6-49E4-A91A-526C49CC8BEF}" destId="{EC310FD4-25C3-43DA-9F45-7AEED3C80026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E1679E49-96FB-4E84-A882-06A591406801}" srcId="{5AEA5DF2-BAB0-4681-BF39-87C22855AC29}" destId="{25052616-F33A-4F19-A231-BADD3BA409D5}" srcOrd="9" destOrd="0" parTransId="{7D22BA7C-2DDD-4A0E-9A25-2584AD829429}" sibTransId="{3419280D-38FD-4226-9360-8295BE2BBFB1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BB2B563E-7E50-4D20-B515-E95629958B96}" srcId="{5AEA5DF2-BAB0-4681-BF39-87C22855AC29}" destId="{92F55FBB-C891-4A41-BD03-36EDBD462704}" srcOrd="8" destOrd="0" parTransId="{0A0EA30E-33AB-451F-A6C8-DE623ED409C2}" sibTransId="{F71CBD6E-AB39-459A-8087-33642F6BB803}"/>
    <dgm:cxn modelId="{4FD827FE-53A6-4152-8F6F-301870A7BF4D}" srcId="{5AEA5DF2-BAB0-4681-BF39-87C22855AC29}" destId="{037137F6-BEF5-410C-B9DF-EA116FD625C6}" srcOrd="5" destOrd="0" parTransId="{C0587E31-41DC-4704-8240-877726847C7A}" sibTransId="{3267C007-B9D1-4F33-9D53-62343465286A}"/>
    <dgm:cxn modelId="{B5C04EB7-4FEB-478F-B8EC-D409C3E646E6}" type="presOf" srcId="{ED31221F-8833-4B45-9617-A47A435976A0}" destId="{D017D1E8-5415-4968-BBEC-D1AD686B6D5A}" srcOrd="0" destOrd="0" presId="urn:microsoft.com/office/officeart/2008/layout/VerticalCurvedList"/>
    <dgm:cxn modelId="{0C314E0B-2503-4C8B-94BD-98783BC7ADCD}" srcId="{5AEA5DF2-BAB0-4681-BF39-87C22855AC29}" destId="{B801C9E4-C94B-4AEE-90A8-74D82E87F9B4}" srcOrd="7" destOrd="0" parTransId="{47AC6B1A-9157-4268-B72A-AFF9AECD9488}" sibTransId="{E1755E57-3DB8-4D63-BDA7-EC1BCA460255}"/>
    <dgm:cxn modelId="{5591125F-BB6D-4754-AEC8-ECD20DEC5924}" type="presOf" srcId="{8CD70578-EB3A-4B03-8572-079D8A1A85F4}" destId="{3D78F7C0-A1F8-4316-BE97-69EEF5815DF9}" srcOrd="0" destOrd="0" presId="urn:microsoft.com/office/officeart/2008/layout/VerticalCurvedList"/>
    <dgm:cxn modelId="{A7EF5D20-B921-445B-8365-C6C41118CD3A}" srcId="{5AEA5DF2-BAB0-4681-BF39-87C22855AC29}" destId="{36A7C950-46E0-4675-8CA9-40FB3FC673C6}" srcOrd="10" destOrd="0" parTransId="{BEFD7189-0EE3-4479-8A51-10B3093D1138}" sibTransId="{1F2549F9-8124-4E8D-814F-457D091870DF}"/>
    <dgm:cxn modelId="{5C610A96-A515-4ED4-ADD6-6857C5721060}" type="presOf" srcId="{29BBDD98-650F-44BC-B27A-AD051EC71D5A}" destId="{9100D6D6-D597-400F-A2C0-3CCC471A666C}" srcOrd="0" destOrd="0" presId="urn:microsoft.com/office/officeart/2008/layout/VerticalCurvedList"/>
    <dgm:cxn modelId="{45D95CCE-A323-416D-92C0-65675687DFFA}" type="presOf" srcId="{B349C48D-4F20-4CA3-A2B0-76835968C4D6}" destId="{17298035-2FBA-4E02-82D3-7995CA367B33}" srcOrd="0" destOrd="0" presId="urn:microsoft.com/office/officeart/2008/layout/VerticalCurvedList"/>
    <dgm:cxn modelId="{B0D8CC12-0C5E-4A18-8B7D-845CD3CCA5CE}" type="presOf" srcId="{F5D4BDFC-961E-4984-B4A7-5587A4000157}" destId="{AE2E0BAB-0D3F-468D-8886-FA1976F6F373}" srcOrd="0" destOrd="0" presId="urn:microsoft.com/office/officeart/2008/layout/VerticalCurvedList"/>
    <dgm:cxn modelId="{EA5DA0E8-A38A-46E4-9FEC-6EC6895052FB}" srcId="{5AEA5DF2-BAB0-4681-BF39-87C22855AC29}" destId="{BACC0A92-B0D6-49E4-A91A-526C49CC8BEF}" srcOrd="6" destOrd="0" parTransId="{97349E65-BE57-48D9-873E-DE11B24702C6}" sibTransId="{10424DB6-A71D-49D8-B721-F2EDF4CD75C3}"/>
    <dgm:cxn modelId="{023FBAA5-3520-496C-8388-572020B9C89B}" type="presOf" srcId="{037137F6-BEF5-410C-B9DF-EA116FD625C6}" destId="{582CBB7B-20D4-4CE3-B3F7-9BE1BE3B9012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BF338AB0-3472-4B84-945D-C1C2A9A19926}" type="presOf" srcId="{5AEA5DF2-BAB0-4681-BF39-87C22855AC29}" destId="{581F5D5D-934B-4237-A7F4-2E43682AE493}" srcOrd="0" destOrd="0" presId="urn:microsoft.com/office/officeart/2008/layout/VerticalCurvedList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EE73E331-9E8D-43A7-AC0D-3C5E61AFAD7E}" type="presOf" srcId="{DC019EE3-A840-46F0-A75F-09F258A8D9A3}" destId="{4A1618EA-520F-43B1-93E8-4B42C32CC5B3}" srcOrd="0" destOrd="0" presId="urn:microsoft.com/office/officeart/2008/layout/VerticalCurvedList"/>
    <dgm:cxn modelId="{D1B57EB8-D06A-4E79-929E-866DC095FDC1}" type="presParOf" srcId="{581F5D5D-934B-4237-A7F4-2E43682AE493}" destId="{619944F2-E7B5-43A4-9563-5937A274237F}" srcOrd="0" destOrd="0" presId="urn:microsoft.com/office/officeart/2008/layout/VerticalCurvedList"/>
    <dgm:cxn modelId="{533017A4-3DEB-4A8A-ABED-1318BF8A68E0}" type="presParOf" srcId="{619944F2-E7B5-43A4-9563-5937A274237F}" destId="{D567C730-DD68-46E1-A22A-F176D2A2CC66}" srcOrd="0" destOrd="0" presId="urn:microsoft.com/office/officeart/2008/layout/VerticalCurvedList"/>
    <dgm:cxn modelId="{1789E82B-E2DE-4FC7-B075-BFD3E94CB95E}" type="presParOf" srcId="{D567C730-DD68-46E1-A22A-F176D2A2CC66}" destId="{A947C46B-5867-4BC9-AC38-E6C9A369784B}" srcOrd="0" destOrd="0" presId="urn:microsoft.com/office/officeart/2008/layout/VerticalCurvedList"/>
    <dgm:cxn modelId="{DCFE665A-E731-427B-AFB8-7D90550BD1A4}" type="presParOf" srcId="{D567C730-DD68-46E1-A22A-F176D2A2CC66}" destId="{4A1618EA-520F-43B1-93E8-4B42C32CC5B3}" srcOrd="1" destOrd="0" presId="urn:microsoft.com/office/officeart/2008/layout/VerticalCurvedList"/>
    <dgm:cxn modelId="{6C052AB7-19BC-4DD5-B243-E1B7CA609148}" type="presParOf" srcId="{D567C730-DD68-46E1-A22A-F176D2A2CC66}" destId="{2A6841A8-B287-4420-83C0-236A8FC65C88}" srcOrd="2" destOrd="0" presId="urn:microsoft.com/office/officeart/2008/layout/VerticalCurvedList"/>
    <dgm:cxn modelId="{FA139F56-3A2F-4BCC-A7A4-D2CF6BE04C57}" type="presParOf" srcId="{D567C730-DD68-46E1-A22A-F176D2A2CC66}" destId="{86E7A872-48A4-4919-8E3D-ABD06DE8A46D}" srcOrd="3" destOrd="0" presId="urn:microsoft.com/office/officeart/2008/layout/VerticalCurvedList"/>
    <dgm:cxn modelId="{BA6DBA0B-5230-4C03-8E72-AE59FF40BF7E}" type="presParOf" srcId="{619944F2-E7B5-43A4-9563-5937A274237F}" destId="{AE2E0BAB-0D3F-468D-8886-FA1976F6F373}" srcOrd="1" destOrd="0" presId="urn:microsoft.com/office/officeart/2008/layout/VerticalCurvedList"/>
    <dgm:cxn modelId="{87606B2C-1AC3-47D3-9896-26C865200E5D}" type="presParOf" srcId="{619944F2-E7B5-43A4-9563-5937A274237F}" destId="{A1705F86-8E3C-421C-82A6-6EFF04F1D676}" srcOrd="2" destOrd="0" presId="urn:microsoft.com/office/officeart/2008/layout/VerticalCurvedList"/>
    <dgm:cxn modelId="{E71152D7-FACD-4E32-AB99-ADA6409699C5}" type="presParOf" srcId="{A1705F86-8E3C-421C-82A6-6EFF04F1D676}" destId="{CBF2B214-68F4-409B-9590-C65D1C84A25E}" srcOrd="0" destOrd="0" presId="urn:microsoft.com/office/officeart/2008/layout/VerticalCurvedList"/>
    <dgm:cxn modelId="{7FF3B808-4AF0-44C5-9712-1AA70EB1207A}" type="presParOf" srcId="{619944F2-E7B5-43A4-9563-5937A274237F}" destId="{3D78F7C0-A1F8-4316-BE97-69EEF5815DF9}" srcOrd="3" destOrd="0" presId="urn:microsoft.com/office/officeart/2008/layout/VerticalCurvedList"/>
    <dgm:cxn modelId="{62E350A3-B7B3-4C3E-964B-ADDF5860D8BE}" type="presParOf" srcId="{619944F2-E7B5-43A4-9563-5937A274237F}" destId="{BFA84D13-CD15-4A60-8F11-7E655EB7A29D}" srcOrd="4" destOrd="0" presId="urn:microsoft.com/office/officeart/2008/layout/VerticalCurvedList"/>
    <dgm:cxn modelId="{D864E719-8C25-4FED-BAED-228150485EA2}" type="presParOf" srcId="{BFA84D13-CD15-4A60-8F11-7E655EB7A29D}" destId="{D1E44DFB-321A-4890-A565-2E94A49A6D26}" srcOrd="0" destOrd="0" presId="urn:microsoft.com/office/officeart/2008/layout/VerticalCurvedList"/>
    <dgm:cxn modelId="{64C52B4A-5E16-4F7C-9AF6-4BF00F6B0CF4}" type="presParOf" srcId="{619944F2-E7B5-43A4-9563-5937A274237F}" destId="{9100D6D6-D597-400F-A2C0-3CCC471A666C}" srcOrd="5" destOrd="0" presId="urn:microsoft.com/office/officeart/2008/layout/VerticalCurvedList"/>
    <dgm:cxn modelId="{4797B49C-4CD8-4962-9745-00C3878694EC}" type="presParOf" srcId="{619944F2-E7B5-43A4-9563-5937A274237F}" destId="{3E721A2B-2B47-4B66-84DA-D4479076EB05}" srcOrd="6" destOrd="0" presId="urn:microsoft.com/office/officeart/2008/layout/VerticalCurvedList"/>
    <dgm:cxn modelId="{B167C35F-7EE9-47DB-B4A2-BBF05B582E75}" type="presParOf" srcId="{3E721A2B-2B47-4B66-84DA-D4479076EB05}" destId="{86FE0FE5-BDD0-4E30-BD12-0C0E47FD9082}" srcOrd="0" destOrd="0" presId="urn:microsoft.com/office/officeart/2008/layout/VerticalCurvedList"/>
    <dgm:cxn modelId="{8FAA9BE2-14FE-495E-998E-D8B70496D2EE}" type="presParOf" srcId="{619944F2-E7B5-43A4-9563-5937A274237F}" destId="{D017D1E8-5415-4968-BBEC-D1AD686B6D5A}" srcOrd="7" destOrd="0" presId="urn:microsoft.com/office/officeart/2008/layout/VerticalCurvedList"/>
    <dgm:cxn modelId="{50BCAA80-AAA9-4226-9DB9-E43A97DDAFAF}" type="presParOf" srcId="{619944F2-E7B5-43A4-9563-5937A274237F}" destId="{238B95AB-223F-4882-A8C0-D6335A03FC7B}" srcOrd="8" destOrd="0" presId="urn:microsoft.com/office/officeart/2008/layout/VerticalCurvedList"/>
    <dgm:cxn modelId="{D193DCB7-9E1B-424B-B30F-3D0FDCB8BDF8}" type="presParOf" srcId="{238B95AB-223F-4882-A8C0-D6335A03FC7B}" destId="{D527AA0E-56B0-405B-BB43-9873A981CBAF}" srcOrd="0" destOrd="0" presId="urn:microsoft.com/office/officeart/2008/layout/VerticalCurvedList"/>
    <dgm:cxn modelId="{5CDD9915-E57D-4228-B220-076111D36334}" type="presParOf" srcId="{619944F2-E7B5-43A4-9563-5937A274237F}" destId="{17298035-2FBA-4E02-82D3-7995CA367B33}" srcOrd="9" destOrd="0" presId="urn:microsoft.com/office/officeart/2008/layout/VerticalCurvedList"/>
    <dgm:cxn modelId="{3FEBCB58-2F25-4DE7-91D4-E2A8B90B8C3F}" type="presParOf" srcId="{619944F2-E7B5-43A4-9563-5937A274237F}" destId="{A3952091-F361-4289-A22A-F83E309849B4}" srcOrd="10" destOrd="0" presId="urn:microsoft.com/office/officeart/2008/layout/VerticalCurvedList"/>
    <dgm:cxn modelId="{2E4D5C4E-0270-4B1C-8043-47B947B78C62}" type="presParOf" srcId="{A3952091-F361-4289-A22A-F83E309849B4}" destId="{2FE2698E-CF56-4033-9A48-350D0052B287}" srcOrd="0" destOrd="0" presId="urn:microsoft.com/office/officeart/2008/layout/VerticalCurvedList"/>
    <dgm:cxn modelId="{9B735C5B-C89C-476F-9D8B-13E3560B22F3}" type="presParOf" srcId="{619944F2-E7B5-43A4-9563-5937A274237F}" destId="{582CBB7B-20D4-4CE3-B3F7-9BE1BE3B9012}" srcOrd="11" destOrd="0" presId="urn:microsoft.com/office/officeart/2008/layout/VerticalCurvedList"/>
    <dgm:cxn modelId="{B3744DBD-5BC0-4DFB-A48D-2A6C6E6FA075}" type="presParOf" srcId="{619944F2-E7B5-43A4-9563-5937A274237F}" destId="{CB5DD930-C601-4BE9-8D27-EA0479E9FFC6}" srcOrd="12" destOrd="0" presId="urn:microsoft.com/office/officeart/2008/layout/VerticalCurvedList"/>
    <dgm:cxn modelId="{2349AC18-A6E9-4689-B740-17359917D8BF}" type="presParOf" srcId="{CB5DD930-C601-4BE9-8D27-EA0479E9FFC6}" destId="{5461799A-EC4B-4A4E-AD6A-D8123FF0D28A}" srcOrd="0" destOrd="0" presId="urn:microsoft.com/office/officeart/2008/layout/VerticalCurvedList"/>
    <dgm:cxn modelId="{0304899F-A347-4DEB-9E11-CD95B2BF917F}" type="presParOf" srcId="{619944F2-E7B5-43A4-9563-5937A274237F}" destId="{EC310FD4-25C3-43DA-9F45-7AEED3C80026}" srcOrd="13" destOrd="0" presId="urn:microsoft.com/office/officeart/2008/layout/VerticalCurvedList"/>
    <dgm:cxn modelId="{347912A9-A24D-4044-B5E7-17E782F1247F}" type="presParOf" srcId="{619944F2-E7B5-43A4-9563-5937A274237F}" destId="{B4B4B4AF-6296-4C06-BD98-3C0F6572C52A}" srcOrd="14" destOrd="0" presId="urn:microsoft.com/office/officeart/2008/layout/VerticalCurvedList"/>
    <dgm:cxn modelId="{4E7DD2E6-B913-4907-A3F2-CB4A2C255C4F}" type="presParOf" srcId="{B4B4B4AF-6296-4C06-BD98-3C0F6572C52A}" destId="{4C6CC1F9-7AA2-4DA0-A402-02F530BA90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Особое место среди тех, кого помнят по благородным поступкам, занимают самоотверженные борцы за свободу и независимость своего народа</a:t>
          </a:r>
          <a:endParaRPr lang="ru-RU" sz="28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В Узбекистане он входит в число национальных героев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Его великое имя связано с тяжелыми годами, когда на территорию Средней Азии напал Чингисхан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BCE5AD0-C711-4E37-97F4-AED9AAA54F0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Его подвиг остался в истории, благодарные потомки через столетия поминают его добрым словом и гордятся им, его жизнь и деяния стали примером для молодежи нашей независимой страны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DCB636-0CA7-44BB-B5FF-2503DC01AB70}" type="parTrans" cxnId="{F4106103-2AD1-4DFC-B0D4-0F080C31B3F6}">
      <dgm:prSet/>
      <dgm:spPr/>
      <dgm:t>
        <a:bodyPr/>
        <a:lstStyle/>
        <a:p>
          <a:endParaRPr lang="ru-RU"/>
        </a:p>
      </dgm:t>
    </dgm:pt>
    <dgm:pt modelId="{42B75136-BF57-44F4-BA98-37EFC7D879B2}" type="sibTrans" cxnId="{F4106103-2AD1-4DFC-B0D4-0F080C31B3F6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74349" custScaleY="120178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CD5C445-56B8-405A-B378-89C8BE1B8BEE}" type="pres">
      <dgm:prSet presAssocID="{7BCE5AD0-C711-4E37-97F4-AED9AAA54F0B}" presName="node" presStyleLbl="node1" presStyleIdx="1" presStyleCnt="4" custScaleX="385376" custScaleY="158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0FE43-8216-4AC6-A909-66869E20A220}" type="pres">
      <dgm:prSet presAssocID="{42B75136-BF57-44F4-BA98-37EFC7D879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F172477-C880-44D9-8E8D-34F2AA4802FC}" type="pres">
      <dgm:prSet presAssocID="{42B75136-BF57-44F4-BA98-37EFC7D879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98844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85376" custScaleY="70071" custLinFactNeighborX="-3961" custLinFactNeighborY="7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BEEB406C-908A-4D8B-8C4E-7A4138B2F776}" type="presOf" srcId="{7BB888F9-38AC-491F-9767-A2740C7024A5}" destId="{DCBDC0F0-6741-4C7F-BF09-E698C478B404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536E82CB-161F-4DF0-B9FB-A0A6C4BACEC9}" type="presOf" srcId="{7BB888F9-38AC-491F-9767-A2740C7024A5}" destId="{261EA25F-C933-4C09-B661-2E3993E0CA6F}" srcOrd="0" destOrd="0" presId="urn:microsoft.com/office/officeart/2005/8/layout/process2"/>
    <dgm:cxn modelId="{316DD30F-1B98-46CB-B305-CB122568EC15}" type="presOf" srcId="{42B75136-BF57-44F4-BA98-37EFC7D879B2}" destId="{5590FE43-8216-4AC6-A909-66869E20A220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4106103-2AD1-4DFC-B0D4-0F080C31B3F6}" srcId="{55CA8F6A-A719-4DC8-94AC-BDB5570A48AD}" destId="{7BCE5AD0-C711-4E37-97F4-AED9AAA54F0B}" srcOrd="1" destOrd="0" parTransId="{CFDCB636-0CA7-44BB-B5FF-2503DC01AB70}" sibTransId="{42B75136-BF57-44F4-BA98-37EFC7D879B2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41F87336-0844-401B-A2D0-CFF9F81EE2AD}" type="presOf" srcId="{40BFF0ED-64E2-459A-A26E-8D0018A04622}" destId="{121CE2F8-E67C-4BB2-8B7A-0153E465E37B}" srcOrd="0" destOrd="0" presId="urn:microsoft.com/office/officeart/2005/8/layout/process2"/>
    <dgm:cxn modelId="{E0AB2CD2-9A79-4BA8-B1C1-E40822853FED}" type="presOf" srcId="{42B75136-BF57-44F4-BA98-37EFC7D879B2}" destId="{0F172477-C880-44D9-8E8D-34F2AA4802FC}" srcOrd="1" destOrd="0" presId="urn:microsoft.com/office/officeart/2005/8/layout/process2"/>
    <dgm:cxn modelId="{04E4F8C6-8CBF-4CE4-B2E1-4B57361B5A4E}" type="presOf" srcId="{7BCE5AD0-C711-4E37-97F4-AED9AAA54F0B}" destId="{0CD5C445-56B8-405A-B378-89C8BE1B8BEE}" srcOrd="0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832E9A93-CA49-4073-9678-36B92321E2DC}" type="presParOf" srcId="{71FD606C-BDF9-431F-B036-6ACA5D71E9FB}" destId="{121CE2F8-E67C-4BB2-8B7A-0153E465E37B}" srcOrd="0" destOrd="0" presId="urn:microsoft.com/office/officeart/2005/8/layout/process2"/>
    <dgm:cxn modelId="{9F7A8355-4530-4CB1-AFC7-45B5DF55B34C}" type="presParOf" srcId="{71FD606C-BDF9-431F-B036-6ACA5D71E9FB}" destId="{261EA25F-C933-4C09-B661-2E3993E0CA6F}" srcOrd="1" destOrd="0" presId="urn:microsoft.com/office/officeart/2005/8/layout/process2"/>
    <dgm:cxn modelId="{7330036A-607D-4B52-B6B6-6CA139F5B21A}" type="presParOf" srcId="{261EA25F-C933-4C09-B661-2E3993E0CA6F}" destId="{DCBDC0F0-6741-4C7F-BF09-E698C478B404}" srcOrd="0" destOrd="0" presId="urn:microsoft.com/office/officeart/2005/8/layout/process2"/>
    <dgm:cxn modelId="{65E61498-7A09-40F9-9490-CC8506CF82B4}" type="presParOf" srcId="{71FD606C-BDF9-431F-B036-6ACA5D71E9FB}" destId="{0CD5C445-56B8-405A-B378-89C8BE1B8BEE}" srcOrd="2" destOrd="0" presId="urn:microsoft.com/office/officeart/2005/8/layout/process2"/>
    <dgm:cxn modelId="{B120240E-6364-4D99-A3C2-9D6F5B280BCB}" type="presParOf" srcId="{71FD606C-BDF9-431F-B036-6ACA5D71E9FB}" destId="{5590FE43-8216-4AC6-A909-66869E20A220}" srcOrd="3" destOrd="0" presId="urn:microsoft.com/office/officeart/2005/8/layout/process2"/>
    <dgm:cxn modelId="{F7E01064-F07F-4C6E-AFBF-A7A85A8DFA61}" type="presParOf" srcId="{5590FE43-8216-4AC6-A909-66869E20A220}" destId="{0F172477-C880-44D9-8E8D-34F2AA4802FC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ABA82F-5214-468F-A14B-A9AE091C3A5A}">
      <dsp:nvSpPr>
        <dsp:cNvPr id="0" name=""/>
        <dsp:cNvSpPr/>
      </dsp:nvSpPr>
      <dsp:spPr>
        <a:xfrm rot="10800000">
          <a:off x="376939" y="366"/>
          <a:ext cx="10479369" cy="790111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4841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Почему же хорезмшах не осмелился атаковать монголов? 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6939" y="366"/>
        <a:ext cx="10479369" cy="790111"/>
      </dsp:txXfrm>
    </dsp:sp>
    <dsp:sp modelId="{CEDA9AB9-813A-42E9-B743-702138D1F963}">
      <dsp:nvSpPr>
        <dsp:cNvPr id="0" name=""/>
        <dsp:cNvSpPr/>
      </dsp:nvSpPr>
      <dsp:spPr>
        <a:xfrm>
          <a:off x="227951" y="60328"/>
          <a:ext cx="790111" cy="7901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7952CB-FC66-436A-A822-02BBB22EA3B0}">
      <dsp:nvSpPr>
        <dsp:cNvPr id="0" name=""/>
        <dsp:cNvSpPr/>
      </dsp:nvSpPr>
      <dsp:spPr>
        <a:xfrm rot="10800000">
          <a:off x="376939" y="1026332"/>
          <a:ext cx="10479369" cy="1478425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4841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Во-первых, Хорезм уже прошел пик своего расцвета, начинался переход к раздробленности, многие ханы мечтали об отделении, и хорезмшах, знавший об этом, не доверял им.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6939" y="1026332"/>
        <a:ext cx="10479369" cy="1478425"/>
      </dsp:txXfrm>
    </dsp:sp>
    <dsp:sp modelId="{F3695A5C-97DE-4845-A7DA-C3499BCF7BE5}">
      <dsp:nvSpPr>
        <dsp:cNvPr id="0" name=""/>
        <dsp:cNvSpPr/>
      </dsp:nvSpPr>
      <dsp:spPr>
        <a:xfrm>
          <a:off x="144017" y="1368151"/>
          <a:ext cx="790111" cy="7901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7A5C37-043D-4DC9-A591-E81D49C69AC7}">
      <dsp:nvSpPr>
        <dsp:cNvPr id="0" name=""/>
        <dsp:cNvSpPr/>
      </dsp:nvSpPr>
      <dsp:spPr>
        <a:xfrm rot="10800000">
          <a:off x="360057" y="2740613"/>
          <a:ext cx="10513133" cy="1429122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841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Во-вторых, после похода на Багдад у хорезмшаха испортились отношения с мусульманским духовенством, а потому он опасался измены собственных войск.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60057" y="2740613"/>
        <a:ext cx="10513133" cy="1429122"/>
      </dsp:txXfrm>
    </dsp:sp>
    <dsp:sp modelId="{00ECF89C-9B98-4639-BB52-C06B7FB4C0CA}">
      <dsp:nvSpPr>
        <dsp:cNvPr id="0" name=""/>
        <dsp:cNvSpPr/>
      </dsp:nvSpPr>
      <dsp:spPr>
        <a:xfrm>
          <a:off x="288031" y="3024334"/>
          <a:ext cx="790111" cy="7901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EFB543-8BE9-44C5-B78B-9ADB183748A4}">
      <dsp:nvSpPr>
        <dsp:cNvPr id="0" name=""/>
        <dsp:cNvSpPr/>
      </dsp:nvSpPr>
      <dsp:spPr>
        <a:xfrm rot="10800000">
          <a:off x="360057" y="4405590"/>
          <a:ext cx="10513133" cy="1066651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841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В-третьих, хорезмшах был встревожен результатами сражений и известиями о многочисленных победах </a:t>
          </a:r>
          <a:r>
            <a:rPr lang="ru-RU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Чингизхана</a:t>
          </a:r>
          <a:r>
            <a:rPr lang="ru-RU" sz="2200" kern="1200" dirty="0" smtClean="0"/>
            <a:t>. </a:t>
          </a:r>
          <a:endParaRPr lang="ru-RU" sz="2200" kern="1200" dirty="0"/>
        </a:p>
      </dsp:txBody>
      <dsp:txXfrm rot="10800000">
        <a:off x="360057" y="4405590"/>
        <a:ext cx="10513133" cy="1066651"/>
      </dsp:txXfrm>
    </dsp:sp>
    <dsp:sp modelId="{5ADC09A4-4C93-4FFE-A60F-1A853D290298}">
      <dsp:nvSpPr>
        <dsp:cNvPr id="0" name=""/>
        <dsp:cNvSpPr/>
      </dsp:nvSpPr>
      <dsp:spPr>
        <a:xfrm>
          <a:off x="263072" y="4660527"/>
          <a:ext cx="790111" cy="79011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640474" y="-1016290"/>
          <a:ext cx="7909853" cy="7909853"/>
        </a:xfrm>
        <a:prstGeom prst="blockArc">
          <a:avLst>
            <a:gd name="adj1" fmla="val 18900000"/>
            <a:gd name="adj2" fmla="val 2700000"/>
            <a:gd name="adj3" fmla="val 27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12290" y="144016"/>
          <a:ext cx="11701247" cy="780454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Монгольское завоевание нанесло тяжелейший удар по хозяйственной жизни Хорезма</a:t>
          </a:r>
          <a:endParaRPr lang="ru-RU" sz="2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2290" y="144016"/>
        <a:ext cx="11701247" cy="780454"/>
      </dsp:txXfrm>
    </dsp:sp>
    <dsp:sp modelId="{CBF2B214-68F4-409B-9590-C65D1C84A25E}">
      <dsp:nvSpPr>
        <dsp:cNvPr id="0" name=""/>
        <dsp:cNvSpPr/>
      </dsp:nvSpPr>
      <dsp:spPr>
        <a:xfrm>
          <a:off x="78461" y="200414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895990" y="1068840"/>
          <a:ext cx="11217548" cy="534126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Цветущие земледельческие оазисы и города были разорены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95990" y="1068840"/>
        <a:ext cx="11217548" cy="534126"/>
      </dsp:txXfrm>
    </dsp:sp>
    <dsp:sp modelId="{D1E44DFB-321A-4890-A565-2E94A49A6D26}">
      <dsp:nvSpPr>
        <dsp:cNvPr id="0" name=""/>
        <dsp:cNvSpPr/>
      </dsp:nvSpPr>
      <dsp:spPr>
        <a:xfrm>
          <a:off x="562161" y="1002074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161055" y="1869912"/>
          <a:ext cx="10952483" cy="53412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Города превратились в руины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61055" y="1869912"/>
        <a:ext cx="10952483" cy="534126"/>
      </dsp:txXfrm>
    </dsp:sp>
    <dsp:sp modelId="{86FE0FE5-BDD0-4E30-BD12-0C0E47FD9082}">
      <dsp:nvSpPr>
        <dsp:cNvPr id="0" name=""/>
        <dsp:cNvSpPr/>
      </dsp:nvSpPr>
      <dsp:spPr>
        <a:xfrm>
          <a:off x="827226" y="1803147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245687" y="2671572"/>
          <a:ext cx="10867850" cy="534126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Была разрушена головная плотина оросительной системы оазиса</a:t>
          </a:r>
          <a:endParaRPr lang="ru-RU" sz="2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5687" y="2671572"/>
        <a:ext cx="10867850" cy="534126"/>
      </dsp:txXfrm>
    </dsp:sp>
    <dsp:sp modelId="{D527AA0E-56B0-405B-BB43-9873A981CBAF}">
      <dsp:nvSpPr>
        <dsp:cNvPr id="0" name=""/>
        <dsp:cNvSpPr/>
      </dsp:nvSpPr>
      <dsp:spPr>
        <a:xfrm>
          <a:off x="911858" y="2604806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161055" y="3473232"/>
          <a:ext cx="10952483" cy="534126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Ургенч был полностью затоплен водой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61055" y="3473232"/>
        <a:ext cx="10952483" cy="534126"/>
      </dsp:txXfrm>
    </dsp:sp>
    <dsp:sp modelId="{2FE2698E-CF56-4033-9A48-350D0052B287}">
      <dsp:nvSpPr>
        <dsp:cNvPr id="0" name=""/>
        <dsp:cNvSpPr/>
      </dsp:nvSpPr>
      <dsp:spPr>
        <a:xfrm>
          <a:off x="827226" y="3406466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CBB7B-20D4-4CE3-B3F7-9BE1BE3B9012}">
      <dsp:nvSpPr>
        <dsp:cNvPr id="0" name=""/>
        <dsp:cNvSpPr/>
      </dsp:nvSpPr>
      <dsp:spPr>
        <a:xfrm>
          <a:off x="895990" y="4274304"/>
          <a:ext cx="11217548" cy="534126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Насильственный угон многих тысяч искусных мастеров ослабил ремесленное производство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95990" y="4274304"/>
        <a:ext cx="11217548" cy="534126"/>
      </dsp:txXfrm>
    </dsp:sp>
    <dsp:sp modelId="{5461799A-EC4B-4A4E-AD6A-D8123FF0D28A}">
      <dsp:nvSpPr>
        <dsp:cNvPr id="0" name=""/>
        <dsp:cNvSpPr/>
      </dsp:nvSpPr>
      <dsp:spPr>
        <a:xfrm>
          <a:off x="562161" y="4207539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10FD4-25C3-43DA-9F45-7AEED3C80026}">
      <dsp:nvSpPr>
        <dsp:cNvPr id="0" name=""/>
        <dsp:cNvSpPr/>
      </dsp:nvSpPr>
      <dsp:spPr>
        <a:xfrm>
          <a:off x="412290" y="5075964"/>
          <a:ext cx="11701247" cy="534126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423963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 нанесен огромный ущерб культурной, экономической и научной жизни страны</a:t>
          </a:r>
          <a:endParaRPr lang="ru-RU" sz="2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2290" y="5075964"/>
        <a:ext cx="11701247" cy="534126"/>
      </dsp:txXfrm>
    </dsp:sp>
    <dsp:sp modelId="{4C6CC1F9-7AA2-4DA0-A402-02F530BA90C6}">
      <dsp:nvSpPr>
        <dsp:cNvPr id="0" name=""/>
        <dsp:cNvSpPr/>
      </dsp:nvSpPr>
      <dsp:spPr>
        <a:xfrm>
          <a:off x="78461" y="5009198"/>
          <a:ext cx="667658" cy="66765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7923" y="0"/>
          <a:ext cx="11401457" cy="118556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Особое место среди тех, кого помнят по благородным поступкам, занимают самоотверженные борцы за свободу и независимость своего народа</a:t>
          </a:r>
          <a:endParaRPr lang="ru-RU" sz="28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7923" y="0"/>
        <a:ext cx="11401457" cy="1185566"/>
      </dsp:txXfrm>
    </dsp:sp>
    <dsp:sp modelId="{261EA25F-C933-4C09-B661-2E3993E0CA6F}">
      <dsp:nvSpPr>
        <dsp:cNvPr id="0" name=""/>
        <dsp:cNvSpPr/>
      </dsp:nvSpPr>
      <dsp:spPr>
        <a:xfrm rot="5400000">
          <a:off x="5682307" y="1212060"/>
          <a:ext cx="372688" cy="443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82307" y="1212060"/>
        <a:ext cx="372688" cy="443928"/>
      </dsp:txXfrm>
    </dsp:sp>
    <dsp:sp modelId="{0CD5C445-56B8-405A-B378-89C8BE1B8BEE}">
      <dsp:nvSpPr>
        <dsp:cNvPr id="0" name=""/>
        <dsp:cNvSpPr/>
      </dsp:nvSpPr>
      <dsp:spPr>
        <a:xfrm>
          <a:off x="0" y="1682484"/>
          <a:ext cx="11737304" cy="15656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Его подвиг остался в истории, благодарные потомки через столетия поминают его добрым словом и гордятся им, его жизнь и деяния стали примером для молодежи нашей независимой страны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682484"/>
        <a:ext cx="11737304" cy="1565638"/>
      </dsp:txXfrm>
    </dsp:sp>
    <dsp:sp modelId="{5590FE43-8216-4AC6-A909-66869E20A220}">
      <dsp:nvSpPr>
        <dsp:cNvPr id="0" name=""/>
        <dsp:cNvSpPr/>
      </dsp:nvSpPr>
      <dsp:spPr>
        <a:xfrm rot="5710333">
          <a:off x="5604719" y="3255030"/>
          <a:ext cx="344712" cy="443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710333">
        <a:off x="5604719" y="3255030"/>
        <a:ext cx="344712" cy="443928"/>
      </dsp:txXfrm>
    </dsp:sp>
    <dsp:sp modelId="{851EA354-B7BF-4E17-B279-23993A4C3656}">
      <dsp:nvSpPr>
        <dsp:cNvPr id="0" name=""/>
        <dsp:cNvSpPr/>
      </dsp:nvSpPr>
      <dsp:spPr>
        <a:xfrm>
          <a:off x="11497" y="3705867"/>
          <a:ext cx="11401457" cy="97510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Его великое имя связано с тяжелыми годами, когда на территорию Средней Азии напал Чингисхан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497" y="3705867"/>
        <a:ext cx="11401457" cy="975104"/>
      </dsp:txXfrm>
    </dsp:sp>
    <dsp:sp modelId="{4FD6AD3A-1536-4075-9533-651D8493D5AC}">
      <dsp:nvSpPr>
        <dsp:cNvPr id="0" name=""/>
        <dsp:cNvSpPr/>
      </dsp:nvSpPr>
      <dsp:spPr>
        <a:xfrm rot="5007926">
          <a:off x="5597601" y="4725221"/>
          <a:ext cx="401931" cy="443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007926">
        <a:off x="5597601" y="4725221"/>
        <a:ext cx="401931" cy="443928"/>
      </dsp:txXfrm>
    </dsp:sp>
    <dsp:sp modelId="{D92AB306-7E3D-477C-9D22-FDE42D09E422}">
      <dsp:nvSpPr>
        <dsp:cNvPr id="0" name=""/>
        <dsp:cNvSpPr/>
      </dsp:nvSpPr>
      <dsp:spPr>
        <a:xfrm>
          <a:off x="0" y="5213399"/>
          <a:ext cx="11737304" cy="6912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В Узбекистане он входит в число национальных героев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5213399"/>
        <a:ext cx="11737304" cy="691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839416" y="2708920"/>
            <a:ext cx="6624736" cy="3066901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НАЦИОНАЛЬНЫЙ ГЕРОЙ НАШЕГО НАРОДА ДЖАЛАЛИДДИН МАНГУБЕРДЫ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3068960"/>
            <a:ext cx="449204" cy="28083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talaba.su/wp-content/uploads/2020/04/jaloliddin-manguberdi-e1587705027455.jpg"/>
          <p:cNvPicPr>
            <a:picLocks noChangeAspect="1" noChangeArrowheads="1"/>
          </p:cNvPicPr>
          <p:nvPr/>
        </p:nvPicPr>
        <p:blipFill>
          <a:blip r:embed="rId2" cstate="print"/>
          <a:srcRect l="3240" r="2801"/>
          <a:stretch>
            <a:fillRect/>
          </a:stretch>
        </p:blipFill>
        <p:spPr bwMode="auto">
          <a:xfrm>
            <a:off x="7536160" y="2780928"/>
            <a:ext cx="4464496" cy="3364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5"/>
            <a:ext cx="11031016" cy="223224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это время правителем государства Хорезмшахов был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Алауддин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Чингисхан стремился завоевать государство Хорезмшахов и стать единоличным правителем Азии.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В основе военной организации лежала десятичная система, была установлена строжайшая дисциплина и четкая организация. У Чингисхана гвардия состояла из воинов аристократического происхождения. Высшей воинской единицей была тьма-10 тыс. воинов, но был еще и туг-100 тыс. воинов."/>
          <p:cNvPicPr>
            <a:picLocks noChangeAspect="1" noChangeArrowheads="1"/>
          </p:cNvPicPr>
          <p:nvPr/>
        </p:nvPicPr>
        <p:blipFill>
          <a:blip r:embed="rId2" cstate="print"/>
          <a:srcRect l="7087" t="6300" r="6683" b="37001"/>
          <a:stretch>
            <a:fillRect/>
          </a:stretch>
        </p:blipFill>
        <p:spPr bwMode="auto">
          <a:xfrm>
            <a:off x="6312024" y="3429000"/>
            <a:ext cx="5040560" cy="3168352"/>
          </a:xfrm>
          <a:prstGeom prst="rect">
            <a:avLst/>
          </a:prstGeom>
          <a:noFill/>
        </p:spPr>
      </p:pic>
      <p:pic>
        <p:nvPicPr>
          <p:cNvPr id="12292" name="Picture 4" descr="https://2.bp.blogspot.com/-91xwlXW5F48/W2AX3QiO7RI/AAAAAAAAEMA/uEZzwxAQglYAR9N7-f8XBanoxhn5xNa1ACLcBGAs/w1200-h630-p-k-no-nu/JELAL-AD-DIN%2BMENGUBERDI%2BT%25C3%259CRKMEN.jpg"/>
          <p:cNvPicPr>
            <a:picLocks noChangeAspect="1" noChangeArrowheads="1"/>
          </p:cNvPicPr>
          <p:nvPr/>
        </p:nvPicPr>
        <p:blipFill>
          <a:blip r:embed="rId3" cstate="print"/>
          <a:srcRect t="6000"/>
          <a:stretch>
            <a:fillRect/>
          </a:stretch>
        </p:blipFill>
        <p:spPr bwMode="auto">
          <a:xfrm>
            <a:off x="695400" y="3501008"/>
            <a:ext cx="5184576" cy="3127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«…Если в этом бою мы выйдем победителями,  наш подвиг останется в истории,  если погибнем -народ все равно помянет нас добрым словом.  Но если мы оставим свою страну на произвол судьбы - этот позор нам никогда не смыть…»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2466" name="Picture 2" descr="картинки по запросу борьба между монголами и хорезмий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412776"/>
            <a:ext cx="5219700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Осенью 1218 г. Чингисхан, воспользовавшись захватом в Хорезме монгольского торгового каравана, передал шаху:                      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«Ты хотел войны,                       ты ее получил».          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1219 г. монголы вторглись в Хорезм.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7689697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44072" y="1196752"/>
            <a:ext cx="4392488" cy="505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9376" y="3429000"/>
            <a:ext cx="11103024" cy="29523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1219 году Чингисхан начал военные действия против государства Хорезмшахов. Хорезмшах при организации обороны страны допустил ошибку. Вместо того, чтобы объединить военные силы, он дал приказ организовать оборону укреплённых городов.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0810251024161127_f22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400" y="980728"/>
            <a:ext cx="4680520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ovr_tleuzhanov_bitva-za-otr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44072" y="980728"/>
            <a:ext cx="4355976" cy="2168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551384" y="1052736"/>
          <a:ext cx="112332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951984" y="1340768"/>
            <a:ext cx="5630416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Каждая крепость Хорезмшахов мужественно стояла против врага.</a:t>
            </a:r>
          </a:p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Но могущественная армия Чингисхана один за другим превращала города Средней Азии в руины.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420" t="30194" r="35912" b="50181"/>
          <a:stretch/>
        </p:blipFill>
        <p:spPr>
          <a:xfrm>
            <a:off x="407368" y="1124744"/>
            <a:ext cx="5184576" cy="5194319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Вскоре войско Чингисхана двинулось на взятие столицы страны - города Ургенча. Жители Ургенча во главе с прославленным учёным - богословом оказали яростное сопротивление врагу.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s://ds04.infourok.ru/uploads/ex/04dd/0016d4b4-a88bee6f/img25.jpg"/>
          <p:cNvPicPr>
            <a:picLocks noChangeAspect="1" noChangeArrowheads="1"/>
          </p:cNvPicPr>
          <p:nvPr/>
        </p:nvPicPr>
        <p:blipFill>
          <a:blip r:embed="rId2" cstate="print"/>
          <a:srcRect t="14700" r="47238" b="39101"/>
          <a:stretch>
            <a:fillRect/>
          </a:stretch>
        </p:blipFill>
        <p:spPr bwMode="auto">
          <a:xfrm>
            <a:off x="6312024" y="1556792"/>
            <a:ext cx="5112568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5731048" cy="485740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бросил клич защитникам города: «Родина, или славная смерть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!».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Уличные бои продолжались семь месяцев. В конце концов, защитники города уже не могли держать в руках оружие, и вынуждены были сдаться.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s002.radikal.ru/i197/1103/54/f5ff169da6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340768"/>
            <a:ext cx="4692012" cy="45811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68008" y="1124744"/>
            <a:ext cx="5587032" cy="525658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Овладевшие Ургенчем монголы превратили город в пепелище. В результате в процветавшем городе, который воздвигался на протяжении многих лет, жизнь остановилась.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Arman\Desktop\811443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268760"/>
            <a:ext cx="5112568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3285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Тяжело заболевший султан перед смертью назначил своего старшего сына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Джалалиддина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наследником престола.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img-fotki.yandex.ru/get/769006/395936343.47/0_15b9bb_5e2d65ee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980728"/>
            <a:ext cx="5400600" cy="53816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МУЖЕСТВЕННАЯ БОРЬБА ПРОТИВ МОНГОЛОВ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060848"/>
            <a:ext cx="1123324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БЕССТРАШНЫЙ, ТАЛАНТЛИВЫЙ ПОЛКОВОДЕЦ ДЖАЛОЛИДДИН МАНГУБЕРДЫ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717032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РЕШАЮЩЕЕ СРАЖЕНИЕ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4725144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ВЕЧНО ЖИВОЙ  НАЦИОНАЛЬНЫЙ ГЕРОЙ НАШЕГО НАРОДА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5832648" cy="518457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Но к этому моменту все шансы для победы были упущены. В тяжелейших условиях для страны он начал борьбу против завоевателей. В 1221 году  напал на монголов, державших в осаде крепость, и разбил их.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ds04.infourok.ru/uploads/ex/04dd/0016d4b4-a88bee6f/img22.jpg"/>
          <p:cNvPicPr>
            <a:picLocks noChangeAspect="1" noChangeArrowheads="1"/>
          </p:cNvPicPr>
          <p:nvPr/>
        </p:nvPicPr>
        <p:blipFill>
          <a:blip r:embed="rId2" cstate="print"/>
          <a:srcRect t="14700" r="55901"/>
          <a:stretch>
            <a:fillRect/>
          </a:stretch>
        </p:blipFill>
        <p:spPr bwMode="auto">
          <a:xfrm>
            <a:off x="7104112" y="1124744"/>
            <a:ext cx="4320480" cy="520181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11305256" cy="540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Уже в первом бою с монголами ярко проявился его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полководческий талант. В его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распоряжении находилось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всего 300 человек, в то время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как монгольский отряд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состоял из 700 всадников.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Исход сражения решило   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неожиданное стремительное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нападение отряда. Это было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первое поражение монголов.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8370" name="Picture 2" descr="https://topwar.ru/uploads/posts/2019-11/thumbs/1572680974_mongolskaja-konn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700808"/>
            <a:ext cx="4824536" cy="4724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Чингисхан, узнав об этом, направил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45-тысячное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войско.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И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сражении монголы потерпели поражение.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Теперь Чингисхан сам возглавил войско, выступившее против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Джалалиддина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Гибель Отрара"/>
          <p:cNvPicPr>
            <a:picLocks noChangeAspect="1" noChangeArrowheads="1"/>
          </p:cNvPicPr>
          <p:nvPr/>
        </p:nvPicPr>
        <p:blipFill>
          <a:blip r:embed="rId2" cstate="print"/>
          <a:srcRect l="50793" t="26775" r="1958" b="18101"/>
          <a:stretch>
            <a:fillRect/>
          </a:stretch>
        </p:blipFill>
        <p:spPr bwMode="auto">
          <a:xfrm>
            <a:off x="6456040" y="1124744"/>
            <a:ext cx="5040560" cy="50315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628800"/>
            <a:ext cx="5659040" cy="4248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Решающий бой между двумя противниками происходил 24 - 26 ноября 1221 года у берега реки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Синд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и вошел в историю как «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Синдский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бой».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РЕШАЮЩАЯ БИТВА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ds04.infourok.ru/uploads/ex/04dd/0016d4b4-a88bee6f/img26.jpg"/>
          <p:cNvPicPr>
            <a:picLocks noChangeAspect="1" noChangeArrowheads="1"/>
          </p:cNvPicPr>
          <p:nvPr/>
        </p:nvPicPr>
        <p:blipFill>
          <a:blip r:embed="rId2" cstate="print"/>
          <a:srcRect t="11550" r="47238" b="38051"/>
          <a:stretch>
            <a:fillRect/>
          </a:stretch>
        </p:blipFill>
        <p:spPr bwMode="auto">
          <a:xfrm>
            <a:off x="6312024" y="1196752"/>
            <a:ext cx="5040560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268760"/>
            <a:ext cx="5587032" cy="51125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Несмотря на неравенство сил - войско Чингисхана во много раз превосходило силы Хорезмшаха.   Исход боя решило многотысячное закалённое в боях воинство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Чингизхана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находившееся в засаде.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РЕШАЮЩАЯ БИТВА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4274" name="Picture 2" descr="https://nabulsi.com/web/uploads/articles_img/54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68760"/>
            <a:ext cx="5484216" cy="49685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Потерпевший поражение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Джалалиддин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 оставшимся немногочисленным, но смелым отрядом своих воинов бросился на коне в бурную реку, и переплыв на другой берег, ушёл в глубь пустыни.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РЕШАЮЩАЯ БИТВА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im0-tub-ru.yandex.net/i?id=2e514519fbe03d4da0b988c2cf9088c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908720"/>
            <a:ext cx="5553099" cy="541887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6048672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Мужество врага, восхитило Чингисхана, отдавая ему должное, он произнёс: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«Каждый отец мечтал бы иметь такого храброго сына. Он поистине бесстрашен, сумел вырваться на свободу, одолев обе пучины - пучину огня и водную пучину».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РЕШАЮЩАЯ БИТВА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pbs.twimg.com/profile_images/1127103554068602885/xkAWUt-Q_400x400.jpg"/>
          <p:cNvPicPr>
            <a:picLocks noChangeAspect="1" noChangeArrowheads="1"/>
          </p:cNvPicPr>
          <p:nvPr/>
        </p:nvPicPr>
        <p:blipFill>
          <a:blip r:embed="rId2" cstate="print"/>
          <a:srcRect t="5670" b="5501"/>
          <a:stretch>
            <a:fillRect/>
          </a:stretch>
        </p:blipFill>
        <p:spPr bwMode="auto">
          <a:xfrm>
            <a:off x="6456040" y="1124744"/>
            <a:ext cx="5040559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384800" cy="492941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Султан, хоть и проиграл решающую битву, но продолжал неустанно сражался с монголами вплоть до 1231 года. Он познал радость побед и горечь поражений, но так и остался непобеждённым.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РЕШАЮЩАЯ БИТВА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В арабских и персидских источниках приведены наименования почти трех десятков городов в разных странах, где население почти полностью было перебито монголами. В их числе три южноказахстанских города – Отрар, Сыгнак, Ашнас."/>
          <p:cNvPicPr>
            <a:picLocks noChangeAspect="1" noChangeArrowheads="1"/>
          </p:cNvPicPr>
          <p:nvPr/>
        </p:nvPicPr>
        <p:blipFill>
          <a:blip r:embed="rId2" cstate="print"/>
          <a:srcRect l="7087" t="6300" r="9045" b="40151"/>
          <a:stretch>
            <a:fillRect/>
          </a:stretch>
        </p:blipFill>
        <p:spPr bwMode="auto">
          <a:xfrm>
            <a:off x="6023992" y="1484784"/>
            <a:ext cx="5616624" cy="42484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980728"/>
          <a:ext cx="12192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ПОСЛЕДСТВИЯ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4005064"/>
            <a:ext cx="11377264" cy="255315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годы независимости наше государство по достоинству оценило несравненный подвиг этого человека в борьбе против монгольских завоевателей, его верность и беззаветную любовь к Родине и народу.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0178" name="AutoShape 2" descr="https://pbs.twimg.com/media/D4VRkDaWAAIbC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8" name="Picture 12" descr="http://yuk.su/nis/uz/jubilee/25s99manguberd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124744"/>
            <a:ext cx="2448272" cy="2448272"/>
          </a:xfrm>
          <a:prstGeom prst="rect">
            <a:avLst/>
          </a:prstGeom>
          <a:noFill/>
        </p:spPr>
      </p:pic>
      <p:pic>
        <p:nvPicPr>
          <p:cNvPr id="50190" name="Picture 14" descr="https://pbs.twimg.com/media/EJPnGdxWsAEkQ5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1052736"/>
            <a:ext cx="3312368" cy="2562799"/>
          </a:xfrm>
          <a:prstGeom prst="rect">
            <a:avLst/>
          </a:prstGeom>
          <a:noFill/>
        </p:spPr>
      </p:pic>
      <p:pic>
        <p:nvPicPr>
          <p:cNvPr id="50192" name="Picture 16" descr="https://zamin.uz/uploads/posts/2018-01/1516191444_cikksc4hszi4kkvrlmdezdvuon1yjsb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980728"/>
            <a:ext cx="2232247" cy="2664296"/>
          </a:xfrm>
          <a:prstGeom prst="rect">
            <a:avLst/>
          </a:prstGeom>
          <a:noFill/>
        </p:spPr>
      </p:pic>
      <p:pic>
        <p:nvPicPr>
          <p:cNvPr id="50194" name="Picture 18" descr="https://2.bp.blogspot.com/-Zs7dyIjTRps/Vq1oXtSdUtI/AAAAAAAAEdI/XDjzbzvs77I/s1600/213_001.jpg"/>
          <p:cNvPicPr>
            <a:picLocks noChangeAspect="1" noChangeArrowheads="1"/>
          </p:cNvPicPr>
          <p:nvPr/>
        </p:nvPicPr>
        <p:blipFill>
          <a:blip r:embed="rId5" cstate="print"/>
          <a:srcRect l="6880" t="7560" r="7114" b="9281"/>
          <a:stretch>
            <a:fillRect/>
          </a:stretch>
        </p:blipFill>
        <p:spPr bwMode="auto">
          <a:xfrm>
            <a:off x="8616280" y="1052736"/>
            <a:ext cx="3096344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904656" cy="518457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1206 году в Монголии было создано государство под названием «Единый монгольский народ». Это государство основал знаменитый полководец своего времени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Темучин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Правителю государства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Темучину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присвоен титул Чингисхан.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Ернур\Desktop\чингизсха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980728"/>
            <a:ext cx="435771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1999 году было широко отмечено 800-летие со дня рождения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Джалалиддина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                                         В Хорезме ему был установлен памятник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9154" name="Picture 2" descr="https://avatars.mds.yandex.net/get-altay/2408669/2a00000170f3d93a2bc7cd7143311a8307a6/XX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24744"/>
            <a:ext cx="4503036" cy="53559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96752"/>
            <a:ext cx="11175032" cy="21888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 в 2000 году была учреждена одна из высших военных наград нашего государства  Орден «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Джалалиддина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Мангуберды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8132" name="Picture 4" descr="https://upload.wikimedia.org/wikipedia/commons/thumb/7/7b/Jaloliddin_Manguberdi_ordeni.jpg/80px-Jaloliddin_Manguberdi_orde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3717032"/>
            <a:ext cx="2808312" cy="2743508"/>
          </a:xfrm>
          <a:prstGeom prst="rect">
            <a:avLst/>
          </a:prstGeom>
          <a:noFill/>
        </p:spPr>
      </p:pic>
      <p:pic>
        <p:nvPicPr>
          <p:cNvPr id="48134" name="Picture 6" descr="https://forma-odezhda.ru/image/data/img/3006371091-uz-mro-00004.ph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3645024"/>
            <a:ext cx="2736304" cy="2980320"/>
          </a:xfrm>
          <a:prstGeom prst="rect">
            <a:avLst/>
          </a:prstGeom>
          <a:noFill/>
        </p:spPr>
      </p:pic>
      <p:pic>
        <p:nvPicPr>
          <p:cNvPr id="48136" name="Picture 8" descr="http://erkintoo.kg/uploads/default/blog/3364128bfb7e26d1ed0d349329889ac2_big_r.jpg"/>
          <p:cNvPicPr>
            <a:picLocks noChangeAspect="1" noChangeArrowheads="1"/>
          </p:cNvPicPr>
          <p:nvPr/>
        </p:nvPicPr>
        <p:blipFill>
          <a:blip r:embed="rId4" cstate="print"/>
          <a:srcRect r="22066"/>
          <a:stretch>
            <a:fillRect/>
          </a:stretch>
        </p:blipFill>
        <p:spPr bwMode="auto">
          <a:xfrm>
            <a:off x="4583832" y="3573016"/>
            <a:ext cx="3240360" cy="3113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5515024" cy="54726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Самый известный представитель династии Хорезмшахов, вошел в историю как отважный воин, полководческий талант которого особенно ярко проявился в борьбе с монгольскими полчищами. Само имя его означает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«Отмеченный знаком судьбы».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0418" name="Picture 2" descr="https://uzbek.gallery/media/catalog/product/cache/4/image/9df78eab33525d08d6e5fb8d27136e95/_/1/_100_60_2013_20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268760"/>
            <a:ext cx="5616624" cy="50099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7888" y="908720"/>
            <a:ext cx="6768752" cy="54726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«Это был мощный лев, и никто из его всадников не обладал такой отчаянной храбростью и смелостью, как он, – записывает летописец. – Он никогда не проявлял гнева и не оскорблял людей. Полный достоинства и степенный, он никогда не смеялся, довольствуясь улыбкой, и мало говорил. Он был справедлив и горячо хотел благополучия своим подданным…».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9394" name="Picture 2" descr="https://www.legendapress.ru/wp-content/uploads/2019/02/%D0%B4%D0%B6%D0%B5%D0%BB%D0%B0%D0%BB%D0%B8%D0%B4%D0%B8%D0%BD-1024x7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124744"/>
            <a:ext cx="4511824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412776"/>
            <a:ext cx="5472608" cy="489654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«…Защитник родного Отечества, отважный полководец... национальный герой оставивший неизгладимый след в истории нашего народа».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ВЕЧНО ЖИВОЙ НАЦИОНАЛЬНЫЙ ГЕРОЙ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47106" name="Picture 2" descr="https://zamin.uz/uploads/posts/2019-08/1566580941_jaloliddin-680x3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980728"/>
            <a:ext cx="5544616" cy="2808312"/>
          </a:xfrm>
          <a:prstGeom prst="rect">
            <a:avLst/>
          </a:prstGeom>
          <a:noFill/>
        </p:spPr>
      </p:pic>
      <p:pic>
        <p:nvPicPr>
          <p:cNvPr id="47108" name="Picture 4" descr="http://static.zarnews.uz/uploads/1/720__zCbkFUQfPLjxQIAI4Ve39F9mPUPifsxm.jpg"/>
          <p:cNvPicPr>
            <a:picLocks noChangeAspect="1" noChangeArrowheads="1"/>
          </p:cNvPicPr>
          <p:nvPr/>
        </p:nvPicPr>
        <p:blipFill>
          <a:blip r:embed="rId3" cstate="print"/>
          <a:srcRect l="7350" t="7675" r="17051"/>
          <a:stretch>
            <a:fillRect/>
          </a:stretch>
        </p:blipFill>
        <p:spPr bwMode="auto">
          <a:xfrm>
            <a:off x="6023992" y="3501008"/>
            <a:ext cx="5544616" cy="306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§30.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92 – 94.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079776" y="2924944"/>
            <a:ext cx="3888432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Напишите основные причины восстания.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Дайте характеристику восставшим.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24744"/>
            <a:ext cx="5616624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Чингисхан сумел создать могучее для своего времени войско и стремился стать владыкой мира. За короткое время он завоевал очень большую территорию, превратив свою страну в огромное государство.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fhd.multiurok.ru/0/e/e/0ee2c92783bdb8b11647d7897da8c3dedc94811d/img_php14a3gx_Nongolskoe-nashestvie-v-Kazahstan_0_28.jpg"/>
          <p:cNvPicPr>
            <a:picLocks noChangeAspect="1" noChangeArrowheads="1"/>
          </p:cNvPicPr>
          <p:nvPr/>
        </p:nvPicPr>
        <p:blipFill>
          <a:blip r:embed="rId2" cstate="print"/>
          <a:srcRect l="3544" t="4725" r="4320" b="8651"/>
          <a:stretch>
            <a:fillRect/>
          </a:stretch>
        </p:blipFill>
        <p:spPr bwMode="auto">
          <a:xfrm>
            <a:off x="6672064" y="1268760"/>
            <a:ext cx="5040560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" y="0"/>
            <a:ext cx="12183165" cy="6957392"/>
          </a:xfrm>
        </p:spPr>
      </p:pic>
    </p:spTree>
    <p:extLst>
      <p:ext uri="{BB962C8B-B14F-4D97-AF65-F5344CB8AC3E}">
        <p14:creationId xmlns="" xmlns:p14="http://schemas.microsoft.com/office/powerpoint/2010/main" val="393709765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575720" y="2924944"/>
            <a:ext cx="5429288" cy="20882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ПРИЧИНЫ ЗАВОЕВАНИЙ ЧИНГИСХАНА</a:t>
            </a:r>
            <a:endParaRPr lang="ru-RU" sz="3200" b="1" dirty="0">
              <a:ln w="11430"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84232" y="4653136"/>
            <a:ext cx="3626808" cy="108582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Расширение границ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3352" y="4581128"/>
            <a:ext cx="4176463" cy="101381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Расширение пастбищ 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23792" y="5445224"/>
            <a:ext cx="4176463" cy="109266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Завоевание народов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9376" y="908720"/>
            <a:ext cx="5184576" cy="2304256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Война-это возможность ослабить социальные  противоречия 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82904" y="1124372"/>
            <a:ext cx="4618517" cy="2160240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обеспечения верности со стороны монгольской знати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09" y="928670"/>
            <a:ext cx="11570931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000" b="1" cap="none" spc="50" dirty="0" smtClean="0">
                <a:ln w="11430"/>
                <a:latin typeface="Arial" pitchFamily="34" charset="0"/>
                <a:cs typeface="Arial" pitchFamily="34" charset="0"/>
              </a:rPr>
              <a:t>Земля отцов, восточная земля</a:t>
            </a:r>
          </a:p>
          <a:p>
            <a:pPr algn="ctr">
              <a:buNone/>
            </a:pPr>
            <a:r>
              <a:rPr lang="ru-RU" sz="4000" b="1" cap="none" spc="50" dirty="0" smtClean="0">
                <a:ln w="11430"/>
                <a:latin typeface="Arial" pitchFamily="34" charset="0"/>
                <a:cs typeface="Arial" pitchFamily="34" charset="0"/>
              </a:rPr>
              <a:t>Видала ты и счастье, и несчастье</a:t>
            </a:r>
          </a:p>
          <a:p>
            <a:pPr algn="ctr">
              <a:buNone/>
            </a:pPr>
            <a:r>
              <a:rPr lang="ru-RU" sz="4000" b="1" cap="none" spc="50" dirty="0" smtClean="0">
                <a:ln w="11430"/>
                <a:latin typeface="Arial" pitchFamily="34" charset="0"/>
                <a:cs typeface="Arial" pitchFamily="34" charset="0"/>
              </a:rPr>
              <a:t>Тебя копыта тюркского коня</a:t>
            </a:r>
          </a:p>
          <a:p>
            <a:pPr algn="ctr">
              <a:buNone/>
            </a:pPr>
            <a:r>
              <a:rPr lang="ru-RU" sz="4000" b="1" cap="none" spc="50" dirty="0" smtClean="0">
                <a:ln w="11430"/>
                <a:latin typeface="Arial" pitchFamily="34" charset="0"/>
                <a:cs typeface="Arial" pitchFamily="34" charset="0"/>
              </a:rPr>
              <a:t>Топтали в зной и в зимнее ненастье</a:t>
            </a:r>
          </a:p>
          <a:p>
            <a:pPr algn="ctr">
              <a:buNone/>
            </a:pPr>
            <a:r>
              <a:rPr lang="ru-RU" sz="4000" b="1" spc="50" dirty="0" smtClean="0">
                <a:ln w="11430"/>
                <a:latin typeface="Arial" pitchFamily="34" charset="0"/>
                <a:cs typeface="Arial" pitchFamily="34" charset="0"/>
              </a:rPr>
              <a:t>Тебя пленил жестокий Чингисхан,</a:t>
            </a:r>
          </a:p>
          <a:p>
            <a:pPr algn="ctr">
              <a:buNone/>
            </a:pPr>
            <a:r>
              <a:rPr lang="ru-RU" sz="4000" b="1" spc="50" dirty="0" smtClean="0">
                <a:ln w="11430"/>
                <a:latin typeface="Arial" pitchFamily="34" charset="0"/>
                <a:cs typeface="Arial" pitchFamily="34" charset="0"/>
              </a:rPr>
              <a:t>С войной придя, все руша на своем пути,</a:t>
            </a:r>
          </a:p>
          <a:p>
            <a:pPr algn="ctr">
              <a:buNone/>
            </a:pPr>
            <a:r>
              <a:rPr lang="ru-RU" sz="4000" b="1" spc="50" dirty="0" smtClean="0">
                <a:ln w="11430"/>
                <a:latin typeface="Arial" pitchFamily="34" charset="0"/>
                <a:cs typeface="Arial" pitchFamily="34" charset="0"/>
              </a:rPr>
              <a:t>Опустоша дотоле много стран,</a:t>
            </a:r>
          </a:p>
          <a:p>
            <a:pPr algn="ctr">
              <a:buNone/>
            </a:pPr>
            <a:r>
              <a:rPr lang="ru-RU" sz="4000" b="1" spc="50" dirty="0" smtClean="0">
                <a:ln w="11430"/>
                <a:latin typeface="Arial" pitchFamily="34" charset="0"/>
                <a:cs typeface="Arial" pitchFamily="34" charset="0"/>
              </a:rPr>
              <a:t>Он крови пролил океан.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980728"/>
            <a:ext cx="11031016" cy="15121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Очень скоро, границы его государства достигли рубежа ещё одного величайшего государства Хорезмшахов.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3316" name="Picture 4" descr="Завоевание монголами казахских земель Первый этап: 1211 г.Добровольное признание вассальной зависимости от Чингисхана правителями карлуков и Алмалыка, в результате в состав Монгольской империи вошли Северное Семиречье и Алмалык. Второй этап : 1218 г.Захват монголами Южного Семиречья. Третий этап: 1219-1222 гг. Завоевание правобережья Сырдарьи и части Дешт-и Кыпчака к северо-востоку от Аральского моря. Четвертый этап: 1229-1232 гг. Покорение монголами остальной части Восточного Дешт-и Кыпчака, сначала до Урала, затем до Волги"/>
          <p:cNvPicPr>
            <a:picLocks noChangeAspect="1" noChangeArrowheads="1"/>
          </p:cNvPicPr>
          <p:nvPr/>
        </p:nvPicPr>
        <p:blipFill>
          <a:blip r:embed="rId2" cstate="print"/>
          <a:srcRect l="25582" t="15550" r="29531" b="43500"/>
          <a:stretch>
            <a:fillRect/>
          </a:stretch>
        </p:blipFill>
        <p:spPr bwMode="auto">
          <a:xfrm>
            <a:off x="839416" y="2780928"/>
            <a:ext cx="4464496" cy="3600400"/>
          </a:xfrm>
          <a:prstGeom prst="rect">
            <a:avLst/>
          </a:prstGeom>
          <a:noFill/>
        </p:spPr>
      </p:pic>
      <p:pic>
        <p:nvPicPr>
          <p:cNvPr id="13318" name="Picture 6" descr="Территория Южного Казахстана оказалась первой на пути монгольских войск двигающихся на запад, где им был дан решительный отпор местным населением."/>
          <p:cNvPicPr>
            <a:picLocks noChangeAspect="1" noChangeArrowheads="1"/>
          </p:cNvPicPr>
          <p:nvPr/>
        </p:nvPicPr>
        <p:blipFill>
          <a:blip r:embed="rId3" cstate="print"/>
          <a:srcRect l="5906" t="3150" r="12589" b="32276"/>
          <a:stretch>
            <a:fillRect/>
          </a:stretch>
        </p:blipFill>
        <p:spPr bwMode="auto">
          <a:xfrm>
            <a:off x="5951984" y="2780928"/>
            <a:ext cx="5616624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43872" y="1052736"/>
            <a:ext cx="6840760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Хорезмшах контролировал практически всю Среднюю Азию. Интересы двух завоевателей столкнулись. Главным врагом Чингисхана стал Хорезм. В 1215 г. Чингисхан предложил послам хорезмшаха разделить владения:                                     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«Я – владыка Востока,                                             ты – владыка Запада».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ПРОТИВ МОНГОЛОВ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6866" name="Picture 2" descr="https://ds04.infourok.ru/uploads/ex/04dd/0016d4b4-a88bee6f/img21.jpg"/>
          <p:cNvPicPr>
            <a:picLocks noChangeAspect="1" noChangeArrowheads="1"/>
          </p:cNvPicPr>
          <p:nvPr/>
        </p:nvPicPr>
        <p:blipFill>
          <a:blip r:embed="rId2" cstate="print"/>
          <a:srcRect t="13650" r="47238" b="28601"/>
          <a:stretch>
            <a:fillRect/>
          </a:stretch>
        </p:blipFill>
        <p:spPr bwMode="auto">
          <a:xfrm>
            <a:off x="551384" y="1268760"/>
            <a:ext cx="4032448" cy="46805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6644</TotalTime>
  <Words>1213</Words>
  <Application>Microsoft Office PowerPoint</Application>
  <PresentationFormat>Произвольный</PresentationFormat>
  <Paragraphs>117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1338</cp:revision>
  <dcterms:created xsi:type="dcterms:W3CDTF">2020-04-27T10:05:42Z</dcterms:created>
  <dcterms:modified xsi:type="dcterms:W3CDTF">2020-11-26T02:16:32Z</dcterms:modified>
</cp:coreProperties>
</file>