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564" r:id="rId2"/>
    <p:sldId id="951" r:id="rId3"/>
    <p:sldId id="1105" r:id="rId4"/>
    <p:sldId id="1106" r:id="rId5"/>
    <p:sldId id="1136" r:id="rId6"/>
    <p:sldId id="1140" r:id="rId7"/>
    <p:sldId id="1138" r:id="rId8"/>
    <p:sldId id="1107" r:id="rId9"/>
    <p:sldId id="1141" r:id="rId10"/>
    <p:sldId id="1108" r:id="rId11"/>
    <p:sldId id="1151" r:id="rId12"/>
    <p:sldId id="1142" r:id="rId13"/>
    <p:sldId id="1109" r:id="rId14"/>
    <p:sldId id="1144" r:id="rId15"/>
    <p:sldId id="1110" r:id="rId16"/>
    <p:sldId id="1111" r:id="rId17"/>
    <p:sldId id="1112" r:id="rId18"/>
    <p:sldId id="1113" r:id="rId19"/>
    <p:sldId id="1114" r:id="rId20"/>
    <p:sldId id="1115" r:id="rId21"/>
    <p:sldId id="1150" r:id="rId22"/>
    <p:sldId id="1116" r:id="rId23"/>
    <p:sldId id="1117" r:id="rId24"/>
    <p:sldId id="1120" r:id="rId25"/>
    <p:sldId id="1121" r:id="rId26"/>
    <p:sldId id="1122" r:id="rId27"/>
    <p:sldId id="1123" r:id="rId28"/>
    <p:sldId id="1147" r:id="rId29"/>
    <p:sldId id="1124" r:id="rId30"/>
    <p:sldId id="1125" r:id="rId31"/>
    <p:sldId id="1126" r:id="rId32"/>
    <p:sldId id="1148" r:id="rId33"/>
    <p:sldId id="1149" r:id="rId34"/>
    <p:sldId id="1127" r:id="rId35"/>
    <p:sldId id="1104" r:id="rId36"/>
    <p:sldId id="701" r:id="rId37"/>
  </p:sldIdLst>
  <p:sldSz cx="12192000" cy="6858000"/>
  <p:notesSz cx="6858000" cy="9144000"/>
  <p:custDataLst>
    <p:tags r:id="rId3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308" y="-7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E9751C-6104-4FEC-9FBD-CB451821D56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F78E550-A758-4597-8910-8F9AB565165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Почему же хорезмшах не осмелился атаковать монголов? </a:t>
          </a:r>
          <a:endParaRPr lang="ru-RU" sz="2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1FD5AEE3-811B-43D2-B728-F30B477E95E3}" type="parTrans" cxnId="{43481087-B418-4129-A019-7025983F5709}">
      <dgm:prSet/>
      <dgm:spPr/>
      <dgm:t>
        <a:bodyPr/>
        <a:lstStyle/>
        <a:p>
          <a:endParaRPr lang="ru-RU"/>
        </a:p>
      </dgm:t>
    </dgm:pt>
    <dgm:pt modelId="{57319A28-18D8-4907-B391-D93F5635F961}" type="sibTrans" cxnId="{43481087-B418-4129-A019-7025983F5709}">
      <dgm:prSet/>
      <dgm:spPr/>
      <dgm:t>
        <a:bodyPr/>
        <a:lstStyle/>
        <a:p>
          <a:endParaRPr lang="ru-RU"/>
        </a:p>
      </dgm:t>
    </dgm:pt>
    <dgm:pt modelId="{752D51E1-0EAB-4BC3-B008-BDA6085E4B54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В-третьих, хорезмшах был встревожен результатами сражений и известиями о многочисленных победах </a:t>
          </a:r>
          <a:r>
            <a:rPr lang="ru-RU" sz="28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Чингизхана</a:t>
          </a:r>
          <a:r>
            <a:rPr lang="ru-RU" sz="2200" dirty="0" smtClean="0"/>
            <a:t>. </a:t>
          </a:r>
          <a:endParaRPr lang="ru-RU" sz="2200" dirty="0"/>
        </a:p>
      </dgm:t>
    </dgm:pt>
    <dgm:pt modelId="{5CE8377E-8F61-4EE1-BD65-1C381CC814C1}" type="parTrans" cxnId="{99AD63DD-8026-4A72-8D46-C2FEC6381EED}">
      <dgm:prSet/>
      <dgm:spPr/>
      <dgm:t>
        <a:bodyPr/>
        <a:lstStyle/>
        <a:p>
          <a:endParaRPr lang="ru-RU"/>
        </a:p>
      </dgm:t>
    </dgm:pt>
    <dgm:pt modelId="{C8751104-FF67-40D0-ACC6-9B3A77206207}" type="sibTrans" cxnId="{99AD63DD-8026-4A72-8D46-C2FEC6381EED}">
      <dgm:prSet/>
      <dgm:spPr/>
      <dgm:t>
        <a:bodyPr/>
        <a:lstStyle/>
        <a:p>
          <a:endParaRPr lang="ru-RU"/>
        </a:p>
      </dgm:t>
    </dgm:pt>
    <dgm:pt modelId="{8F18DC93-6347-474E-8167-9CBA918FF506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Во-вторых, после похода на Багдад у хорезмшаха испортились отношения с мусульманским духовенством, а потому он опасался измены собственных войск.</a:t>
          </a:r>
          <a:endParaRPr lang="ru-RU" sz="2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6A59F7E6-8AC8-4B97-8FC2-4C94C1929F95}" type="parTrans" cxnId="{6AC4F523-AECD-4F4B-B83E-4763F9A32DCF}">
      <dgm:prSet/>
      <dgm:spPr/>
      <dgm:t>
        <a:bodyPr/>
        <a:lstStyle/>
        <a:p>
          <a:endParaRPr lang="ru-RU"/>
        </a:p>
      </dgm:t>
    </dgm:pt>
    <dgm:pt modelId="{8A2B22BE-BAD2-4DAA-81DC-1932782EB715}" type="sibTrans" cxnId="{6AC4F523-AECD-4F4B-B83E-4763F9A32DCF}">
      <dgm:prSet/>
      <dgm:spPr/>
      <dgm:t>
        <a:bodyPr/>
        <a:lstStyle/>
        <a:p>
          <a:endParaRPr lang="ru-RU"/>
        </a:p>
      </dgm:t>
    </dgm:pt>
    <dgm:pt modelId="{C222267D-6D7C-45BA-B6BD-AAB651132D6F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Во-первых, Хорезм уже прошел пик своего расцвета, начинался переход к раздробленности, многие ханы мечтали об отделении, и хорезмшах, знавший об этом, не доверял им.</a:t>
          </a:r>
          <a:endParaRPr lang="ru-RU" sz="2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026D1C1-1B04-48CF-9764-06A985DC5248}" type="parTrans" cxnId="{355F64C3-726C-4423-9F0C-60FCBD85E293}">
      <dgm:prSet/>
      <dgm:spPr/>
      <dgm:t>
        <a:bodyPr/>
        <a:lstStyle/>
        <a:p>
          <a:endParaRPr lang="ru-RU"/>
        </a:p>
      </dgm:t>
    </dgm:pt>
    <dgm:pt modelId="{8A31563A-E662-41CE-B3DA-E2C5AC0728AB}" type="sibTrans" cxnId="{355F64C3-726C-4423-9F0C-60FCBD85E293}">
      <dgm:prSet/>
      <dgm:spPr/>
      <dgm:t>
        <a:bodyPr/>
        <a:lstStyle/>
        <a:p>
          <a:endParaRPr lang="ru-RU"/>
        </a:p>
      </dgm:t>
    </dgm:pt>
    <dgm:pt modelId="{B85CBB00-5E72-4A9C-9651-866E08A62A3A}" type="pres">
      <dgm:prSet presAssocID="{C2E9751C-6104-4FEC-9FBD-CB451821D568}" presName="linearFlow" presStyleCnt="0">
        <dgm:presLayoutVars>
          <dgm:dir/>
          <dgm:resizeHandles val="exact"/>
        </dgm:presLayoutVars>
      </dgm:prSet>
      <dgm:spPr/>
    </dgm:pt>
    <dgm:pt modelId="{C22DA804-587A-40A9-8D64-C7202F8D055E}" type="pres">
      <dgm:prSet presAssocID="{2F78E550-A758-4597-8910-8F9AB5651656}" presName="composite" presStyleCnt="0"/>
      <dgm:spPr/>
    </dgm:pt>
    <dgm:pt modelId="{CEDA9AB9-813A-42E9-B743-702138D1F963}" type="pres">
      <dgm:prSet presAssocID="{2F78E550-A758-4597-8910-8F9AB5651656}" presName="imgShp" presStyleLbl="fgImgPlace1" presStyleIdx="0" presStyleCnt="4" custLinFactX="-59289" custLinFactNeighborX="-100000" custLinFactNeighborY="758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9ABA82F-5214-468F-A14B-A9AE091C3A5A}" type="pres">
      <dgm:prSet presAssocID="{2F78E550-A758-4597-8910-8F9AB5651656}" presName="txShp" presStyleLbl="node1" presStyleIdx="0" presStyleCnt="4" custScaleX="1402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F3407E-8169-4F7F-9908-70277771AF0B}" type="pres">
      <dgm:prSet presAssocID="{57319A28-18D8-4907-B391-D93F5635F961}" presName="spacing" presStyleCnt="0"/>
      <dgm:spPr/>
    </dgm:pt>
    <dgm:pt modelId="{B4E50B42-7D08-4171-B6B2-F626F3B6FE80}" type="pres">
      <dgm:prSet presAssocID="{C222267D-6D7C-45BA-B6BD-AAB651132D6F}" presName="composite" presStyleCnt="0"/>
      <dgm:spPr/>
    </dgm:pt>
    <dgm:pt modelId="{F3695A5C-97DE-4845-A7DA-C3499BCF7BE5}" type="pres">
      <dgm:prSet presAssocID="{C222267D-6D7C-45BA-B6BD-AAB651132D6F}" presName="imgShp" presStyleLbl="fgImgPlace1" presStyleIdx="1" presStyleCnt="4" custLinFactX="-69912" custLinFactNeighborX="-100000" custLinFactNeighborY="-29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A7952CB-FC66-436A-A822-02BBB22EA3B0}" type="pres">
      <dgm:prSet presAssocID="{C222267D-6D7C-45BA-B6BD-AAB651132D6F}" presName="txShp" presStyleLbl="node1" presStyleIdx="1" presStyleCnt="4" custScaleX="140284" custScaleY="187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827786-9D43-4CEE-839B-C5A73C2F4480}" type="pres">
      <dgm:prSet presAssocID="{8A31563A-E662-41CE-B3DA-E2C5AC0728AB}" presName="spacing" presStyleCnt="0"/>
      <dgm:spPr/>
    </dgm:pt>
    <dgm:pt modelId="{BEF08587-3FE8-4924-8C25-5D0BDD0F4AF0}" type="pres">
      <dgm:prSet presAssocID="{8F18DC93-6347-474E-8167-9CBA918FF506}" presName="composite" presStyleCnt="0"/>
      <dgm:spPr/>
    </dgm:pt>
    <dgm:pt modelId="{00ECF89C-9B98-4639-BB52-C06B7FB4C0CA}" type="pres">
      <dgm:prSet presAssocID="{8F18DC93-6347-474E-8167-9CBA918FF506}" presName="imgShp" presStyleLbl="fgImgPlace1" presStyleIdx="2" presStyleCnt="4" custLinFactX="-51685" custLinFactNeighborX="-100000" custLinFactNeighborY="-452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57A5C37-043D-4DC9-A591-E81D49C69AC7}" type="pres">
      <dgm:prSet presAssocID="{8F18DC93-6347-474E-8167-9CBA918FF506}" presName="txShp" presStyleLbl="node1" presStyleIdx="2" presStyleCnt="4" custScaleX="140736" custScaleY="1808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7B0322-E453-40BD-A7B8-CB90AE5B6F1D}" type="pres">
      <dgm:prSet presAssocID="{8A2B22BE-BAD2-4DAA-81DC-1932782EB715}" presName="spacing" presStyleCnt="0"/>
      <dgm:spPr/>
    </dgm:pt>
    <dgm:pt modelId="{E4F65DF2-F37F-43FC-A2A4-16050FD50F98}" type="pres">
      <dgm:prSet presAssocID="{752D51E1-0EAB-4BC3-B008-BDA6085E4B54}" presName="composite" presStyleCnt="0"/>
      <dgm:spPr/>
    </dgm:pt>
    <dgm:pt modelId="{5ADC09A4-4C93-4FFE-A60F-1A853D290298}" type="pres">
      <dgm:prSet presAssocID="{752D51E1-0EAB-4BC3-B008-BDA6085E4B54}" presName="imgShp" presStyleLbl="fgImgPlace1" presStyleIdx="3" presStyleCnt="4" custLinFactX="-54844" custLinFactNeighborX="-100000" custLinFactNeighborY="1476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0EFB543-8BE9-44C5-B78B-9ADB183748A4}" type="pres">
      <dgm:prSet presAssocID="{752D51E1-0EAB-4BC3-B008-BDA6085E4B54}" presName="txShp" presStyleLbl="node1" presStyleIdx="3" presStyleCnt="4" custScaleX="140736" custScaleY="135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AB5E2B-6A0C-4765-B6CA-77CCBDA9E5CF}" type="presOf" srcId="{752D51E1-0EAB-4BC3-B008-BDA6085E4B54}" destId="{F0EFB543-8BE9-44C5-B78B-9ADB183748A4}" srcOrd="0" destOrd="0" presId="urn:microsoft.com/office/officeart/2005/8/layout/vList3"/>
    <dgm:cxn modelId="{6AC4F523-AECD-4F4B-B83E-4763F9A32DCF}" srcId="{C2E9751C-6104-4FEC-9FBD-CB451821D568}" destId="{8F18DC93-6347-474E-8167-9CBA918FF506}" srcOrd="2" destOrd="0" parTransId="{6A59F7E6-8AC8-4B97-8FC2-4C94C1929F95}" sibTransId="{8A2B22BE-BAD2-4DAA-81DC-1932782EB715}"/>
    <dgm:cxn modelId="{8DD060A7-4493-4160-8380-58E8316B9EBA}" type="presOf" srcId="{C222267D-6D7C-45BA-B6BD-AAB651132D6F}" destId="{EA7952CB-FC66-436A-A822-02BBB22EA3B0}" srcOrd="0" destOrd="0" presId="urn:microsoft.com/office/officeart/2005/8/layout/vList3"/>
    <dgm:cxn modelId="{43481087-B418-4129-A019-7025983F5709}" srcId="{C2E9751C-6104-4FEC-9FBD-CB451821D568}" destId="{2F78E550-A758-4597-8910-8F9AB5651656}" srcOrd="0" destOrd="0" parTransId="{1FD5AEE3-811B-43D2-B728-F30B477E95E3}" sibTransId="{57319A28-18D8-4907-B391-D93F5635F961}"/>
    <dgm:cxn modelId="{99AD63DD-8026-4A72-8D46-C2FEC6381EED}" srcId="{C2E9751C-6104-4FEC-9FBD-CB451821D568}" destId="{752D51E1-0EAB-4BC3-B008-BDA6085E4B54}" srcOrd="3" destOrd="0" parTransId="{5CE8377E-8F61-4EE1-BD65-1C381CC814C1}" sibTransId="{C8751104-FF67-40D0-ACC6-9B3A77206207}"/>
    <dgm:cxn modelId="{78262774-9FA6-4B1B-B398-77AF553EB903}" type="presOf" srcId="{8F18DC93-6347-474E-8167-9CBA918FF506}" destId="{457A5C37-043D-4DC9-A591-E81D49C69AC7}" srcOrd="0" destOrd="0" presId="urn:microsoft.com/office/officeart/2005/8/layout/vList3"/>
    <dgm:cxn modelId="{355F64C3-726C-4423-9F0C-60FCBD85E293}" srcId="{C2E9751C-6104-4FEC-9FBD-CB451821D568}" destId="{C222267D-6D7C-45BA-B6BD-AAB651132D6F}" srcOrd="1" destOrd="0" parTransId="{C026D1C1-1B04-48CF-9764-06A985DC5248}" sibTransId="{8A31563A-E662-41CE-B3DA-E2C5AC0728AB}"/>
    <dgm:cxn modelId="{4A3D7E9C-CE5A-421A-BA74-8DF43F1E2DCD}" type="presOf" srcId="{C2E9751C-6104-4FEC-9FBD-CB451821D568}" destId="{B85CBB00-5E72-4A9C-9651-866E08A62A3A}" srcOrd="0" destOrd="0" presId="urn:microsoft.com/office/officeart/2005/8/layout/vList3"/>
    <dgm:cxn modelId="{EF735A54-A8A3-487A-9216-5EF2839D6FB8}" type="presOf" srcId="{2F78E550-A758-4597-8910-8F9AB5651656}" destId="{19ABA82F-5214-468F-A14B-A9AE091C3A5A}" srcOrd="0" destOrd="0" presId="urn:microsoft.com/office/officeart/2005/8/layout/vList3"/>
    <dgm:cxn modelId="{BAA3D91B-82AB-4BC6-9F72-37DDA3C6A312}" type="presParOf" srcId="{B85CBB00-5E72-4A9C-9651-866E08A62A3A}" destId="{C22DA804-587A-40A9-8D64-C7202F8D055E}" srcOrd="0" destOrd="0" presId="urn:microsoft.com/office/officeart/2005/8/layout/vList3"/>
    <dgm:cxn modelId="{300F9681-495C-4547-ACB7-D00DB9A4E2A5}" type="presParOf" srcId="{C22DA804-587A-40A9-8D64-C7202F8D055E}" destId="{CEDA9AB9-813A-42E9-B743-702138D1F963}" srcOrd="0" destOrd="0" presId="urn:microsoft.com/office/officeart/2005/8/layout/vList3"/>
    <dgm:cxn modelId="{B62B1E36-0E03-4B63-B57F-20C2A91A5CEA}" type="presParOf" srcId="{C22DA804-587A-40A9-8D64-C7202F8D055E}" destId="{19ABA82F-5214-468F-A14B-A9AE091C3A5A}" srcOrd="1" destOrd="0" presId="urn:microsoft.com/office/officeart/2005/8/layout/vList3"/>
    <dgm:cxn modelId="{8993F4DB-B1DC-4413-8397-5DAA53E70D1C}" type="presParOf" srcId="{B85CBB00-5E72-4A9C-9651-866E08A62A3A}" destId="{3CF3407E-8169-4F7F-9908-70277771AF0B}" srcOrd="1" destOrd="0" presId="urn:microsoft.com/office/officeart/2005/8/layout/vList3"/>
    <dgm:cxn modelId="{762CC584-E6AB-4F3A-8340-A9AD7087EAC8}" type="presParOf" srcId="{B85CBB00-5E72-4A9C-9651-866E08A62A3A}" destId="{B4E50B42-7D08-4171-B6B2-F626F3B6FE80}" srcOrd="2" destOrd="0" presId="urn:microsoft.com/office/officeart/2005/8/layout/vList3"/>
    <dgm:cxn modelId="{74DD6BF6-6307-4B41-AD54-4418BFC43478}" type="presParOf" srcId="{B4E50B42-7D08-4171-B6B2-F626F3B6FE80}" destId="{F3695A5C-97DE-4845-A7DA-C3499BCF7BE5}" srcOrd="0" destOrd="0" presId="urn:microsoft.com/office/officeart/2005/8/layout/vList3"/>
    <dgm:cxn modelId="{98F1628B-06D9-4502-B7A5-0E538E5364D6}" type="presParOf" srcId="{B4E50B42-7D08-4171-B6B2-F626F3B6FE80}" destId="{EA7952CB-FC66-436A-A822-02BBB22EA3B0}" srcOrd="1" destOrd="0" presId="urn:microsoft.com/office/officeart/2005/8/layout/vList3"/>
    <dgm:cxn modelId="{507F931F-2E87-4CF5-8FF5-B6E25357A4DE}" type="presParOf" srcId="{B85CBB00-5E72-4A9C-9651-866E08A62A3A}" destId="{9B827786-9D43-4CEE-839B-C5A73C2F4480}" srcOrd="3" destOrd="0" presId="urn:microsoft.com/office/officeart/2005/8/layout/vList3"/>
    <dgm:cxn modelId="{A7FFB866-F855-44EE-8F75-B4BEDC41A49A}" type="presParOf" srcId="{B85CBB00-5E72-4A9C-9651-866E08A62A3A}" destId="{BEF08587-3FE8-4924-8C25-5D0BDD0F4AF0}" srcOrd="4" destOrd="0" presId="urn:microsoft.com/office/officeart/2005/8/layout/vList3"/>
    <dgm:cxn modelId="{6EC7254B-1DA0-4F39-AD0C-76B5769A20DF}" type="presParOf" srcId="{BEF08587-3FE8-4924-8C25-5D0BDD0F4AF0}" destId="{00ECF89C-9B98-4639-BB52-C06B7FB4C0CA}" srcOrd="0" destOrd="0" presId="urn:microsoft.com/office/officeart/2005/8/layout/vList3"/>
    <dgm:cxn modelId="{A39ED100-E993-4D01-AF17-DE80E8407252}" type="presParOf" srcId="{BEF08587-3FE8-4924-8C25-5D0BDD0F4AF0}" destId="{457A5C37-043D-4DC9-A591-E81D49C69AC7}" srcOrd="1" destOrd="0" presId="urn:microsoft.com/office/officeart/2005/8/layout/vList3"/>
    <dgm:cxn modelId="{6D7509A8-EC91-4755-88EB-0DE8E546DA49}" type="presParOf" srcId="{B85CBB00-5E72-4A9C-9651-866E08A62A3A}" destId="{9E7B0322-E453-40BD-A7B8-CB90AE5B6F1D}" srcOrd="5" destOrd="0" presId="urn:microsoft.com/office/officeart/2005/8/layout/vList3"/>
    <dgm:cxn modelId="{77DD7216-A124-448D-99C4-BBE068914974}" type="presParOf" srcId="{B85CBB00-5E72-4A9C-9651-866E08A62A3A}" destId="{E4F65DF2-F37F-43FC-A2A4-16050FD50F98}" srcOrd="6" destOrd="0" presId="urn:microsoft.com/office/officeart/2005/8/layout/vList3"/>
    <dgm:cxn modelId="{FB73AC90-6FA0-447B-9F2C-6DE2FCD44E0A}" type="presParOf" srcId="{E4F65DF2-F37F-43FC-A2A4-16050FD50F98}" destId="{5ADC09A4-4C93-4FFE-A60F-1A853D290298}" srcOrd="0" destOrd="0" presId="urn:microsoft.com/office/officeart/2005/8/layout/vList3"/>
    <dgm:cxn modelId="{51E9A6D1-B23B-4600-BDEA-1863C3D5A655}" type="presParOf" srcId="{E4F65DF2-F37F-43FC-A2A4-16050FD50F98}" destId="{F0EFB543-8BE9-44C5-B78B-9ADB183748A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EA5DF2-BAB0-4681-BF39-87C22855AC2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D4BDFC-961E-4984-B4A7-5587A400015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Монгольское завоевание нанесло тяжелейший удар по хозяйственной жизни Хорезма</a:t>
          </a:r>
          <a:endParaRPr lang="ru-RU" sz="2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402596CD-254C-4E5E-BA25-FAB7B2CE15BE}" type="parTrans" cxnId="{B9B2356B-0BA3-47EE-978C-7E4E6A6A25A3}">
      <dgm:prSet/>
      <dgm:spPr/>
      <dgm:t>
        <a:bodyPr/>
        <a:lstStyle/>
        <a:p>
          <a:endParaRPr lang="ru-RU"/>
        </a:p>
      </dgm:t>
    </dgm:pt>
    <dgm:pt modelId="{DC019EE3-A840-46F0-A75F-09F258A8D9A3}" type="sibTrans" cxnId="{B9B2356B-0BA3-47EE-978C-7E4E6A6A25A3}">
      <dgm:prSet/>
      <dgm:spPr/>
      <dgm:t>
        <a:bodyPr/>
        <a:lstStyle/>
        <a:p>
          <a:endParaRPr lang="ru-RU"/>
        </a:p>
      </dgm:t>
    </dgm:pt>
    <dgm:pt modelId="{8CD70578-EB3A-4B03-8572-079D8A1A85F4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Цветущие земледельческие оазисы и города были разорены</a:t>
          </a:r>
          <a:endParaRPr lang="ru-RU" sz="2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7048E58C-E402-4C89-BF39-0015119E39DE}" type="parTrans" cxnId="{F0CB86EE-E1A1-40A2-AD43-DF2BB5911E5B}">
      <dgm:prSet/>
      <dgm:spPr/>
      <dgm:t>
        <a:bodyPr/>
        <a:lstStyle/>
        <a:p>
          <a:endParaRPr lang="ru-RU"/>
        </a:p>
      </dgm:t>
    </dgm:pt>
    <dgm:pt modelId="{2ACB57C5-A945-48B0-B3D0-D41D5AFF96AA}" type="sibTrans" cxnId="{F0CB86EE-E1A1-40A2-AD43-DF2BB5911E5B}">
      <dgm:prSet/>
      <dgm:spPr/>
      <dgm:t>
        <a:bodyPr/>
        <a:lstStyle/>
        <a:p>
          <a:endParaRPr lang="ru-RU"/>
        </a:p>
      </dgm:t>
    </dgm:pt>
    <dgm:pt modelId="{29BBDD98-650F-44BC-B27A-AD051EC71D5A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Города превратились в руины</a:t>
          </a:r>
          <a:endParaRPr lang="ru-RU" sz="2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EC10ED0B-F7ED-466F-A3E9-02C9495B347E}" type="parTrans" cxnId="{C5F87673-0517-4642-A89D-0922C4C33CC9}">
      <dgm:prSet/>
      <dgm:spPr/>
      <dgm:t>
        <a:bodyPr/>
        <a:lstStyle/>
        <a:p>
          <a:endParaRPr lang="ru-RU"/>
        </a:p>
      </dgm:t>
    </dgm:pt>
    <dgm:pt modelId="{C0600C5F-7EC5-464C-A56A-34BBD5D19180}" type="sibTrans" cxnId="{C5F87673-0517-4642-A89D-0922C4C33CC9}">
      <dgm:prSet/>
      <dgm:spPr/>
      <dgm:t>
        <a:bodyPr/>
        <a:lstStyle/>
        <a:p>
          <a:endParaRPr lang="ru-RU"/>
        </a:p>
      </dgm:t>
    </dgm:pt>
    <dgm:pt modelId="{ED31221F-8833-4B45-9617-A47A435976A0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Была разрушена головная плотина оросительной системы оазиса</a:t>
          </a:r>
          <a:endParaRPr lang="ru-RU" sz="2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65BF76FB-9EC1-4C92-91CF-52CEE8CFCD48}" type="parTrans" cxnId="{CB2BE90E-AAC9-4A71-AE31-F77B65296AC7}">
      <dgm:prSet/>
      <dgm:spPr/>
      <dgm:t>
        <a:bodyPr/>
        <a:lstStyle/>
        <a:p>
          <a:endParaRPr lang="ru-RU"/>
        </a:p>
      </dgm:t>
    </dgm:pt>
    <dgm:pt modelId="{0C1811EF-4079-450F-9AB0-CA51AAF9A2E5}" type="sibTrans" cxnId="{CB2BE90E-AAC9-4A71-AE31-F77B65296AC7}">
      <dgm:prSet/>
      <dgm:spPr/>
      <dgm:t>
        <a:bodyPr/>
        <a:lstStyle/>
        <a:p>
          <a:endParaRPr lang="ru-RU"/>
        </a:p>
      </dgm:t>
    </dgm:pt>
    <dgm:pt modelId="{B349C48D-4F20-4CA3-A2B0-76835968C4D6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Ургенч был полностью затоплен водой</a:t>
          </a:r>
          <a:endParaRPr lang="ru-RU" sz="2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78F70620-5356-44B7-BAE5-A499F455AD25}" type="parTrans" cxnId="{62C96268-8D76-4E6D-BDA1-EA5B26B6D397}">
      <dgm:prSet/>
      <dgm:spPr/>
      <dgm:t>
        <a:bodyPr/>
        <a:lstStyle/>
        <a:p>
          <a:endParaRPr lang="ru-RU"/>
        </a:p>
      </dgm:t>
    </dgm:pt>
    <dgm:pt modelId="{44A39A6B-6063-4F26-A6E5-960B274D7F59}" type="sibTrans" cxnId="{62C96268-8D76-4E6D-BDA1-EA5B26B6D397}">
      <dgm:prSet/>
      <dgm:spPr/>
      <dgm:t>
        <a:bodyPr/>
        <a:lstStyle/>
        <a:p>
          <a:endParaRPr lang="ru-RU"/>
        </a:p>
      </dgm:t>
    </dgm:pt>
    <dgm:pt modelId="{B801C9E4-C94B-4AEE-90A8-74D82E87F9B4}">
      <dgm:prSet phldrT="[Текст]"/>
      <dgm:spPr/>
      <dgm:t>
        <a:bodyPr/>
        <a:lstStyle/>
        <a:p>
          <a:endParaRPr lang="ru-RU"/>
        </a:p>
      </dgm:t>
    </dgm:pt>
    <dgm:pt modelId="{47AC6B1A-9157-4268-B72A-AFF9AECD9488}" type="parTrans" cxnId="{0C314E0B-2503-4C8B-94BD-98783BC7ADCD}">
      <dgm:prSet/>
      <dgm:spPr/>
      <dgm:t>
        <a:bodyPr/>
        <a:lstStyle/>
        <a:p>
          <a:endParaRPr lang="ru-RU"/>
        </a:p>
      </dgm:t>
    </dgm:pt>
    <dgm:pt modelId="{E1755E57-3DB8-4D63-BDA7-EC1BCA460255}" type="sibTrans" cxnId="{0C314E0B-2503-4C8B-94BD-98783BC7ADCD}">
      <dgm:prSet/>
      <dgm:spPr/>
      <dgm:t>
        <a:bodyPr/>
        <a:lstStyle/>
        <a:p>
          <a:endParaRPr lang="ru-RU"/>
        </a:p>
      </dgm:t>
    </dgm:pt>
    <dgm:pt modelId="{92F55FBB-C891-4A41-BD03-36EDBD462704}">
      <dgm:prSet phldrT="[Текст]"/>
      <dgm:spPr/>
      <dgm:t>
        <a:bodyPr/>
        <a:lstStyle/>
        <a:p>
          <a:endParaRPr lang="ru-RU" dirty="0"/>
        </a:p>
      </dgm:t>
    </dgm:pt>
    <dgm:pt modelId="{0A0EA30E-33AB-451F-A6C8-DE623ED409C2}" type="parTrans" cxnId="{BB2B563E-7E50-4D20-B515-E95629958B96}">
      <dgm:prSet/>
      <dgm:spPr/>
      <dgm:t>
        <a:bodyPr/>
        <a:lstStyle/>
        <a:p>
          <a:endParaRPr lang="ru-RU"/>
        </a:p>
      </dgm:t>
    </dgm:pt>
    <dgm:pt modelId="{F71CBD6E-AB39-459A-8087-33642F6BB803}" type="sibTrans" cxnId="{BB2B563E-7E50-4D20-B515-E95629958B96}">
      <dgm:prSet/>
      <dgm:spPr/>
      <dgm:t>
        <a:bodyPr/>
        <a:lstStyle/>
        <a:p>
          <a:endParaRPr lang="ru-RU"/>
        </a:p>
      </dgm:t>
    </dgm:pt>
    <dgm:pt modelId="{36A7C950-46E0-4675-8CA9-40FB3FC673C6}">
      <dgm:prSet/>
      <dgm:spPr/>
      <dgm:t>
        <a:bodyPr/>
        <a:lstStyle/>
        <a:p>
          <a:endParaRPr lang="ru-RU"/>
        </a:p>
      </dgm:t>
    </dgm:pt>
    <dgm:pt modelId="{BEFD7189-0EE3-4479-8A51-10B3093D1138}" type="parTrans" cxnId="{A7EF5D20-B921-445B-8365-C6C41118CD3A}">
      <dgm:prSet/>
      <dgm:spPr/>
      <dgm:t>
        <a:bodyPr/>
        <a:lstStyle/>
        <a:p>
          <a:endParaRPr lang="ru-RU"/>
        </a:p>
      </dgm:t>
    </dgm:pt>
    <dgm:pt modelId="{1F2549F9-8124-4E8D-814F-457D091870DF}" type="sibTrans" cxnId="{A7EF5D20-B921-445B-8365-C6C41118CD3A}">
      <dgm:prSet/>
      <dgm:spPr/>
      <dgm:t>
        <a:bodyPr/>
        <a:lstStyle/>
        <a:p>
          <a:endParaRPr lang="ru-RU"/>
        </a:p>
      </dgm:t>
    </dgm:pt>
    <dgm:pt modelId="{25052616-F33A-4F19-A231-BADD3BA409D5}">
      <dgm:prSet/>
      <dgm:spPr/>
      <dgm:t>
        <a:bodyPr/>
        <a:lstStyle/>
        <a:p>
          <a:endParaRPr lang="ru-RU"/>
        </a:p>
      </dgm:t>
    </dgm:pt>
    <dgm:pt modelId="{7D22BA7C-2DDD-4A0E-9A25-2584AD829429}" type="parTrans" cxnId="{E1679E49-96FB-4E84-A882-06A591406801}">
      <dgm:prSet/>
      <dgm:spPr/>
      <dgm:t>
        <a:bodyPr/>
        <a:lstStyle/>
        <a:p>
          <a:endParaRPr lang="ru-RU"/>
        </a:p>
      </dgm:t>
    </dgm:pt>
    <dgm:pt modelId="{3419280D-38FD-4226-9360-8295BE2BBFB1}" type="sibTrans" cxnId="{E1679E49-96FB-4E84-A882-06A591406801}">
      <dgm:prSet/>
      <dgm:spPr/>
      <dgm:t>
        <a:bodyPr/>
        <a:lstStyle/>
        <a:p>
          <a:endParaRPr lang="ru-RU"/>
        </a:p>
      </dgm:t>
    </dgm:pt>
    <dgm:pt modelId="{037137F6-BEF5-410C-B9DF-EA116FD625C6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Насильственный угон многих тысяч искусных мастеров ослабил ремесленное производство</a:t>
          </a:r>
          <a:endParaRPr lang="ru-RU" sz="2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0587E31-41DC-4704-8240-877726847C7A}" type="parTrans" cxnId="{4FD827FE-53A6-4152-8F6F-301870A7BF4D}">
      <dgm:prSet/>
      <dgm:spPr/>
      <dgm:t>
        <a:bodyPr/>
        <a:lstStyle/>
        <a:p>
          <a:endParaRPr lang="ru-RU"/>
        </a:p>
      </dgm:t>
    </dgm:pt>
    <dgm:pt modelId="{3267C007-B9D1-4F33-9D53-62343465286A}" type="sibTrans" cxnId="{4FD827FE-53A6-4152-8F6F-301870A7BF4D}">
      <dgm:prSet/>
      <dgm:spPr/>
      <dgm:t>
        <a:bodyPr/>
        <a:lstStyle/>
        <a:p>
          <a:endParaRPr lang="ru-RU"/>
        </a:p>
      </dgm:t>
    </dgm:pt>
    <dgm:pt modelId="{BACC0A92-B0D6-49E4-A91A-526C49CC8BEF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Был нанесен огромный ущерб культурной, экономической и научной жизни страны</a:t>
          </a:r>
          <a:endParaRPr lang="ru-RU" sz="2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97349E65-BE57-48D9-873E-DE11B24702C6}" type="parTrans" cxnId="{EA5DA0E8-A38A-46E4-9FEC-6EC6895052FB}">
      <dgm:prSet/>
      <dgm:spPr/>
      <dgm:t>
        <a:bodyPr/>
        <a:lstStyle/>
        <a:p>
          <a:endParaRPr lang="ru-RU"/>
        </a:p>
      </dgm:t>
    </dgm:pt>
    <dgm:pt modelId="{10424DB6-A71D-49D8-B721-F2EDF4CD75C3}" type="sibTrans" cxnId="{EA5DA0E8-A38A-46E4-9FEC-6EC6895052FB}">
      <dgm:prSet/>
      <dgm:spPr/>
      <dgm:t>
        <a:bodyPr/>
        <a:lstStyle/>
        <a:p>
          <a:endParaRPr lang="ru-RU"/>
        </a:p>
      </dgm:t>
    </dgm:pt>
    <dgm:pt modelId="{581F5D5D-934B-4237-A7F4-2E43682AE493}" type="pres">
      <dgm:prSet presAssocID="{5AEA5DF2-BAB0-4681-BF39-87C22855AC2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19944F2-E7B5-43A4-9563-5937A274237F}" type="pres">
      <dgm:prSet presAssocID="{5AEA5DF2-BAB0-4681-BF39-87C22855AC29}" presName="Name1" presStyleCnt="0"/>
      <dgm:spPr/>
    </dgm:pt>
    <dgm:pt modelId="{D567C730-DD68-46E1-A22A-F176D2A2CC66}" type="pres">
      <dgm:prSet presAssocID="{5AEA5DF2-BAB0-4681-BF39-87C22855AC29}" presName="cycle" presStyleCnt="0"/>
      <dgm:spPr/>
    </dgm:pt>
    <dgm:pt modelId="{A947C46B-5867-4BC9-AC38-E6C9A369784B}" type="pres">
      <dgm:prSet presAssocID="{5AEA5DF2-BAB0-4681-BF39-87C22855AC29}" presName="srcNode" presStyleLbl="node1" presStyleIdx="0" presStyleCnt="7"/>
      <dgm:spPr/>
    </dgm:pt>
    <dgm:pt modelId="{4A1618EA-520F-43B1-93E8-4B42C32CC5B3}" type="pres">
      <dgm:prSet presAssocID="{5AEA5DF2-BAB0-4681-BF39-87C22855AC29}" presName="conn" presStyleLbl="parChTrans1D2" presStyleIdx="0" presStyleCnt="1"/>
      <dgm:spPr/>
      <dgm:t>
        <a:bodyPr/>
        <a:lstStyle/>
        <a:p>
          <a:endParaRPr lang="ru-RU"/>
        </a:p>
      </dgm:t>
    </dgm:pt>
    <dgm:pt modelId="{2A6841A8-B287-4420-83C0-236A8FC65C88}" type="pres">
      <dgm:prSet presAssocID="{5AEA5DF2-BAB0-4681-BF39-87C22855AC29}" presName="extraNode" presStyleLbl="node1" presStyleIdx="0" presStyleCnt="7"/>
      <dgm:spPr/>
    </dgm:pt>
    <dgm:pt modelId="{86E7A872-48A4-4919-8E3D-ABD06DE8A46D}" type="pres">
      <dgm:prSet presAssocID="{5AEA5DF2-BAB0-4681-BF39-87C22855AC29}" presName="dstNode" presStyleLbl="node1" presStyleIdx="0" presStyleCnt="7"/>
      <dgm:spPr/>
    </dgm:pt>
    <dgm:pt modelId="{AE2E0BAB-0D3F-468D-8886-FA1976F6F373}" type="pres">
      <dgm:prSet presAssocID="{F5D4BDFC-961E-4984-B4A7-5587A4000157}" presName="text_1" presStyleLbl="node1" presStyleIdx="0" presStyleCnt="7" custScaleY="146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05F86-8E3C-421C-82A6-6EFF04F1D676}" type="pres">
      <dgm:prSet presAssocID="{F5D4BDFC-961E-4984-B4A7-5587A4000157}" presName="accent_1" presStyleCnt="0"/>
      <dgm:spPr/>
    </dgm:pt>
    <dgm:pt modelId="{CBF2B214-68F4-409B-9590-C65D1C84A25E}" type="pres">
      <dgm:prSet presAssocID="{F5D4BDFC-961E-4984-B4A7-5587A4000157}" presName="accentRepeatNode" presStyleLbl="solidFgAcc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D78F7C0-A1F8-4316-BE97-69EEF5815DF9}" type="pres">
      <dgm:prSet presAssocID="{8CD70578-EB3A-4B03-8572-079D8A1A85F4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A84D13-CD15-4A60-8F11-7E655EB7A29D}" type="pres">
      <dgm:prSet presAssocID="{8CD70578-EB3A-4B03-8572-079D8A1A85F4}" presName="accent_2" presStyleCnt="0"/>
      <dgm:spPr/>
    </dgm:pt>
    <dgm:pt modelId="{D1E44DFB-321A-4890-A565-2E94A49A6D26}" type="pres">
      <dgm:prSet presAssocID="{8CD70578-EB3A-4B03-8572-079D8A1A85F4}" presName="accentRepeatNode" presStyleLbl="solidFgAcc1" presStyleIdx="1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100D6D6-D597-400F-A2C0-3CCC471A666C}" type="pres">
      <dgm:prSet presAssocID="{29BBDD98-650F-44BC-B27A-AD051EC71D5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721A2B-2B47-4B66-84DA-D4479076EB05}" type="pres">
      <dgm:prSet presAssocID="{29BBDD98-650F-44BC-B27A-AD051EC71D5A}" presName="accent_3" presStyleCnt="0"/>
      <dgm:spPr/>
    </dgm:pt>
    <dgm:pt modelId="{86FE0FE5-BDD0-4E30-BD12-0C0E47FD9082}" type="pres">
      <dgm:prSet presAssocID="{29BBDD98-650F-44BC-B27A-AD051EC71D5A}" presName="accentRepeatNode" presStyleLbl="solidFgAcc1" presStyleIdx="2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017D1E8-5415-4968-BBEC-D1AD686B6D5A}" type="pres">
      <dgm:prSet presAssocID="{ED31221F-8833-4B45-9617-A47A435976A0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8B95AB-223F-4882-A8C0-D6335A03FC7B}" type="pres">
      <dgm:prSet presAssocID="{ED31221F-8833-4B45-9617-A47A435976A0}" presName="accent_4" presStyleCnt="0"/>
      <dgm:spPr/>
    </dgm:pt>
    <dgm:pt modelId="{D527AA0E-56B0-405B-BB43-9873A981CBAF}" type="pres">
      <dgm:prSet presAssocID="{ED31221F-8833-4B45-9617-A47A435976A0}" presName="accentRepeatNode" presStyleLbl="solidFgAcc1" presStyleIdx="3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7298035-2FBA-4E02-82D3-7995CA367B33}" type="pres">
      <dgm:prSet presAssocID="{B349C48D-4F20-4CA3-A2B0-76835968C4D6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952091-F361-4289-A22A-F83E309849B4}" type="pres">
      <dgm:prSet presAssocID="{B349C48D-4F20-4CA3-A2B0-76835968C4D6}" presName="accent_5" presStyleCnt="0"/>
      <dgm:spPr/>
    </dgm:pt>
    <dgm:pt modelId="{2FE2698E-CF56-4033-9A48-350D0052B287}" type="pres">
      <dgm:prSet presAssocID="{B349C48D-4F20-4CA3-A2B0-76835968C4D6}" presName="accentRepeatNode" presStyleLbl="solidFgAcc1" presStyleIdx="4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82CBB7B-20D4-4CE3-B3F7-9BE1BE3B9012}" type="pres">
      <dgm:prSet presAssocID="{037137F6-BEF5-410C-B9DF-EA116FD625C6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5DD930-C601-4BE9-8D27-EA0479E9FFC6}" type="pres">
      <dgm:prSet presAssocID="{037137F6-BEF5-410C-B9DF-EA116FD625C6}" presName="accent_6" presStyleCnt="0"/>
      <dgm:spPr/>
    </dgm:pt>
    <dgm:pt modelId="{5461799A-EC4B-4A4E-AD6A-D8123FF0D28A}" type="pres">
      <dgm:prSet presAssocID="{037137F6-BEF5-410C-B9DF-EA116FD625C6}" presName="accentRepeatNode" presStyleLbl="solidFgAcc1" presStyleIdx="5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310FD4-25C3-43DA-9F45-7AEED3C80026}" type="pres">
      <dgm:prSet presAssocID="{BACC0A92-B0D6-49E4-A91A-526C49CC8BEF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B4B4AF-6296-4C06-BD98-3C0F6572C52A}" type="pres">
      <dgm:prSet presAssocID="{BACC0A92-B0D6-49E4-A91A-526C49CC8BEF}" presName="accent_7" presStyleCnt="0"/>
      <dgm:spPr/>
    </dgm:pt>
    <dgm:pt modelId="{4C6CC1F9-7AA2-4DA0-A402-02F530BA90C6}" type="pres">
      <dgm:prSet presAssocID="{BACC0A92-B0D6-49E4-A91A-526C49CC8BEF}" presName="accentRepeatNode" presStyleLbl="solidFgAcc1" presStyleIdx="6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6612E235-0ABC-453F-B6E5-69C4216C1603}" type="presOf" srcId="{BACC0A92-B0D6-49E4-A91A-526C49CC8BEF}" destId="{EC310FD4-25C3-43DA-9F45-7AEED3C80026}" srcOrd="0" destOrd="0" presId="urn:microsoft.com/office/officeart/2008/layout/VerticalCurvedList"/>
    <dgm:cxn modelId="{F0CB86EE-E1A1-40A2-AD43-DF2BB5911E5B}" srcId="{5AEA5DF2-BAB0-4681-BF39-87C22855AC29}" destId="{8CD70578-EB3A-4B03-8572-079D8A1A85F4}" srcOrd="1" destOrd="0" parTransId="{7048E58C-E402-4C89-BF39-0015119E39DE}" sibTransId="{2ACB57C5-A945-48B0-B3D0-D41D5AFF96AA}"/>
    <dgm:cxn modelId="{CB2BE90E-AAC9-4A71-AE31-F77B65296AC7}" srcId="{5AEA5DF2-BAB0-4681-BF39-87C22855AC29}" destId="{ED31221F-8833-4B45-9617-A47A435976A0}" srcOrd="3" destOrd="0" parTransId="{65BF76FB-9EC1-4C92-91CF-52CEE8CFCD48}" sibTransId="{0C1811EF-4079-450F-9AB0-CA51AAF9A2E5}"/>
    <dgm:cxn modelId="{E1679E49-96FB-4E84-A882-06A591406801}" srcId="{5AEA5DF2-BAB0-4681-BF39-87C22855AC29}" destId="{25052616-F33A-4F19-A231-BADD3BA409D5}" srcOrd="9" destOrd="0" parTransId="{7D22BA7C-2DDD-4A0E-9A25-2584AD829429}" sibTransId="{3419280D-38FD-4226-9360-8295BE2BBFB1}"/>
    <dgm:cxn modelId="{C5F87673-0517-4642-A89D-0922C4C33CC9}" srcId="{5AEA5DF2-BAB0-4681-BF39-87C22855AC29}" destId="{29BBDD98-650F-44BC-B27A-AD051EC71D5A}" srcOrd="2" destOrd="0" parTransId="{EC10ED0B-F7ED-466F-A3E9-02C9495B347E}" sibTransId="{C0600C5F-7EC5-464C-A56A-34BBD5D19180}"/>
    <dgm:cxn modelId="{BB2B563E-7E50-4D20-B515-E95629958B96}" srcId="{5AEA5DF2-BAB0-4681-BF39-87C22855AC29}" destId="{92F55FBB-C891-4A41-BD03-36EDBD462704}" srcOrd="8" destOrd="0" parTransId="{0A0EA30E-33AB-451F-A6C8-DE623ED409C2}" sibTransId="{F71CBD6E-AB39-459A-8087-33642F6BB803}"/>
    <dgm:cxn modelId="{4FD827FE-53A6-4152-8F6F-301870A7BF4D}" srcId="{5AEA5DF2-BAB0-4681-BF39-87C22855AC29}" destId="{037137F6-BEF5-410C-B9DF-EA116FD625C6}" srcOrd="5" destOrd="0" parTransId="{C0587E31-41DC-4704-8240-877726847C7A}" sibTransId="{3267C007-B9D1-4F33-9D53-62343465286A}"/>
    <dgm:cxn modelId="{B5C04EB7-4FEB-478F-B8EC-D409C3E646E6}" type="presOf" srcId="{ED31221F-8833-4B45-9617-A47A435976A0}" destId="{D017D1E8-5415-4968-BBEC-D1AD686B6D5A}" srcOrd="0" destOrd="0" presId="urn:microsoft.com/office/officeart/2008/layout/VerticalCurvedList"/>
    <dgm:cxn modelId="{0C314E0B-2503-4C8B-94BD-98783BC7ADCD}" srcId="{5AEA5DF2-BAB0-4681-BF39-87C22855AC29}" destId="{B801C9E4-C94B-4AEE-90A8-74D82E87F9B4}" srcOrd="7" destOrd="0" parTransId="{47AC6B1A-9157-4268-B72A-AFF9AECD9488}" sibTransId="{E1755E57-3DB8-4D63-BDA7-EC1BCA460255}"/>
    <dgm:cxn modelId="{5591125F-BB6D-4754-AEC8-ECD20DEC5924}" type="presOf" srcId="{8CD70578-EB3A-4B03-8572-079D8A1A85F4}" destId="{3D78F7C0-A1F8-4316-BE97-69EEF5815DF9}" srcOrd="0" destOrd="0" presId="urn:microsoft.com/office/officeart/2008/layout/VerticalCurvedList"/>
    <dgm:cxn modelId="{A7EF5D20-B921-445B-8365-C6C41118CD3A}" srcId="{5AEA5DF2-BAB0-4681-BF39-87C22855AC29}" destId="{36A7C950-46E0-4675-8CA9-40FB3FC673C6}" srcOrd="10" destOrd="0" parTransId="{BEFD7189-0EE3-4479-8A51-10B3093D1138}" sibTransId="{1F2549F9-8124-4E8D-814F-457D091870DF}"/>
    <dgm:cxn modelId="{5C610A96-A515-4ED4-ADD6-6857C5721060}" type="presOf" srcId="{29BBDD98-650F-44BC-B27A-AD051EC71D5A}" destId="{9100D6D6-D597-400F-A2C0-3CCC471A666C}" srcOrd="0" destOrd="0" presId="urn:microsoft.com/office/officeart/2008/layout/VerticalCurvedList"/>
    <dgm:cxn modelId="{45D95CCE-A323-416D-92C0-65675687DFFA}" type="presOf" srcId="{B349C48D-4F20-4CA3-A2B0-76835968C4D6}" destId="{17298035-2FBA-4E02-82D3-7995CA367B33}" srcOrd="0" destOrd="0" presId="urn:microsoft.com/office/officeart/2008/layout/VerticalCurvedList"/>
    <dgm:cxn modelId="{B0D8CC12-0C5E-4A18-8B7D-845CD3CCA5CE}" type="presOf" srcId="{F5D4BDFC-961E-4984-B4A7-5587A4000157}" destId="{AE2E0BAB-0D3F-468D-8886-FA1976F6F373}" srcOrd="0" destOrd="0" presId="urn:microsoft.com/office/officeart/2008/layout/VerticalCurvedList"/>
    <dgm:cxn modelId="{EA5DA0E8-A38A-46E4-9FEC-6EC6895052FB}" srcId="{5AEA5DF2-BAB0-4681-BF39-87C22855AC29}" destId="{BACC0A92-B0D6-49E4-A91A-526C49CC8BEF}" srcOrd="6" destOrd="0" parTransId="{97349E65-BE57-48D9-873E-DE11B24702C6}" sibTransId="{10424DB6-A71D-49D8-B721-F2EDF4CD75C3}"/>
    <dgm:cxn modelId="{023FBAA5-3520-496C-8388-572020B9C89B}" type="presOf" srcId="{037137F6-BEF5-410C-B9DF-EA116FD625C6}" destId="{582CBB7B-20D4-4CE3-B3F7-9BE1BE3B9012}" srcOrd="0" destOrd="0" presId="urn:microsoft.com/office/officeart/2008/layout/VerticalCurvedList"/>
    <dgm:cxn modelId="{B9B2356B-0BA3-47EE-978C-7E4E6A6A25A3}" srcId="{5AEA5DF2-BAB0-4681-BF39-87C22855AC29}" destId="{F5D4BDFC-961E-4984-B4A7-5587A4000157}" srcOrd="0" destOrd="0" parTransId="{402596CD-254C-4E5E-BA25-FAB7B2CE15BE}" sibTransId="{DC019EE3-A840-46F0-A75F-09F258A8D9A3}"/>
    <dgm:cxn modelId="{BF338AB0-3472-4B84-945D-C1C2A9A19926}" type="presOf" srcId="{5AEA5DF2-BAB0-4681-BF39-87C22855AC29}" destId="{581F5D5D-934B-4237-A7F4-2E43682AE493}" srcOrd="0" destOrd="0" presId="urn:microsoft.com/office/officeart/2008/layout/VerticalCurvedList"/>
    <dgm:cxn modelId="{62C96268-8D76-4E6D-BDA1-EA5B26B6D397}" srcId="{5AEA5DF2-BAB0-4681-BF39-87C22855AC29}" destId="{B349C48D-4F20-4CA3-A2B0-76835968C4D6}" srcOrd="4" destOrd="0" parTransId="{78F70620-5356-44B7-BAE5-A499F455AD25}" sibTransId="{44A39A6B-6063-4F26-A6E5-960B274D7F59}"/>
    <dgm:cxn modelId="{EE73E331-9E8D-43A7-AC0D-3C5E61AFAD7E}" type="presOf" srcId="{DC019EE3-A840-46F0-A75F-09F258A8D9A3}" destId="{4A1618EA-520F-43B1-93E8-4B42C32CC5B3}" srcOrd="0" destOrd="0" presId="urn:microsoft.com/office/officeart/2008/layout/VerticalCurvedList"/>
    <dgm:cxn modelId="{D1B57EB8-D06A-4E79-929E-866DC095FDC1}" type="presParOf" srcId="{581F5D5D-934B-4237-A7F4-2E43682AE493}" destId="{619944F2-E7B5-43A4-9563-5937A274237F}" srcOrd="0" destOrd="0" presId="urn:microsoft.com/office/officeart/2008/layout/VerticalCurvedList"/>
    <dgm:cxn modelId="{533017A4-3DEB-4A8A-ABED-1318BF8A68E0}" type="presParOf" srcId="{619944F2-E7B5-43A4-9563-5937A274237F}" destId="{D567C730-DD68-46E1-A22A-F176D2A2CC66}" srcOrd="0" destOrd="0" presId="urn:microsoft.com/office/officeart/2008/layout/VerticalCurvedList"/>
    <dgm:cxn modelId="{1789E82B-E2DE-4FC7-B075-BFD3E94CB95E}" type="presParOf" srcId="{D567C730-DD68-46E1-A22A-F176D2A2CC66}" destId="{A947C46B-5867-4BC9-AC38-E6C9A369784B}" srcOrd="0" destOrd="0" presId="urn:microsoft.com/office/officeart/2008/layout/VerticalCurvedList"/>
    <dgm:cxn modelId="{DCFE665A-E731-427B-AFB8-7D90550BD1A4}" type="presParOf" srcId="{D567C730-DD68-46E1-A22A-F176D2A2CC66}" destId="{4A1618EA-520F-43B1-93E8-4B42C32CC5B3}" srcOrd="1" destOrd="0" presId="urn:microsoft.com/office/officeart/2008/layout/VerticalCurvedList"/>
    <dgm:cxn modelId="{6C052AB7-19BC-4DD5-B243-E1B7CA609148}" type="presParOf" srcId="{D567C730-DD68-46E1-A22A-F176D2A2CC66}" destId="{2A6841A8-B287-4420-83C0-236A8FC65C88}" srcOrd="2" destOrd="0" presId="urn:microsoft.com/office/officeart/2008/layout/VerticalCurvedList"/>
    <dgm:cxn modelId="{FA139F56-3A2F-4BCC-A7A4-D2CF6BE04C57}" type="presParOf" srcId="{D567C730-DD68-46E1-A22A-F176D2A2CC66}" destId="{86E7A872-48A4-4919-8E3D-ABD06DE8A46D}" srcOrd="3" destOrd="0" presId="urn:microsoft.com/office/officeart/2008/layout/VerticalCurvedList"/>
    <dgm:cxn modelId="{BA6DBA0B-5230-4C03-8E72-AE59FF40BF7E}" type="presParOf" srcId="{619944F2-E7B5-43A4-9563-5937A274237F}" destId="{AE2E0BAB-0D3F-468D-8886-FA1976F6F373}" srcOrd="1" destOrd="0" presId="urn:microsoft.com/office/officeart/2008/layout/VerticalCurvedList"/>
    <dgm:cxn modelId="{87606B2C-1AC3-47D3-9896-26C865200E5D}" type="presParOf" srcId="{619944F2-E7B5-43A4-9563-5937A274237F}" destId="{A1705F86-8E3C-421C-82A6-6EFF04F1D676}" srcOrd="2" destOrd="0" presId="urn:microsoft.com/office/officeart/2008/layout/VerticalCurvedList"/>
    <dgm:cxn modelId="{E71152D7-FACD-4E32-AB99-ADA6409699C5}" type="presParOf" srcId="{A1705F86-8E3C-421C-82A6-6EFF04F1D676}" destId="{CBF2B214-68F4-409B-9590-C65D1C84A25E}" srcOrd="0" destOrd="0" presId="urn:microsoft.com/office/officeart/2008/layout/VerticalCurvedList"/>
    <dgm:cxn modelId="{7FF3B808-4AF0-44C5-9712-1AA70EB1207A}" type="presParOf" srcId="{619944F2-E7B5-43A4-9563-5937A274237F}" destId="{3D78F7C0-A1F8-4316-BE97-69EEF5815DF9}" srcOrd="3" destOrd="0" presId="urn:microsoft.com/office/officeart/2008/layout/VerticalCurvedList"/>
    <dgm:cxn modelId="{62E350A3-B7B3-4C3E-964B-ADDF5860D8BE}" type="presParOf" srcId="{619944F2-E7B5-43A4-9563-5937A274237F}" destId="{BFA84D13-CD15-4A60-8F11-7E655EB7A29D}" srcOrd="4" destOrd="0" presId="urn:microsoft.com/office/officeart/2008/layout/VerticalCurvedList"/>
    <dgm:cxn modelId="{D864E719-8C25-4FED-BAED-228150485EA2}" type="presParOf" srcId="{BFA84D13-CD15-4A60-8F11-7E655EB7A29D}" destId="{D1E44DFB-321A-4890-A565-2E94A49A6D26}" srcOrd="0" destOrd="0" presId="urn:microsoft.com/office/officeart/2008/layout/VerticalCurvedList"/>
    <dgm:cxn modelId="{64C52B4A-5E16-4F7C-9AF6-4BF00F6B0CF4}" type="presParOf" srcId="{619944F2-E7B5-43A4-9563-5937A274237F}" destId="{9100D6D6-D597-400F-A2C0-3CCC471A666C}" srcOrd="5" destOrd="0" presId="urn:microsoft.com/office/officeart/2008/layout/VerticalCurvedList"/>
    <dgm:cxn modelId="{4797B49C-4CD8-4962-9745-00C3878694EC}" type="presParOf" srcId="{619944F2-E7B5-43A4-9563-5937A274237F}" destId="{3E721A2B-2B47-4B66-84DA-D4479076EB05}" srcOrd="6" destOrd="0" presId="urn:microsoft.com/office/officeart/2008/layout/VerticalCurvedList"/>
    <dgm:cxn modelId="{B167C35F-7EE9-47DB-B4A2-BBF05B582E75}" type="presParOf" srcId="{3E721A2B-2B47-4B66-84DA-D4479076EB05}" destId="{86FE0FE5-BDD0-4E30-BD12-0C0E47FD9082}" srcOrd="0" destOrd="0" presId="urn:microsoft.com/office/officeart/2008/layout/VerticalCurvedList"/>
    <dgm:cxn modelId="{8FAA9BE2-14FE-495E-998E-D8B70496D2EE}" type="presParOf" srcId="{619944F2-E7B5-43A4-9563-5937A274237F}" destId="{D017D1E8-5415-4968-BBEC-D1AD686B6D5A}" srcOrd="7" destOrd="0" presId="urn:microsoft.com/office/officeart/2008/layout/VerticalCurvedList"/>
    <dgm:cxn modelId="{50BCAA80-AAA9-4226-9DB9-E43A97DDAFAF}" type="presParOf" srcId="{619944F2-E7B5-43A4-9563-5937A274237F}" destId="{238B95AB-223F-4882-A8C0-D6335A03FC7B}" srcOrd="8" destOrd="0" presId="urn:microsoft.com/office/officeart/2008/layout/VerticalCurvedList"/>
    <dgm:cxn modelId="{D193DCB7-9E1B-424B-B30F-3D0FDCB8BDF8}" type="presParOf" srcId="{238B95AB-223F-4882-A8C0-D6335A03FC7B}" destId="{D527AA0E-56B0-405B-BB43-9873A981CBAF}" srcOrd="0" destOrd="0" presId="urn:microsoft.com/office/officeart/2008/layout/VerticalCurvedList"/>
    <dgm:cxn modelId="{5CDD9915-E57D-4228-B220-076111D36334}" type="presParOf" srcId="{619944F2-E7B5-43A4-9563-5937A274237F}" destId="{17298035-2FBA-4E02-82D3-7995CA367B33}" srcOrd="9" destOrd="0" presId="urn:microsoft.com/office/officeart/2008/layout/VerticalCurvedList"/>
    <dgm:cxn modelId="{3FEBCB58-2F25-4DE7-91D4-E2A8B90B8C3F}" type="presParOf" srcId="{619944F2-E7B5-43A4-9563-5937A274237F}" destId="{A3952091-F361-4289-A22A-F83E309849B4}" srcOrd="10" destOrd="0" presId="urn:microsoft.com/office/officeart/2008/layout/VerticalCurvedList"/>
    <dgm:cxn modelId="{2E4D5C4E-0270-4B1C-8043-47B947B78C62}" type="presParOf" srcId="{A3952091-F361-4289-A22A-F83E309849B4}" destId="{2FE2698E-CF56-4033-9A48-350D0052B287}" srcOrd="0" destOrd="0" presId="urn:microsoft.com/office/officeart/2008/layout/VerticalCurvedList"/>
    <dgm:cxn modelId="{9B735C5B-C89C-476F-9D8B-13E3560B22F3}" type="presParOf" srcId="{619944F2-E7B5-43A4-9563-5937A274237F}" destId="{582CBB7B-20D4-4CE3-B3F7-9BE1BE3B9012}" srcOrd="11" destOrd="0" presId="urn:microsoft.com/office/officeart/2008/layout/VerticalCurvedList"/>
    <dgm:cxn modelId="{B3744DBD-5BC0-4DFB-A48D-2A6C6E6FA075}" type="presParOf" srcId="{619944F2-E7B5-43A4-9563-5937A274237F}" destId="{CB5DD930-C601-4BE9-8D27-EA0479E9FFC6}" srcOrd="12" destOrd="0" presId="urn:microsoft.com/office/officeart/2008/layout/VerticalCurvedList"/>
    <dgm:cxn modelId="{2349AC18-A6E9-4689-B740-17359917D8BF}" type="presParOf" srcId="{CB5DD930-C601-4BE9-8D27-EA0479E9FFC6}" destId="{5461799A-EC4B-4A4E-AD6A-D8123FF0D28A}" srcOrd="0" destOrd="0" presId="urn:microsoft.com/office/officeart/2008/layout/VerticalCurvedList"/>
    <dgm:cxn modelId="{0304899F-A347-4DEB-9E11-CD95B2BF917F}" type="presParOf" srcId="{619944F2-E7B5-43A4-9563-5937A274237F}" destId="{EC310FD4-25C3-43DA-9F45-7AEED3C80026}" srcOrd="13" destOrd="0" presId="urn:microsoft.com/office/officeart/2008/layout/VerticalCurvedList"/>
    <dgm:cxn modelId="{347912A9-A24D-4044-B5E7-17E782F1247F}" type="presParOf" srcId="{619944F2-E7B5-43A4-9563-5937A274237F}" destId="{B4B4B4AF-6296-4C06-BD98-3C0F6572C52A}" srcOrd="14" destOrd="0" presId="urn:microsoft.com/office/officeart/2008/layout/VerticalCurvedList"/>
    <dgm:cxn modelId="{4E7DD2E6-B913-4907-A3F2-CB4A2C255C4F}" type="presParOf" srcId="{B4B4B4AF-6296-4C06-BD98-3C0F6572C52A}" destId="{4C6CC1F9-7AA2-4DA0-A402-02F530BA90C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CA8F6A-A719-4DC8-94AC-BDB5570A48AD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0BFF0ED-64E2-459A-A26E-8D0018A0462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i="0" dirty="0" smtClean="0">
              <a:latin typeface="Arial" pitchFamily="34" charset="0"/>
              <a:cs typeface="Arial" pitchFamily="34" charset="0"/>
            </a:rPr>
            <a:t>Особое место среди тех, кого помнят по благородным поступкам, занимают самоотверженные борцы за свободу и независимость своего народа</a:t>
          </a:r>
          <a:endParaRPr lang="ru-RU" sz="2800" b="1" i="0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B27D7C8C-7DFF-4995-8F71-9224B4C39174}" type="parTrans" cxnId="{035BA03A-5391-41D8-BB45-FCBAFE141F3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BB888F9-38AC-491F-9767-A2740C7024A5}" type="sibTrans" cxnId="{035BA03A-5391-41D8-BB45-FCBAFE141F3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250B9D5-EA85-4EE2-AC01-4AB4C1983EE1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i="0" dirty="0" smtClean="0">
              <a:latin typeface="Arial" pitchFamily="34" charset="0"/>
              <a:cs typeface="Arial" pitchFamily="34" charset="0"/>
            </a:rPr>
            <a:t>В Узбекистане он входит в число национальных героев</a:t>
          </a:r>
          <a:endParaRPr lang="ru-RU" sz="2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AADE0474-5764-459F-99B6-2BDA66DC5548}" type="parTrans" cxnId="{2FEBE147-C046-4010-952E-CD32E4E9D31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E677265-4466-4F62-828C-C111B714D3F4}" type="sibTrans" cxnId="{2FEBE147-C046-4010-952E-CD32E4E9D31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C826121-EE82-4EC9-B875-65D4894F13E2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i="0" dirty="0" smtClean="0">
              <a:latin typeface="Arial" pitchFamily="34" charset="0"/>
              <a:cs typeface="Arial" pitchFamily="34" charset="0"/>
            </a:rPr>
            <a:t>Его великое имя связано с тяжелыми годами, когда на территорию Средней Азии напал Чингисхан</a:t>
          </a:r>
          <a:endParaRPr lang="ru-RU" sz="2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852A083-B918-4A3F-BB0D-4F3CE4077B47}" type="parTrans" cxnId="{CECA86A4-65FA-43EB-93DE-217E1A004468}">
      <dgm:prSet/>
      <dgm:spPr/>
      <dgm:t>
        <a:bodyPr/>
        <a:lstStyle/>
        <a:p>
          <a:endParaRPr lang="ru-RU"/>
        </a:p>
      </dgm:t>
    </dgm:pt>
    <dgm:pt modelId="{EF398533-E015-48BD-964F-14D69A400ECB}" type="sibTrans" cxnId="{CECA86A4-65FA-43EB-93DE-217E1A004468}">
      <dgm:prSet/>
      <dgm:spPr/>
      <dgm:t>
        <a:bodyPr/>
        <a:lstStyle/>
        <a:p>
          <a:endParaRPr lang="ru-RU"/>
        </a:p>
      </dgm:t>
    </dgm:pt>
    <dgm:pt modelId="{7BCE5AD0-C711-4E37-97F4-AED9AAA54F0B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i="0" dirty="0" smtClean="0">
              <a:latin typeface="Arial" pitchFamily="34" charset="0"/>
              <a:cs typeface="Arial" pitchFamily="34" charset="0"/>
            </a:rPr>
            <a:t>Его подвиг остался в истории, благодарные потомки через столетия поминают его добрым словом и гордятся им, его жизнь и деяния стали примером для молодежи нашей независимой страны</a:t>
          </a:r>
          <a:endParaRPr lang="ru-RU" sz="2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FDCB636-0CA7-44BB-B5FF-2503DC01AB70}" type="parTrans" cxnId="{F4106103-2AD1-4DFC-B0D4-0F080C31B3F6}">
      <dgm:prSet/>
      <dgm:spPr/>
      <dgm:t>
        <a:bodyPr/>
        <a:lstStyle/>
        <a:p>
          <a:endParaRPr lang="ru-RU"/>
        </a:p>
      </dgm:t>
    </dgm:pt>
    <dgm:pt modelId="{42B75136-BF57-44F4-BA98-37EFC7D879B2}" type="sibTrans" cxnId="{F4106103-2AD1-4DFC-B0D4-0F080C31B3F6}">
      <dgm:prSet/>
      <dgm:spPr/>
      <dgm:t>
        <a:bodyPr/>
        <a:lstStyle/>
        <a:p>
          <a:endParaRPr lang="ru-RU"/>
        </a:p>
      </dgm:t>
    </dgm:pt>
    <dgm:pt modelId="{71FD606C-BDF9-431F-B036-6ACA5D71E9FB}" type="pres">
      <dgm:prSet presAssocID="{55CA8F6A-A719-4DC8-94AC-BDB5570A48AD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1CE2F8-E67C-4BB2-8B7A-0153E465E37B}" type="pres">
      <dgm:prSet presAssocID="{40BFF0ED-64E2-459A-A26E-8D0018A04622}" presName="node" presStyleLbl="node1" presStyleIdx="0" presStyleCnt="4" custScaleX="374349" custScaleY="120178" custLinFactNeighborY="-67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EA25F-C933-4C09-B661-2E3993E0CA6F}" type="pres">
      <dgm:prSet presAssocID="{7BB888F9-38AC-491F-9767-A2740C7024A5}" presName="sibTrans" presStyleLbl="sibTrans2D1" presStyleIdx="0" presStyleCnt="3"/>
      <dgm:spPr/>
      <dgm:t>
        <a:bodyPr/>
        <a:lstStyle/>
        <a:p>
          <a:endParaRPr lang="ru-RU"/>
        </a:p>
      </dgm:t>
    </dgm:pt>
    <dgm:pt modelId="{DCBDC0F0-6741-4C7F-BF09-E698C478B404}" type="pres">
      <dgm:prSet presAssocID="{7BB888F9-38AC-491F-9767-A2740C7024A5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0CD5C445-56B8-405A-B378-89C8BE1B8BEE}" type="pres">
      <dgm:prSet presAssocID="{7BCE5AD0-C711-4E37-97F4-AED9AAA54F0B}" presName="node" presStyleLbl="node1" presStyleIdx="1" presStyleCnt="4" custScaleX="385376" custScaleY="158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90FE43-8216-4AC6-A909-66869E20A220}" type="pres">
      <dgm:prSet presAssocID="{42B75136-BF57-44F4-BA98-37EFC7D879B2}" presName="sibTrans" presStyleLbl="sibTrans2D1" presStyleIdx="1" presStyleCnt="3"/>
      <dgm:spPr/>
      <dgm:t>
        <a:bodyPr/>
        <a:lstStyle/>
        <a:p>
          <a:endParaRPr lang="ru-RU"/>
        </a:p>
      </dgm:t>
    </dgm:pt>
    <dgm:pt modelId="{0F172477-C880-44D9-8E8D-34F2AA4802FC}" type="pres">
      <dgm:prSet presAssocID="{42B75136-BF57-44F4-BA98-37EFC7D879B2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851EA354-B7BF-4E17-B279-23993A4C3656}" type="pres">
      <dgm:prSet presAssocID="{CC826121-EE82-4EC9-B875-65D4894F13E2}" presName="node" presStyleLbl="node1" presStyleIdx="2" presStyleCnt="4" custScaleX="374349" custScaleY="98844" custLinFactNeighborX="-5136" custLinFactNeighborY="-7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D6AD3A-1536-4075-9533-651D8493D5AC}" type="pres">
      <dgm:prSet presAssocID="{EF398533-E015-48BD-964F-14D69A400ECB}" presName="sibTrans" presStyleLbl="sibTrans2D1" presStyleIdx="2" presStyleCnt="3"/>
      <dgm:spPr/>
      <dgm:t>
        <a:bodyPr/>
        <a:lstStyle/>
        <a:p>
          <a:endParaRPr lang="ru-RU"/>
        </a:p>
      </dgm:t>
    </dgm:pt>
    <dgm:pt modelId="{D16DAF3C-D194-4CA8-B621-DB2118CA73E4}" type="pres">
      <dgm:prSet presAssocID="{EF398533-E015-48BD-964F-14D69A400ECB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D92AB306-7E3D-477C-9D22-FDE42D09E422}" type="pres">
      <dgm:prSet presAssocID="{C250B9D5-EA85-4EE2-AC01-4AB4C1983EE1}" presName="node" presStyleLbl="node1" presStyleIdx="3" presStyleCnt="4" custScaleX="385376" custScaleY="70071" custLinFactNeighborX="-3961" custLinFactNeighborY="7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C6A552-4C16-450A-A0E9-ED260B7B1D91}" type="presOf" srcId="{CC826121-EE82-4EC9-B875-65D4894F13E2}" destId="{851EA354-B7BF-4E17-B279-23993A4C3656}" srcOrd="0" destOrd="0" presId="urn:microsoft.com/office/officeart/2005/8/layout/process2"/>
    <dgm:cxn modelId="{BEEB406C-908A-4D8B-8C4E-7A4138B2F776}" type="presOf" srcId="{7BB888F9-38AC-491F-9767-A2740C7024A5}" destId="{DCBDC0F0-6741-4C7F-BF09-E698C478B404}" srcOrd="1" destOrd="0" presId="urn:microsoft.com/office/officeart/2005/8/layout/process2"/>
    <dgm:cxn modelId="{5232FA99-EF8B-414E-A2BB-32BB87A4008A}" type="presOf" srcId="{EF398533-E015-48BD-964F-14D69A400ECB}" destId="{4FD6AD3A-1536-4075-9533-651D8493D5AC}" srcOrd="0" destOrd="0" presId="urn:microsoft.com/office/officeart/2005/8/layout/process2"/>
    <dgm:cxn modelId="{536E82CB-161F-4DF0-B9FB-A0A6C4BACEC9}" type="presOf" srcId="{7BB888F9-38AC-491F-9767-A2740C7024A5}" destId="{261EA25F-C933-4C09-B661-2E3993E0CA6F}" srcOrd="0" destOrd="0" presId="urn:microsoft.com/office/officeart/2005/8/layout/process2"/>
    <dgm:cxn modelId="{316DD30F-1B98-46CB-B305-CB122568EC15}" type="presOf" srcId="{42B75136-BF57-44F4-BA98-37EFC7D879B2}" destId="{5590FE43-8216-4AC6-A909-66869E20A220}" srcOrd="0" destOrd="0" presId="urn:microsoft.com/office/officeart/2005/8/layout/process2"/>
    <dgm:cxn modelId="{DE69F42B-9140-4346-B6C6-8CD35481595D}" type="presOf" srcId="{55CA8F6A-A719-4DC8-94AC-BDB5570A48AD}" destId="{71FD606C-BDF9-431F-B036-6ACA5D71E9FB}" srcOrd="0" destOrd="0" presId="urn:microsoft.com/office/officeart/2005/8/layout/process2"/>
    <dgm:cxn modelId="{CECA86A4-65FA-43EB-93DE-217E1A004468}" srcId="{55CA8F6A-A719-4DC8-94AC-BDB5570A48AD}" destId="{CC826121-EE82-4EC9-B875-65D4894F13E2}" srcOrd="2" destOrd="0" parTransId="{5852A083-B918-4A3F-BB0D-4F3CE4077B47}" sibTransId="{EF398533-E015-48BD-964F-14D69A400ECB}"/>
    <dgm:cxn modelId="{F4106103-2AD1-4DFC-B0D4-0F080C31B3F6}" srcId="{55CA8F6A-A719-4DC8-94AC-BDB5570A48AD}" destId="{7BCE5AD0-C711-4E37-97F4-AED9AAA54F0B}" srcOrd="1" destOrd="0" parTransId="{CFDCB636-0CA7-44BB-B5FF-2503DC01AB70}" sibTransId="{42B75136-BF57-44F4-BA98-37EFC7D879B2}"/>
    <dgm:cxn modelId="{035BA03A-5391-41D8-BB45-FCBAFE141F3C}" srcId="{55CA8F6A-A719-4DC8-94AC-BDB5570A48AD}" destId="{40BFF0ED-64E2-459A-A26E-8D0018A04622}" srcOrd="0" destOrd="0" parTransId="{B27D7C8C-7DFF-4995-8F71-9224B4C39174}" sibTransId="{7BB888F9-38AC-491F-9767-A2740C7024A5}"/>
    <dgm:cxn modelId="{2FEBE147-C046-4010-952E-CD32E4E9D311}" srcId="{55CA8F6A-A719-4DC8-94AC-BDB5570A48AD}" destId="{C250B9D5-EA85-4EE2-AC01-4AB4C1983EE1}" srcOrd="3" destOrd="0" parTransId="{AADE0474-5764-459F-99B6-2BDA66DC5548}" sibTransId="{2E677265-4466-4F62-828C-C111B714D3F4}"/>
    <dgm:cxn modelId="{BEA6CE85-94E5-47FE-85B9-167C791B6903}" type="presOf" srcId="{EF398533-E015-48BD-964F-14D69A400ECB}" destId="{D16DAF3C-D194-4CA8-B621-DB2118CA73E4}" srcOrd="1" destOrd="0" presId="urn:microsoft.com/office/officeart/2005/8/layout/process2"/>
    <dgm:cxn modelId="{41F87336-0844-401B-A2D0-CFF9F81EE2AD}" type="presOf" srcId="{40BFF0ED-64E2-459A-A26E-8D0018A04622}" destId="{121CE2F8-E67C-4BB2-8B7A-0153E465E37B}" srcOrd="0" destOrd="0" presId="urn:microsoft.com/office/officeart/2005/8/layout/process2"/>
    <dgm:cxn modelId="{E0AB2CD2-9A79-4BA8-B1C1-E40822853FED}" type="presOf" srcId="{42B75136-BF57-44F4-BA98-37EFC7D879B2}" destId="{0F172477-C880-44D9-8E8D-34F2AA4802FC}" srcOrd="1" destOrd="0" presId="urn:microsoft.com/office/officeart/2005/8/layout/process2"/>
    <dgm:cxn modelId="{04E4F8C6-8CBF-4CE4-B2E1-4B57361B5A4E}" type="presOf" srcId="{7BCE5AD0-C711-4E37-97F4-AED9AAA54F0B}" destId="{0CD5C445-56B8-405A-B378-89C8BE1B8BEE}" srcOrd="0" destOrd="0" presId="urn:microsoft.com/office/officeart/2005/8/layout/process2"/>
    <dgm:cxn modelId="{9E74F6FC-FBF9-4BFD-BD4C-CD21C3033729}" type="presOf" srcId="{C250B9D5-EA85-4EE2-AC01-4AB4C1983EE1}" destId="{D92AB306-7E3D-477C-9D22-FDE42D09E422}" srcOrd="0" destOrd="0" presId="urn:microsoft.com/office/officeart/2005/8/layout/process2"/>
    <dgm:cxn modelId="{832E9A93-CA49-4073-9678-36B92321E2DC}" type="presParOf" srcId="{71FD606C-BDF9-431F-B036-6ACA5D71E9FB}" destId="{121CE2F8-E67C-4BB2-8B7A-0153E465E37B}" srcOrd="0" destOrd="0" presId="urn:microsoft.com/office/officeart/2005/8/layout/process2"/>
    <dgm:cxn modelId="{9F7A8355-4530-4CB1-AFC7-45B5DF55B34C}" type="presParOf" srcId="{71FD606C-BDF9-431F-B036-6ACA5D71E9FB}" destId="{261EA25F-C933-4C09-B661-2E3993E0CA6F}" srcOrd="1" destOrd="0" presId="urn:microsoft.com/office/officeart/2005/8/layout/process2"/>
    <dgm:cxn modelId="{7330036A-607D-4B52-B6B6-6CA139F5B21A}" type="presParOf" srcId="{261EA25F-C933-4C09-B661-2E3993E0CA6F}" destId="{DCBDC0F0-6741-4C7F-BF09-E698C478B404}" srcOrd="0" destOrd="0" presId="urn:microsoft.com/office/officeart/2005/8/layout/process2"/>
    <dgm:cxn modelId="{65E61498-7A09-40F9-9490-CC8506CF82B4}" type="presParOf" srcId="{71FD606C-BDF9-431F-B036-6ACA5D71E9FB}" destId="{0CD5C445-56B8-405A-B378-89C8BE1B8BEE}" srcOrd="2" destOrd="0" presId="urn:microsoft.com/office/officeart/2005/8/layout/process2"/>
    <dgm:cxn modelId="{B120240E-6364-4D99-A3C2-9D6F5B280BCB}" type="presParOf" srcId="{71FD606C-BDF9-431F-B036-6ACA5D71E9FB}" destId="{5590FE43-8216-4AC6-A909-66869E20A220}" srcOrd="3" destOrd="0" presId="urn:microsoft.com/office/officeart/2005/8/layout/process2"/>
    <dgm:cxn modelId="{F7E01064-F07F-4C6E-AFBF-A7A85A8DFA61}" type="presParOf" srcId="{5590FE43-8216-4AC6-A909-66869E20A220}" destId="{0F172477-C880-44D9-8E8D-34F2AA4802FC}" srcOrd="0" destOrd="0" presId="urn:microsoft.com/office/officeart/2005/8/layout/process2"/>
    <dgm:cxn modelId="{40AC42BA-7055-449B-B3E7-11547E6F4AFF}" type="presParOf" srcId="{71FD606C-BDF9-431F-B036-6ACA5D71E9FB}" destId="{851EA354-B7BF-4E17-B279-23993A4C3656}" srcOrd="4" destOrd="0" presId="urn:microsoft.com/office/officeart/2005/8/layout/process2"/>
    <dgm:cxn modelId="{3A1BC86B-675E-4D92-9A57-3944BB9425B1}" type="presParOf" srcId="{71FD606C-BDF9-431F-B036-6ACA5D71E9FB}" destId="{4FD6AD3A-1536-4075-9533-651D8493D5AC}" srcOrd="5" destOrd="0" presId="urn:microsoft.com/office/officeart/2005/8/layout/process2"/>
    <dgm:cxn modelId="{27516C8F-F7E0-4F51-8E05-944087719113}" type="presParOf" srcId="{4FD6AD3A-1536-4075-9533-651D8493D5AC}" destId="{D16DAF3C-D194-4CA8-B621-DB2118CA73E4}" srcOrd="0" destOrd="0" presId="urn:microsoft.com/office/officeart/2005/8/layout/process2"/>
    <dgm:cxn modelId="{ACD45C77-255A-475A-88E0-18E1C4DEE83A}" type="presParOf" srcId="{71FD606C-BDF9-431F-B036-6ACA5D71E9FB}" destId="{D92AB306-7E3D-477C-9D22-FDE42D09E422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ABA82F-5214-468F-A14B-A9AE091C3A5A}">
      <dsp:nvSpPr>
        <dsp:cNvPr id="0" name=""/>
        <dsp:cNvSpPr/>
      </dsp:nvSpPr>
      <dsp:spPr>
        <a:xfrm rot="10800000">
          <a:off x="376939" y="366"/>
          <a:ext cx="10479369" cy="790111"/>
        </a:xfrm>
        <a:prstGeom prst="homePlat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8417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Почему же хорезмшах не осмелился атаковать монголов? </a:t>
          </a:r>
          <a:endParaRPr lang="ru-RU" sz="28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10800000">
        <a:off x="376939" y="366"/>
        <a:ext cx="10479369" cy="790111"/>
      </dsp:txXfrm>
    </dsp:sp>
    <dsp:sp modelId="{CEDA9AB9-813A-42E9-B743-702138D1F963}">
      <dsp:nvSpPr>
        <dsp:cNvPr id="0" name=""/>
        <dsp:cNvSpPr/>
      </dsp:nvSpPr>
      <dsp:spPr>
        <a:xfrm>
          <a:off x="227951" y="60328"/>
          <a:ext cx="790111" cy="79011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7952CB-FC66-436A-A822-02BBB22EA3B0}">
      <dsp:nvSpPr>
        <dsp:cNvPr id="0" name=""/>
        <dsp:cNvSpPr/>
      </dsp:nvSpPr>
      <dsp:spPr>
        <a:xfrm rot="10800000">
          <a:off x="376939" y="1026332"/>
          <a:ext cx="10479369" cy="1478425"/>
        </a:xfrm>
        <a:prstGeom prst="homePlat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48417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Во-первых, Хорезм уже прошел пик своего расцвета, начинался переход к раздробленности, многие ханы мечтали об отделении, и хорезмшах, знавший об этом, не доверял им.</a:t>
          </a:r>
          <a:endParaRPr lang="ru-RU" sz="28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10800000">
        <a:off x="376939" y="1026332"/>
        <a:ext cx="10479369" cy="1478425"/>
      </dsp:txXfrm>
    </dsp:sp>
    <dsp:sp modelId="{F3695A5C-97DE-4845-A7DA-C3499BCF7BE5}">
      <dsp:nvSpPr>
        <dsp:cNvPr id="0" name=""/>
        <dsp:cNvSpPr/>
      </dsp:nvSpPr>
      <dsp:spPr>
        <a:xfrm>
          <a:off x="144017" y="1368151"/>
          <a:ext cx="790111" cy="79011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7A5C37-043D-4DC9-A591-E81D49C69AC7}">
      <dsp:nvSpPr>
        <dsp:cNvPr id="0" name=""/>
        <dsp:cNvSpPr/>
      </dsp:nvSpPr>
      <dsp:spPr>
        <a:xfrm rot="10800000">
          <a:off x="360057" y="2740613"/>
          <a:ext cx="10513133" cy="1429122"/>
        </a:xfrm>
        <a:prstGeom prst="homePlat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48417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Во-вторых, после похода на Багдад у хорезмшаха испортились отношения с мусульманским духовенством, а потому он опасался измены собственных войск.</a:t>
          </a:r>
          <a:endParaRPr lang="ru-RU" sz="28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10800000">
        <a:off x="360057" y="2740613"/>
        <a:ext cx="10513133" cy="1429122"/>
      </dsp:txXfrm>
    </dsp:sp>
    <dsp:sp modelId="{00ECF89C-9B98-4639-BB52-C06B7FB4C0CA}">
      <dsp:nvSpPr>
        <dsp:cNvPr id="0" name=""/>
        <dsp:cNvSpPr/>
      </dsp:nvSpPr>
      <dsp:spPr>
        <a:xfrm>
          <a:off x="288031" y="3024334"/>
          <a:ext cx="790111" cy="79011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EFB543-8BE9-44C5-B78B-9ADB183748A4}">
      <dsp:nvSpPr>
        <dsp:cNvPr id="0" name=""/>
        <dsp:cNvSpPr/>
      </dsp:nvSpPr>
      <dsp:spPr>
        <a:xfrm rot="10800000">
          <a:off x="360057" y="4405590"/>
          <a:ext cx="10513133" cy="1066651"/>
        </a:xfrm>
        <a:prstGeom prst="homePlat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48417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В-третьих, хорезмшах был встревожен результатами сражений и известиями о многочисленных победах </a:t>
          </a:r>
          <a:r>
            <a:rPr lang="ru-RU" sz="28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Чингизхана</a:t>
          </a:r>
          <a:r>
            <a:rPr lang="ru-RU" sz="2200" kern="1200" dirty="0" smtClean="0"/>
            <a:t>. </a:t>
          </a:r>
          <a:endParaRPr lang="ru-RU" sz="2200" kern="1200" dirty="0"/>
        </a:p>
      </dsp:txBody>
      <dsp:txXfrm rot="10800000">
        <a:off x="360057" y="4405590"/>
        <a:ext cx="10513133" cy="1066651"/>
      </dsp:txXfrm>
    </dsp:sp>
    <dsp:sp modelId="{5ADC09A4-4C93-4FFE-A60F-1A853D290298}">
      <dsp:nvSpPr>
        <dsp:cNvPr id="0" name=""/>
        <dsp:cNvSpPr/>
      </dsp:nvSpPr>
      <dsp:spPr>
        <a:xfrm>
          <a:off x="263072" y="4660527"/>
          <a:ext cx="790111" cy="79011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1618EA-520F-43B1-93E8-4B42C32CC5B3}">
      <dsp:nvSpPr>
        <dsp:cNvPr id="0" name=""/>
        <dsp:cNvSpPr/>
      </dsp:nvSpPr>
      <dsp:spPr>
        <a:xfrm>
          <a:off x="-6640474" y="-1016290"/>
          <a:ext cx="7909853" cy="7909853"/>
        </a:xfrm>
        <a:prstGeom prst="blockArc">
          <a:avLst>
            <a:gd name="adj1" fmla="val 18900000"/>
            <a:gd name="adj2" fmla="val 2700000"/>
            <a:gd name="adj3" fmla="val 27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2E0BAB-0D3F-468D-8886-FA1976F6F373}">
      <dsp:nvSpPr>
        <dsp:cNvPr id="0" name=""/>
        <dsp:cNvSpPr/>
      </dsp:nvSpPr>
      <dsp:spPr>
        <a:xfrm>
          <a:off x="412290" y="144016"/>
          <a:ext cx="11701247" cy="780454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23963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Монгольское завоевание нанесло тяжелейший удар по хозяйственной жизни Хорезма</a:t>
          </a:r>
          <a:endParaRPr lang="ru-RU" sz="2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412290" y="144016"/>
        <a:ext cx="11701247" cy="780454"/>
      </dsp:txXfrm>
    </dsp:sp>
    <dsp:sp modelId="{CBF2B214-68F4-409B-9590-C65D1C84A25E}">
      <dsp:nvSpPr>
        <dsp:cNvPr id="0" name=""/>
        <dsp:cNvSpPr/>
      </dsp:nvSpPr>
      <dsp:spPr>
        <a:xfrm>
          <a:off x="78461" y="200414"/>
          <a:ext cx="667658" cy="66765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78F7C0-A1F8-4316-BE97-69EEF5815DF9}">
      <dsp:nvSpPr>
        <dsp:cNvPr id="0" name=""/>
        <dsp:cNvSpPr/>
      </dsp:nvSpPr>
      <dsp:spPr>
        <a:xfrm>
          <a:off x="895990" y="1068840"/>
          <a:ext cx="11217548" cy="534126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23963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Цветущие земледельческие оазисы и города были разорены</a:t>
          </a:r>
          <a:endParaRPr lang="ru-RU" sz="22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895990" y="1068840"/>
        <a:ext cx="11217548" cy="534126"/>
      </dsp:txXfrm>
    </dsp:sp>
    <dsp:sp modelId="{D1E44DFB-321A-4890-A565-2E94A49A6D26}">
      <dsp:nvSpPr>
        <dsp:cNvPr id="0" name=""/>
        <dsp:cNvSpPr/>
      </dsp:nvSpPr>
      <dsp:spPr>
        <a:xfrm>
          <a:off x="562161" y="1002074"/>
          <a:ext cx="667658" cy="66765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00D6D6-D597-400F-A2C0-3CCC471A666C}">
      <dsp:nvSpPr>
        <dsp:cNvPr id="0" name=""/>
        <dsp:cNvSpPr/>
      </dsp:nvSpPr>
      <dsp:spPr>
        <a:xfrm>
          <a:off x="1161055" y="1869912"/>
          <a:ext cx="10952483" cy="534126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23963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Города превратились в руины</a:t>
          </a:r>
          <a:endParaRPr lang="ru-RU" sz="22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161055" y="1869912"/>
        <a:ext cx="10952483" cy="534126"/>
      </dsp:txXfrm>
    </dsp:sp>
    <dsp:sp modelId="{86FE0FE5-BDD0-4E30-BD12-0C0E47FD9082}">
      <dsp:nvSpPr>
        <dsp:cNvPr id="0" name=""/>
        <dsp:cNvSpPr/>
      </dsp:nvSpPr>
      <dsp:spPr>
        <a:xfrm>
          <a:off x="827226" y="1803147"/>
          <a:ext cx="667658" cy="66765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7D1E8-5415-4968-BBEC-D1AD686B6D5A}">
      <dsp:nvSpPr>
        <dsp:cNvPr id="0" name=""/>
        <dsp:cNvSpPr/>
      </dsp:nvSpPr>
      <dsp:spPr>
        <a:xfrm>
          <a:off x="1245687" y="2671572"/>
          <a:ext cx="10867850" cy="534126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23963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Была разрушена головная плотина оросительной системы оазиса</a:t>
          </a:r>
          <a:endParaRPr lang="ru-RU" sz="2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245687" y="2671572"/>
        <a:ext cx="10867850" cy="534126"/>
      </dsp:txXfrm>
    </dsp:sp>
    <dsp:sp modelId="{D527AA0E-56B0-405B-BB43-9873A981CBAF}">
      <dsp:nvSpPr>
        <dsp:cNvPr id="0" name=""/>
        <dsp:cNvSpPr/>
      </dsp:nvSpPr>
      <dsp:spPr>
        <a:xfrm>
          <a:off x="911858" y="2604806"/>
          <a:ext cx="667658" cy="66765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298035-2FBA-4E02-82D3-7995CA367B33}">
      <dsp:nvSpPr>
        <dsp:cNvPr id="0" name=""/>
        <dsp:cNvSpPr/>
      </dsp:nvSpPr>
      <dsp:spPr>
        <a:xfrm>
          <a:off x="1161055" y="3473232"/>
          <a:ext cx="10952483" cy="534126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23963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Ургенч был полностью затоплен водой</a:t>
          </a:r>
          <a:endParaRPr lang="ru-RU" sz="22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161055" y="3473232"/>
        <a:ext cx="10952483" cy="534126"/>
      </dsp:txXfrm>
    </dsp:sp>
    <dsp:sp modelId="{2FE2698E-CF56-4033-9A48-350D0052B287}">
      <dsp:nvSpPr>
        <dsp:cNvPr id="0" name=""/>
        <dsp:cNvSpPr/>
      </dsp:nvSpPr>
      <dsp:spPr>
        <a:xfrm>
          <a:off x="827226" y="3406466"/>
          <a:ext cx="667658" cy="66765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2CBB7B-20D4-4CE3-B3F7-9BE1BE3B9012}">
      <dsp:nvSpPr>
        <dsp:cNvPr id="0" name=""/>
        <dsp:cNvSpPr/>
      </dsp:nvSpPr>
      <dsp:spPr>
        <a:xfrm>
          <a:off x="895990" y="4274304"/>
          <a:ext cx="11217548" cy="534126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23963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Насильственный угон многих тысяч искусных мастеров ослабил ремесленное производство</a:t>
          </a:r>
          <a:endParaRPr lang="ru-RU" sz="22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895990" y="4274304"/>
        <a:ext cx="11217548" cy="534126"/>
      </dsp:txXfrm>
    </dsp:sp>
    <dsp:sp modelId="{5461799A-EC4B-4A4E-AD6A-D8123FF0D28A}">
      <dsp:nvSpPr>
        <dsp:cNvPr id="0" name=""/>
        <dsp:cNvSpPr/>
      </dsp:nvSpPr>
      <dsp:spPr>
        <a:xfrm>
          <a:off x="562161" y="4207539"/>
          <a:ext cx="667658" cy="66765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310FD4-25C3-43DA-9F45-7AEED3C80026}">
      <dsp:nvSpPr>
        <dsp:cNvPr id="0" name=""/>
        <dsp:cNvSpPr/>
      </dsp:nvSpPr>
      <dsp:spPr>
        <a:xfrm>
          <a:off x="412290" y="5075964"/>
          <a:ext cx="11701247" cy="534126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23963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Был нанесен огромный ущерб культурной, экономической и научной жизни страны</a:t>
          </a:r>
          <a:endParaRPr lang="ru-RU" sz="22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412290" y="5075964"/>
        <a:ext cx="11701247" cy="534126"/>
      </dsp:txXfrm>
    </dsp:sp>
    <dsp:sp modelId="{4C6CC1F9-7AA2-4DA0-A402-02F530BA90C6}">
      <dsp:nvSpPr>
        <dsp:cNvPr id="0" name=""/>
        <dsp:cNvSpPr/>
      </dsp:nvSpPr>
      <dsp:spPr>
        <a:xfrm>
          <a:off x="78461" y="5009198"/>
          <a:ext cx="667658" cy="66765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1CE2F8-E67C-4BB2-8B7A-0153E465E37B}">
      <dsp:nvSpPr>
        <dsp:cNvPr id="0" name=""/>
        <dsp:cNvSpPr/>
      </dsp:nvSpPr>
      <dsp:spPr>
        <a:xfrm>
          <a:off x="167923" y="0"/>
          <a:ext cx="11401457" cy="118556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latin typeface="Arial" pitchFamily="34" charset="0"/>
              <a:cs typeface="Arial" pitchFamily="34" charset="0"/>
            </a:rPr>
            <a:t>Особое место среди тех, кого помнят по благородным поступкам, занимают самоотверженные борцы за свободу и независимость своего народа</a:t>
          </a:r>
          <a:endParaRPr lang="ru-RU" sz="2800" b="1" i="0" kern="1200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167923" y="0"/>
        <a:ext cx="11401457" cy="1185566"/>
      </dsp:txXfrm>
    </dsp:sp>
    <dsp:sp modelId="{261EA25F-C933-4C09-B661-2E3993E0CA6F}">
      <dsp:nvSpPr>
        <dsp:cNvPr id="0" name=""/>
        <dsp:cNvSpPr/>
      </dsp:nvSpPr>
      <dsp:spPr>
        <a:xfrm rot="5400000">
          <a:off x="5682307" y="1212060"/>
          <a:ext cx="372688" cy="4439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>
            <a:latin typeface="Times New Roman" pitchFamily="18" charset="0"/>
            <a:cs typeface="Times New Roman" pitchFamily="18" charset="0"/>
          </a:endParaRPr>
        </a:p>
      </dsp:txBody>
      <dsp:txXfrm rot="5400000">
        <a:off x="5682307" y="1212060"/>
        <a:ext cx="372688" cy="443928"/>
      </dsp:txXfrm>
    </dsp:sp>
    <dsp:sp modelId="{0CD5C445-56B8-405A-B378-89C8BE1B8BEE}">
      <dsp:nvSpPr>
        <dsp:cNvPr id="0" name=""/>
        <dsp:cNvSpPr/>
      </dsp:nvSpPr>
      <dsp:spPr>
        <a:xfrm>
          <a:off x="0" y="1682484"/>
          <a:ext cx="11737304" cy="156563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latin typeface="Arial" pitchFamily="34" charset="0"/>
              <a:cs typeface="Arial" pitchFamily="34" charset="0"/>
            </a:rPr>
            <a:t>Его подвиг остался в истории, благодарные потомки через столетия поминают его добрым словом и гордятся им, его жизнь и деяния стали примером для молодежи нашей независимой страны</a:t>
          </a:r>
          <a:endParaRPr lang="ru-RU" sz="2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0" y="1682484"/>
        <a:ext cx="11737304" cy="1565638"/>
      </dsp:txXfrm>
    </dsp:sp>
    <dsp:sp modelId="{5590FE43-8216-4AC6-A909-66869E20A220}">
      <dsp:nvSpPr>
        <dsp:cNvPr id="0" name=""/>
        <dsp:cNvSpPr/>
      </dsp:nvSpPr>
      <dsp:spPr>
        <a:xfrm rot="5710333">
          <a:off x="5604719" y="3255030"/>
          <a:ext cx="344712" cy="4439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5710333">
        <a:off x="5604719" y="3255030"/>
        <a:ext cx="344712" cy="443928"/>
      </dsp:txXfrm>
    </dsp:sp>
    <dsp:sp modelId="{851EA354-B7BF-4E17-B279-23993A4C3656}">
      <dsp:nvSpPr>
        <dsp:cNvPr id="0" name=""/>
        <dsp:cNvSpPr/>
      </dsp:nvSpPr>
      <dsp:spPr>
        <a:xfrm>
          <a:off x="11497" y="3705867"/>
          <a:ext cx="11401457" cy="97510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latin typeface="Arial" pitchFamily="34" charset="0"/>
              <a:cs typeface="Arial" pitchFamily="34" charset="0"/>
            </a:rPr>
            <a:t>Его великое имя связано с тяжелыми годами, когда на территорию Средней Азии напал Чингисхан</a:t>
          </a:r>
          <a:endParaRPr lang="ru-RU" sz="2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1497" y="3705867"/>
        <a:ext cx="11401457" cy="975104"/>
      </dsp:txXfrm>
    </dsp:sp>
    <dsp:sp modelId="{4FD6AD3A-1536-4075-9533-651D8493D5AC}">
      <dsp:nvSpPr>
        <dsp:cNvPr id="0" name=""/>
        <dsp:cNvSpPr/>
      </dsp:nvSpPr>
      <dsp:spPr>
        <a:xfrm rot="5007926">
          <a:off x="5597601" y="4725221"/>
          <a:ext cx="401931" cy="4439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5007926">
        <a:off x="5597601" y="4725221"/>
        <a:ext cx="401931" cy="443928"/>
      </dsp:txXfrm>
    </dsp:sp>
    <dsp:sp modelId="{D92AB306-7E3D-477C-9D22-FDE42D09E422}">
      <dsp:nvSpPr>
        <dsp:cNvPr id="0" name=""/>
        <dsp:cNvSpPr/>
      </dsp:nvSpPr>
      <dsp:spPr>
        <a:xfrm>
          <a:off x="0" y="5213399"/>
          <a:ext cx="11737304" cy="69125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latin typeface="Arial" pitchFamily="34" charset="0"/>
              <a:cs typeface="Arial" pitchFamily="34" charset="0"/>
            </a:rPr>
            <a:t>В Узбекистане он входит в число национальных героев</a:t>
          </a:r>
          <a:endParaRPr lang="ru-RU" sz="28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0" y="5213399"/>
        <a:ext cx="11737304" cy="691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7A6E6-2BEB-4289-8C48-E149BD835215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32F52-5376-4195-AFB7-B4B9DCBDA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3798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108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6252783"/>
      </p:ext>
    </p:extLst>
  </p:cSld>
  <p:clrMapOvr>
    <a:masterClrMapping/>
  </p:clrMapOvr>
  <p:transition spd="slow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1177842"/>
      </p:ext>
    </p:extLst>
  </p:cSld>
  <p:clrMapOvr>
    <a:masterClrMapping/>
  </p:clrMapOvr>
  <p:transition spd="slow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529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529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5588630"/>
      </p:ext>
    </p:extLst>
  </p:cSld>
  <p:clrMapOvr>
    <a:masterClrMapping/>
  </p:clrMapOvr>
  <p:transition spd="slow">
    <p:cover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1" y="280618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1226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1226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1226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51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232179796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9243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2D1E6-B69E-491B-93FC-43A69A894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56450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52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17" name="bg object 17"/>
          <p:cNvSpPr/>
          <p:nvPr/>
        </p:nvSpPr>
        <p:spPr>
          <a:xfrm>
            <a:off x="141396" y="150395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3" y="1523336"/>
            <a:ext cx="3857668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073510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0658651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55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8445619"/>
      </p:ext>
    </p:extLst>
  </p:cSld>
  <p:clrMapOvr>
    <a:masterClrMapping/>
  </p:clrMapOvr>
  <p:transition spd="slow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2334245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80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80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2193573"/>
      </p:ext>
    </p:extLst>
  </p:cSld>
  <p:clrMapOvr>
    <a:masterClrMapping/>
  </p:clrMapOvr>
  <p:transition spd="slow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820922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12016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70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320262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9346977"/>
      </p:ext>
    </p:extLst>
  </p:cSld>
  <p:clrMapOvr>
    <a:masterClrMapping/>
  </p:clrMapOvr>
  <p:transition spd="slow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700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5A1CB-DE4E-4E95-B4AD-60ED9AE334D2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700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700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304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7" r:id="rId14"/>
  </p:sldLayoutIdLst>
  <p:transition spd="slow">
    <p:cover dir="r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/>
          <p:cNvSpPr>
            <a:spLocks/>
          </p:cNvSpPr>
          <p:nvPr/>
        </p:nvSpPr>
        <p:spPr bwMode="auto">
          <a:xfrm>
            <a:off x="2117" y="3701"/>
            <a:ext cx="12175067" cy="21574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385" y="535625"/>
            <a:ext cx="6853767" cy="995676"/>
          </a:xfrm>
        </p:spPr>
        <p:txBody>
          <a:bodyPr wrap="square" tIns="25927">
            <a:spAutoFit/>
          </a:bodyPr>
          <a:lstStyle/>
          <a:p>
            <a:pPr marL="22545" defTabSz="1024014" eaLnBrk="1" fontAlgn="auto" hangingPunct="1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defRPr/>
            </a:pPr>
            <a:r>
              <a:rPr lang="ru-RU" sz="6000" b="1" spc="9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ИСТОРИЯ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839416" y="2708920"/>
            <a:ext cx="6624736" cy="3066901"/>
          </a:xfrm>
          <a:prstGeom prst="rect">
            <a:avLst/>
          </a:prstGeom>
        </p:spPr>
        <p:txBody>
          <a:bodyPr wrap="square" lIns="0" tIns="24800" rIns="0" bIns="0">
            <a:spAutoFit/>
          </a:bodyPr>
          <a:lstStyle/>
          <a:p>
            <a:pPr marL="32690" algn="ctr" defTabSz="1023886" eaLnBrk="1" fontAlgn="auto" hangingPunct="1">
              <a:spcBef>
                <a:spcPts val="196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/>
                <a:cs typeface="Arial"/>
              </a:rPr>
              <a:t>Тема урока:</a:t>
            </a:r>
          </a:p>
          <a:p>
            <a:pPr marL="32690" algn="ctr" defTabSz="1023886" eaLnBrk="1" fontAlgn="auto" hangingPunct="1">
              <a:spcBef>
                <a:spcPts val="196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Arial"/>
                <a:cs typeface="Arial"/>
              </a:rPr>
              <a:t>«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НАЦИОНАЛЬНЫЙ ГЕРОЙ НАШЕГО НАРОДА ДЖАЛАЛИДДИН МАНГУБЕРДЫ</a:t>
            </a:r>
            <a:r>
              <a:rPr lang="ru-RU" sz="4000" b="1" dirty="0" smtClean="0">
                <a:solidFill>
                  <a:srgbClr val="002060"/>
                </a:solidFill>
                <a:latin typeface="Arial"/>
                <a:cs typeface="Arial"/>
              </a:rPr>
              <a:t>» </a:t>
            </a:r>
          </a:p>
        </p:txBody>
      </p:sp>
      <p:sp>
        <p:nvSpPr>
          <p:cNvPr id="6152" name="object 9"/>
          <p:cNvSpPr>
            <a:spLocks/>
          </p:cNvSpPr>
          <p:nvPr/>
        </p:nvSpPr>
        <p:spPr bwMode="auto">
          <a:xfrm>
            <a:off x="9941984" y="461963"/>
            <a:ext cx="1276349" cy="1276350"/>
          </a:xfrm>
          <a:custGeom>
            <a:avLst/>
            <a:gdLst>
              <a:gd name="T0" fmla="*/ 1078999 w 603885"/>
              <a:gd name="T1" fmla="*/ 0 h 603885"/>
              <a:gd name="T2" fmla="*/ 0 w 603885"/>
              <a:gd name="T3" fmla="*/ 0 h 603885"/>
              <a:gd name="T4" fmla="*/ 0 w 603885"/>
              <a:gd name="T5" fmla="*/ 1275786 h 603885"/>
              <a:gd name="T6" fmla="*/ 1078999 w 603885"/>
              <a:gd name="T7" fmla="*/ 1275786 h 603885"/>
              <a:gd name="T8" fmla="*/ 1078999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3" name="object 10"/>
          <p:cNvSpPr>
            <a:spLocks/>
          </p:cNvSpPr>
          <p:nvPr/>
        </p:nvSpPr>
        <p:spPr bwMode="auto">
          <a:xfrm>
            <a:off x="9941984" y="482600"/>
            <a:ext cx="1276349" cy="1276350"/>
          </a:xfrm>
          <a:custGeom>
            <a:avLst/>
            <a:gdLst>
              <a:gd name="T0" fmla="*/ 0 w 603885"/>
              <a:gd name="T1" fmla="*/ 0 h 603885"/>
              <a:gd name="T2" fmla="*/ 956818 w 603885"/>
              <a:gd name="T3" fmla="*/ 0 h 603885"/>
              <a:gd name="T4" fmla="*/ 956818 w 603885"/>
              <a:gd name="T5" fmla="*/ 1275786 h 603885"/>
              <a:gd name="T6" fmla="*/ 0 w 603885"/>
              <a:gd name="T7" fmla="*/ 1275786 h 603885"/>
              <a:gd name="T8" fmla="*/ 0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6480" y="548685"/>
            <a:ext cx="361587" cy="767122"/>
          </a:xfrm>
          <a:prstGeom prst="rect">
            <a:avLst/>
          </a:prstGeom>
        </p:spPr>
        <p:txBody>
          <a:bodyPr wrap="square" lIns="0" tIns="28183" rIns="0" bIns="0">
            <a:spAutoFit/>
          </a:bodyPr>
          <a:lstStyle/>
          <a:p>
            <a:pPr algn="ctr" defTabSz="1023886" eaLnBrk="1" fontAlgn="auto" hangingPunct="1">
              <a:spcBef>
                <a:spcPts val="222"/>
              </a:spcBef>
              <a:spcAft>
                <a:spcPts val="0"/>
              </a:spcAft>
              <a:defRPr/>
            </a:pPr>
            <a:r>
              <a:rPr lang="ru-RU" sz="4800" b="1" spc="18" dirty="0" smtClean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9984432" y="1176284"/>
            <a:ext cx="1143000" cy="452516"/>
          </a:xfrm>
          <a:prstGeom prst="rect">
            <a:avLst/>
          </a:prstGeom>
        </p:spPr>
        <p:txBody>
          <a:bodyPr lIns="0" tIns="21420" rIns="0" bIns="0">
            <a:spAutoFit/>
          </a:bodyPr>
          <a:lstStyle/>
          <a:p>
            <a:pPr algn="ctr" defTabSz="1023886" eaLnBrk="1" fontAlgn="auto" hangingPunct="1">
              <a:spcBef>
                <a:spcPts val="169"/>
              </a:spcBef>
              <a:spcAft>
                <a:spcPts val="0"/>
              </a:spcAft>
              <a:defRPr/>
            </a:pPr>
            <a:r>
              <a:rPr lang="ru-RU" sz="2800" b="1" spc="-9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" name="object 13">
            <a:extLst>
              <a:ext uri="{FF2B5EF4-FFF2-40B4-BE49-F238E27FC236}">
                <a16:creationId xmlns:a16="http://schemas.microsoft.com/office/drawing/2014/main" xmlns="" id="{FBDC4668-53F8-453D-BAE8-6EC39154C51F}"/>
              </a:ext>
            </a:extLst>
          </p:cNvPr>
          <p:cNvSpPr/>
          <p:nvPr/>
        </p:nvSpPr>
        <p:spPr>
          <a:xfrm>
            <a:off x="694721" y="550691"/>
            <a:ext cx="775611" cy="967714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35360" y="3068960"/>
            <a:ext cx="449204" cy="280831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28674" name="AutoShape 2" descr="https://tepka.ru/geografiya_5/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58" name="Picture 2" descr="https://talaba.su/wp-content/uploads/2020/04/jaloliddin-manguberdi-e1587705027455.jpg"/>
          <p:cNvPicPr>
            <a:picLocks noChangeAspect="1" noChangeArrowheads="1"/>
          </p:cNvPicPr>
          <p:nvPr/>
        </p:nvPicPr>
        <p:blipFill>
          <a:blip r:embed="rId2" cstate="print"/>
          <a:srcRect l="3240" r="2801"/>
          <a:stretch>
            <a:fillRect/>
          </a:stretch>
        </p:blipFill>
        <p:spPr bwMode="auto">
          <a:xfrm>
            <a:off x="7536160" y="2780928"/>
            <a:ext cx="4464496" cy="3364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2345262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51384" y="1124745"/>
            <a:ext cx="11031016" cy="223224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 это время правителем государства Хорезмшахов был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Алауддин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Мухаммад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Чингисхан стремился завоевать государство Хорезмшахов и стать единоличным правителем Азии.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БОРЬБА ПРОТИВ МОНГОЛОВ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12290" name="Picture 2" descr="В основе военной организации лежала десятичная система, была установлена строжайшая дисциплина и четкая организация. У Чингисхана гвардия состояла из воинов аристократического происхождения. Высшей воинской единицей была тьма-10 тыс. воинов, но был еще и туг-100 тыс. воинов."/>
          <p:cNvPicPr>
            <a:picLocks noChangeAspect="1" noChangeArrowheads="1"/>
          </p:cNvPicPr>
          <p:nvPr/>
        </p:nvPicPr>
        <p:blipFill>
          <a:blip r:embed="rId2" cstate="print"/>
          <a:srcRect l="7087" t="6300" r="6683" b="37001"/>
          <a:stretch>
            <a:fillRect/>
          </a:stretch>
        </p:blipFill>
        <p:spPr bwMode="auto">
          <a:xfrm>
            <a:off x="6312024" y="3429000"/>
            <a:ext cx="5040560" cy="3168352"/>
          </a:xfrm>
          <a:prstGeom prst="rect">
            <a:avLst/>
          </a:prstGeom>
          <a:noFill/>
        </p:spPr>
      </p:pic>
      <p:pic>
        <p:nvPicPr>
          <p:cNvPr id="12292" name="Picture 4" descr="https://2.bp.blogspot.com/-91xwlXW5F48/W2AX3QiO7RI/AAAAAAAAEMA/uEZzwxAQglYAR9N7-f8XBanoxhn5xNa1ACLcBGAs/w1200-h630-p-k-no-nu/JELAL-AD-DIN%2BMENGUBERDI%2BT%25C3%259CRKMEN.jpg"/>
          <p:cNvPicPr>
            <a:picLocks noChangeAspect="1" noChangeArrowheads="1"/>
          </p:cNvPicPr>
          <p:nvPr/>
        </p:nvPicPr>
        <p:blipFill>
          <a:blip r:embed="rId3" cstate="print"/>
          <a:srcRect t="6000"/>
          <a:stretch>
            <a:fillRect/>
          </a:stretch>
        </p:blipFill>
        <p:spPr bwMode="auto">
          <a:xfrm>
            <a:off x="695400" y="3501008"/>
            <a:ext cx="5184576" cy="31270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124744"/>
            <a:ext cx="5384800" cy="5400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«…Если в этом бою мы выйдем победителями,  наш подвиг останется в истории,  если погибнем -народ все равно помянет нас добрым словом.  Но если мы оставим свою страну на произвол судьбы - этот позор нам никогда не смыть…»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БОРЬБА ПРОТИВ МОНГОЛОВ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62466" name="Picture 2" descr="картинки по запросу борьба между монголами и хорезмийца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8008" y="1412776"/>
            <a:ext cx="5219700" cy="46085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196752"/>
            <a:ext cx="5384800" cy="492941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Осенью 1218 г. Чингисхан, воспользовавшись захватом в Хорезме монгольского торгового каравана, передал шаху:                             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«Ты хотел войны,                       ты ее получил».                                       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 1219 г. монголы вторглись в Хорезм. 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7689697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44072" y="1196752"/>
            <a:ext cx="4392488" cy="5058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БОРЬБА ПРОТИВ МОНГОЛОВ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9376" y="3429000"/>
            <a:ext cx="11103024" cy="29523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 1219 году Чингисхан начал военные действия против государства Хорезмшахов. Хорезмшах при организации обороны страны допустил ошибку. Вместо того, чтобы объединить военные силы, он дал приказ организовать оборону укреплённых городов.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БОРЬБА ПРОТИВ МОНГОЛОВ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0810251024161127_f22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5400" y="980728"/>
            <a:ext cx="4680520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sovr_tleuzhanov_bitva-za-otr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44072" y="980728"/>
            <a:ext cx="4355976" cy="2168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БОРЬБА ПРОТИВ МОНГОЛОВ</a:t>
            </a:r>
            <a:endParaRPr lang="ru-RU" sz="6000" dirty="0">
              <a:solidFill>
                <a:schemeClr val="bg1"/>
              </a:solidFill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551384" y="1052736"/>
          <a:ext cx="1123324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951984" y="1340768"/>
            <a:ext cx="5630416" cy="49685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Каждая крепость Хорезмшахов мужественно стояла против врага.</a:t>
            </a:r>
          </a:p>
          <a:p>
            <a:pPr algn="ctr">
              <a:buNone/>
            </a:pP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Но могущественная армия Чингисхана один за другим превращала города Средней Азии в руины.</a:t>
            </a:r>
            <a:endParaRPr lang="ru-RU" sz="3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БОРЬБА ПРОТИВ МОНГОЛОВ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420" t="30194" r="35912" b="50181"/>
          <a:stretch/>
        </p:blipFill>
        <p:spPr>
          <a:xfrm>
            <a:off x="407368" y="1124744"/>
            <a:ext cx="5184576" cy="5194319"/>
          </a:xfrm>
          <a:prstGeom prst="rect">
            <a:avLst/>
          </a:prstGeom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Вскоре войско Чингисхана двинулось на взятие столицы страны - города Ургенча. Жители Ургенча во главе с прославленным учёным - богословом оказали яростное сопротивление врагу.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БОРЬБА ПРОТИВ МОНГОЛОВ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9218" name="Picture 2" descr="https://ds04.infourok.ru/uploads/ex/04dd/0016d4b4-a88bee6f/img25.jpg"/>
          <p:cNvPicPr>
            <a:picLocks noChangeAspect="1" noChangeArrowheads="1"/>
          </p:cNvPicPr>
          <p:nvPr/>
        </p:nvPicPr>
        <p:blipFill>
          <a:blip r:embed="rId2" cstate="print"/>
          <a:srcRect t="14700" r="47238" b="39101"/>
          <a:stretch>
            <a:fillRect/>
          </a:stretch>
        </p:blipFill>
        <p:spPr bwMode="auto">
          <a:xfrm>
            <a:off x="6312024" y="1556792"/>
            <a:ext cx="5112568" cy="45365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352" y="1268760"/>
            <a:ext cx="5731048" cy="485740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Он бросил клич защитникам города: «Родина, или славная смерть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!».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Уличные бои продолжались семь месяцев. В конце концов, защитники города уже не могли держать в руках оружие, и вынуждены были сдаться.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БОРЬБА ПРОТИВ МОНГОЛОВ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7" name="Picture 2" descr="http://s002.radikal.ru/i197/1103/54/f5ff169da6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2064" y="1340768"/>
            <a:ext cx="4692012" cy="45811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68008" y="1124744"/>
            <a:ext cx="5587032" cy="525658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Овладевшие Ургенчем монголы превратили город в пепелище. В результате в процветавшем городе, который воздвигался на протяжении многих лет, жизнь остановилась.</a:t>
            </a:r>
          </a:p>
          <a:p>
            <a:endParaRPr lang="ru-RU" dirty="0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БОРЬБА ПРОТИВ МОНГОЛОВ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Arman\Desktop\8114432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392" y="1268760"/>
            <a:ext cx="5112568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124744"/>
            <a:ext cx="5384800" cy="532859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Тяжело заболевший султан перед смертью назначил своего старшего сына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Джалалиддина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Мангуберды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наследником престола.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БОРЬБА ПРОТИВ МОНГОЛОВ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s://img-fotki.yandex.ru/get/769006/395936343.47/0_15b9bb_5e2d65ee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2024" y="980728"/>
            <a:ext cx="5400600" cy="53816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8" name="Text Box 4"/>
          <p:cNvSpPr txBox="1">
            <a:spLocks noChangeArrowheads="1"/>
          </p:cNvSpPr>
          <p:nvPr/>
        </p:nvSpPr>
        <p:spPr bwMode="auto">
          <a:xfrm>
            <a:off x="479376" y="1052736"/>
            <a:ext cx="11305256" cy="646331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МУЖЕСТВЕННАЯ БОРЬБА ПРОТИВ МОНГОЛОВ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6869" name="Text Box 5"/>
          <p:cNvSpPr txBox="1">
            <a:spLocks noChangeArrowheads="1"/>
          </p:cNvSpPr>
          <p:nvPr/>
        </p:nvSpPr>
        <p:spPr bwMode="auto">
          <a:xfrm>
            <a:off x="551384" y="2060848"/>
            <a:ext cx="11233247" cy="1200329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БЕССТРАШНЫЙ, ТАЛАНТЛИВЫЙ ПОЛКОВОДЕЦ ДЖАЛОЛИДДИН МАНГУБЕРДЫ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6870" name="Text Box 6"/>
          <p:cNvSpPr txBox="1">
            <a:spLocks noChangeArrowheads="1"/>
          </p:cNvSpPr>
          <p:nvPr/>
        </p:nvSpPr>
        <p:spPr bwMode="auto">
          <a:xfrm>
            <a:off x="551384" y="3717032"/>
            <a:ext cx="11137237" cy="646331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РЕШАЮЩЕЕ СРАЖЕНИЕ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1384" y="4725144"/>
            <a:ext cx="11137237" cy="1200329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ВЕЧНО ЖИВОЙ  НАЦИОНАЛЬНЫЙ ГЕРОЙ НАШЕГО НАРОДА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253260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8" grpId="0" animBg="1" autoUpdateAnimBg="0"/>
      <p:bldP spid="676869" grpId="0" animBg="1" autoUpdateAnimBg="0"/>
      <p:bldP spid="676870" grpId="0" animBg="1" autoUpdateAnimBg="0"/>
      <p:bldP spid="6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7368" y="1196752"/>
            <a:ext cx="5832648" cy="518457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Но к этому моменту все шансы для победы были упущены. В тяжелейших условиях для страны он начал борьбу против завоевателей. В 1221 году  напал на монголов, державших в осаде крепость, и разбил их.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БОРЬБА ПРОТИВ МОНГОЛОВ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s://ds04.infourok.ru/uploads/ex/04dd/0016d4b4-a88bee6f/img22.jpg"/>
          <p:cNvPicPr>
            <a:picLocks noChangeAspect="1" noChangeArrowheads="1"/>
          </p:cNvPicPr>
          <p:nvPr/>
        </p:nvPicPr>
        <p:blipFill>
          <a:blip r:embed="rId2" cstate="print"/>
          <a:srcRect t="14700" r="55901"/>
          <a:stretch>
            <a:fillRect/>
          </a:stretch>
        </p:blipFill>
        <p:spPr bwMode="auto">
          <a:xfrm>
            <a:off x="7104112" y="1124744"/>
            <a:ext cx="4320480" cy="520181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7368" y="980728"/>
            <a:ext cx="11305256" cy="5400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Уже в первом бою с монголами ярко проявился его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                                       полководческий талант. В его 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                                       распоряжении находилось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                                       всего 300 человек, в то время 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                                       как монгольский отряд 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                                       состоял из 700 всадников.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                                       Исход сражения решило    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                                       неожиданное стремительное 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                                       нападение отряда. Это было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                                       первое поражение монголов.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БОРЬБА ПРОТИВ МОНГОЛОВ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58370" name="Picture 2" descr="https://topwar.ru/uploads/posts/2019-11/thumbs/1572680974_mongolskaja-konn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0" y="1700808"/>
            <a:ext cx="4824536" cy="47244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124744"/>
            <a:ext cx="5384800" cy="50014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Чингисхан, узнав об этом, направил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                             45-тысячное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войско.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                   И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 сражении монголы потерпели поражение. </a:t>
            </a:r>
          </a:p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Теперь Чингисхан сам возглавил войско, выступившее против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Джалалиддина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БОРЬБА ПРОТИВ МОНГОЛОВ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4098" name="Picture 2" descr="Гибель Отрара"/>
          <p:cNvPicPr>
            <a:picLocks noChangeAspect="1" noChangeArrowheads="1"/>
          </p:cNvPicPr>
          <p:nvPr/>
        </p:nvPicPr>
        <p:blipFill>
          <a:blip r:embed="rId2" cstate="print"/>
          <a:srcRect l="50793" t="26775" r="1958" b="18101"/>
          <a:stretch>
            <a:fillRect/>
          </a:stretch>
        </p:blipFill>
        <p:spPr bwMode="auto">
          <a:xfrm>
            <a:off x="6456040" y="1124744"/>
            <a:ext cx="5040560" cy="503155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7368" y="1628800"/>
            <a:ext cx="5659040" cy="42484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Решающий бой между двумя противниками происходил 24 - 26 ноября 1221 года у берега реки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Синд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и вошел в историю как «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Синдский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бой».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РЕШАЮЩАЯ БИТВА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s://ds04.infourok.ru/uploads/ex/04dd/0016d4b4-a88bee6f/img26.jpg"/>
          <p:cNvPicPr>
            <a:picLocks noChangeAspect="1" noChangeArrowheads="1"/>
          </p:cNvPicPr>
          <p:nvPr/>
        </p:nvPicPr>
        <p:blipFill>
          <a:blip r:embed="rId2" cstate="print"/>
          <a:srcRect t="11550" r="47238" b="38051"/>
          <a:stretch>
            <a:fillRect/>
          </a:stretch>
        </p:blipFill>
        <p:spPr bwMode="auto">
          <a:xfrm>
            <a:off x="6312024" y="1196752"/>
            <a:ext cx="5040560" cy="48965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7368" y="1268760"/>
            <a:ext cx="5587032" cy="51125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Несмотря на неравенство сил - войско Чингисхана во много раз превосходило силы Хорезмшаха.   Исход боя решило многотысячное закалённое в боях воинство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Чингизхана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находившееся в засаде.</a:t>
            </a:r>
          </a:p>
          <a:p>
            <a:pPr algn="ctr"/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РЕШАЮЩАЯ БИТВА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54274" name="Picture 2" descr="https://nabulsi.com/web/uploads/articles_img/54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0016" y="1268760"/>
            <a:ext cx="5484216" cy="49685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124744"/>
            <a:ext cx="5384800" cy="50014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Потерпевший поражение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Джалалиддин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с оставшимся немногочисленным, но смелым отрядом своих воинов бросился на коне в бурную реку, и переплыв на другой берег, ушёл в глубь пустыни.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РЕШАЮЩАЯ БИТВА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8" name="Picture 2" descr="https://im0-tub-ru.yandex.net/i?id=2e514519fbe03d4da0b988c2cf9088ce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6040" y="908720"/>
            <a:ext cx="5553099" cy="54188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344" y="1052736"/>
            <a:ext cx="6048672" cy="53285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Мужество врага, восхитило Чингисхана, отдавая ему должное, он произнёс: </a:t>
            </a:r>
            <a:r>
              <a:rPr lang="ru-RU" sz="3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«Каждый отец мечтал бы иметь такого храброго сына. Он поистине бесстрашен, сумел вырваться на свободу, одолев обе пучины - пучину огня и водную пучину».</a:t>
            </a:r>
          </a:p>
          <a:p>
            <a:endParaRPr lang="ru-RU" dirty="0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РЕШАЮЩАЯ БИТВА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8" name="Picture 2" descr="https://pbs.twimg.com/profile_images/1127103554068602885/xkAWUt-Q_400x400.jpg"/>
          <p:cNvPicPr>
            <a:picLocks noChangeAspect="1" noChangeArrowheads="1"/>
          </p:cNvPicPr>
          <p:nvPr/>
        </p:nvPicPr>
        <p:blipFill>
          <a:blip r:embed="rId2" cstate="print"/>
          <a:srcRect t="5670" b="5501"/>
          <a:stretch>
            <a:fillRect/>
          </a:stretch>
        </p:blipFill>
        <p:spPr bwMode="auto">
          <a:xfrm>
            <a:off x="6456040" y="1124744"/>
            <a:ext cx="5040559" cy="50405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5360" y="1196752"/>
            <a:ext cx="5384800" cy="492941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Султан, хоть и проиграл решающую битву, но продолжал неустанно сражался с монголами вплоть до 1231 года. Он познал радость побед и горечь поражений, но так и остался непобеждённым.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РЕШАЮЩАЯ БИТВА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51202" name="Picture 2" descr="В арабских и персидских источниках приведены наименования почти трех десятков городов в разных странах, где население почти полностью было перебито монголами. В их числе три южноказахстанских города – Отрар, Сыгнак, Ашнас."/>
          <p:cNvPicPr>
            <a:picLocks noChangeAspect="1" noChangeArrowheads="1"/>
          </p:cNvPicPr>
          <p:nvPr/>
        </p:nvPicPr>
        <p:blipFill>
          <a:blip r:embed="rId2" cstate="print"/>
          <a:srcRect l="7087" t="6300" r="9045" b="40151"/>
          <a:stretch>
            <a:fillRect/>
          </a:stretch>
        </p:blipFill>
        <p:spPr bwMode="auto">
          <a:xfrm>
            <a:off x="6023992" y="1484784"/>
            <a:ext cx="5616624" cy="42484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980728"/>
          <a:ext cx="1219200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ПОСЛЕДСТВИЯ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7368" y="4005064"/>
            <a:ext cx="11377264" cy="255315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 годы независимости наше государство по достоинству оценило несравненный подвиг этого человека в борьбе против монгольских завоевателей, его верность и беззаветную любовь к Родине и народу.</a:t>
            </a:r>
          </a:p>
          <a:p>
            <a:endParaRPr lang="ru-RU" dirty="0"/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0" y="3699"/>
            <a:ext cx="12192000" cy="76100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ВЕЧНО ЖИВОЙ НАЦИОНАЛЬНЫЙ ГЕРОЙ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50178" name="AutoShape 2" descr="https://pbs.twimg.com/media/D4VRkDaWAAIbC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0188" name="Picture 12" descr="http://yuk.su/nis/uz/jubilee/25s99manguberd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44" y="1124744"/>
            <a:ext cx="2448272" cy="2448272"/>
          </a:xfrm>
          <a:prstGeom prst="rect">
            <a:avLst/>
          </a:prstGeom>
          <a:noFill/>
        </p:spPr>
      </p:pic>
      <p:pic>
        <p:nvPicPr>
          <p:cNvPr id="50190" name="Picture 14" descr="https://pbs.twimg.com/media/EJPnGdxWsAEkQ5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3632" y="1052736"/>
            <a:ext cx="3312368" cy="2562799"/>
          </a:xfrm>
          <a:prstGeom prst="rect">
            <a:avLst/>
          </a:prstGeom>
          <a:noFill/>
        </p:spPr>
      </p:pic>
      <p:pic>
        <p:nvPicPr>
          <p:cNvPr id="50192" name="Picture 16" descr="https://zamin.uz/uploads/posts/2018-01/1516191444_cikksc4hszi4kkvrlmdezdvuon1yjsb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0016" y="980728"/>
            <a:ext cx="2232247" cy="2664296"/>
          </a:xfrm>
          <a:prstGeom prst="rect">
            <a:avLst/>
          </a:prstGeom>
          <a:noFill/>
        </p:spPr>
      </p:pic>
      <p:pic>
        <p:nvPicPr>
          <p:cNvPr id="50194" name="Picture 18" descr="https://2.bp.blogspot.com/-Zs7dyIjTRps/Vq1oXtSdUtI/AAAAAAAAEdI/XDjzbzvs77I/s1600/213_001.jpg"/>
          <p:cNvPicPr>
            <a:picLocks noChangeAspect="1" noChangeArrowheads="1"/>
          </p:cNvPicPr>
          <p:nvPr/>
        </p:nvPicPr>
        <p:blipFill>
          <a:blip r:embed="rId5" cstate="print"/>
          <a:srcRect l="6880" t="7560" r="7114" b="9281"/>
          <a:stretch>
            <a:fillRect/>
          </a:stretch>
        </p:blipFill>
        <p:spPr bwMode="auto">
          <a:xfrm>
            <a:off x="8616280" y="1052736"/>
            <a:ext cx="3096344" cy="25922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5360" y="1124744"/>
            <a:ext cx="5904656" cy="51845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 1206 году в Монголии было создано государство под названием «Единый монгольский народ». Это государство основал знаменитый полководец своего времени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Темучин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Правителю государства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Темучину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был присвоен титул Чингисхан.</a:t>
            </a:r>
          </a:p>
          <a:p>
            <a:endParaRPr lang="ru-RU" dirty="0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БОРЬБА ПРОТИВ МОНГОЛОВ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Ернур\Desktop\чингизсха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4112" y="980728"/>
            <a:ext cx="4357718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340768"/>
            <a:ext cx="5384800" cy="478540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В 1999 году было широко отмечено 800-летие со дня рождения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Джалалиддина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Мангуберды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.                                         В Хорезме ему был установлен памятник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9"/>
            <a:ext cx="12192000" cy="76100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ВЕЧНО ЖИВОЙ НАЦИОНАЛЬНЫЙ ГЕРОЙ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49154" name="Picture 2" descr="https://avatars.mds.yandex.net/get-altay/2408669/2a00000170f3d93a2bc7cd7143311a8307a6/XX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6040" y="1124744"/>
            <a:ext cx="4503036" cy="53559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51384" y="1196752"/>
            <a:ext cx="11175032" cy="218883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А в 2000 году была учреждена одна из высших военных наград нашего государства  Орден «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Джалалиддина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Мангуберды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».</a:t>
            </a:r>
          </a:p>
          <a:p>
            <a:endParaRPr lang="ru-RU" dirty="0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9"/>
            <a:ext cx="12192000" cy="76100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ВЕЧНО ЖИВОЙ НАЦИОНАЛЬНЫЙ ГЕРОЙ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48132" name="Picture 4" descr="https://upload.wikimedia.org/wikipedia/commons/thumb/7/7b/Jaloliddin_Manguberdi_ordeni.jpg/80px-Jaloliddin_Manguberdi_orde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408" y="3717032"/>
            <a:ext cx="2808312" cy="2743508"/>
          </a:xfrm>
          <a:prstGeom prst="rect">
            <a:avLst/>
          </a:prstGeom>
          <a:noFill/>
        </p:spPr>
      </p:pic>
      <p:pic>
        <p:nvPicPr>
          <p:cNvPr id="48134" name="Picture 6" descr="https://forma-odezhda.ru/image/data/img/3006371091-uz-mro-00004.ph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4272" y="3645024"/>
            <a:ext cx="2736304" cy="2980320"/>
          </a:xfrm>
          <a:prstGeom prst="rect">
            <a:avLst/>
          </a:prstGeom>
          <a:noFill/>
        </p:spPr>
      </p:pic>
      <p:pic>
        <p:nvPicPr>
          <p:cNvPr id="48136" name="Picture 8" descr="http://erkintoo.kg/uploads/default/blog/3364128bfb7e26d1ed0d349329889ac2_big_r.jpg"/>
          <p:cNvPicPr>
            <a:picLocks noChangeAspect="1" noChangeArrowheads="1"/>
          </p:cNvPicPr>
          <p:nvPr/>
        </p:nvPicPr>
        <p:blipFill>
          <a:blip r:embed="rId4" cstate="print"/>
          <a:srcRect r="22066"/>
          <a:stretch>
            <a:fillRect/>
          </a:stretch>
        </p:blipFill>
        <p:spPr bwMode="auto">
          <a:xfrm>
            <a:off x="4583832" y="3573016"/>
            <a:ext cx="3240360" cy="3113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9376" y="1052736"/>
            <a:ext cx="5515024" cy="547260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Самый известный представитель династии Хорезмшахов, вошел в историю как отважный воин, полководческий талант которого особенно ярко проявился в борьбе с монгольскими полчищами. Само имя его означает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«Отмеченный знаком судьбы».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9"/>
            <a:ext cx="12192000" cy="76100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ВЕЧНО ЖИВОЙ НАЦИОНАЛЬНЫЙ ГЕРОЙ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60418" name="Picture 2" descr="https://uzbek.gallery/media/catalog/product/cache/4/image/9df78eab33525d08d6e5fb8d27136e95/_/1/_100_60_2013_20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8008" y="1268760"/>
            <a:ext cx="5616624" cy="50099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87888" y="908720"/>
            <a:ext cx="6768752" cy="547260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«Это был мощный лев, и никто из его всадников не обладал такой отчаянной храбростью и смелостью, как он, – записывает летописец. – Он никогда не проявлял гнева и не оскорблял людей. Полный достоинства и степенный, он никогда не смеялся, довольствуясь улыбкой, и мало говорил. Он был справедлив и горячо хотел благополучия своим подданным…».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9"/>
            <a:ext cx="12192000" cy="76100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ВЕЧНО ЖИВОЙ НАЦИОНАЛЬНЫЙ ГЕРОЙ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59394" name="Picture 2" descr="https://www.legendapress.ru/wp-content/uploads/2019/02/%D0%B4%D0%B6%D0%B5%D0%BB%D0%B0%D0%BB%D0%B8%D0%B4%D0%B8%D0%BD-1024x7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0" y="1124744"/>
            <a:ext cx="4511824" cy="50405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344" y="1412776"/>
            <a:ext cx="5472608" cy="489654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«…Защитник родного Отечества, отважный полководец... национальный герой оставивший неизгладимый след в истории нашего народа».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9"/>
            <a:ext cx="12192000" cy="76100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ВЕЧНО ЖИВОЙ НАЦИОНАЛЬНЫЙ ГЕРОЙ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47106" name="Picture 2" descr="https://zamin.uz/uploads/posts/2019-08/1566580941_jaloliddin-680x3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3992" y="980728"/>
            <a:ext cx="5544616" cy="2808312"/>
          </a:xfrm>
          <a:prstGeom prst="rect">
            <a:avLst/>
          </a:prstGeom>
          <a:noFill/>
        </p:spPr>
      </p:pic>
      <p:pic>
        <p:nvPicPr>
          <p:cNvPr id="47108" name="Picture 4" descr="http://static.zarnews.uz/uploads/1/720__zCbkFUQfPLjxQIAI4Ve39F9mPUPifsxm.jpg"/>
          <p:cNvPicPr>
            <a:picLocks noChangeAspect="1" noChangeArrowheads="1"/>
          </p:cNvPicPr>
          <p:nvPr/>
        </p:nvPicPr>
        <p:blipFill>
          <a:blip r:embed="rId3" cstate="print"/>
          <a:srcRect l="7350" t="7675" r="17051"/>
          <a:stretch>
            <a:fillRect/>
          </a:stretch>
        </p:blipFill>
        <p:spPr bwMode="auto">
          <a:xfrm>
            <a:off x="6023992" y="3501008"/>
            <a:ext cx="5544616" cy="30689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999829371"/>
              </p:ext>
            </p:extLst>
          </p:nvPr>
        </p:nvGraphicFramePr>
        <p:xfrm>
          <a:off x="191344" y="764704"/>
          <a:ext cx="1173730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bject 2"/>
          <p:cNvSpPr>
            <a:spLocks/>
          </p:cNvSpPr>
          <p:nvPr/>
        </p:nvSpPr>
        <p:spPr bwMode="auto">
          <a:xfrm>
            <a:off x="0" y="3685"/>
            <a:ext cx="12192000" cy="689012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ВЫВОДЫ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1CE2F8-E67C-4BB2-8B7A-0153E465E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121CE2F8-E67C-4BB2-8B7A-0153E465E3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1EA25F-C933-4C09-B661-2E3993E0CA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261EA25F-C933-4C09-B661-2E3993E0CA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D5C445-56B8-405A-B378-89C8BE1B8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0CD5C445-56B8-405A-B378-89C8BE1B8B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90FE43-8216-4AC6-A909-66869E20A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5590FE43-8216-4AC6-A909-66869E20A2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51EA354-B7BF-4E17-B279-23993A4C3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851EA354-B7BF-4E17-B279-23993A4C36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D6AD3A-1536-4075-9533-651D8493D5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4FD6AD3A-1536-4075-9533-651D8493D5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2AB306-7E3D-477C-9D22-FDE42D09E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D92AB306-7E3D-477C-9D22-FDE42D09E4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672" y="247891"/>
            <a:ext cx="7439655" cy="583596"/>
          </a:xfrm>
          <a:prstGeom prst="rect">
            <a:avLst/>
          </a:prstGeom>
        </p:spPr>
        <p:txBody>
          <a:bodyPr vert="horz" wrap="square" lIns="0" tIns="29312" rIns="0" bIns="0" rtlCol="0" anchor="ctr">
            <a:spAutoFit/>
          </a:bodyPr>
          <a:lstStyle/>
          <a:p>
            <a:pPr marL="22547">
              <a:spcBef>
                <a:spcPts val="231"/>
              </a:spcBef>
            </a:pPr>
            <a:r>
              <a:rPr lang="ru-RU" sz="3600" dirty="0" smtClean="0"/>
              <a:t>  ЗАДАНИЯ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10897868" y="337246"/>
            <a:ext cx="751249" cy="534143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987A88E-3E38-4657-A6CB-7252E760983A}"/>
              </a:ext>
            </a:extLst>
          </p:cNvPr>
          <p:cNvSpPr txBox="1"/>
          <p:nvPr/>
        </p:nvSpPr>
        <p:spPr>
          <a:xfrm>
            <a:off x="623393" y="3059908"/>
            <a:ext cx="3264363" cy="19303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Прочитайте учебник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§30.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Стр.  92 – 94.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A876B8A-D6F4-45DD-A7CB-4E0ADA116FEA}"/>
              </a:ext>
            </a:extLst>
          </p:cNvPr>
          <p:cNvSpPr txBox="1"/>
          <p:nvPr/>
        </p:nvSpPr>
        <p:spPr>
          <a:xfrm>
            <a:off x="4079776" y="2924944"/>
            <a:ext cx="3888432" cy="14994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Напишите основные причины восстания.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983BB7E-5EFA-4F55-818D-5990E5EC0F5E}"/>
              </a:ext>
            </a:extLst>
          </p:cNvPr>
          <p:cNvSpPr txBox="1"/>
          <p:nvPr/>
        </p:nvSpPr>
        <p:spPr>
          <a:xfrm>
            <a:off x="8184232" y="3212976"/>
            <a:ext cx="3744416" cy="14994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Дайте характеристику восставшим.</a:t>
            </a:r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1583501" y="1700808"/>
            <a:ext cx="1385387" cy="1007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Freeform 47"/>
          <p:cNvSpPr>
            <a:spLocks noEditPoints="1"/>
          </p:cNvSpPr>
          <p:nvPr/>
        </p:nvSpPr>
        <p:spPr bwMode="auto">
          <a:xfrm>
            <a:off x="8077612" y="244075"/>
            <a:ext cx="417671" cy="708844"/>
          </a:xfrm>
          <a:custGeom>
            <a:avLst/>
            <a:gdLst>
              <a:gd name="T0" fmla="*/ 237 w 271"/>
              <a:gd name="T1" fmla="*/ 184 h 461"/>
              <a:gd name="T2" fmla="*/ 221 w 271"/>
              <a:gd name="T3" fmla="*/ 188 h 461"/>
              <a:gd name="T4" fmla="*/ 221 w 271"/>
              <a:gd name="T5" fmla="*/ 182 h 461"/>
              <a:gd name="T6" fmla="*/ 187 w 271"/>
              <a:gd name="T7" fmla="*/ 148 h 461"/>
              <a:gd name="T8" fmla="*/ 171 w 271"/>
              <a:gd name="T9" fmla="*/ 152 h 461"/>
              <a:gd name="T10" fmla="*/ 171 w 271"/>
              <a:gd name="T11" fmla="*/ 146 h 461"/>
              <a:gd name="T12" fmla="*/ 137 w 271"/>
              <a:gd name="T13" fmla="*/ 112 h 461"/>
              <a:gd name="T14" fmla="*/ 119 w 271"/>
              <a:gd name="T15" fmla="*/ 117 h 461"/>
              <a:gd name="T16" fmla="*/ 119 w 271"/>
              <a:gd name="T17" fmla="*/ 34 h 461"/>
              <a:gd name="T18" fmla="*/ 85 w 271"/>
              <a:gd name="T19" fmla="*/ 0 h 461"/>
              <a:gd name="T20" fmla="*/ 51 w 271"/>
              <a:gd name="T21" fmla="*/ 34 h 461"/>
              <a:gd name="T22" fmla="*/ 51 w 271"/>
              <a:gd name="T23" fmla="*/ 178 h 461"/>
              <a:gd name="T24" fmla="*/ 34 w 271"/>
              <a:gd name="T25" fmla="*/ 174 h 461"/>
              <a:gd name="T26" fmla="*/ 0 w 271"/>
              <a:gd name="T27" fmla="*/ 208 h 461"/>
              <a:gd name="T28" fmla="*/ 0 w 271"/>
              <a:gd name="T29" fmla="*/ 325 h 461"/>
              <a:gd name="T30" fmla="*/ 136 w 271"/>
              <a:gd name="T31" fmla="*/ 461 h 461"/>
              <a:gd name="T32" fmla="*/ 271 w 271"/>
              <a:gd name="T33" fmla="*/ 325 h 461"/>
              <a:gd name="T34" fmla="*/ 271 w 271"/>
              <a:gd name="T35" fmla="*/ 218 h 461"/>
              <a:gd name="T36" fmla="*/ 237 w 271"/>
              <a:gd name="T37" fmla="*/ 184 h 461"/>
              <a:gd name="T38" fmla="*/ 262 w 271"/>
              <a:gd name="T39" fmla="*/ 325 h 461"/>
              <a:gd name="T40" fmla="*/ 136 w 271"/>
              <a:gd name="T41" fmla="*/ 451 h 461"/>
              <a:gd name="T42" fmla="*/ 10 w 271"/>
              <a:gd name="T43" fmla="*/ 325 h 461"/>
              <a:gd name="T44" fmla="*/ 10 w 271"/>
              <a:gd name="T45" fmla="*/ 208 h 461"/>
              <a:gd name="T46" fmla="*/ 34 w 271"/>
              <a:gd name="T47" fmla="*/ 183 h 461"/>
              <a:gd name="T48" fmla="*/ 51 w 271"/>
              <a:gd name="T49" fmla="*/ 190 h 461"/>
              <a:gd name="T50" fmla="*/ 51 w 271"/>
              <a:gd name="T51" fmla="*/ 290 h 461"/>
              <a:gd name="T52" fmla="*/ 56 w 271"/>
              <a:gd name="T53" fmla="*/ 295 h 461"/>
              <a:gd name="T54" fmla="*/ 60 w 271"/>
              <a:gd name="T55" fmla="*/ 290 h 461"/>
              <a:gd name="T56" fmla="*/ 60 w 271"/>
              <a:gd name="T57" fmla="*/ 34 h 461"/>
              <a:gd name="T58" fmla="*/ 85 w 271"/>
              <a:gd name="T59" fmla="*/ 9 h 461"/>
              <a:gd name="T60" fmla="*/ 110 w 271"/>
              <a:gd name="T61" fmla="*/ 34 h 461"/>
              <a:gd name="T62" fmla="*/ 110 w 271"/>
              <a:gd name="T63" fmla="*/ 187 h 461"/>
              <a:gd name="T64" fmla="*/ 115 w 271"/>
              <a:gd name="T65" fmla="*/ 191 h 461"/>
              <a:gd name="T66" fmla="*/ 119 w 271"/>
              <a:gd name="T67" fmla="*/ 187 h 461"/>
              <a:gd name="T68" fmla="*/ 119 w 271"/>
              <a:gd name="T69" fmla="*/ 128 h 461"/>
              <a:gd name="T70" fmla="*/ 137 w 271"/>
              <a:gd name="T71" fmla="*/ 121 h 461"/>
              <a:gd name="T72" fmla="*/ 162 w 271"/>
              <a:gd name="T73" fmla="*/ 146 h 461"/>
              <a:gd name="T74" fmla="*/ 162 w 271"/>
              <a:gd name="T75" fmla="*/ 160 h 461"/>
              <a:gd name="T76" fmla="*/ 162 w 271"/>
              <a:gd name="T77" fmla="*/ 161 h 461"/>
              <a:gd name="T78" fmla="*/ 162 w 271"/>
              <a:gd name="T79" fmla="*/ 202 h 461"/>
              <a:gd name="T80" fmla="*/ 166 w 271"/>
              <a:gd name="T81" fmla="*/ 207 h 461"/>
              <a:gd name="T82" fmla="*/ 171 w 271"/>
              <a:gd name="T83" fmla="*/ 202 h 461"/>
              <a:gd name="T84" fmla="*/ 171 w 271"/>
              <a:gd name="T85" fmla="*/ 163 h 461"/>
              <a:gd name="T86" fmla="*/ 187 w 271"/>
              <a:gd name="T87" fmla="*/ 157 h 461"/>
              <a:gd name="T88" fmla="*/ 211 w 271"/>
              <a:gd name="T89" fmla="*/ 182 h 461"/>
              <a:gd name="T90" fmla="*/ 211 w 271"/>
              <a:gd name="T91" fmla="*/ 197 h 461"/>
              <a:gd name="T92" fmla="*/ 211 w 271"/>
              <a:gd name="T93" fmla="*/ 197 h 461"/>
              <a:gd name="T94" fmla="*/ 211 w 271"/>
              <a:gd name="T95" fmla="*/ 219 h 461"/>
              <a:gd name="T96" fmla="*/ 216 w 271"/>
              <a:gd name="T97" fmla="*/ 224 h 461"/>
              <a:gd name="T98" fmla="*/ 221 w 271"/>
              <a:gd name="T99" fmla="*/ 219 h 461"/>
              <a:gd name="T100" fmla="*/ 221 w 271"/>
              <a:gd name="T101" fmla="*/ 199 h 461"/>
              <a:gd name="T102" fmla="*/ 237 w 271"/>
              <a:gd name="T103" fmla="*/ 193 h 461"/>
              <a:gd name="T104" fmla="*/ 262 w 271"/>
              <a:gd name="T105" fmla="*/ 218 h 461"/>
              <a:gd name="T106" fmla="*/ 262 w 271"/>
              <a:gd name="T107" fmla="*/ 325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1" h="461">
                <a:moveTo>
                  <a:pt x="237" y="184"/>
                </a:moveTo>
                <a:cubicBezTo>
                  <a:pt x="231" y="184"/>
                  <a:pt x="226" y="185"/>
                  <a:pt x="221" y="188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1" y="163"/>
                  <a:pt x="205" y="148"/>
                  <a:pt x="187" y="148"/>
                </a:cubicBezTo>
                <a:cubicBezTo>
                  <a:pt x="181" y="148"/>
                  <a:pt x="176" y="149"/>
                  <a:pt x="171" y="152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71" y="127"/>
                  <a:pt x="156" y="112"/>
                  <a:pt x="137" y="112"/>
                </a:cubicBezTo>
                <a:cubicBezTo>
                  <a:pt x="131" y="112"/>
                  <a:pt x="125" y="113"/>
                  <a:pt x="119" y="117"/>
                </a:cubicBezTo>
                <a:cubicBezTo>
                  <a:pt x="119" y="34"/>
                  <a:pt x="119" y="34"/>
                  <a:pt x="119" y="34"/>
                </a:cubicBezTo>
                <a:cubicBezTo>
                  <a:pt x="119" y="15"/>
                  <a:pt x="104" y="0"/>
                  <a:pt x="85" y="0"/>
                </a:cubicBezTo>
                <a:cubicBezTo>
                  <a:pt x="66" y="0"/>
                  <a:pt x="51" y="15"/>
                  <a:pt x="51" y="34"/>
                </a:cubicBezTo>
                <a:cubicBezTo>
                  <a:pt x="51" y="178"/>
                  <a:pt x="51" y="178"/>
                  <a:pt x="51" y="178"/>
                </a:cubicBezTo>
                <a:cubicBezTo>
                  <a:pt x="46" y="176"/>
                  <a:pt x="40" y="174"/>
                  <a:pt x="34" y="174"/>
                </a:cubicBezTo>
                <a:cubicBezTo>
                  <a:pt x="16" y="174"/>
                  <a:pt x="0" y="189"/>
                  <a:pt x="0" y="208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400"/>
                  <a:pt x="61" y="461"/>
                  <a:pt x="136" y="461"/>
                </a:cubicBezTo>
                <a:cubicBezTo>
                  <a:pt x="210" y="461"/>
                  <a:pt x="271" y="400"/>
                  <a:pt x="271" y="325"/>
                </a:cubicBezTo>
                <a:cubicBezTo>
                  <a:pt x="271" y="218"/>
                  <a:pt x="271" y="218"/>
                  <a:pt x="271" y="218"/>
                </a:cubicBezTo>
                <a:cubicBezTo>
                  <a:pt x="271" y="199"/>
                  <a:pt x="256" y="184"/>
                  <a:pt x="237" y="184"/>
                </a:cubicBezTo>
                <a:close/>
                <a:moveTo>
                  <a:pt x="262" y="325"/>
                </a:moveTo>
                <a:cubicBezTo>
                  <a:pt x="262" y="395"/>
                  <a:pt x="205" y="451"/>
                  <a:pt x="136" y="451"/>
                </a:cubicBezTo>
                <a:cubicBezTo>
                  <a:pt x="66" y="451"/>
                  <a:pt x="10" y="395"/>
                  <a:pt x="10" y="325"/>
                </a:cubicBezTo>
                <a:cubicBezTo>
                  <a:pt x="10" y="208"/>
                  <a:pt x="10" y="208"/>
                  <a:pt x="10" y="208"/>
                </a:cubicBezTo>
                <a:cubicBezTo>
                  <a:pt x="10" y="195"/>
                  <a:pt x="21" y="183"/>
                  <a:pt x="34" y="183"/>
                </a:cubicBezTo>
                <a:cubicBezTo>
                  <a:pt x="41" y="183"/>
                  <a:pt x="47" y="186"/>
                  <a:pt x="51" y="190"/>
                </a:cubicBezTo>
                <a:cubicBezTo>
                  <a:pt x="51" y="290"/>
                  <a:pt x="51" y="290"/>
                  <a:pt x="51" y="290"/>
                </a:cubicBezTo>
                <a:cubicBezTo>
                  <a:pt x="51" y="292"/>
                  <a:pt x="53" y="295"/>
                  <a:pt x="56" y="295"/>
                </a:cubicBezTo>
                <a:cubicBezTo>
                  <a:pt x="58" y="295"/>
                  <a:pt x="60" y="292"/>
                  <a:pt x="60" y="290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20"/>
                  <a:pt x="72" y="9"/>
                  <a:pt x="85" y="9"/>
                </a:cubicBezTo>
                <a:cubicBezTo>
                  <a:pt x="99" y="9"/>
                  <a:pt x="110" y="20"/>
                  <a:pt x="110" y="34"/>
                </a:cubicBezTo>
                <a:cubicBezTo>
                  <a:pt x="110" y="187"/>
                  <a:pt x="110" y="187"/>
                  <a:pt x="110" y="187"/>
                </a:cubicBezTo>
                <a:cubicBezTo>
                  <a:pt x="110" y="189"/>
                  <a:pt x="112" y="191"/>
                  <a:pt x="115" y="191"/>
                </a:cubicBezTo>
                <a:cubicBezTo>
                  <a:pt x="117" y="191"/>
                  <a:pt x="119" y="189"/>
                  <a:pt x="119" y="187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4" y="124"/>
                  <a:pt x="130" y="121"/>
                  <a:pt x="137" y="121"/>
                </a:cubicBezTo>
                <a:cubicBezTo>
                  <a:pt x="150" y="121"/>
                  <a:pt x="162" y="132"/>
                  <a:pt x="162" y="146"/>
                </a:cubicBezTo>
                <a:cubicBezTo>
                  <a:pt x="162" y="160"/>
                  <a:pt x="162" y="160"/>
                  <a:pt x="162" y="160"/>
                </a:cubicBezTo>
                <a:cubicBezTo>
                  <a:pt x="162" y="160"/>
                  <a:pt x="162" y="161"/>
                  <a:pt x="162" y="161"/>
                </a:cubicBezTo>
                <a:cubicBezTo>
                  <a:pt x="162" y="202"/>
                  <a:pt x="162" y="202"/>
                  <a:pt x="162" y="202"/>
                </a:cubicBezTo>
                <a:cubicBezTo>
                  <a:pt x="162" y="205"/>
                  <a:pt x="164" y="207"/>
                  <a:pt x="166" y="207"/>
                </a:cubicBezTo>
                <a:cubicBezTo>
                  <a:pt x="169" y="207"/>
                  <a:pt x="171" y="205"/>
                  <a:pt x="171" y="202"/>
                </a:cubicBezTo>
                <a:cubicBezTo>
                  <a:pt x="171" y="163"/>
                  <a:pt x="171" y="163"/>
                  <a:pt x="171" y="163"/>
                </a:cubicBezTo>
                <a:cubicBezTo>
                  <a:pt x="175" y="159"/>
                  <a:pt x="181" y="157"/>
                  <a:pt x="187" y="157"/>
                </a:cubicBezTo>
                <a:cubicBezTo>
                  <a:pt x="200" y="157"/>
                  <a:pt x="211" y="168"/>
                  <a:pt x="211" y="182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219"/>
                  <a:pt x="211" y="219"/>
                  <a:pt x="211" y="219"/>
                </a:cubicBezTo>
                <a:cubicBezTo>
                  <a:pt x="211" y="221"/>
                  <a:pt x="213" y="224"/>
                  <a:pt x="216" y="224"/>
                </a:cubicBezTo>
                <a:cubicBezTo>
                  <a:pt x="219" y="224"/>
                  <a:pt x="221" y="221"/>
                  <a:pt x="221" y="219"/>
                </a:cubicBezTo>
                <a:cubicBezTo>
                  <a:pt x="221" y="199"/>
                  <a:pt x="221" y="199"/>
                  <a:pt x="221" y="199"/>
                </a:cubicBezTo>
                <a:cubicBezTo>
                  <a:pt x="225" y="195"/>
                  <a:pt x="231" y="193"/>
                  <a:pt x="237" y="193"/>
                </a:cubicBezTo>
                <a:cubicBezTo>
                  <a:pt x="250" y="193"/>
                  <a:pt x="262" y="204"/>
                  <a:pt x="262" y="218"/>
                </a:cubicBezTo>
                <a:lnTo>
                  <a:pt x="262" y="325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pPr defTabSz="1024014"/>
            <a:endParaRPr lang="en-US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9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5519937" y="1556792"/>
            <a:ext cx="1385387" cy="100727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162580" tIns="81290" rIns="162580" bIns="81290" rtlCol="0" anchor="ctr"/>
          <a:lstStyle/>
          <a:p>
            <a:pPr algn="ctr"/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9360365" y="1700808"/>
            <a:ext cx="1385387" cy="100727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ru-RU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/>
          <p:cNvSpPr>
            <a:spLocks noEditPoints="1"/>
          </p:cNvSpPr>
          <p:nvPr/>
        </p:nvSpPr>
        <p:spPr bwMode="auto">
          <a:xfrm>
            <a:off x="10992544" y="404664"/>
            <a:ext cx="576064" cy="392486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grpSp>
        <p:nvGrpSpPr>
          <p:cNvPr id="4" name="Group 9253"/>
          <p:cNvGrpSpPr/>
          <p:nvPr/>
        </p:nvGrpSpPr>
        <p:grpSpPr>
          <a:xfrm>
            <a:off x="1583500" y="1700808"/>
            <a:ext cx="1344149" cy="1080120"/>
            <a:chOff x="4556125" y="2476500"/>
            <a:chExt cx="949325" cy="949325"/>
          </a:xfrm>
          <a:solidFill>
            <a:srgbClr val="0070C0"/>
          </a:solidFill>
        </p:grpSpPr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4556125" y="2476500"/>
              <a:ext cx="949325" cy="949325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4768850" y="2697163"/>
              <a:ext cx="523875" cy="50800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26" name="Freeform 42"/>
          <p:cNvSpPr>
            <a:spLocks noEditPoints="1"/>
          </p:cNvSpPr>
          <p:nvPr/>
        </p:nvSpPr>
        <p:spPr bwMode="auto">
          <a:xfrm>
            <a:off x="9552384" y="1844824"/>
            <a:ext cx="1056117" cy="792088"/>
          </a:xfrm>
          <a:custGeom>
            <a:avLst/>
            <a:gdLst>
              <a:gd name="T0" fmla="*/ 122 w 419"/>
              <a:gd name="T1" fmla="*/ 141 h 491"/>
              <a:gd name="T2" fmla="*/ 156 w 419"/>
              <a:gd name="T3" fmla="*/ 239 h 491"/>
              <a:gd name="T4" fmla="*/ 169 w 419"/>
              <a:gd name="T5" fmla="*/ 276 h 491"/>
              <a:gd name="T6" fmla="*/ 194 w 419"/>
              <a:gd name="T7" fmla="*/ 293 h 491"/>
              <a:gd name="T8" fmla="*/ 220 w 419"/>
              <a:gd name="T9" fmla="*/ 276 h 491"/>
              <a:gd name="T10" fmla="*/ 233 w 419"/>
              <a:gd name="T11" fmla="*/ 239 h 491"/>
              <a:gd name="T12" fmla="*/ 266 w 419"/>
              <a:gd name="T13" fmla="*/ 141 h 491"/>
              <a:gd name="T14" fmla="*/ 194 w 419"/>
              <a:gd name="T15" fmla="*/ 283 h 491"/>
              <a:gd name="T16" fmla="*/ 207 w 419"/>
              <a:gd name="T17" fmla="*/ 276 h 491"/>
              <a:gd name="T18" fmla="*/ 223 w 419"/>
              <a:gd name="T19" fmla="*/ 263 h 491"/>
              <a:gd name="T20" fmla="*/ 169 w 419"/>
              <a:gd name="T21" fmla="*/ 266 h 491"/>
              <a:gd name="T22" fmla="*/ 165 w 419"/>
              <a:gd name="T23" fmla="*/ 244 h 491"/>
              <a:gd name="T24" fmla="*/ 223 w 419"/>
              <a:gd name="T25" fmla="*/ 263 h 491"/>
              <a:gd name="T26" fmla="*/ 223 w 419"/>
              <a:gd name="T27" fmla="*/ 235 h 491"/>
              <a:gd name="T28" fmla="*/ 199 w 419"/>
              <a:gd name="T29" fmla="*/ 168 h 491"/>
              <a:gd name="T30" fmla="*/ 221 w 419"/>
              <a:gd name="T31" fmla="*/ 134 h 491"/>
              <a:gd name="T32" fmla="*/ 194 w 419"/>
              <a:gd name="T33" fmla="*/ 159 h 491"/>
              <a:gd name="T34" fmla="*/ 168 w 419"/>
              <a:gd name="T35" fmla="*/ 134 h 491"/>
              <a:gd name="T36" fmla="*/ 190 w 419"/>
              <a:gd name="T37" fmla="*/ 168 h 491"/>
              <a:gd name="T38" fmla="*/ 165 w 419"/>
              <a:gd name="T39" fmla="*/ 235 h 491"/>
              <a:gd name="T40" fmla="*/ 132 w 419"/>
              <a:gd name="T41" fmla="*/ 141 h 491"/>
              <a:gd name="T42" fmla="*/ 257 w 419"/>
              <a:gd name="T43" fmla="*/ 141 h 491"/>
              <a:gd name="T44" fmla="*/ 407 w 419"/>
              <a:gd name="T45" fmla="*/ 250 h 491"/>
              <a:gd name="T46" fmla="*/ 374 w 419"/>
              <a:gd name="T47" fmla="*/ 183 h 491"/>
              <a:gd name="T48" fmla="*/ 374 w 419"/>
              <a:gd name="T49" fmla="*/ 118 h 491"/>
              <a:gd name="T50" fmla="*/ 193 w 419"/>
              <a:gd name="T51" fmla="*/ 0 h 491"/>
              <a:gd name="T52" fmla="*/ 61 w 419"/>
              <a:gd name="T53" fmla="*/ 288 h 491"/>
              <a:gd name="T54" fmla="*/ 72 w 419"/>
              <a:gd name="T55" fmla="*/ 454 h 491"/>
              <a:gd name="T56" fmla="*/ 197 w 419"/>
              <a:gd name="T57" fmla="*/ 491 h 491"/>
              <a:gd name="T58" fmla="*/ 259 w 419"/>
              <a:gd name="T59" fmla="*/ 480 h 491"/>
              <a:gd name="T60" fmla="*/ 345 w 419"/>
              <a:gd name="T61" fmla="*/ 413 h 491"/>
              <a:gd name="T62" fmla="*/ 378 w 419"/>
              <a:gd name="T63" fmla="*/ 391 h 491"/>
              <a:gd name="T64" fmla="*/ 378 w 419"/>
              <a:gd name="T65" fmla="*/ 360 h 491"/>
              <a:gd name="T66" fmla="*/ 388 w 419"/>
              <a:gd name="T67" fmla="*/ 339 h 491"/>
              <a:gd name="T68" fmla="*/ 394 w 419"/>
              <a:gd name="T69" fmla="*/ 319 h 491"/>
              <a:gd name="T70" fmla="*/ 390 w 419"/>
              <a:gd name="T71" fmla="*/ 304 h 491"/>
              <a:gd name="T72" fmla="*/ 409 w 419"/>
              <a:gd name="T73" fmla="*/ 289 h 491"/>
              <a:gd name="T74" fmla="*/ 407 w 419"/>
              <a:gd name="T75" fmla="*/ 250 h 491"/>
              <a:gd name="T76" fmla="*/ 385 w 419"/>
              <a:gd name="T77" fmla="*/ 286 h 491"/>
              <a:gd name="T78" fmla="*/ 380 w 419"/>
              <a:gd name="T79" fmla="*/ 307 h 491"/>
              <a:gd name="T80" fmla="*/ 385 w 419"/>
              <a:gd name="T81" fmla="*/ 317 h 491"/>
              <a:gd name="T82" fmla="*/ 376 w 419"/>
              <a:gd name="T83" fmla="*/ 331 h 491"/>
              <a:gd name="T84" fmla="*/ 375 w 419"/>
              <a:gd name="T85" fmla="*/ 344 h 491"/>
              <a:gd name="T86" fmla="*/ 369 w 419"/>
              <a:gd name="T87" fmla="*/ 365 h 491"/>
              <a:gd name="T88" fmla="*/ 347 w 419"/>
              <a:gd name="T89" fmla="*/ 404 h 491"/>
              <a:gd name="T90" fmla="*/ 261 w 419"/>
              <a:gd name="T91" fmla="*/ 386 h 491"/>
              <a:gd name="T92" fmla="*/ 250 w 419"/>
              <a:gd name="T93" fmla="*/ 476 h 491"/>
              <a:gd name="T94" fmla="*/ 89 w 419"/>
              <a:gd name="T95" fmla="*/ 307 h 491"/>
              <a:gd name="T96" fmla="*/ 9 w 419"/>
              <a:gd name="T97" fmla="*/ 167 h 491"/>
              <a:gd name="T98" fmla="*/ 193 w 419"/>
              <a:gd name="T99" fmla="*/ 9 h 491"/>
              <a:gd name="T100" fmla="*/ 365 w 419"/>
              <a:gd name="T101" fmla="*/ 120 h 491"/>
              <a:gd name="T102" fmla="*/ 365 w 419"/>
              <a:gd name="T103" fmla="*/ 180 h 491"/>
              <a:gd name="T104" fmla="*/ 399 w 419"/>
              <a:gd name="T105" fmla="*/ 255 h 491"/>
              <a:gd name="T106" fmla="*/ 405 w 419"/>
              <a:gd name="T107" fmla="*/ 281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19" h="491">
                <a:moveTo>
                  <a:pt x="194" y="69"/>
                </a:moveTo>
                <a:cubicBezTo>
                  <a:pt x="155" y="69"/>
                  <a:pt x="122" y="101"/>
                  <a:pt x="122" y="141"/>
                </a:cubicBezTo>
                <a:cubicBezTo>
                  <a:pt x="122" y="161"/>
                  <a:pt x="130" y="180"/>
                  <a:pt x="144" y="195"/>
                </a:cubicBezTo>
                <a:cubicBezTo>
                  <a:pt x="148" y="199"/>
                  <a:pt x="156" y="210"/>
                  <a:pt x="156" y="239"/>
                </a:cubicBezTo>
                <a:cubicBezTo>
                  <a:pt x="156" y="263"/>
                  <a:pt x="156" y="263"/>
                  <a:pt x="156" y="263"/>
                </a:cubicBezTo>
                <a:cubicBezTo>
                  <a:pt x="156" y="270"/>
                  <a:pt x="162" y="276"/>
                  <a:pt x="169" y="276"/>
                </a:cubicBezTo>
                <a:cubicBezTo>
                  <a:pt x="172" y="276"/>
                  <a:pt x="172" y="276"/>
                  <a:pt x="172" y="276"/>
                </a:cubicBezTo>
                <a:cubicBezTo>
                  <a:pt x="174" y="285"/>
                  <a:pt x="183" y="293"/>
                  <a:pt x="194" y="293"/>
                </a:cubicBezTo>
                <a:cubicBezTo>
                  <a:pt x="205" y="293"/>
                  <a:pt x="214" y="285"/>
                  <a:pt x="217" y="276"/>
                </a:cubicBezTo>
                <a:cubicBezTo>
                  <a:pt x="220" y="276"/>
                  <a:pt x="220" y="276"/>
                  <a:pt x="220" y="276"/>
                </a:cubicBezTo>
                <a:cubicBezTo>
                  <a:pt x="227" y="276"/>
                  <a:pt x="233" y="270"/>
                  <a:pt x="233" y="263"/>
                </a:cubicBezTo>
                <a:cubicBezTo>
                  <a:pt x="233" y="239"/>
                  <a:pt x="233" y="239"/>
                  <a:pt x="233" y="239"/>
                </a:cubicBezTo>
                <a:cubicBezTo>
                  <a:pt x="233" y="210"/>
                  <a:pt x="241" y="199"/>
                  <a:pt x="244" y="195"/>
                </a:cubicBezTo>
                <a:cubicBezTo>
                  <a:pt x="258" y="180"/>
                  <a:pt x="266" y="161"/>
                  <a:pt x="266" y="141"/>
                </a:cubicBezTo>
                <a:cubicBezTo>
                  <a:pt x="266" y="101"/>
                  <a:pt x="234" y="69"/>
                  <a:pt x="194" y="69"/>
                </a:cubicBezTo>
                <a:close/>
                <a:moveTo>
                  <a:pt x="194" y="283"/>
                </a:moveTo>
                <a:cubicBezTo>
                  <a:pt x="189" y="283"/>
                  <a:pt x="184" y="280"/>
                  <a:pt x="182" y="276"/>
                </a:cubicBezTo>
                <a:cubicBezTo>
                  <a:pt x="207" y="276"/>
                  <a:pt x="207" y="276"/>
                  <a:pt x="207" y="276"/>
                </a:cubicBezTo>
                <a:cubicBezTo>
                  <a:pt x="205" y="280"/>
                  <a:pt x="200" y="283"/>
                  <a:pt x="194" y="283"/>
                </a:cubicBezTo>
                <a:close/>
                <a:moveTo>
                  <a:pt x="223" y="263"/>
                </a:moveTo>
                <a:cubicBezTo>
                  <a:pt x="223" y="265"/>
                  <a:pt x="222" y="266"/>
                  <a:pt x="220" y="266"/>
                </a:cubicBezTo>
                <a:cubicBezTo>
                  <a:pt x="169" y="266"/>
                  <a:pt x="169" y="266"/>
                  <a:pt x="169" y="266"/>
                </a:cubicBezTo>
                <a:cubicBezTo>
                  <a:pt x="167" y="266"/>
                  <a:pt x="165" y="265"/>
                  <a:pt x="165" y="263"/>
                </a:cubicBezTo>
                <a:cubicBezTo>
                  <a:pt x="165" y="244"/>
                  <a:pt x="165" y="244"/>
                  <a:pt x="165" y="244"/>
                </a:cubicBezTo>
                <a:cubicBezTo>
                  <a:pt x="223" y="244"/>
                  <a:pt x="223" y="244"/>
                  <a:pt x="223" y="244"/>
                </a:cubicBezTo>
                <a:lnTo>
                  <a:pt x="223" y="263"/>
                </a:lnTo>
                <a:close/>
                <a:moveTo>
                  <a:pt x="237" y="188"/>
                </a:moveTo>
                <a:cubicBezTo>
                  <a:pt x="232" y="194"/>
                  <a:pt x="224" y="207"/>
                  <a:pt x="223" y="235"/>
                </a:cubicBezTo>
                <a:cubicBezTo>
                  <a:pt x="199" y="235"/>
                  <a:pt x="199" y="235"/>
                  <a:pt x="199" y="235"/>
                </a:cubicBezTo>
                <a:cubicBezTo>
                  <a:pt x="199" y="168"/>
                  <a:pt x="199" y="168"/>
                  <a:pt x="199" y="168"/>
                </a:cubicBezTo>
                <a:cubicBezTo>
                  <a:pt x="218" y="165"/>
                  <a:pt x="224" y="141"/>
                  <a:pt x="224" y="140"/>
                </a:cubicBezTo>
                <a:cubicBezTo>
                  <a:pt x="225" y="137"/>
                  <a:pt x="223" y="135"/>
                  <a:pt x="221" y="134"/>
                </a:cubicBezTo>
                <a:cubicBezTo>
                  <a:pt x="218" y="133"/>
                  <a:pt x="216" y="135"/>
                  <a:pt x="215" y="137"/>
                </a:cubicBezTo>
                <a:cubicBezTo>
                  <a:pt x="215" y="138"/>
                  <a:pt x="210" y="159"/>
                  <a:pt x="194" y="159"/>
                </a:cubicBezTo>
                <a:cubicBezTo>
                  <a:pt x="179" y="159"/>
                  <a:pt x="173" y="138"/>
                  <a:pt x="173" y="137"/>
                </a:cubicBezTo>
                <a:cubicBezTo>
                  <a:pt x="173" y="135"/>
                  <a:pt x="170" y="133"/>
                  <a:pt x="168" y="134"/>
                </a:cubicBezTo>
                <a:cubicBezTo>
                  <a:pt x="165" y="135"/>
                  <a:pt x="164" y="137"/>
                  <a:pt x="164" y="140"/>
                </a:cubicBezTo>
                <a:cubicBezTo>
                  <a:pt x="165" y="141"/>
                  <a:pt x="170" y="165"/>
                  <a:pt x="190" y="168"/>
                </a:cubicBezTo>
                <a:cubicBezTo>
                  <a:pt x="190" y="235"/>
                  <a:pt x="190" y="235"/>
                  <a:pt x="190" y="235"/>
                </a:cubicBezTo>
                <a:cubicBezTo>
                  <a:pt x="165" y="235"/>
                  <a:pt x="165" y="235"/>
                  <a:pt x="165" y="235"/>
                </a:cubicBezTo>
                <a:cubicBezTo>
                  <a:pt x="164" y="207"/>
                  <a:pt x="156" y="194"/>
                  <a:pt x="151" y="188"/>
                </a:cubicBezTo>
                <a:cubicBezTo>
                  <a:pt x="139" y="176"/>
                  <a:pt x="132" y="158"/>
                  <a:pt x="132" y="141"/>
                </a:cubicBezTo>
                <a:cubicBezTo>
                  <a:pt x="132" y="107"/>
                  <a:pt x="160" y="79"/>
                  <a:pt x="194" y="79"/>
                </a:cubicBezTo>
                <a:cubicBezTo>
                  <a:pt x="229" y="79"/>
                  <a:pt x="257" y="107"/>
                  <a:pt x="257" y="141"/>
                </a:cubicBezTo>
                <a:cubicBezTo>
                  <a:pt x="257" y="158"/>
                  <a:pt x="250" y="176"/>
                  <a:pt x="237" y="188"/>
                </a:cubicBezTo>
                <a:close/>
                <a:moveTo>
                  <a:pt x="407" y="250"/>
                </a:moveTo>
                <a:cubicBezTo>
                  <a:pt x="395" y="232"/>
                  <a:pt x="374" y="197"/>
                  <a:pt x="372" y="188"/>
                </a:cubicBezTo>
                <a:cubicBezTo>
                  <a:pt x="373" y="187"/>
                  <a:pt x="373" y="185"/>
                  <a:pt x="374" y="183"/>
                </a:cubicBezTo>
                <a:cubicBezTo>
                  <a:pt x="376" y="176"/>
                  <a:pt x="379" y="166"/>
                  <a:pt x="379" y="158"/>
                </a:cubicBezTo>
                <a:cubicBezTo>
                  <a:pt x="379" y="146"/>
                  <a:pt x="377" y="129"/>
                  <a:pt x="374" y="118"/>
                </a:cubicBezTo>
                <a:cubicBezTo>
                  <a:pt x="373" y="112"/>
                  <a:pt x="364" y="83"/>
                  <a:pt x="338" y="55"/>
                </a:cubicBezTo>
                <a:cubicBezTo>
                  <a:pt x="303" y="18"/>
                  <a:pt x="255" y="0"/>
                  <a:pt x="193" y="0"/>
                </a:cubicBezTo>
                <a:cubicBezTo>
                  <a:pt x="65" y="0"/>
                  <a:pt x="0" y="56"/>
                  <a:pt x="0" y="167"/>
                </a:cubicBezTo>
                <a:cubicBezTo>
                  <a:pt x="0" y="231"/>
                  <a:pt x="37" y="266"/>
                  <a:pt x="61" y="288"/>
                </a:cubicBezTo>
                <a:cubicBezTo>
                  <a:pt x="70" y="297"/>
                  <a:pt x="78" y="304"/>
                  <a:pt x="80" y="310"/>
                </a:cubicBezTo>
                <a:cubicBezTo>
                  <a:pt x="97" y="376"/>
                  <a:pt x="82" y="429"/>
                  <a:pt x="72" y="454"/>
                </a:cubicBezTo>
                <a:cubicBezTo>
                  <a:pt x="71" y="456"/>
                  <a:pt x="72" y="459"/>
                  <a:pt x="74" y="460"/>
                </a:cubicBezTo>
                <a:cubicBezTo>
                  <a:pt x="112" y="480"/>
                  <a:pt x="154" y="491"/>
                  <a:pt x="197" y="491"/>
                </a:cubicBezTo>
                <a:cubicBezTo>
                  <a:pt x="217" y="491"/>
                  <a:pt x="236" y="489"/>
                  <a:pt x="256" y="484"/>
                </a:cubicBezTo>
                <a:cubicBezTo>
                  <a:pt x="258" y="484"/>
                  <a:pt x="259" y="482"/>
                  <a:pt x="259" y="480"/>
                </a:cubicBezTo>
                <a:cubicBezTo>
                  <a:pt x="259" y="438"/>
                  <a:pt x="260" y="406"/>
                  <a:pt x="262" y="396"/>
                </a:cubicBezTo>
                <a:cubicBezTo>
                  <a:pt x="280" y="401"/>
                  <a:pt x="335" y="413"/>
                  <a:pt x="345" y="413"/>
                </a:cubicBezTo>
                <a:cubicBezTo>
                  <a:pt x="346" y="413"/>
                  <a:pt x="347" y="413"/>
                  <a:pt x="347" y="413"/>
                </a:cubicBezTo>
                <a:cubicBezTo>
                  <a:pt x="355" y="413"/>
                  <a:pt x="374" y="413"/>
                  <a:pt x="378" y="391"/>
                </a:cubicBezTo>
                <a:cubicBezTo>
                  <a:pt x="381" y="380"/>
                  <a:pt x="380" y="370"/>
                  <a:pt x="379" y="364"/>
                </a:cubicBezTo>
                <a:cubicBezTo>
                  <a:pt x="379" y="362"/>
                  <a:pt x="378" y="360"/>
                  <a:pt x="378" y="360"/>
                </a:cubicBezTo>
                <a:cubicBezTo>
                  <a:pt x="379" y="356"/>
                  <a:pt x="382" y="352"/>
                  <a:pt x="384" y="348"/>
                </a:cubicBezTo>
                <a:cubicBezTo>
                  <a:pt x="386" y="344"/>
                  <a:pt x="387" y="342"/>
                  <a:pt x="388" y="339"/>
                </a:cubicBezTo>
                <a:cubicBezTo>
                  <a:pt x="388" y="337"/>
                  <a:pt x="387" y="333"/>
                  <a:pt x="386" y="330"/>
                </a:cubicBezTo>
                <a:cubicBezTo>
                  <a:pt x="389" y="327"/>
                  <a:pt x="393" y="323"/>
                  <a:pt x="394" y="319"/>
                </a:cubicBezTo>
                <a:cubicBezTo>
                  <a:pt x="394" y="315"/>
                  <a:pt x="392" y="310"/>
                  <a:pt x="390" y="305"/>
                </a:cubicBezTo>
                <a:cubicBezTo>
                  <a:pt x="390" y="305"/>
                  <a:pt x="390" y="305"/>
                  <a:pt x="390" y="304"/>
                </a:cubicBezTo>
                <a:cubicBezTo>
                  <a:pt x="390" y="303"/>
                  <a:pt x="390" y="299"/>
                  <a:pt x="390" y="294"/>
                </a:cubicBezTo>
                <a:cubicBezTo>
                  <a:pt x="396" y="293"/>
                  <a:pt x="406" y="291"/>
                  <a:pt x="409" y="289"/>
                </a:cubicBezTo>
                <a:cubicBezTo>
                  <a:pt x="415" y="286"/>
                  <a:pt x="419" y="277"/>
                  <a:pt x="419" y="272"/>
                </a:cubicBezTo>
                <a:cubicBezTo>
                  <a:pt x="419" y="270"/>
                  <a:pt x="418" y="270"/>
                  <a:pt x="407" y="250"/>
                </a:cubicBezTo>
                <a:close/>
                <a:moveTo>
                  <a:pt x="405" y="281"/>
                </a:moveTo>
                <a:cubicBezTo>
                  <a:pt x="403" y="282"/>
                  <a:pt x="393" y="284"/>
                  <a:pt x="385" y="286"/>
                </a:cubicBezTo>
                <a:cubicBezTo>
                  <a:pt x="383" y="286"/>
                  <a:pt x="381" y="288"/>
                  <a:pt x="381" y="290"/>
                </a:cubicBezTo>
                <a:cubicBezTo>
                  <a:pt x="380" y="305"/>
                  <a:pt x="380" y="306"/>
                  <a:pt x="380" y="307"/>
                </a:cubicBezTo>
                <a:cubicBezTo>
                  <a:pt x="381" y="308"/>
                  <a:pt x="381" y="308"/>
                  <a:pt x="382" y="310"/>
                </a:cubicBezTo>
                <a:cubicBezTo>
                  <a:pt x="384" y="314"/>
                  <a:pt x="385" y="316"/>
                  <a:pt x="385" y="317"/>
                </a:cubicBezTo>
                <a:cubicBezTo>
                  <a:pt x="384" y="319"/>
                  <a:pt x="381" y="322"/>
                  <a:pt x="377" y="325"/>
                </a:cubicBezTo>
                <a:cubicBezTo>
                  <a:pt x="376" y="326"/>
                  <a:pt x="375" y="329"/>
                  <a:pt x="376" y="331"/>
                </a:cubicBezTo>
                <a:cubicBezTo>
                  <a:pt x="377" y="334"/>
                  <a:pt x="378" y="337"/>
                  <a:pt x="378" y="338"/>
                </a:cubicBezTo>
                <a:cubicBezTo>
                  <a:pt x="378" y="339"/>
                  <a:pt x="377" y="342"/>
                  <a:pt x="375" y="344"/>
                </a:cubicBezTo>
                <a:cubicBezTo>
                  <a:pt x="373" y="348"/>
                  <a:pt x="371" y="353"/>
                  <a:pt x="369" y="357"/>
                </a:cubicBezTo>
                <a:cubicBezTo>
                  <a:pt x="369" y="359"/>
                  <a:pt x="369" y="362"/>
                  <a:pt x="369" y="365"/>
                </a:cubicBezTo>
                <a:cubicBezTo>
                  <a:pt x="370" y="371"/>
                  <a:pt x="371" y="379"/>
                  <a:pt x="369" y="389"/>
                </a:cubicBezTo>
                <a:cubicBezTo>
                  <a:pt x="367" y="401"/>
                  <a:pt x="359" y="404"/>
                  <a:pt x="347" y="404"/>
                </a:cubicBezTo>
                <a:cubicBezTo>
                  <a:pt x="347" y="404"/>
                  <a:pt x="346" y="404"/>
                  <a:pt x="345" y="404"/>
                </a:cubicBezTo>
                <a:cubicBezTo>
                  <a:pt x="335" y="403"/>
                  <a:pt x="271" y="389"/>
                  <a:pt x="261" y="386"/>
                </a:cubicBezTo>
                <a:cubicBezTo>
                  <a:pt x="259" y="386"/>
                  <a:pt x="257" y="386"/>
                  <a:pt x="256" y="387"/>
                </a:cubicBezTo>
                <a:cubicBezTo>
                  <a:pt x="250" y="394"/>
                  <a:pt x="249" y="449"/>
                  <a:pt x="250" y="476"/>
                </a:cubicBezTo>
                <a:cubicBezTo>
                  <a:pt x="193" y="488"/>
                  <a:pt x="133" y="480"/>
                  <a:pt x="83" y="454"/>
                </a:cubicBezTo>
                <a:cubicBezTo>
                  <a:pt x="93" y="426"/>
                  <a:pt x="105" y="373"/>
                  <a:pt x="89" y="307"/>
                </a:cubicBezTo>
                <a:cubicBezTo>
                  <a:pt x="87" y="299"/>
                  <a:pt x="79" y="292"/>
                  <a:pt x="68" y="282"/>
                </a:cubicBezTo>
                <a:cubicBezTo>
                  <a:pt x="44" y="260"/>
                  <a:pt x="9" y="227"/>
                  <a:pt x="9" y="167"/>
                </a:cubicBezTo>
                <a:cubicBezTo>
                  <a:pt x="9" y="119"/>
                  <a:pt x="22" y="82"/>
                  <a:pt x="47" y="56"/>
                </a:cubicBezTo>
                <a:cubicBezTo>
                  <a:pt x="78" y="25"/>
                  <a:pt x="127" y="9"/>
                  <a:pt x="193" y="9"/>
                </a:cubicBezTo>
                <a:cubicBezTo>
                  <a:pt x="252" y="9"/>
                  <a:pt x="298" y="27"/>
                  <a:pt x="331" y="61"/>
                </a:cubicBezTo>
                <a:cubicBezTo>
                  <a:pt x="357" y="88"/>
                  <a:pt x="364" y="117"/>
                  <a:pt x="365" y="120"/>
                </a:cubicBezTo>
                <a:cubicBezTo>
                  <a:pt x="367" y="130"/>
                  <a:pt x="370" y="147"/>
                  <a:pt x="370" y="158"/>
                </a:cubicBezTo>
                <a:cubicBezTo>
                  <a:pt x="370" y="165"/>
                  <a:pt x="367" y="174"/>
                  <a:pt x="365" y="180"/>
                </a:cubicBezTo>
                <a:cubicBezTo>
                  <a:pt x="363" y="185"/>
                  <a:pt x="363" y="187"/>
                  <a:pt x="363" y="189"/>
                </a:cubicBezTo>
                <a:cubicBezTo>
                  <a:pt x="364" y="198"/>
                  <a:pt x="380" y="224"/>
                  <a:pt x="399" y="255"/>
                </a:cubicBezTo>
                <a:cubicBezTo>
                  <a:pt x="403" y="263"/>
                  <a:pt x="408" y="271"/>
                  <a:pt x="409" y="273"/>
                </a:cubicBezTo>
                <a:cubicBezTo>
                  <a:pt x="409" y="275"/>
                  <a:pt x="406" y="280"/>
                  <a:pt x="405" y="281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7" name="Freeform 116"/>
          <p:cNvSpPr>
            <a:spLocks noEditPoints="1"/>
          </p:cNvSpPr>
          <p:nvPr/>
        </p:nvSpPr>
        <p:spPr bwMode="auto">
          <a:xfrm>
            <a:off x="5735960" y="1772816"/>
            <a:ext cx="1056117" cy="576064"/>
          </a:xfrm>
          <a:custGeom>
            <a:avLst/>
            <a:gdLst>
              <a:gd name="T0" fmla="*/ 566 w 641"/>
              <a:gd name="T1" fmla="*/ 533 h 653"/>
              <a:gd name="T2" fmla="*/ 525 w 641"/>
              <a:gd name="T3" fmla="*/ 323 h 653"/>
              <a:gd name="T4" fmla="*/ 439 w 641"/>
              <a:gd name="T5" fmla="*/ 267 h 653"/>
              <a:gd name="T6" fmla="*/ 381 w 641"/>
              <a:gd name="T7" fmla="*/ 61 h 653"/>
              <a:gd name="T8" fmla="*/ 259 w 641"/>
              <a:gd name="T9" fmla="*/ 61 h 653"/>
              <a:gd name="T10" fmla="*/ 202 w 641"/>
              <a:gd name="T11" fmla="*/ 267 h 653"/>
              <a:gd name="T12" fmla="*/ 115 w 641"/>
              <a:gd name="T13" fmla="*/ 323 h 653"/>
              <a:gd name="T14" fmla="*/ 74 w 641"/>
              <a:gd name="T15" fmla="*/ 533 h 653"/>
              <a:gd name="T16" fmla="*/ 0 w 641"/>
              <a:gd name="T17" fmla="*/ 592 h 653"/>
              <a:gd name="T18" fmla="*/ 122 w 641"/>
              <a:gd name="T19" fmla="*/ 592 h 653"/>
              <a:gd name="T20" fmla="*/ 162 w 641"/>
              <a:gd name="T21" fmla="*/ 382 h 653"/>
              <a:gd name="T22" fmla="*/ 188 w 641"/>
              <a:gd name="T23" fmla="*/ 382 h 653"/>
              <a:gd name="T24" fmla="*/ 173 w 641"/>
              <a:gd name="T25" fmla="*/ 592 h 653"/>
              <a:gd name="T26" fmla="*/ 295 w 641"/>
              <a:gd name="T27" fmla="*/ 592 h 653"/>
              <a:gd name="T28" fmla="*/ 233 w 641"/>
              <a:gd name="T29" fmla="*/ 531 h 653"/>
              <a:gd name="T30" fmla="*/ 237 w 641"/>
              <a:gd name="T31" fmla="*/ 323 h 653"/>
              <a:gd name="T32" fmla="*/ 294 w 641"/>
              <a:gd name="T33" fmla="*/ 116 h 653"/>
              <a:gd name="T34" fmla="*/ 346 w 641"/>
              <a:gd name="T35" fmla="*/ 116 h 653"/>
              <a:gd name="T36" fmla="*/ 404 w 641"/>
              <a:gd name="T37" fmla="*/ 323 h 653"/>
              <a:gd name="T38" fmla="*/ 408 w 641"/>
              <a:gd name="T39" fmla="*/ 531 h 653"/>
              <a:gd name="T40" fmla="*/ 346 w 641"/>
              <a:gd name="T41" fmla="*/ 592 h 653"/>
              <a:gd name="T42" fmla="*/ 468 w 641"/>
              <a:gd name="T43" fmla="*/ 592 h 653"/>
              <a:gd name="T44" fmla="*/ 452 w 641"/>
              <a:gd name="T45" fmla="*/ 382 h 653"/>
              <a:gd name="T46" fmla="*/ 478 w 641"/>
              <a:gd name="T47" fmla="*/ 382 h 653"/>
              <a:gd name="T48" fmla="*/ 519 w 641"/>
              <a:gd name="T49" fmla="*/ 592 h 653"/>
              <a:gd name="T50" fmla="*/ 641 w 641"/>
              <a:gd name="T51" fmla="*/ 592 h 653"/>
              <a:gd name="T52" fmla="*/ 108 w 641"/>
              <a:gd name="T53" fmla="*/ 592 h 653"/>
              <a:gd name="T54" fmla="*/ 14 w 641"/>
              <a:gd name="T55" fmla="*/ 592 h 653"/>
              <a:gd name="T56" fmla="*/ 108 w 641"/>
              <a:gd name="T57" fmla="*/ 592 h 653"/>
              <a:gd name="T58" fmla="*/ 234 w 641"/>
              <a:gd name="T59" fmla="*/ 639 h 653"/>
              <a:gd name="T60" fmla="*/ 234 w 641"/>
              <a:gd name="T61" fmla="*/ 545 h 653"/>
              <a:gd name="T62" fmla="*/ 223 w 641"/>
              <a:gd name="T63" fmla="*/ 323 h 653"/>
              <a:gd name="T64" fmla="*/ 129 w 641"/>
              <a:gd name="T65" fmla="*/ 323 h 653"/>
              <a:gd name="T66" fmla="*/ 223 w 641"/>
              <a:gd name="T67" fmla="*/ 323 h 653"/>
              <a:gd name="T68" fmla="*/ 320 w 641"/>
              <a:gd name="T69" fmla="*/ 14 h 653"/>
              <a:gd name="T70" fmla="*/ 320 w 641"/>
              <a:gd name="T71" fmla="*/ 108 h 653"/>
              <a:gd name="T72" fmla="*/ 454 w 641"/>
              <a:gd name="T73" fmla="*/ 592 h 653"/>
              <a:gd name="T74" fmla="*/ 360 w 641"/>
              <a:gd name="T75" fmla="*/ 592 h 653"/>
              <a:gd name="T76" fmla="*/ 454 w 641"/>
              <a:gd name="T77" fmla="*/ 592 h 653"/>
              <a:gd name="T78" fmla="*/ 464 w 641"/>
              <a:gd name="T79" fmla="*/ 276 h 653"/>
              <a:gd name="T80" fmla="*/ 464 w 641"/>
              <a:gd name="T81" fmla="*/ 369 h 653"/>
              <a:gd name="T82" fmla="*/ 580 w 641"/>
              <a:gd name="T83" fmla="*/ 639 h 653"/>
              <a:gd name="T84" fmla="*/ 580 w 641"/>
              <a:gd name="T85" fmla="*/ 545 h 653"/>
              <a:gd name="T86" fmla="*/ 580 w 641"/>
              <a:gd name="T87" fmla="*/ 639 h 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1" h="653">
                <a:moveTo>
                  <a:pt x="580" y="531"/>
                </a:moveTo>
                <a:cubicBezTo>
                  <a:pt x="575" y="531"/>
                  <a:pt x="571" y="532"/>
                  <a:pt x="566" y="533"/>
                </a:cubicBezTo>
                <a:cubicBezTo>
                  <a:pt x="491" y="377"/>
                  <a:pt x="491" y="377"/>
                  <a:pt x="491" y="377"/>
                </a:cubicBezTo>
                <a:cubicBezTo>
                  <a:pt x="511" y="367"/>
                  <a:pt x="525" y="346"/>
                  <a:pt x="525" y="323"/>
                </a:cubicBezTo>
                <a:cubicBezTo>
                  <a:pt x="525" y="289"/>
                  <a:pt x="498" y="262"/>
                  <a:pt x="464" y="262"/>
                </a:cubicBezTo>
                <a:cubicBezTo>
                  <a:pt x="455" y="262"/>
                  <a:pt x="447" y="264"/>
                  <a:pt x="439" y="267"/>
                </a:cubicBezTo>
                <a:cubicBezTo>
                  <a:pt x="358" y="109"/>
                  <a:pt x="358" y="109"/>
                  <a:pt x="358" y="109"/>
                </a:cubicBezTo>
                <a:cubicBezTo>
                  <a:pt x="372" y="97"/>
                  <a:pt x="381" y="80"/>
                  <a:pt x="381" y="61"/>
                </a:cubicBezTo>
                <a:cubicBezTo>
                  <a:pt x="381" y="28"/>
                  <a:pt x="354" y="0"/>
                  <a:pt x="320" y="0"/>
                </a:cubicBezTo>
                <a:cubicBezTo>
                  <a:pt x="287" y="0"/>
                  <a:pt x="259" y="28"/>
                  <a:pt x="259" y="61"/>
                </a:cubicBezTo>
                <a:cubicBezTo>
                  <a:pt x="259" y="80"/>
                  <a:pt x="268" y="97"/>
                  <a:pt x="282" y="109"/>
                </a:cubicBezTo>
                <a:cubicBezTo>
                  <a:pt x="202" y="267"/>
                  <a:pt x="202" y="267"/>
                  <a:pt x="202" y="267"/>
                </a:cubicBezTo>
                <a:cubicBezTo>
                  <a:pt x="194" y="264"/>
                  <a:pt x="185" y="262"/>
                  <a:pt x="176" y="262"/>
                </a:cubicBezTo>
                <a:cubicBezTo>
                  <a:pt x="143" y="262"/>
                  <a:pt x="115" y="289"/>
                  <a:pt x="115" y="323"/>
                </a:cubicBezTo>
                <a:cubicBezTo>
                  <a:pt x="115" y="346"/>
                  <a:pt x="129" y="367"/>
                  <a:pt x="149" y="377"/>
                </a:cubicBezTo>
                <a:cubicBezTo>
                  <a:pt x="74" y="533"/>
                  <a:pt x="74" y="533"/>
                  <a:pt x="74" y="533"/>
                </a:cubicBezTo>
                <a:cubicBezTo>
                  <a:pt x="70" y="532"/>
                  <a:pt x="65" y="531"/>
                  <a:pt x="61" y="531"/>
                </a:cubicBezTo>
                <a:cubicBezTo>
                  <a:pt x="27" y="531"/>
                  <a:pt x="0" y="558"/>
                  <a:pt x="0" y="592"/>
                </a:cubicBezTo>
                <a:cubicBezTo>
                  <a:pt x="0" y="625"/>
                  <a:pt x="27" y="653"/>
                  <a:pt x="61" y="653"/>
                </a:cubicBezTo>
                <a:cubicBezTo>
                  <a:pt x="94" y="653"/>
                  <a:pt x="122" y="625"/>
                  <a:pt x="122" y="592"/>
                </a:cubicBezTo>
                <a:cubicBezTo>
                  <a:pt x="122" y="568"/>
                  <a:pt x="108" y="547"/>
                  <a:pt x="87" y="537"/>
                </a:cubicBezTo>
                <a:cubicBezTo>
                  <a:pt x="162" y="382"/>
                  <a:pt x="162" y="382"/>
                  <a:pt x="162" y="382"/>
                </a:cubicBezTo>
                <a:cubicBezTo>
                  <a:pt x="167" y="383"/>
                  <a:pt x="171" y="383"/>
                  <a:pt x="176" y="383"/>
                </a:cubicBezTo>
                <a:cubicBezTo>
                  <a:pt x="180" y="383"/>
                  <a:pt x="184" y="383"/>
                  <a:pt x="188" y="382"/>
                </a:cubicBezTo>
                <a:cubicBezTo>
                  <a:pt x="219" y="533"/>
                  <a:pt x="219" y="533"/>
                  <a:pt x="219" y="533"/>
                </a:cubicBezTo>
                <a:cubicBezTo>
                  <a:pt x="192" y="540"/>
                  <a:pt x="173" y="564"/>
                  <a:pt x="173" y="592"/>
                </a:cubicBezTo>
                <a:cubicBezTo>
                  <a:pt x="173" y="625"/>
                  <a:pt x="200" y="653"/>
                  <a:pt x="234" y="653"/>
                </a:cubicBezTo>
                <a:cubicBezTo>
                  <a:pt x="267" y="653"/>
                  <a:pt x="295" y="625"/>
                  <a:pt x="295" y="592"/>
                </a:cubicBezTo>
                <a:cubicBezTo>
                  <a:pt x="295" y="558"/>
                  <a:pt x="267" y="531"/>
                  <a:pt x="234" y="531"/>
                </a:cubicBezTo>
                <a:cubicBezTo>
                  <a:pt x="233" y="531"/>
                  <a:pt x="233" y="531"/>
                  <a:pt x="233" y="531"/>
                </a:cubicBezTo>
                <a:cubicBezTo>
                  <a:pt x="202" y="378"/>
                  <a:pt x="202" y="378"/>
                  <a:pt x="202" y="378"/>
                </a:cubicBezTo>
                <a:cubicBezTo>
                  <a:pt x="222" y="368"/>
                  <a:pt x="237" y="347"/>
                  <a:pt x="237" y="323"/>
                </a:cubicBezTo>
                <a:cubicBezTo>
                  <a:pt x="237" y="303"/>
                  <a:pt x="228" y="286"/>
                  <a:pt x="213" y="275"/>
                </a:cubicBezTo>
                <a:cubicBezTo>
                  <a:pt x="294" y="116"/>
                  <a:pt x="294" y="116"/>
                  <a:pt x="294" y="116"/>
                </a:cubicBezTo>
                <a:cubicBezTo>
                  <a:pt x="302" y="120"/>
                  <a:pt x="311" y="122"/>
                  <a:pt x="320" y="122"/>
                </a:cubicBezTo>
                <a:cubicBezTo>
                  <a:pt x="330" y="122"/>
                  <a:pt x="338" y="120"/>
                  <a:pt x="346" y="116"/>
                </a:cubicBezTo>
                <a:cubicBezTo>
                  <a:pt x="427" y="275"/>
                  <a:pt x="427" y="275"/>
                  <a:pt x="427" y="275"/>
                </a:cubicBezTo>
                <a:cubicBezTo>
                  <a:pt x="413" y="286"/>
                  <a:pt x="404" y="303"/>
                  <a:pt x="404" y="323"/>
                </a:cubicBezTo>
                <a:cubicBezTo>
                  <a:pt x="404" y="347"/>
                  <a:pt x="418" y="368"/>
                  <a:pt x="439" y="378"/>
                </a:cubicBezTo>
                <a:cubicBezTo>
                  <a:pt x="408" y="531"/>
                  <a:pt x="408" y="531"/>
                  <a:pt x="408" y="531"/>
                </a:cubicBezTo>
                <a:cubicBezTo>
                  <a:pt x="408" y="531"/>
                  <a:pt x="407" y="531"/>
                  <a:pt x="407" y="531"/>
                </a:cubicBezTo>
                <a:cubicBezTo>
                  <a:pt x="373" y="531"/>
                  <a:pt x="346" y="558"/>
                  <a:pt x="346" y="592"/>
                </a:cubicBezTo>
                <a:cubicBezTo>
                  <a:pt x="346" y="625"/>
                  <a:pt x="373" y="653"/>
                  <a:pt x="407" y="653"/>
                </a:cubicBezTo>
                <a:cubicBezTo>
                  <a:pt x="440" y="653"/>
                  <a:pt x="468" y="625"/>
                  <a:pt x="468" y="592"/>
                </a:cubicBezTo>
                <a:cubicBezTo>
                  <a:pt x="468" y="564"/>
                  <a:pt x="448" y="540"/>
                  <a:pt x="422" y="533"/>
                </a:cubicBezTo>
                <a:cubicBezTo>
                  <a:pt x="452" y="382"/>
                  <a:pt x="452" y="382"/>
                  <a:pt x="452" y="382"/>
                </a:cubicBezTo>
                <a:cubicBezTo>
                  <a:pt x="456" y="383"/>
                  <a:pt x="460" y="383"/>
                  <a:pt x="464" y="383"/>
                </a:cubicBezTo>
                <a:cubicBezTo>
                  <a:pt x="469" y="383"/>
                  <a:pt x="474" y="383"/>
                  <a:pt x="478" y="382"/>
                </a:cubicBezTo>
                <a:cubicBezTo>
                  <a:pt x="553" y="537"/>
                  <a:pt x="553" y="537"/>
                  <a:pt x="553" y="537"/>
                </a:cubicBezTo>
                <a:cubicBezTo>
                  <a:pt x="533" y="547"/>
                  <a:pt x="519" y="568"/>
                  <a:pt x="519" y="592"/>
                </a:cubicBezTo>
                <a:cubicBezTo>
                  <a:pt x="519" y="625"/>
                  <a:pt x="546" y="653"/>
                  <a:pt x="580" y="653"/>
                </a:cubicBezTo>
                <a:cubicBezTo>
                  <a:pt x="613" y="653"/>
                  <a:pt x="641" y="625"/>
                  <a:pt x="641" y="592"/>
                </a:cubicBezTo>
                <a:cubicBezTo>
                  <a:pt x="641" y="558"/>
                  <a:pt x="613" y="531"/>
                  <a:pt x="580" y="531"/>
                </a:cubicBezTo>
                <a:close/>
                <a:moveTo>
                  <a:pt x="108" y="592"/>
                </a:moveTo>
                <a:cubicBezTo>
                  <a:pt x="108" y="618"/>
                  <a:pt x="87" y="639"/>
                  <a:pt x="61" y="639"/>
                </a:cubicBezTo>
                <a:cubicBezTo>
                  <a:pt x="35" y="639"/>
                  <a:pt x="14" y="618"/>
                  <a:pt x="14" y="592"/>
                </a:cubicBezTo>
                <a:cubicBezTo>
                  <a:pt x="14" y="566"/>
                  <a:pt x="35" y="545"/>
                  <a:pt x="61" y="545"/>
                </a:cubicBezTo>
                <a:cubicBezTo>
                  <a:pt x="87" y="545"/>
                  <a:pt x="108" y="566"/>
                  <a:pt x="108" y="592"/>
                </a:cubicBezTo>
                <a:close/>
                <a:moveTo>
                  <a:pt x="281" y="592"/>
                </a:moveTo>
                <a:cubicBezTo>
                  <a:pt x="281" y="618"/>
                  <a:pt x="260" y="639"/>
                  <a:pt x="234" y="639"/>
                </a:cubicBezTo>
                <a:cubicBezTo>
                  <a:pt x="208" y="639"/>
                  <a:pt x="187" y="618"/>
                  <a:pt x="187" y="592"/>
                </a:cubicBezTo>
                <a:cubicBezTo>
                  <a:pt x="187" y="566"/>
                  <a:pt x="208" y="545"/>
                  <a:pt x="234" y="545"/>
                </a:cubicBezTo>
                <a:cubicBezTo>
                  <a:pt x="260" y="545"/>
                  <a:pt x="281" y="566"/>
                  <a:pt x="281" y="592"/>
                </a:cubicBezTo>
                <a:close/>
                <a:moveTo>
                  <a:pt x="223" y="323"/>
                </a:moveTo>
                <a:cubicBezTo>
                  <a:pt x="223" y="348"/>
                  <a:pt x="202" y="369"/>
                  <a:pt x="176" y="369"/>
                </a:cubicBezTo>
                <a:cubicBezTo>
                  <a:pt x="150" y="369"/>
                  <a:pt x="129" y="348"/>
                  <a:pt x="129" y="323"/>
                </a:cubicBezTo>
                <a:cubicBezTo>
                  <a:pt x="129" y="297"/>
                  <a:pt x="150" y="276"/>
                  <a:pt x="176" y="276"/>
                </a:cubicBezTo>
                <a:cubicBezTo>
                  <a:pt x="202" y="276"/>
                  <a:pt x="223" y="297"/>
                  <a:pt x="223" y="323"/>
                </a:cubicBezTo>
                <a:close/>
                <a:moveTo>
                  <a:pt x="273" y="61"/>
                </a:moveTo>
                <a:cubicBezTo>
                  <a:pt x="273" y="35"/>
                  <a:pt x="294" y="14"/>
                  <a:pt x="320" y="14"/>
                </a:cubicBezTo>
                <a:cubicBezTo>
                  <a:pt x="346" y="14"/>
                  <a:pt x="367" y="35"/>
                  <a:pt x="367" y="61"/>
                </a:cubicBezTo>
                <a:cubicBezTo>
                  <a:pt x="367" y="87"/>
                  <a:pt x="346" y="108"/>
                  <a:pt x="320" y="108"/>
                </a:cubicBezTo>
                <a:cubicBezTo>
                  <a:pt x="294" y="108"/>
                  <a:pt x="273" y="87"/>
                  <a:pt x="273" y="61"/>
                </a:cubicBezTo>
                <a:close/>
                <a:moveTo>
                  <a:pt x="454" y="592"/>
                </a:moveTo>
                <a:cubicBezTo>
                  <a:pt x="454" y="618"/>
                  <a:pt x="433" y="639"/>
                  <a:pt x="407" y="639"/>
                </a:cubicBezTo>
                <a:cubicBezTo>
                  <a:pt x="381" y="639"/>
                  <a:pt x="360" y="618"/>
                  <a:pt x="360" y="592"/>
                </a:cubicBezTo>
                <a:cubicBezTo>
                  <a:pt x="360" y="566"/>
                  <a:pt x="381" y="545"/>
                  <a:pt x="407" y="545"/>
                </a:cubicBezTo>
                <a:cubicBezTo>
                  <a:pt x="433" y="545"/>
                  <a:pt x="454" y="566"/>
                  <a:pt x="454" y="592"/>
                </a:cubicBezTo>
                <a:close/>
                <a:moveTo>
                  <a:pt x="418" y="323"/>
                </a:moveTo>
                <a:cubicBezTo>
                  <a:pt x="418" y="297"/>
                  <a:pt x="439" y="276"/>
                  <a:pt x="464" y="276"/>
                </a:cubicBezTo>
                <a:cubicBezTo>
                  <a:pt x="490" y="276"/>
                  <a:pt x="511" y="297"/>
                  <a:pt x="511" y="323"/>
                </a:cubicBezTo>
                <a:cubicBezTo>
                  <a:pt x="511" y="348"/>
                  <a:pt x="490" y="369"/>
                  <a:pt x="464" y="369"/>
                </a:cubicBezTo>
                <a:cubicBezTo>
                  <a:pt x="439" y="369"/>
                  <a:pt x="418" y="348"/>
                  <a:pt x="418" y="323"/>
                </a:cubicBezTo>
                <a:close/>
                <a:moveTo>
                  <a:pt x="580" y="639"/>
                </a:moveTo>
                <a:cubicBezTo>
                  <a:pt x="554" y="639"/>
                  <a:pt x="533" y="618"/>
                  <a:pt x="533" y="592"/>
                </a:cubicBezTo>
                <a:cubicBezTo>
                  <a:pt x="533" y="566"/>
                  <a:pt x="554" y="545"/>
                  <a:pt x="580" y="545"/>
                </a:cubicBezTo>
                <a:cubicBezTo>
                  <a:pt x="606" y="545"/>
                  <a:pt x="627" y="566"/>
                  <a:pt x="627" y="592"/>
                </a:cubicBezTo>
                <a:cubicBezTo>
                  <a:pt x="627" y="618"/>
                  <a:pt x="606" y="639"/>
                  <a:pt x="580" y="639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pic>
        <p:nvPicPr>
          <p:cNvPr id="17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3952" y="4509120"/>
            <a:ext cx="122413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51614052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3392" y="1124744"/>
            <a:ext cx="5616624" cy="5400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Чингисхан сумел создать могучее для своего времени войско и стремился стать владыкой мира. За короткое время он завоевал очень большую территорию, превратив свою страну в огромное государство.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БОРЬБА ПРОТИВ МОНГОЛОВ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7" name="Picture 2" descr="https://fhd.multiurok.ru/0/e/e/0ee2c92783bdb8b11647d7897da8c3dedc94811d/img_php14a3gx_Nongolskoe-nashestvie-v-Kazahstan_0_28.jpg"/>
          <p:cNvPicPr>
            <a:picLocks noChangeAspect="1" noChangeArrowheads="1"/>
          </p:cNvPicPr>
          <p:nvPr/>
        </p:nvPicPr>
        <p:blipFill>
          <a:blip r:embed="rId2" cstate="print"/>
          <a:srcRect l="3544" t="4725" r="4320" b="8651"/>
          <a:stretch>
            <a:fillRect/>
          </a:stretch>
        </p:blipFill>
        <p:spPr bwMode="auto">
          <a:xfrm>
            <a:off x="6672064" y="1268760"/>
            <a:ext cx="5040560" cy="51845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" y="0"/>
            <a:ext cx="12183165" cy="6957392"/>
          </a:xfrm>
        </p:spPr>
      </p:pic>
    </p:spTree>
    <p:extLst>
      <p:ext uri="{BB962C8B-B14F-4D97-AF65-F5344CB8AC3E}">
        <p14:creationId xmlns="" xmlns:p14="http://schemas.microsoft.com/office/powerpoint/2010/main" val="3937097655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575720" y="2924944"/>
            <a:ext cx="5429288" cy="208823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ПРИЧИНЫ ЗАВОЕВАНИЙ ЧИНГИСХАНА</a:t>
            </a:r>
            <a:endParaRPr lang="ru-RU" sz="3200" b="1" dirty="0">
              <a:ln w="11430"/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84232" y="4653136"/>
            <a:ext cx="3626808" cy="108582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Расширение границ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63352" y="4581128"/>
            <a:ext cx="4176463" cy="1013812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Расширение пастбищ 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223792" y="5445224"/>
            <a:ext cx="4176463" cy="109266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Завоевание народов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79376" y="908720"/>
            <a:ext cx="5184576" cy="2304256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Война-это возможность ослабить социальные  противоречия 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082904" y="1124372"/>
            <a:ext cx="4618517" cy="216024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Для обеспечения верности со стороны монгольской знати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БОРЬБА ПРОТИВ МОНГОЛОВ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09" y="928670"/>
            <a:ext cx="11570931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4000" b="1" cap="none" spc="50" dirty="0" smtClean="0">
                <a:ln w="11430"/>
                <a:latin typeface="Arial" pitchFamily="34" charset="0"/>
                <a:cs typeface="Arial" pitchFamily="34" charset="0"/>
              </a:rPr>
              <a:t>Земля отцов, восточная земля</a:t>
            </a:r>
          </a:p>
          <a:p>
            <a:pPr algn="ctr">
              <a:buNone/>
            </a:pPr>
            <a:r>
              <a:rPr lang="ru-RU" sz="4000" b="1" cap="none" spc="50" dirty="0" smtClean="0">
                <a:ln w="11430"/>
                <a:latin typeface="Arial" pitchFamily="34" charset="0"/>
                <a:cs typeface="Arial" pitchFamily="34" charset="0"/>
              </a:rPr>
              <a:t>Видала ты и счастье, и несчастье</a:t>
            </a:r>
          </a:p>
          <a:p>
            <a:pPr algn="ctr">
              <a:buNone/>
            </a:pPr>
            <a:r>
              <a:rPr lang="ru-RU" sz="4000" b="1" cap="none" spc="50" dirty="0" smtClean="0">
                <a:ln w="11430"/>
                <a:latin typeface="Arial" pitchFamily="34" charset="0"/>
                <a:cs typeface="Arial" pitchFamily="34" charset="0"/>
              </a:rPr>
              <a:t>Тебя копыта тюркского коня</a:t>
            </a:r>
          </a:p>
          <a:p>
            <a:pPr algn="ctr">
              <a:buNone/>
            </a:pPr>
            <a:r>
              <a:rPr lang="ru-RU" sz="4000" b="1" cap="none" spc="50" dirty="0" smtClean="0">
                <a:ln w="11430"/>
                <a:latin typeface="Arial" pitchFamily="34" charset="0"/>
                <a:cs typeface="Arial" pitchFamily="34" charset="0"/>
              </a:rPr>
              <a:t>Топтали в зной и в зимнее ненастье</a:t>
            </a:r>
          </a:p>
          <a:p>
            <a:pPr algn="ctr">
              <a:buNone/>
            </a:pPr>
            <a:r>
              <a:rPr lang="ru-RU" sz="4000" b="1" spc="50" dirty="0" smtClean="0">
                <a:ln w="11430"/>
                <a:latin typeface="Arial" pitchFamily="34" charset="0"/>
                <a:cs typeface="Arial" pitchFamily="34" charset="0"/>
              </a:rPr>
              <a:t>Тебя пленил жестокий Чингисхан,</a:t>
            </a:r>
          </a:p>
          <a:p>
            <a:pPr algn="ctr">
              <a:buNone/>
            </a:pPr>
            <a:r>
              <a:rPr lang="ru-RU" sz="4000" b="1" spc="50" dirty="0" smtClean="0">
                <a:ln w="11430"/>
                <a:latin typeface="Arial" pitchFamily="34" charset="0"/>
                <a:cs typeface="Arial" pitchFamily="34" charset="0"/>
              </a:rPr>
              <a:t>С войной придя, все руша на своем пути,</a:t>
            </a:r>
          </a:p>
          <a:p>
            <a:pPr algn="ctr">
              <a:buNone/>
            </a:pPr>
            <a:r>
              <a:rPr lang="ru-RU" sz="4000" b="1" spc="50" dirty="0" smtClean="0">
                <a:ln w="11430"/>
                <a:latin typeface="Arial" pitchFamily="34" charset="0"/>
                <a:cs typeface="Arial" pitchFamily="34" charset="0"/>
              </a:rPr>
              <a:t>Опустоша дотоле много стран,</a:t>
            </a:r>
          </a:p>
          <a:p>
            <a:pPr algn="ctr">
              <a:buNone/>
            </a:pPr>
            <a:r>
              <a:rPr lang="ru-RU" sz="4000" b="1" spc="50" dirty="0" smtClean="0">
                <a:ln w="11430"/>
                <a:latin typeface="Arial" pitchFamily="34" charset="0"/>
                <a:cs typeface="Arial" pitchFamily="34" charset="0"/>
              </a:rPr>
              <a:t>Он крови пролил океан.</a:t>
            </a:r>
          </a:p>
        </p:txBody>
      </p:sp>
      <p:sp>
        <p:nvSpPr>
          <p:cNvPr id="4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БОРЬБА ПРОТИВ МОНГОЛОВ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3392" y="980728"/>
            <a:ext cx="11031016" cy="151216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Очень скоро, границы его государства достигли рубежа ещё одного величайшего государства Хорезмшахов.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БОРЬБА ПРОТИВ МОНГОЛОВ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13316" name="Picture 4" descr="Завоевание монголами казахских земель Первый этап: 1211 г.Добровольное признание вассальной зависимости от Чингисхана правителями карлуков и Алмалыка, в результате в состав Монгольской империи вошли Северное Семиречье и Алмалык. Второй этап : 1218 г.Захват монголами Южного Семиречья. Третий этап: 1219-1222 гг. Завоевание правобережья Сырдарьи и части Дешт-и Кыпчака к северо-востоку от Аральского моря. Четвертый этап: 1229-1232 гг. Покорение монголами остальной части Восточного Дешт-и Кыпчака, сначала до Урала, затем до Волги"/>
          <p:cNvPicPr>
            <a:picLocks noChangeAspect="1" noChangeArrowheads="1"/>
          </p:cNvPicPr>
          <p:nvPr/>
        </p:nvPicPr>
        <p:blipFill>
          <a:blip r:embed="rId2" cstate="print"/>
          <a:srcRect l="25582" t="15550" r="29531" b="43500"/>
          <a:stretch>
            <a:fillRect/>
          </a:stretch>
        </p:blipFill>
        <p:spPr bwMode="auto">
          <a:xfrm>
            <a:off x="839416" y="2780928"/>
            <a:ext cx="4464496" cy="3600400"/>
          </a:xfrm>
          <a:prstGeom prst="rect">
            <a:avLst/>
          </a:prstGeom>
          <a:noFill/>
        </p:spPr>
      </p:pic>
      <p:pic>
        <p:nvPicPr>
          <p:cNvPr id="13318" name="Picture 6" descr="Территория Южного Казахстана оказалась первой на пути монгольских войск двигающихся на запад, где им был дан решительный отпор местным населением."/>
          <p:cNvPicPr>
            <a:picLocks noChangeAspect="1" noChangeArrowheads="1"/>
          </p:cNvPicPr>
          <p:nvPr/>
        </p:nvPicPr>
        <p:blipFill>
          <a:blip r:embed="rId3" cstate="print"/>
          <a:srcRect l="5906" t="3150" r="12589" b="32276"/>
          <a:stretch>
            <a:fillRect/>
          </a:stretch>
        </p:blipFill>
        <p:spPr bwMode="auto">
          <a:xfrm>
            <a:off x="5951984" y="2780928"/>
            <a:ext cx="5616624" cy="35283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943872" y="1052736"/>
            <a:ext cx="6840760" cy="50167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Хорезмшах контролировал практически всю Среднюю Азию. Интересы двух завоевателей столкнулись. Главным врагом Чингисхана стал Хорезм. В 1215 г. Чингисхан предложил послам хорезмшаха разделить владения:                                      </a:t>
            </a: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«Я – владыка Востока,                                             ты – владыка Запада».</a:t>
            </a:r>
            <a:endParaRPr lang="ru-RU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БОРЬБА ПРОТИВ МОНГОЛОВ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36866" name="Picture 2" descr="https://ds04.infourok.ru/uploads/ex/04dd/0016d4b4-a88bee6f/img21.jpg"/>
          <p:cNvPicPr>
            <a:picLocks noChangeAspect="1" noChangeArrowheads="1"/>
          </p:cNvPicPr>
          <p:nvPr/>
        </p:nvPicPr>
        <p:blipFill>
          <a:blip r:embed="rId2" cstate="print"/>
          <a:srcRect t="13650" r="47238" b="28601"/>
          <a:stretch>
            <a:fillRect/>
          </a:stretch>
        </p:blipFill>
        <p:spPr bwMode="auto">
          <a:xfrm>
            <a:off x="551384" y="1268760"/>
            <a:ext cx="4032448" cy="46805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6921a3ccc6e3272c479ebc64d68ff1fa5f5531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6644</TotalTime>
  <Words>1213</Words>
  <Application>Microsoft Office PowerPoint</Application>
  <PresentationFormat>Произвольный</PresentationFormat>
  <Paragraphs>117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 ИСТОРИЯ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  ЗАДАНИЯ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африка</dc:title>
  <dc:creator>Acer</dc:creator>
  <cp:lastModifiedBy>USER</cp:lastModifiedBy>
  <cp:revision>1338</cp:revision>
  <dcterms:created xsi:type="dcterms:W3CDTF">2020-04-27T10:05:42Z</dcterms:created>
  <dcterms:modified xsi:type="dcterms:W3CDTF">2020-11-26T02:16:32Z</dcterms:modified>
</cp:coreProperties>
</file>