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64" r:id="rId2"/>
    <p:sldId id="951" r:id="rId3"/>
    <p:sldId id="1080" r:id="rId4"/>
    <p:sldId id="1072" r:id="rId5"/>
    <p:sldId id="1073" r:id="rId6"/>
    <p:sldId id="1111" r:id="rId7"/>
    <p:sldId id="1074" r:id="rId8"/>
    <p:sldId id="1075" r:id="rId9"/>
    <p:sldId id="1113" r:id="rId10"/>
    <p:sldId id="1081" r:id="rId11"/>
    <p:sldId id="1082" r:id="rId12"/>
    <p:sldId id="1115" r:id="rId13"/>
    <p:sldId id="1089" r:id="rId14"/>
    <p:sldId id="1107" r:id="rId15"/>
    <p:sldId id="1116" r:id="rId16"/>
    <p:sldId id="1133" r:id="rId17"/>
    <p:sldId id="1117" r:id="rId18"/>
    <p:sldId id="1118" r:id="rId19"/>
    <p:sldId id="1135" r:id="rId20"/>
    <p:sldId id="1109" r:id="rId21"/>
    <p:sldId id="1086" r:id="rId22"/>
    <p:sldId id="1091" r:id="rId23"/>
    <p:sldId id="1092" r:id="rId24"/>
    <p:sldId id="1131" r:id="rId25"/>
    <p:sldId id="1098" r:id="rId26"/>
    <p:sldId id="1120" r:id="rId27"/>
    <p:sldId id="1099" r:id="rId28"/>
    <p:sldId id="1127" r:id="rId29"/>
    <p:sldId id="1125" r:id="rId30"/>
    <p:sldId id="1105" r:id="rId31"/>
    <p:sldId id="1124" r:id="rId32"/>
    <p:sldId id="1128" r:id="rId33"/>
    <p:sldId id="1071" r:id="rId34"/>
    <p:sldId id="701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В середине VI в. до н.э. Средняя Азия была завоевана державой </a:t>
          </a:r>
          <a:r>
            <a:rPr lang="ru-RU" sz="2800" b="1" i="0" dirty="0" err="1" smtClean="0">
              <a:latin typeface="Arial" pitchFamily="34" charset="0"/>
              <a:cs typeface="Arial" pitchFamily="34" charset="0"/>
            </a:rPr>
            <a:t>Ахеменидов</a:t>
          </a:r>
          <a:endParaRPr lang="ru-RU" sz="2800" b="1" i="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Подвиги </a:t>
          </a:r>
          <a:r>
            <a:rPr lang="ru-RU" sz="2800" b="1" dirty="0" err="1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 и Ширака</a:t>
          </a:r>
          <a:endParaRPr lang="ru-RU" sz="2800" b="1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Имя </a:t>
          </a:r>
          <a:r>
            <a:rPr lang="ru-RU" sz="2800" b="1" dirty="0" err="1" smtClean="0"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800" b="1" dirty="0" smtClean="0">
              <a:latin typeface="Arial" pitchFamily="34" charset="0"/>
              <a:cs typeface="Arial" pitchFamily="34" charset="0"/>
            </a:rPr>
            <a:t>и Ширака, их подвиги остались в веках, как пример героизма и самоотверженности ради родной земли, ради свободы!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Рассказ о героических подвигах  </a:t>
          </a:r>
          <a:r>
            <a:rPr lang="ru-RU" sz="28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Ширака передаются из уст в уста. Потомки, следуя примерам героических подвигов предков народов Средней Азии, сегодня стоят у развернутого знамени своей независимой страны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364990" custScaleY="76954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4" custScaleX="374349" custScaleY="58649" custLinFactNeighborX="3412" custLinFactNeighborY="-1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4" custScaleX="374349" custScaleY="200708" custLinFactNeighborX="-5136" custLinFactNeighborY="-7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6AD3A-1536-4075-9533-651D8493D5AC}" type="pres">
      <dgm:prSet presAssocID="{EF398533-E015-48BD-964F-14D69A400EC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16DAF3C-D194-4CA8-B621-DB2118CA73E4}" type="pres">
      <dgm:prSet presAssocID="{EF398533-E015-48BD-964F-14D69A400E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3" presStyleCnt="4" custScaleX="369611" custScaleY="123114" custLinFactNeighborX="5834" custLinFactNeighborY="-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F5BD07BD-60A5-411F-9ED6-EC051B709CCB}" type="presOf" srcId="{2A487E08-DEF3-4D75-B1FC-3E3F4B1C4FBE}" destId="{8300CE63-0666-44C2-AA28-E384327E64EF}" srcOrd="0" destOrd="0" presId="urn:microsoft.com/office/officeart/2005/8/layout/process2"/>
    <dgm:cxn modelId="{FE149BFB-45A0-4032-BEC5-E51938AC9193}" type="presOf" srcId="{40BFF0ED-64E2-459A-A26E-8D0018A04622}" destId="{121CE2F8-E67C-4BB2-8B7A-0153E465E37B}" srcOrd="0" destOrd="0" presId="urn:microsoft.com/office/officeart/2005/8/layout/process2"/>
    <dgm:cxn modelId="{C311261E-086B-4E15-85AB-B2A8C48D254E}" type="presOf" srcId="{DEA89553-6180-4FAA-AAAD-9909532E10ED}" destId="{DF9D484D-30C5-431E-8A5E-D67BA2C9E47C}" srcOrd="0" destOrd="0" presId="urn:microsoft.com/office/officeart/2005/8/layout/process2"/>
    <dgm:cxn modelId="{2FEBE147-C046-4010-952E-CD32E4E9D311}" srcId="{55CA8F6A-A719-4DC8-94AC-BDB5570A48AD}" destId="{C250B9D5-EA85-4EE2-AC01-4AB4C1983EE1}" srcOrd="3" destOrd="0" parTransId="{AADE0474-5764-459F-99B6-2BDA66DC5548}" sibTransId="{2E677265-4466-4F62-828C-C111B714D3F4}"/>
    <dgm:cxn modelId="{9A3BAF1C-D323-4207-9412-AA4E3DA42A9D}" type="presOf" srcId="{C250B9D5-EA85-4EE2-AC01-4AB4C1983EE1}" destId="{D92AB306-7E3D-477C-9D22-FDE42D09E422}" srcOrd="0" destOrd="0" presId="urn:microsoft.com/office/officeart/2005/8/layout/process2"/>
    <dgm:cxn modelId="{D64259B6-06AF-49AC-ADE3-63E8CF500D9A}" type="presOf" srcId="{7BB888F9-38AC-491F-9767-A2740C7024A5}" destId="{261EA25F-C933-4C09-B661-2E3993E0CA6F}" srcOrd="0" destOrd="0" presId="urn:microsoft.com/office/officeart/2005/8/layout/process2"/>
    <dgm:cxn modelId="{58286A5B-12BF-4C2C-B646-E32B38214CB7}" type="presOf" srcId="{55CA8F6A-A719-4DC8-94AC-BDB5570A48AD}" destId="{71FD606C-BDF9-431F-B036-6ACA5D71E9FB}" srcOrd="0" destOrd="0" presId="urn:microsoft.com/office/officeart/2005/8/layout/process2"/>
    <dgm:cxn modelId="{BB3E9948-94AE-4F97-BE56-E277BE1706AD}" type="presOf" srcId="{2A487E08-DEF3-4D75-B1FC-3E3F4B1C4FBE}" destId="{8A97E25A-0A74-4716-A683-AF7233C1526D}" srcOrd="1" destOrd="0" presId="urn:microsoft.com/office/officeart/2005/8/layout/process2"/>
    <dgm:cxn modelId="{5AF53706-DA43-4ADE-938A-F84ED0E410F7}" type="presOf" srcId="{EF398533-E015-48BD-964F-14D69A400ECB}" destId="{D16DAF3C-D194-4CA8-B621-DB2118CA73E4}" srcOrd="1" destOrd="0" presId="urn:microsoft.com/office/officeart/2005/8/layout/process2"/>
    <dgm:cxn modelId="{50771A24-477C-426C-A99C-CF806CD36340}" type="presOf" srcId="{7BB888F9-38AC-491F-9767-A2740C7024A5}" destId="{DCBDC0F0-6741-4C7F-BF09-E698C478B404}" srcOrd="1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A1254BFD-2272-46E3-AFE1-28670BE41A63}" type="presOf" srcId="{CC826121-EE82-4EC9-B875-65D4894F13E2}" destId="{851EA354-B7BF-4E17-B279-23993A4C3656}" srcOrd="0" destOrd="0" presId="urn:microsoft.com/office/officeart/2005/8/layout/process2"/>
    <dgm:cxn modelId="{DF024846-4B9B-4FCE-B110-C10ADF2E1A94}" type="presOf" srcId="{EF398533-E015-48BD-964F-14D69A400ECB}" destId="{4FD6AD3A-1536-4075-9533-651D8493D5AC}" srcOrd="0" destOrd="0" presId="urn:microsoft.com/office/officeart/2005/8/layout/process2"/>
    <dgm:cxn modelId="{ACC334A9-9333-48F0-8DDA-0429BA47E980}" type="presParOf" srcId="{71FD606C-BDF9-431F-B036-6ACA5D71E9FB}" destId="{121CE2F8-E67C-4BB2-8B7A-0153E465E37B}" srcOrd="0" destOrd="0" presId="urn:microsoft.com/office/officeart/2005/8/layout/process2"/>
    <dgm:cxn modelId="{EF51F29D-3E6A-40FD-AD7A-A3D40D9EE9E3}" type="presParOf" srcId="{71FD606C-BDF9-431F-B036-6ACA5D71E9FB}" destId="{261EA25F-C933-4C09-B661-2E3993E0CA6F}" srcOrd="1" destOrd="0" presId="urn:microsoft.com/office/officeart/2005/8/layout/process2"/>
    <dgm:cxn modelId="{491A1209-9E95-4602-B139-6AA2CD8EEBD4}" type="presParOf" srcId="{261EA25F-C933-4C09-B661-2E3993E0CA6F}" destId="{DCBDC0F0-6741-4C7F-BF09-E698C478B404}" srcOrd="0" destOrd="0" presId="urn:microsoft.com/office/officeart/2005/8/layout/process2"/>
    <dgm:cxn modelId="{049C9110-79E9-4656-A5EA-F49E397B0EFF}" type="presParOf" srcId="{71FD606C-BDF9-431F-B036-6ACA5D71E9FB}" destId="{DF9D484D-30C5-431E-8A5E-D67BA2C9E47C}" srcOrd="2" destOrd="0" presId="urn:microsoft.com/office/officeart/2005/8/layout/process2"/>
    <dgm:cxn modelId="{F3BCDEA4-95CF-4DC9-96B6-EAC8FA0B532E}" type="presParOf" srcId="{71FD606C-BDF9-431F-B036-6ACA5D71E9FB}" destId="{8300CE63-0666-44C2-AA28-E384327E64EF}" srcOrd="3" destOrd="0" presId="urn:microsoft.com/office/officeart/2005/8/layout/process2"/>
    <dgm:cxn modelId="{246A2CA5-06AA-4AC3-97BE-91AF9929FCD3}" type="presParOf" srcId="{8300CE63-0666-44C2-AA28-E384327E64EF}" destId="{8A97E25A-0A74-4716-A683-AF7233C1526D}" srcOrd="0" destOrd="0" presId="urn:microsoft.com/office/officeart/2005/8/layout/process2"/>
    <dgm:cxn modelId="{FBABA4E3-367C-46F5-A1EE-A75B85375726}" type="presParOf" srcId="{71FD606C-BDF9-431F-B036-6ACA5D71E9FB}" destId="{851EA354-B7BF-4E17-B279-23993A4C3656}" srcOrd="4" destOrd="0" presId="urn:microsoft.com/office/officeart/2005/8/layout/process2"/>
    <dgm:cxn modelId="{2D3156BB-07A9-4E16-B2DE-32109691F90E}" type="presParOf" srcId="{71FD606C-BDF9-431F-B036-6ACA5D71E9FB}" destId="{4FD6AD3A-1536-4075-9533-651D8493D5AC}" srcOrd="5" destOrd="0" presId="urn:microsoft.com/office/officeart/2005/8/layout/process2"/>
    <dgm:cxn modelId="{68DD1DC9-5EB3-4DF8-BD6B-A1CB0582054E}" type="presParOf" srcId="{4FD6AD3A-1536-4075-9533-651D8493D5AC}" destId="{D16DAF3C-D194-4CA8-B621-DB2118CA73E4}" srcOrd="0" destOrd="0" presId="urn:microsoft.com/office/officeart/2005/8/layout/process2"/>
    <dgm:cxn modelId="{7363D55B-9CFB-4EB6-8C60-06915E32A35D}" type="presParOf" srcId="{71FD606C-BDF9-431F-B036-6ACA5D71E9FB}" destId="{D92AB306-7E3D-477C-9D22-FDE42D09E42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144020" y="0"/>
          <a:ext cx="11233239" cy="7265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В середине VI в. до н.э. Средняя Азия была завоевана державой </a:t>
          </a:r>
          <a:r>
            <a:rPr lang="ru-RU" sz="2800" b="1" i="0" kern="1200" dirty="0" err="1" smtClean="0">
              <a:latin typeface="Arial" pitchFamily="34" charset="0"/>
              <a:cs typeface="Arial" pitchFamily="34" charset="0"/>
            </a:rPr>
            <a:t>Ахеменидов</a:t>
          </a:r>
          <a:endParaRPr lang="ru-RU" sz="2800" b="1" i="0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65301" y="21281"/>
        <a:ext cx="11190677" cy="684023"/>
      </dsp:txXfrm>
    </dsp:sp>
    <dsp:sp modelId="{261EA25F-C933-4C09-B661-2E3993E0CA6F}">
      <dsp:nvSpPr>
        <dsp:cNvPr id="0" name=""/>
        <dsp:cNvSpPr/>
      </dsp:nvSpPr>
      <dsp:spPr>
        <a:xfrm rot="5400000">
          <a:off x="5607669" y="718106"/>
          <a:ext cx="305941" cy="424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633175" y="777576"/>
        <a:ext cx="254929" cy="214159"/>
      </dsp:txXfrm>
    </dsp:sp>
    <dsp:sp modelId="{DF9D484D-30C5-431E-8A5E-D67BA2C9E47C}">
      <dsp:nvSpPr>
        <dsp:cNvPr id="0" name=""/>
        <dsp:cNvSpPr/>
      </dsp:nvSpPr>
      <dsp:spPr>
        <a:xfrm>
          <a:off x="0" y="1134508"/>
          <a:ext cx="11521280" cy="553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Подвиги </a:t>
          </a:r>
          <a:r>
            <a:rPr lang="ru-RU" sz="2800" b="1" kern="1200" dirty="0" err="1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kern="12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 и Ширака</a:t>
          </a:r>
          <a:endParaRPr lang="ru-RU" sz="2800" b="1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6219" y="1150727"/>
        <a:ext cx="11488842" cy="521315"/>
      </dsp:txXfrm>
    </dsp:sp>
    <dsp:sp modelId="{8300CE63-0666-44C2-AA28-E384327E64EF}">
      <dsp:nvSpPr>
        <dsp:cNvPr id="0" name=""/>
        <dsp:cNvSpPr/>
      </dsp:nvSpPr>
      <dsp:spPr>
        <a:xfrm rot="5400000">
          <a:off x="5571057" y="1728597"/>
          <a:ext cx="379164" cy="424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633175" y="1751456"/>
        <a:ext cx="254929" cy="265415"/>
      </dsp:txXfrm>
    </dsp:sp>
    <dsp:sp modelId="{851EA354-B7BF-4E17-B279-23993A4C3656}">
      <dsp:nvSpPr>
        <dsp:cNvPr id="0" name=""/>
        <dsp:cNvSpPr/>
      </dsp:nvSpPr>
      <dsp:spPr>
        <a:xfrm>
          <a:off x="0" y="2193814"/>
          <a:ext cx="11521280" cy="18950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Рассказ о героических подвигах  </a:t>
          </a:r>
          <a:r>
            <a:rPr lang="ru-RU" sz="28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и Ширака передаются из уст в уста. Потомки, следуя примерам героических подвигов предков народов Средней Азии, сегодня стоят у развернутого знамени своей независимой страны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5504" y="2249318"/>
        <a:ext cx="11410272" cy="1784040"/>
      </dsp:txXfrm>
    </dsp:sp>
    <dsp:sp modelId="{4FD6AD3A-1536-4075-9533-651D8493D5AC}">
      <dsp:nvSpPr>
        <dsp:cNvPr id="0" name=""/>
        <dsp:cNvSpPr/>
      </dsp:nvSpPr>
      <dsp:spPr>
        <a:xfrm rot="5275887">
          <a:off x="5619882" y="4121367"/>
          <a:ext cx="367656" cy="424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5674255" y="4150015"/>
        <a:ext cx="254929" cy="257359"/>
      </dsp:txXfrm>
    </dsp:sp>
    <dsp:sp modelId="{D92AB306-7E3D-477C-9D22-FDE42D09E422}">
      <dsp:nvSpPr>
        <dsp:cNvPr id="0" name=""/>
        <dsp:cNvSpPr/>
      </dsp:nvSpPr>
      <dsp:spPr>
        <a:xfrm>
          <a:off x="145820" y="4578752"/>
          <a:ext cx="11375459" cy="116242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Имя </a:t>
          </a:r>
          <a:r>
            <a:rPr lang="ru-RU" sz="2800" b="1" kern="1200" dirty="0" err="1" smtClean="0">
              <a:latin typeface="Arial" pitchFamily="34" charset="0"/>
              <a:cs typeface="Arial" pitchFamily="34" charset="0"/>
            </a:rPr>
            <a:t>Тумарис</a:t>
          </a: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и Ширака, их подвиги остались в веках, как пример героизма и самоотверженности ради родной земли, ради свободы!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79866" y="4612798"/>
        <a:ext cx="11307367" cy="1094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460375" y="2132856"/>
            <a:ext cx="7867873" cy="4177461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 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  Тема урока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6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ПОДВИГИ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ТУМАРИС И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ШИРАКА</a:t>
            </a: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»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894268" y="3174145"/>
            <a:ext cx="576064" cy="22322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 descr="https://ds02.infourok.ru/uploads/ex/051d/00044adc-d8ef1caa/2/img31.jpg"/>
          <p:cNvPicPr>
            <a:picLocks noChangeAspect="1" noChangeArrowheads="1"/>
          </p:cNvPicPr>
          <p:nvPr/>
        </p:nvPicPr>
        <p:blipFill>
          <a:blip r:embed="rId2" cstate="print"/>
          <a:srcRect l="55124" t="7350" r="10226" b="43301"/>
          <a:stretch>
            <a:fillRect/>
          </a:stretch>
        </p:blipFill>
        <p:spPr bwMode="auto">
          <a:xfrm>
            <a:off x="7392144" y="2492896"/>
            <a:ext cx="453650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1196752"/>
            <a:ext cx="6467896" cy="51845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Массагеты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в то время кочевали близ Сырдарьи. Царицей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была супруга покойного царя, её звали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, у неё был единственный сын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Спарганис</a:t>
            </a:r>
            <a:r>
              <a:rPr lang="ru-RU" sz="3400" dirty="0" smtClean="0"/>
              <a:t>.</a:t>
            </a:r>
            <a:endParaRPr lang="ru-RU" sz="3400" dirty="0"/>
          </a:p>
        </p:txBody>
      </p:sp>
      <p:pic>
        <p:nvPicPr>
          <p:cNvPr id="35842" name="Picture 2" descr="https://ds05.infourok.ru/uploads/ex/06a4/0009de2b-4ef55884/img4.jpg"/>
          <p:cNvPicPr>
            <a:picLocks noChangeAspect="1" noChangeArrowheads="1"/>
          </p:cNvPicPr>
          <p:nvPr/>
        </p:nvPicPr>
        <p:blipFill>
          <a:blip r:embed="rId2" cstate="print"/>
          <a:srcRect l="50012" t="20280" r="5240" b="35471"/>
          <a:stretch>
            <a:fillRect/>
          </a:stretch>
        </p:blipFill>
        <p:spPr bwMode="auto">
          <a:xfrm>
            <a:off x="7402628" y="1376771"/>
            <a:ext cx="4392488" cy="4824536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1196752"/>
            <a:ext cx="6769720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Кир отправил к ней послов с предложением заключить брак, но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поняла, что Киру нужна не она, а земля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, и отвергла предложение. Тогда Кир пошел войной. Царица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отступила от реки на расстояние трехдневного пути и объявила о намерении вступить в сражение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4818" name="Picture 2" descr="https://ds05.infourok.ru/uploads/ex/06a4/0009de2b-4ef55884/img5.jpg"/>
          <p:cNvPicPr>
            <a:picLocks noChangeAspect="1" noChangeArrowheads="1"/>
          </p:cNvPicPr>
          <p:nvPr/>
        </p:nvPicPr>
        <p:blipFill>
          <a:blip r:embed="rId2" cstate="print"/>
          <a:srcRect l="48355" t="19298" r="7237" b="35088"/>
          <a:stretch>
            <a:fillRect/>
          </a:stretch>
        </p:blipFill>
        <p:spPr bwMode="auto">
          <a:xfrm>
            <a:off x="7464152" y="1268760"/>
            <a:ext cx="4032448" cy="4896544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Рисунок 16" descr="http://s55.radikal.ru/i150/0807/28/248fcd427d9a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352" y="980728"/>
            <a:ext cx="3960440" cy="5401171"/>
          </a:xfrm>
          <a:noFill/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4511824" y="973178"/>
            <a:ext cx="7416824" cy="5509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В степи дул ветер, но емшан 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Дурманом терпким не был пьян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И ветер возвестил волхвам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О близости царя.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Он, покоривший много стран,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Стремится к небу и ветрам,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К исконным кочевым степям,</a:t>
            </a:r>
          </a:p>
          <a:p>
            <a:pPr indent="609600"/>
            <a:r>
              <a:rPr lang="ru-RU" sz="3200" b="1" dirty="0">
                <a:latin typeface="Arial" pitchFamily="34" charset="0"/>
                <a:cs typeface="Arial" pitchFamily="34" charset="0"/>
              </a:rPr>
              <a:t>Гремит под ним земля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609600"/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indent="609600"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ешман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степная трава, полынь)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Tahoma" pitchFamily="34" charset="0"/>
              </a:rPr>
              <a:t/>
            </a:r>
            <a:br>
              <a:rPr lang="ru-RU" dirty="0">
                <a:latin typeface="Tahoma" pitchFamily="34" charset="0"/>
              </a:rPr>
            </a:br>
            <a:endParaRPr lang="ru-RU" dirty="0">
              <a:latin typeface="Tahoma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ВОЙНА С КИРОМ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6840760" cy="532859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Вот как Геродот в своём труде «История» описывает это сражение: «В назначенном месте началось сражение,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Спарганис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одержал верх над персами. Но рано начали они праздновать победу и радоваться трофеям, коварством войско Кира взяло их в плен.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fs00.infourok.ru/images/doc/166/191438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1124744"/>
            <a:ext cx="4464496" cy="5135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11377264" cy="345638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Сын царицы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погиб. Узнав о вероломстве врага и гибели единственного сына,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со всем своим войском напала на персов. Битва была жестокой, противники бились долго, и никто не хотел отступать. Сначала они издали стреляли из луков, затем бросились врукопашную с кинжалами и копьями».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ttps://ds05.infourok.ru/uploads/ex/06a4/0009de2b-4ef55884/img6.jpg"/>
          <p:cNvPicPr>
            <a:picLocks noChangeAspect="1" noChangeArrowheads="1"/>
          </p:cNvPicPr>
          <p:nvPr/>
        </p:nvPicPr>
        <p:blipFill>
          <a:blip r:embed="rId2" cstate="print"/>
          <a:srcRect l="2519" t="37313" r="59701" b="29851"/>
          <a:stretch>
            <a:fillRect/>
          </a:stretch>
        </p:blipFill>
        <p:spPr bwMode="auto">
          <a:xfrm>
            <a:off x="623392" y="4653136"/>
            <a:ext cx="4464496" cy="2016224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sun9-39.userapi.com/c858020/v858020602/17ac8f/jsukGzyTz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4581128"/>
            <a:ext cx="4680520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7848872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Узнав о гибели сына, сражённая горем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направила Киру II следующее письмо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: 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О...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кровожадный Кир! Не радуйся, ты убил моего сына не в открытом бою, ты овладел им хитростью. Теперь возвращайся к себе на родину! В противном случае, клянусь именем моего бога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Тангри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что утоплю тебя в твоей же крови!»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ghajans.com/wp-content/uploads/2020/05/TOMRIS-HATUN.jpg"/>
          <p:cNvPicPr/>
          <p:nvPr/>
        </p:nvPicPr>
        <p:blipFill>
          <a:blip r:embed="rId2" cstate="print"/>
          <a:srcRect l="60446"/>
          <a:stretch>
            <a:fillRect/>
          </a:stretch>
        </p:blipFill>
        <p:spPr bwMode="auto">
          <a:xfrm>
            <a:off x="8616280" y="1124744"/>
            <a:ext cx="3168352" cy="509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51384" y="1484784"/>
            <a:ext cx="6768752" cy="47525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«Ты жадным был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 кровь любил.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 много ты ее испил,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Всегда казалось мало.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О, ненасытный властный Кир,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Ты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содрогнул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собою мир.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Прими тебя достойный пир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 степи и знойных скалах».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400" b="1" dirty="0" smtClean="0">
                <a:latin typeface="Arial" pitchFamily="34" charset="0"/>
                <a:cs typeface="Arial" pitchFamily="34" charset="0"/>
              </a:rPr>
            </a:br>
            <a:endParaRPr lang="ru-RU" sz="3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zen_doc/148075/pub_5c44f5be86e43c00ad24ab21_5c47a094162d6e00ade1f8c2/scale_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6160" y="1340768"/>
            <a:ext cx="4151784" cy="4932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7848" y="1196752"/>
            <a:ext cx="6868344" cy="53614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Кир II не внял словам царицы.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собрала все своё войско и выступила против Кира II. Между двумя противниками завязалась ожесточённая битва. Во время боя Кир II был убит. Отрезанную голову Кира II один из воинов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бросил к ногам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i.pinimg.com/originals/56/e3/d9/56e3d94a1b27a795758c4f911af4e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196752"/>
            <a:ext cx="4176464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196752"/>
            <a:ext cx="6062464" cy="49294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Царица приказала бросить голову Кира в бурдюк с кровью и громко произнесла: «Ты убил! моего сына, жаждал крови моего народа! Живым ты не напился людской крови. Так пей же теперь вдоволь, злодей!»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neizvestniy-geniy.ru/images/works/photo/1/18314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124744"/>
            <a:ext cx="4680520" cy="52425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63352" y="1340768"/>
            <a:ext cx="7128792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Упала голова в мешок,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Что кровью был наполнен.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Так был бесследно завершен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Поход царя царей.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В степях акыны помнят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Легенду дальних тех времен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О хитростях и войнах,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И о вдове степей.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(акыны – музыканты и певцы).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1206" name="Picture 6" descr="https://i.pinimg.com/736x/e9/38/64/e9386463b9c50780f86e2b57dda27c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0256" y="3933056"/>
            <a:ext cx="2376264" cy="2625161"/>
          </a:xfrm>
          <a:prstGeom prst="rect">
            <a:avLst/>
          </a:prstGeom>
          <a:noFill/>
        </p:spPr>
      </p:pic>
      <p:pic>
        <p:nvPicPr>
          <p:cNvPr id="51208" name="Picture 8" descr="https://avatars.mds.yandex.net/get-zen_doc/1875160/pub_5f04242f6234f43c527a70a4_5f0432ee1ca81a4880c7645c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6160" y="1340768"/>
            <a:ext cx="4253880" cy="2330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79376" y="1052736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ВТОРЖЕНИЕ АХЕМЕНИДОВ В  СРЕДНЮЮ АЗИЮ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3140968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4581128"/>
            <a:ext cx="1113723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ПОДВИГ ШИРАКА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7128792" cy="56886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Массагеты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отстояли свои земли, уничтожив персидское войско, не знавшее поражений. Подвиг царицы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был вписан в историю. Они  были лучшими воинами, сильными противниками в бою.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                    И в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совершенстве владели всеми видами военного искусства. Особым уважением пользовались воины, проявившие героизм на полях сражений.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2770" name="Picture 2" descr="https://ds05.infourok.ru/uploads/ex/06a4/0009de2b-4ef55884/img8.jpg"/>
          <p:cNvPicPr>
            <a:picLocks noChangeAspect="1" noChangeArrowheads="1"/>
          </p:cNvPicPr>
          <p:nvPr/>
        </p:nvPicPr>
        <p:blipFill>
          <a:blip r:embed="rId2" cstate="print"/>
          <a:srcRect l="54464" t="3175" r="6250" b="26984"/>
          <a:stretch>
            <a:fillRect/>
          </a:stretch>
        </p:blipFill>
        <p:spPr bwMode="auto">
          <a:xfrm>
            <a:off x="7752184" y="1052736"/>
            <a:ext cx="3960440" cy="5112568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3501008"/>
            <a:ext cx="11089232" cy="30963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Кир II потерпел поражение, однако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Ахемениды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не отказались от своих планов завоевания Турана. Представитель этой династии Дарий I, возведённый на персидский престол в 519 году до нашей эры, желая покорить Туран направил свое войско на земли, где жили саки.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fs00.infourok.ru/images/doc/166/191438/img15.jpg"/>
          <p:cNvPicPr/>
          <p:nvPr/>
        </p:nvPicPr>
        <p:blipFill>
          <a:blip r:embed="rId2" cstate="print"/>
          <a:srcRect t="21663"/>
          <a:stretch>
            <a:fillRect/>
          </a:stretch>
        </p:blipFill>
        <p:spPr bwMode="auto">
          <a:xfrm>
            <a:off x="1127448" y="980728"/>
            <a:ext cx="9937104" cy="242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1" y="1196752"/>
            <a:ext cx="4897511" cy="496855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Первые сражения окончились поражением саков. Войско Дария I переправилось через Сырдарью и взяло в плен одного из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сакских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полководцев.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ds02.infourok.ru/uploads/ex/051d/00044adc-d8ef1caa/2/img39.jpg"/>
          <p:cNvPicPr>
            <a:picLocks noChangeAspect="1" noChangeArrowheads="1"/>
          </p:cNvPicPr>
          <p:nvPr/>
        </p:nvPicPr>
        <p:blipFill>
          <a:blip r:embed="rId2" cstate="print"/>
          <a:srcRect l="5512" t="16400" r="11801" b="13251"/>
          <a:stretch>
            <a:fillRect/>
          </a:stretch>
        </p:blipFill>
        <p:spPr bwMode="auto">
          <a:xfrm>
            <a:off x="5879976" y="1484784"/>
            <a:ext cx="5529570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4"/>
            <a:ext cx="6494512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Сакское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войско было вынуждено отступить в степь. Тогда молодой воин по имени Ширак придумал план избавления от врагов.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           Он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говорит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сакскому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вождю: «Я обману персидское войско, сделаю так, что оно заблудится и погибнет. Для этого вы оставьте меня избитым, связав руки и ноги».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 descr="https://ds05.infourok.ru/uploads/ex/06a4/0009de2b-4ef55884/img10.jpg"/>
          <p:cNvPicPr>
            <a:picLocks noChangeAspect="1" noChangeArrowheads="1"/>
          </p:cNvPicPr>
          <p:nvPr/>
        </p:nvPicPr>
        <p:blipFill>
          <a:blip r:embed="rId2" cstate="print"/>
          <a:srcRect l="40479" t="20979" b="21678"/>
          <a:stretch>
            <a:fillRect/>
          </a:stretch>
        </p:blipFill>
        <p:spPr bwMode="auto">
          <a:xfrm>
            <a:off x="6888088" y="1916832"/>
            <a:ext cx="4968552" cy="3384376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980728"/>
            <a:ext cx="11161240" cy="56166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«…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Жизнь дается человеку один раз,  когда -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нибудь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 наступит смерть. Так не лучше ли умереть так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тебе помнили далекие поколения, как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человеке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отдавшем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жизнь ради родной земли, ради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своего народа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!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выполню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 долг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Но и 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меня</a:t>
            </a: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есть просьба 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вам: позаботьтесь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детях после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моей смерти,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они ни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чем не нуждаются,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пусть не почувствуют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что стали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сиротами…». Посовещавшись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вожди</a:t>
            </a:r>
          </a:p>
          <a:p>
            <a:pPr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ешили выполнить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просьбу Ширака.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c.pics.livejournal.com/thor_2006/27434855/524026/524026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3212976"/>
            <a:ext cx="3384376" cy="32313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124745"/>
            <a:ext cx="10972800" cy="2592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Вражеское войско, преследовавшее саков, находит истекающего кровью пастуха. Ширак поведал им, что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сакские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вожди, подозревая его в предательстве, жестоко наказали, и он намерен мстить, поэтому покажет им короткую дорогу.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" descr="https://ds05.infourok.ru/uploads/ex/06a4/0009de2b-4ef55884/img11.jpg"/>
          <p:cNvPicPr>
            <a:picLocks noChangeAspect="1" noChangeArrowheads="1"/>
          </p:cNvPicPr>
          <p:nvPr/>
        </p:nvPicPr>
        <p:blipFill>
          <a:blip r:embed="rId2" cstate="print"/>
          <a:srcRect l="14846" t="29685" r="15613" b="21697"/>
          <a:stretch>
            <a:fillRect/>
          </a:stretch>
        </p:blipFill>
        <p:spPr bwMode="auto">
          <a:xfrm>
            <a:off x="623392" y="3861048"/>
            <a:ext cx="5400600" cy="2520280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900igr.net/up/datai/152117/0011-002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3861048"/>
            <a:ext cx="4896544" cy="25123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052736"/>
            <a:ext cx="11449272" cy="252028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Ширак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вел персов по бескрайней степи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несколько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дней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ночей. Персидские воины пришли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изнеможение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усталости и начали погибать от обезвоживания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Поняв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что Ширак умышленно завел их в западню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персы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казнили его.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ello_html_31273dd4.jpg"/>
          <p:cNvPicPr/>
          <p:nvPr/>
        </p:nvPicPr>
        <p:blipFill>
          <a:blip r:embed="rId2" cstate="print"/>
          <a:srcRect l="26962" t="25145" b="36944"/>
          <a:stretch>
            <a:fillRect/>
          </a:stretch>
        </p:blipFill>
        <p:spPr bwMode="auto">
          <a:xfrm>
            <a:off x="767408" y="3789040"/>
            <a:ext cx="107291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792" y="1268760"/>
            <a:ext cx="7560840" cy="50405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Герой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перед смертью сказал: «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Я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один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сумел одолеть войско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Дария I.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Соплеменников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же спас от смерти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грабежей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Враг обречён на гибель!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защитил свой народ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 захватчиков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 жалею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 собственной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смерти,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так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как цели своей достиг».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Имя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отважного воина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уничтожившего целое войско, стало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легендой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s://nuz.uz/uploads/posts/2020-01/1580283456_photo_2020-01-29_12-36-29.jpg"/>
          <p:cNvPicPr>
            <a:picLocks noChangeAspect="1" noChangeArrowheads="1"/>
          </p:cNvPicPr>
          <p:nvPr/>
        </p:nvPicPr>
        <p:blipFill>
          <a:blip r:embed="rId2" cstate="print"/>
          <a:srcRect l="914" r="68005" b="60546"/>
          <a:stretch>
            <a:fillRect/>
          </a:stretch>
        </p:blipFill>
        <p:spPr bwMode="auto">
          <a:xfrm>
            <a:off x="407368" y="1268760"/>
            <a:ext cx="3384376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980729"/>
            <a:ext cx="11233248" cy="18722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Этот поход Дария I был неудачен, половина его войска погибла в безводной пустыне, остальная часть с трудом вернулась домой.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s://ds05.infourok.ru/uploads/ex/06a4/0009de2b-4ef55884/img12.jpg"/>
          <p:cNvPicPr>
            <a:picLocks noChangeAspect="1" noChangeArrowheads="1"/>
          </p:cNvPicPr>
          <p:nvPr/>
        </p:nvPicPr>
        <p:blipFill>
          <a:blip r:embed="rId2" cstate="print"/>
          <a:srcRect l="8004" t="34198" r="57312" b="23114"/>
          <a:stretch>
            <a:fillRect/>
          </a:stretch>
        </p:blipFill>
        <p:spPr bwMode="auto">
          <a:xfrm>
            <a:off x="767408" y="3068960"/>
            <a:ext cx="4968552" cy="3384376"/>
          </a:xfrm>
          <a:prstGeom prst="rect">
            <a:avLst/>
          </a:prstGeom>
          <a:noFill/>
        </p:spPr>
      </p:pic>
      <p:pic>
        <p:nvPicPr>
          <p:cNvPr id="5" name="Picture 2" descr="https://ds05.infourok.ru/uploads/ex/06a4/0009de2b-4ef55884/img12.jpg"/>
          <p:cNvPicPr>
            <a:picLocks noChangeAspect="1" noChangeArrowheads="1"/>
          </p:cNvPicPr>
          <p:nvPr/>
        </p:nvPicPr>
        <p:blipFill>
          <a:blip r:embed="rId2" cstate="print"/>
          <a:srcRect l="50692" t="41107" r="8399" b="22530"/>
          <a:stretch>
            <a:fillRect/>
          </a:stretch>
        </p:blipFill>
        <p:spPr bwMode="auto">
          <a:xfrm>
            <a:off x="6600056" y="2996952"/>
            <a:ext cx="4464496" cy="3600400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ДАРИИ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-40704"/>
            <a:ext cx="219932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376" y="1052736"/>
            <a:ext cx="11233248" cy="5693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О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Дарии I сохранилась легенда. Дарий I начал войну с саками,  чтобы завоевать Азию и Европу. Саки через послов отправили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Дарию I следующие дары: птицу, мышь, лягушку и стрелу. Чтобы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разгадать значение даров, персы собирают совет. Дарий I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предполагает, что саки решили не сопротивляться и подчиниться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ему. Советник </a:t>
            </a:r>
            <a:r>
              <a:rPr lang="ru-RU" sz="2800" b="1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Гобрий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дает следующее  толкование: «Если вы, 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персы, не улетите в небо как птицы, не 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скроетесь в земле как мыши, не спрячетесь 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грязи как лягушки, то эти стрелы повернут 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вас обратно». Надпись, высеченная 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lang="ru-RU" sz="2800" b="1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Бехистунской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скале.</a:t>
            </a:r>
            <a:endParaRPr lang="ru-RU" sz="2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ds05.infourok.ru/uploads/ex/06a4/0009de2b-4ef55884/img13.jpg"/>
          <p:cNvPicPr>
            <a:picLocks noChangeAspect="1" noChangeArrowheads="1"/>
          </p:cNvPicPr>
          <p:nvPr/>
        </p:nvPicPr>
        <p:blipFill>
          <a:blip r:embed="rId2" cstate="print"/>
          <a:srcRect l="60615" t="13470" r="5289" b="39385"/>
          <a:stretch>
            <a:fillRect/>
          </a:stretch>
        </p:blipFill>
        <p:spPr bwMode="auto">
          <a:xfrm>
            <a:off x="8832304" y="3789040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412776"/>
            <a:ext cx="7992888" cy="471339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Быть патриотом… Что же это значит?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 это значит Родину любить,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 это значит честно, бескорыстно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Отечеству любимому служить.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Любить его историю седую,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Святые лики матерей,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Которые не раз  в годину злую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бой провожали собственных детей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ПОДВИГИ 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://i.mycdn.me/i?r=AzEPZsRbOZEKgBhR0XGMT1Rk2ECVozMtvOgnTBigsnwRaq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280" y="1268760"/>
            <a:ext cx="3084232" cy="49389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124744"/>
            <a:ext cx="6984776" cy="50014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Но Дарий I не послушал его. Получив предупреждение, он пошел в наступление на саков. Войска выстроились друг против друга на поле битвы. Вдруг, откуда ни возьмись, вылетел заяц. Увидев его, саки бросились вдогонку, раздались крики, шум, строй был разрушен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5058" name="Picture 2" descr="https://ds05.infourok.ru/uploads/ex/06a4/0009de2b-4ef55884/img14.jpg"/>
          <p:cNvPicPr>
            <a:picLocks noChangeAspect="1" noChangeArrowheads="1"/>
          </p:cNvPicPr>
          <p:nvPr/>
        </p:nvPicPr>
        <p:blipFill>
          <a:blip r:embed="rId2" cstate="print"/>
          <a:srcRect l="55155" r="1457" b="22865"/>
          <a:stretch>
            <a:fillRect/>
          </a:stretch>
        </p:blipFill>
        <p:spPr bwMode="auto">
          <a:xfrm>
            <a:off x="7608168" y="1268760"/>
            <a:ext cx="4248472" cy="4752528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ДАРИИ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980728"/>
            <a:ext cx="11188824" cy="53285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Дарий I заинтересовался причиной внезапного замешательства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сакских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воинов. Узнав, чем они заняты, он сказал: «Эти люди, позабыв об опасности, ловят зайца. Это настоящие воины, Я понял, что слова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Гобрия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 значении даров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сакских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послов верны. Мы должны думать о том, как благополучно вернуться на родину». С наступлением темноты войска Дария I                              спешно скрылись.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http://i59.fastpic.ru/big/2013/1128/cb/8bd92d89beede2e188201b69a2c795c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5013176"/>
            <a:ext cx="4104456" cy="1617333"/>
          </a:xfrm>
          <a:prstGeom prst="rect">
            <a:avLst/>
          </a:prstGeom>
          <a:noFill/>
        </p:spPr>
      </p:pic>
      <p:pic>
        <p:nvPicPr>
          <p:cNvPr id="54276" name="Picture 4" descr="https://mir-znaniy.com/wp-content/uploads/2018/07/MV5BNDRjMjc1OWYtNjMyNi00N2I1LTgzOWItYWQzY2M4MzBkNjEwXkEyXkFqcGdeQXVyMjQwMDg0Ng--._V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6360" y="4005064"/>
            <a:ext cx="2120752" cy="2304256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ДАРИИ 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365821"/>
              </p:ext>
            </p:extLst>
          </p:nvPr>
        </p:nvGraphicFramePr>
        <p:xfrm>
          <a:off x="479376" y="1052736"/>
          <a:ext cx="11449272" cy="5521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СХОДСТВА МЕЖДУ ТУМАРИС И ШИРАКОМ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РАЗЛИЧИЯ МЕЖДУ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ТУМАРИС И ШИРАКОМ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бщий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враг- Персидская империя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Тумарис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воевала с Киром в 530 году до н.э.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Ширак против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Дария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I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в 519 году до н.э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бщая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цель- сохранить свободу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народа,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за Родину перед большой опасностью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Ширак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- простой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пастух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Тумарис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царица </a:t>
                      </a: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массагетов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ражались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против в саков в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VI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веке до н.э.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Ширак обманул Дария, пожертвовал собой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Тумарис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вступила в открытый бой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охранили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государство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 </a:t>
                      </a: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Тумарис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оставил записи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Геродот,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о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Шираке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Поллиен</a:t>
                      </a:r>
                      <a:endParaRPr lang="ru-RU" sz="2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 И ШИРАК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9829371"/>
              </p:ext>
            </p:extLst>
          </p:nvPr>
        </p:nvGraphicFramePr>
        <p:xfrm>
          <a:off x="407368" y="764704"/>
          <a:ext cx="115212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§28.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86 – 89.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079776" y="2924944"/>
            <a:ext cx="3888432" cy="10685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Заполните таблицу на стр. 85.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12224" y="2996954"/>
            <a:ext cx="3744416" cy="2361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Напишите черты характера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судя по ее поступкам и словам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4509120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587032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В середине VI  века до н.э. на территории нынешнего Ирана существовало Персидское царство, основанное династией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, которые задумали подчинить себе наш край - Туран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АХЕМЕНИДОВ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s://ds02.infourok.ru/uploads/ex/0cd9/00045298-7d55c840/img20.jpg"/>
          <p:cNvPicPr>
            <a:picLocks noChangeAspect="1" noChangeArrowheads="1"/>
          </p:cNvPicPr>
          <p:nvPr/>
        </p:nvPicPr>
        <p:blipFill>
          <a:blip r:embed="rId2" cstate="print"/>
          <a:srcRect t="21650"/>
          <a:stretch>
            <a:fillRect/>
          </a:stretch>
        </p:blipFill>
        <p:spPr bwMode="auto">
          <a:xfrm>
            <a:off x="6240016" y="1052736"/>
            <a:ext cx="5626944" cy="5229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990456" cy="547260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Для осуществления этой идеи один из правителей этой династии царь Кир II для начала решил захватить земли наших предков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Накануне нападения Кира II,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массагетами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правила царица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ВТОРЖЕНИЕ АХЕМЕНИДОВ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ds02.infourok.ru/uploads/ex/0d95/00020964-61e8fef4/img24.jpg"/>
          <p:cNvPicPr/>
          <p:nvPr/>
        </p:nvPicPr>
        <p:blipFill>
          <a:blip r:embed="rId2" cstate="print"/>
          <a:srcRect l="28846" t="27079" r="28114" b="3868"/>
          <a:stretch>
            <a:fillRect/>
          </a:stretch>
        </p:blipFill>
        <p:spPr bwMode="auto">
          <a:xfrm>
            <a:off x="6960096" y="1196752"/>
            <a:ext cx="4464496" cy="484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7408" y="980728"/>
            <a:ext cx="10729192" cy="7920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Царица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массагетов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вдова степей.</a:t>
            </a:r>
          </a:p>
        </p:txBody>
      </p:sp>
      <p:pic>
        <p:nvPicPr>
          <p:cNvPr id="7171" name="Рисунок 1" descr="Картинка 1 из 2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400" y="1988840"/>
            <a:ext cx="5760640" cy="4330824"/>
          </a:xfr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4072" y="2636912"/>
            <a:ext cx="4968552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И правила она,</a:t>
            </a:r>
          </a:p>
          <a:p>
            <a:pPr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правила одна</a:t>
            </a:r>
          </a:p>
          <a:p>
            <a:pPr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Сильнее, чем война.</a:t>
            </a:r>
          </a:p>
          <a:p>
            <a:pPr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Сильнее, чем невзгоды …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379903"/>
            <a:ext cx="6278488" cy="485740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 мудрой и мужественной правительнице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сохранилось много преданий и легенд. Одна из них изложена в книге «История» древнегреческого историка Геродота.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thehundredbooks.com/herodot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556792"/>
            <a:ext cx="4824536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659040" cy="500142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... Женщина, о чьей красоте ходила молва, соединившая в себе силу и женственность, мудрость и верность, любимица всего народа... Это необыкновенная женщина...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Булат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Джандарбеков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turi-uzbekistana.ru/images/news/20160419053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1124744"/>
            <a:ext cx="4824536" cy="4983765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767408" y="1124744"/>
            <a:ext cx="6408712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Тумарис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- пытливый взор,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Бровей изысканный узор…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Златой плетеною косой 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Мужей пленит в степи.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Её восточной красотой,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Венца златого высотой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метко пущенной стрелой</a:t>
            </a:r>
          </a:p>
          <a:p>
            <a:pPr eaLnBrk="1" hangingPunct="1">
              <a:buFontTx/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Кюйши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вдохновлены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кюйши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поэты и музыканты)</a:t>
            </a:r>
          </a:p>
        </p:txBody>
      </p:sp>
      <p:pic>
        <p:nvPicPr>
          <p:cNvPr id="8195" name="Рисунок 4" descr="Картинка 2 из 2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77309" y="1317540"/>
            <a:ext cx="4607323" cy="4919772"/>
          </a:xfr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ТУМАРИС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1609</Words>
  <Application>Microsoft Office PowerPoint</Application>
  <PresentationFormat>Широкоэкранный</PresentationFormat>
  <Paragraphs>176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Open Sans Light</vt:lpstr>
      <vt:lpstr>Tahoma</vt:lpstr>
      <vt:lpstr>Times New Roman</vt:lpstr>
      <vt:lpstr>Тема Office</vt:lpstr>
      <vt:lpstr>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Царица массагетов Тумарис - вдова степей.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1189</cp:revision>
  <dcterms:created xsi:type="dcterms:W3CDTF">2020-04-27T10:05:42Z</dcterms:created>
  <dcterms:modified xsi:type="dcterms:W3CDTF">2020-11-19T05:44:47Z</dcterms:modified>
</cp:coreProperties>
</file>