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64" r:id="rId2"/>
    <p:sldId id="951" r:id="rId3"/>
    <p:sldId id="1033" r:id="rId4"/>
    <p:sldId id="1051" r:id="rId5"/>
    <p:sldId id="1084" r:id="rId6"/>
    <p:sldId id="1085" r:id="rId7"/>
    <p:sldId id="1086" r:id="rId8"/>
    <p:sldId id="1094" r:id="rId9"/>
    <p:sldId id="1095" r:id="rId10"/>
    <p:sldId id="1087" r:id="rId11"/>
    <p:sldId id="1096" r:id="rId12"/>
    <p:sldId id="1093" r:id="rId13"/>
    <p:sldId id="1098" r:id="rId14"/>
    <p:sldId id="1100" r:id="rId15"/>
    <p:sldId id="1089" r:id="rId16"/>
    <p:sldId id="1106" r:id="rId17"/>
    <p:sldId id="1092" r:id="rId18"/>
    <p:sldId id="1083" r:id="rId19"/>
    <p:sldId id="1101" r:id="rId20"/>
    <p:sldId id="1102" r:id="rId21"/>
    <p:sldId id="1103" r:id="rId22"/>
    <p:sldId id="1104" r:id="rId23"/>
    <p:sldId id="1058" r:id="rId24"/>
    <p:sldId id="1059" r:id="rId25"/>
    <p:sldId id="1060" r:id="rId26"/>
    <p:sldId id="1061" r:id="rId27"/>
    <p:sldId id="1107" r:id="rId28"/>
    <p:sldId id="993" r:id="rId29"/>
    <p:sldId id="996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1" d="100"/>
          <a:sy n="71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826121-EE82-4EC9-B875-65D4894F13E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dirty="0" smtClean="0">
              <a:latin typeface="Arial" pitchFamily="34" charset="0"/>
              <a:cs typeface="Arial" pitchFamily="34" charset="0"/>
            </a:rPr>
            <a:t>Статуя Свободы - это один из самых известных памятников в мире, который претендовал на попадание в список новых 7 чудес света. Статуя Свободы не просто памятник - это символ Нью-Йорка и Соединенных Штатов </a:t>
          </a:r>
          <a:r>
            <a:rPr lang="ru-RU" sz="3200" b="1" i="0" dirty="0" smtClean="0">
              <a:latin typeface="Arial" pitchFamily="34" charset="0"/>
              <a:cs typeface="Arial" pitchFamily="34" charset="0"/>
            </a:rPr>
            <a:t>Америки.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0D950AE6-A710-461A-92D4-DD89EB6DB1A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dirty="0" smtClean="0">
              <a:latin typeface="Arial" pitchFamily="34" charset="0"/>
              <a:cs typeface="Arial" pitchFamily="34" charset="0"/>
            </a:rPr>
            <a:t>Эйфелева башня самая узнаваемая архитектурная достопримечательность Парижа, всемирно известная как символ Франции, названная в честь своего конструктора Густава Эйфеля</a:t>
          </a:r>
          <a:r>
            <a:rPr lang="ru-RU" sz="3200" b="0" i="0" dirty="0" smtClean="0"/>
            <a:t>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8DA7195-7AF1-4517-8537-4E5B8BCAA6F0}" type="parTrans" cxnId="{6551F484-63DC-47A9-8428-A3D5183E5815}">
      <dgm:prSet/>
      <dgm:spPr/>
      <dgm:t>
        <a:bodyPr/>
        <a:lstStyle/>
        <a:p>
          <a:endParaRPr lang="ru-RU"/>
        </a:p>
      </dgm:t>
    </dgm:pt>
    <dgm:pt modelId="{05DD33D7-8D1A-42E1-9847-181D9A5BC686}" type="sibTrans" cxnId="{6551F484-63DC-47A9-8428-A3D5183E5815}">
      <dgm:prSet/>
      <dgm:spPr/>
      <dgm:t>
        <a:bodyPr/>
        <a:lstStyle/>
        <a:p>
          <a:endParaRPr lang="ru-RU"/>
        </a:p>
      </dgm:t>
    </dgm:pt>
    <dgm:pt modelId="{2E3F1ED4-F0DB-4E4D-AD10-092343A862F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200" b="1" dirty="0" smtClean="0">
            <a:latin typeface="Arial" pitchFamily="34" charset="0"/>
            <a:cs typeface="Arial" pitchFamily="34" charset="0"/>
          </a:endParaRPr>
        </a:p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Памятники – объекты Всемирного наследия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ЮНЕСКО.</a:t>
          </a:r>
          <a:r>
            <a:rPr lang="ru-RU" sz="3200" dirty="0" smtClean="0"/>
            <a:t/>
          </a:r>
          <a:br>
            <a:rPr lang="ru-RU" sz="3200" dirty="0" smtClean="0"/>
          </a:br>
          <a:endParaRPr lang="ru-RU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7FEAC8-CCED-456B-89BC-D025A16023BB}" type="parTrans" cxnId="{71A38B7A-9861-4D3B-BEC7-81C1629ADB0E}">
      <dgm:prSet/>
      <dgm:spPr/>
      <dgm:t>
        <a:bodyPr/>
        <a:lstStyle/>
        <a:p>
          <a:endParaRPr lang="ru-RU"/>
        </a:p>
      </dgm:t>
    </dgm:pt>
    <dgm:pt modelId="{F13FE976-2483-4E1E-9990-25C58E035988}" type="sibTrans" cxnId="{71A38B7A-9861-4D3B-BEC7-81C1629ADB0E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CFA08-DF80-4B7B-AAE9-0CD5C18DF805}" type="pres">
      <dgm:prSet presAssocID="{2E3F1ED4-F0DB-4E4D-AD10-092343A862FC}" presName="node" presStyleLbl="node1" presStyleIdx="0" presStyleCnt="3" custScaleX="569439" custScaleY="4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63934-934D-43A5-B0C3-532ABC4BC8D0}" type="pres">
      <dgm:prSet presAssocID="{F13FE976-2483-4E1E-9990-25C58E03598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9CF285-841F-4F25-BEED-7F53E316F833}" type="pres">
      <dgm:prSet presAssocID="{F13FE976-2483-4E1E-9990-25C58E03598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712C08C-5704-4735-9598-EEA274B70B84}" type="pres">
      <dgm:prSet presAssocID="{0D950AE6-A710-461A-92D4-DD89EB6DB1AB}" presName="node" presStyleLbl="node1" presStyleIdx="1" presStyleCnt="3" custScaleX="569439" custScaleY="108049" custLinFactNeighborX="-9283" custLinFactNeighborY="-2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ADDBD-DB3D-4A1A-AA1F-6A137C5A7FE7}" type="pres">
      <dgm:prSet presAssocID="{05DD33D7-8D1A-42E1-9847-181D9A5BC68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733E47D-E505-4179-9D6D-A62030929355}" type="pres">
      <dgm:prSet presAssocID="{05DD33D7-8D1A-42E1-9847-181D9A5BC68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3" custScaleX="569439" custScaleY="141483" custLinFactNeighborY="-3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B913E-F6A7-44CD-A410-1728651D2A7C}" type="presOf" srcId="{F13FE976-2483-4E1E-9990-25C58E035988}" destId="{DA9CF285-841F-4F25-BEED-7F53E316F833}" srcOrd="1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28FC5BE5-3284-4C8D-9B0E-732FC1B51E79}" type="presOf" srcId="{F13FE976-2483-4E1E-9990-25C58E035988}" destId="{8B663934-934D-43A5-B0C3-532ABC4BC8D0}" srcOrd="0" destOrd="0" presId="urn:microsoft.com/office/officeart/2005/8/layout/process2"/>
    <dgm:cxn modelId="{D735B316-4C20-4C8A-B309-30E5E46CB140}" type="presOf" srcId="{CC826121-EE82-4EC9-B875-65D4894F13E2}" destId="{851EA354-B7BF-4E17-B279-23993A4C3656}" srcOrd="0" destOrd="0" presId="urn:microsoft.com/office/officeart/2005/8/layout/process2"/>
    <dgm:cxn modelId="{E0A43200-B678-437B-A75A-DD086370BD79}" type="presOf" srcId="{0D950AE6-A710-461A-92D4-DD89EB6DB1AB}" destId="{E712C08C-5704-4735-9598-EEA274B70B84}" srcOrd="0" destOrd="0" presId="urn:microsoft.com/office/officeart/2005/8/layout/process2"/>
    <dgm:cxn modelId="{4EB10546-96A9-4BCE-B2EC-CB9D4148F256}" type="presOf" srcId="{05DD33D7-8D1A-42E1-9847-181D9A5BC686}" destId="{FD8ADDBD-DB3D-4A1A-AA1F-6A137C5A7FE7}" srcOrd="0" destOrd="0" presId="urn:microsoft.com/office/officeart/2005/8/layout/process2"/>
    <dgm:cxn modelId="{6551F484-63DC-47A9-8428-A3D5183E5815}" srcId="{55CA8F6A-A719-4DC8-94AC-BDB5570A48AD}" destId="{0D950AE6-A710-461A-92D4-DD89EB6DB1AB}" srcOrd="1" destOrd="0" parTransId="{38DA7195-7AF1-4517-8537-4E5B8BCAA6F0}" sibTransId="{05DD33D7-8D1A-42E1-9847-181D9A5BC686}"/>
    <dgm:cxn modelId="{71A38B7A-9861-4D3B-BEC7-81C1629ADB0E}" srcId="{55CA8F6A-A719-4DC8-94AC-BDB5570A48AD}" destId="{2E3F1ED4-F0DB-4E4D-AD10-092343A862FC}" srcOrd="0" destOrd="0" parTransId="{0F7FEAC8-CCED-456B-89BC-D025A16023BB}" sibTransId="{F13FE976-2483-4E1E-9990-25C58E035988}"/>
    <dgm:cxn modelId="{D9E56941-348D-4E83-81CE-34542FEA2B11}" type="presOf" srcId="{55CA8F6A-A719-4DC8-94AC-BDB5570A48AD}" destId="{71FD606C-BDF9-431F-B036-6ACA5D71E9FB}" srcOrd="0" destOrd="0" presId="urn:microsoft.com/office/officeart/2005/8/layout/process2"/>
    <dgm:cxn modelId="{C32BCA68-214B-4921-BE35-55CCF0BC52F9}" type="presOf" srcId="{05DD33D7-8D1A-42E1-9847-181D9A5BC686}" destId="{E733E47D-E505-4179-9D6D-A62030929355}" srcOrd="1" destOrd="0" presId="urn:microsoft.com/office/officeart/2005/8/layout/process2"/>
    <dgm:cxn modelId="{C5F552ED-C565-4C7D-98E4-FE3C0FAA1593}" type="presOf" srcId="{2E3F1ED4-F0DB-4E4D-AD10-092343A862FC}" destId="{122CFA08-DF80-4B7B-AAE9-0CD5C18DF805}" srcOrd="0" destOrd="0" presId="urn:microsoft.com/office/officeart/2005/8/layout/process2"/>
    <dgm:cxn modelId="{7F1B26DE-0924-4AC7-980E-6814226DBA4F}" type="presParOf" srcId="{71FD606C-BDF9-431F-B036-6ACA5D71E9FB}" destId="{122CFA08-DF80-4B7B-AAE9-0CD5C18DF805}" srcOrd="0" destOrd="0" presId="urn:microsoft.com/office/officeart/2005/8/layout/process2"/>
    <dgm:cxn modelId="{55C57E10-BB97-4A48-AAE9-B0E12D6F8E12}" type="presParOf" srcId="{71FD606C-BDF9-431F-B036-6ACA5D71E9FB}" destId="{8B663934-934D-43A5-B0C3-532ABC4BC8D0}" srcOrd="1" destOrd="0" presId="urn:microsoft.com/office/officeart/2005/8/layout/process2"/>
    <dgm:cxn modelId="{3759A5D8-F723-4AC9-B58B-3240D419E50B}" type="presParOf" srcId="{8B663934-934D-43A5-B0C3-532ABC4BC8D0}" destId="{DA9CF285-841F-4F25-BEED-7F53E316F833}" srcOrd="0" destOrd="0" presId="urn:microsoft.com/office/officeart/2005/8/layout/process2"/>
    <dgm:cxn modelId="{C3D76F91-37AC-498F-A95C-A00A60D5D3F4}" type="presParOf" srcId="{71FD606C-BDF9-431F-B036-6ACA5D71E9FB}" destId="{E712C08C-5704-4735-9598-EEA274B70B84}" srcOrd="2" destOrd="0" presId="urn:microsoft.com/office/officeart/2005/8/layout/process2"/>
    <dgm:cxn modelId="{F1F43FD0-AE7F-4845-BE80-8E48A2D10903}" type="presParOf" srcId="{71FD606C-BDF9-431F-B036-6ACA5D71E9FB}" destId="{FD8ADDBD-DB3D-4A1A-AA1F-6A137C5A7FE7}" srcOrd="3" destOrd="0" presId="urn:microsoft.com/office/officeart/2005/8/layout/process2"/>
    <dgm:cxn modelId="{49392137-0DD5-40E1-93CF-ACEF6312788D}" type="presParOf" srcId="{FD8ADDBD-DB3D-4A1A-AA1F-6A137C5A7FE7}" destId="{E733E47D-E505-4179-9D6D-A62030929355}" srcOrd="0" destOrd="0" presId="urn:microsoft.com/office/officeart/2005/8/layout/process2"/>
    <dgm:cxn modelId="{70FEC4E5-9923-4241-B37F-400157DBA4D7}" type="presParOf" srcId="{71FD606C-BDF9-431F-B036-6ACA5D71E9FB}" destId="{851EA354-B7BF-4E17-B279-23993A4C36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CFA08-DF80-4B7B-AAE9-0CD5C18DF805}">
      <dsp:nvSpPr>
        <dsp:cNvPr id="0" name=""/>
        <dsp:cNvSpPr/>
      </dsp:nvSpPr>
      <dsp:spPr>
        <a:xfrm>
          <a:off x="0" y="5871"/>
          <a:ext cx="11737304" cy="647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Памятники – объекты Всемирного наследия 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ЮНЕСКО.</a:t>
          </a:r>
          <a:r>
            <a:rPr lang="ru-RU" sz="3200" kern="1200" dirty="0" smtClean="0"/>
            <a:t/>
          </a:r>
          <a:br>
            <a:rPr lang="ru-RU" sz="3200" kern="1200" dirty="0" smtClean="0"/>
          </a:br>
          <a:endParaRPr lang="ru-RU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970" y="24841"/>
        <a:ext cx="11699364" cy="609738"/>
      </dsp:txXfrm>
    </dsp:sp>
    <dsp:sp modelId="{8B663934-934D-43A5-B0C3-532ABC4BC8D0}">
      <dsp:nvSpPr>
        <dsp:cNvPr id="0" name=""/>
        <dsp:cNvSpPr/>
      </dsp:nvSpPr>
      <dsp:spPr>
        <a:xfrm rot="5400000">
          <a:off x="5669292" y="581717"/>
          <a:ext cx="398719" cy="67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5666065" y="720002"/>
        <a:ext cx="405174" cy="279103"/>
      </dsp:txXfrm>
    </dsp:sp>
    <dsp:sp modelId="{E712C08C-5704-4735-9598-EEA274B70B84}">
      <dsp:nvSpPr>
        <dsp:cNvPr id="0" name=""/>
        <dsp:cNvSpPr/>
      </dsp:nvSpPr>
      <dsp:spPr>
        <a:xfrm>
          <a:off x="0" y="1185175"/>
          <a:ext cx="11737304" cy="16214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Arial" pitchFamily="34" charset="0"/>
              <a:cs typeface="Arial" pitchFamily="34" charset="0"/>
            </a:rPr>
            <a:t>Эйфелева башня самая узнаваемая архитектурная достопримечательность Парижа, всемирно известная как символ Франции, названная в честь своего конструктора Густава Эйфеля</a:t>
          </a:r>
          <a:r>
            <a:rPr lang="ru-RU" sz="3200" b="0" i="0" kern="1200" dirty="0" smtClean="0"/>
            <a:t>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490" y="1232665"/>
        <a:ext cx="11642324" cy="1526452"/>
      </dsp:txXfrm>
    </dsp:sp>
    <dsp:sp modelId="{FD8ADDBD-DB3D-4A1A-AA1F-6A137C5A7FE7}">
      <dsp:nvSpPr>
        <dsp:cNvPr id="0" name=""/>
        <dsp:cNvSpPr/>
      </dsp:nvSpPr>
      <dsp:spPr>
        <a:xfrm rot="5400000">
          <a:off x="5602477" y="2823861"/>
          <a:ext cx="532348" cy="67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5666064" y="2895332"/>
        <a:ext cx="405174" cy="372644"/>
      </dsp:txXfrm>
    </dsp:sp>
    <dsp:sp modelId="{851EA354-B7BF-4E17-B279-23993A4C3656}">
      <dsp:nvSpPr>
        <dsp:cNvPr id="0" name=""/>
        <dsp:cNvSpPr/>
      </dsp:nvSpPr>
      <dsp:spPr>
        <a:xfrm>
          <a:off x="0" y="3516405"/>
          <a:ext cx="11737304" cy="21231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Arial" pitchFamily="34" charset="0"/>
              <a:cs typeface="Arial" pitchFamily="34" charset="0"/>
            </a:rPr>
            <a:t>Статуя Свободы - это один из самых известных памятников в мире, который претендовал на попадание в список новых 7 чудес света. Статуя Свободы не просто памятник - это символ Нью-Йорка и Соединенных Штатов </a:t>
          </a:r>
          <a:r>
            <a:rPr lang="ru-RU" sz="3200" b="1" i="0" kern="1200" dirty="0" smtClean="0">
              <a:latin typeface="Arial" pitchFamily="34" charset="0"/>
              <a:cs typeface="Arial" pitchFamily="34" charset="0"/>
            </a:rPr>
            <a:t>Америки.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185" y="3578590"/>
        <a:ext cx="11612934" cy="199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911424" y="2708920"/>
            <a:ext cx="6192688" cy="3487529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«ВЫДАЮЩИЕСЯ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ИСТОРИЧЕСКИЕ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ПАМЯТНИКИ МИРА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»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(2 урок)</a:t>
            </a: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5360" y="3250332"/>
            <a:ext cx="576064" cy="22322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https://udmrbdu.ru/library/images/2019/stend/13-08-19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2454512"/>
            <a:ext cx="4320480" cy="374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3352" y="1124744"/>
            <a:ext cx="1166529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строительство башни требовалось 7,8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франков.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360" y="2060848"/>
            <a:ext cx="1144927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строительство потратили два года, два месяца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пять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дней.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starye-fotografii-eyfelevoy-bashni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5373216"/>
            <a:ext cx="1944216" cy="1190685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5373216"/>
            <a:ext cx="2160240" cy="1224136"/>
          </a:xfr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5360" y="3140968"/>
            <a:ext cx="11449272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Высота сооружения 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326,75 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масса 10 тыс. тонн.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С верхней смотровой площадки открывается вид                                 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город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радиусом 140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км.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-ehjfeleva_bash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344" y="5171594"/>
            <a:ext cx="2405889" cy="1443533"/>
          </a:xfrm>
          <a:prstGeom prst="rect">
            <a:avLst/>
          </a:prstGeom>
        </p:spPr>
      </p:pic>
      <p:pic>
        <p:nvPicPr>
          <p:cNvPr id="14" name="Содержимое 4" descr="0_121dc_962ffdb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368" y="5301208"/>
            <a:ext cx="2402484" cy="1394217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9696" y="1196752"/>
            <a:ext cx="5544616" cy="54726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Сооружение имело потрясающий успех. За шесть месяцев работы выставки посмотреть «железную даму» пришли более 2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млн.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посетителей. К концу года удалось возместить три четверти всех затрат на строительство.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Eyfeleva%20bash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328" y="1196752"/>
            <a:ext cx="2830872" cy="5328592"/>
          </a:xfrm>
          <a:prstGeom prst="rect">
            <a:avLst/>
          </a:prstGeom>
        </p:spPr>
      </p:pic>
      <p:pic>
        <p:nvPicPr>
          <p:cNvPr id="8" name="Содержимое 4" descr="eiffel_1.jpg"/>
          <p:cNvPicPr>
            <a:picLocks noChangeAspect="1"/>
          </p:cNvPicPr>
          <p:nvPr/>
        </p:nvPicPr>
        <p:blipFill>
          <a:blip r:embed="rId3" cstate="print"/>
          <a:srcRect l="14823" r="21294"/>
          <a:stretch>
            <a:fillRect/>
          </a:stretch>
        </p:blipFill>
        <p:spPr>
          <a:xfrm>
            <a:off x="263352" y="1052736"/>
            <a:ext cx="2808312" cy="561552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383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64" y="1124744"/>
            <a:ext cx="5226634" cy="501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79976" y="1124744"/>
            <a:ext cx="5976664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000" dirty="0" smtClean="0"/>
              <a:t>    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Этот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символ Парижа задумывался как временное сооружение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башня служила входной аркой парижской Всемирной выставки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     1889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года. От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сноса (через 20 лет после выставки) башню спасли радиоантенны, установленные на самом верху,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это была эпоха внедрения радио.</a:t>
            </a:r>
          </a:p>
          <a:p>
            <a:pPr algn="ctr"/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2" y="1196752"/>
            <a:ext cx="4614752" cy="4968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atin typeface="Arial" pitchFamily="34" charset="0"/>
                <a:cs typeface="Arial" pitchFamily="34" charset="0"/>
              </a:rPr>
              <a:t>Французы окрестили башню </a:t>
            </a:r>
            <a:br>
              <a:rPr lang="ru-RU" sz="3200" cap="none" dirty="0" smtClean="0"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latin typeface="Arial" pitchFamily="34" charset="0"/>
                <a:cs typeface="Arial" pitchFamily="34" charset="0"/>
              </a:rPr>
              <a:t>«самой бесполезной и </a:t>
            </a:r>
            <a:r>
              <a:rPr lang="ru-RU" sz="3200" cap="none" smtClean="0">
                <a:latin typeface="Arial" pitchFamily="34" charset="0"/>
                <a:cs typeface="Arial" pitchFamily="34" charset="0"/>
              </a:rPr>
              <a:t>чудовищно </a:t>
            </a:r>
            <a:r>
              <a:rPr lang="ru-RU" sz="3200" cap="none" smtClean="0">
                <a:latin typeface="Arial" pitchFamily="34" charset="0"/>
                <a:cs typeface="Arial" pitchFamily="34" charset="0"/>
              </a:rPr>
              <a:t>страшной </a:t>
            </a:r>
            <a:r>
              <a:rPr lang="ru-RU" sz="3200" cap="none" dirty="0" smtClean="0">
                <a:latin typeface="Arial" pitchFamily="34" charset="0"/>
                <a:cs typeface="Arial" pitchFamily="34" charset="0"/>
              </a:rPr>
              <a:t>конструкцией», </a:t>
            </a:r>
            <a:br>
              <a:rPr lang="ru-RU" sz="3200" cap="none" dirty="0" smtClean="0"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latin typeface="Arial" pitchFamily="34" charset="0"/>
                <a:cs typeface="Arial" pitchFamily="34" charset="0"/>
              </a:rPr>
              <a:t>но, по иронии судьбы, именно она стала символом города.</a:t>
            </a:r>
            <a:endParaRPr lang="ru-RU" sz="32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3045"/>
          <a:stretch>
            <a:fillRect/>
          </a:stretch>
        </p:blipFill>
        <p:spPr>
          <a:xfrm>
            <a:off x="8688288" y="1196752"/>
            <a:ext cx="3255356" cy="488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0_554_231c75e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68" y="1268760"/>
            <a:ext cx="3312368" cy="474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85983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9" y="980728"/>
            <a:ext cx="11521280" cy="16143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cap="none" dirty="0" smtClean="0">
                <a:latin typeface="Arial" pitchFamily="34" charset="0"/>
                <a:cs typeface="Arial" pitchFamily="34" charset="0"/>
              </a:rPr>
              <a:t>Теперь Эйфелева башня - символ Франции и Парижа, </a:t>
            </a:r>
            <a:r>
              <a:rPr lang="en-US" sz="32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cap="none" dirty="0" smtClean="0">
                <a:latin typeface="Arial" pitchFamily="34" charset="0"/>
                <a:cs typeface="Arial" pitchFamily="34" charset="0"/>
              </a:rPr>
              <a:t>а также одна из самых часто посещаемых и фотографируемых достопримечательностей.</a:t>
            </a:r>
            <a:endParaRPr lang="ru-RU" sz="32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708920"/>
            <a:ext cx="5400000" cy="3234335"/>
          </a:xfrm>
          <a:scene3d>
            <a:camera prst="perspectiveHeroicExtremeLeftFacing"/>
            <a:lightRig rig="contrasting" dir="t"/>
          </a:scene3d>
          <a:sp3d extrusionH="222250" contourW="6350" prstMaterial="matte">
            <a:contourClr>
              <a:schemeClr val="tx1"/>
            </a:contourClr>
          </a:sp3d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154528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2852936"/>
            <a:ext cx="5616624" cy="316835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339422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6688" y="1340768"/>
            <a:ext cx="10756776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Париж без Эйфелевой башни - не Париж!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Как невозможен Рим без Колизея.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Ты больше века в поле Марсовом стоишь,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А мы - земляне - смотрим на тебя, немея.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Но знаю, ты из Космоса видна!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Возможно, многие любуются тобою…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Да, Гюстав Эйфель чудо сотворил -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Французов гордость и столицы символ.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Его творение наш мир весь оценил:</a:t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- Богиня-башня! Разве что без нимба…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80px-Paris_06_Eiffelturm_4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4708" y="1155134"/>
            <a:ext cx="2510760" cy="5107817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1344" y="112474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Местонахождение: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40216" y="105273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США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3352" y="1916832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Высота: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040216" y="177281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93 м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278092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Вес: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40216" y="256490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125 тонн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3352" y="364502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Название: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40216" y="3429000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«Статуя свободы»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3352" y="4437112"/>
            <a:ext cx="398457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Первоначальное</a:t>
            </a:r>
          </a:p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назначение: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968208" y="4365104"/>
            <a:ext cx="3984576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аяк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3352" y="566124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Окна короны: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68208" y="566124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1340768"/>
            <a:ext cx="2880320" cy="43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96752"/>
            <a:ext cx="6134472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Статуя Свободы – символ независимости и демократии, одна из самых главных достопримечательностей США и один из самых известных памятников в мире. Полное название статуи Свободы  – «Свобода, озаряющая мир».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Shape 111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752184" y="1268760"/>
            <a:ext cx="3600400" cy="50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124744"/>
            <a:ext cx="676875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Этот памятник – грандиозный подарок французов американцам ко дню празднования столетия американской революции.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1340768"/>
            <a:ext cx="4185465" cy="507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s://1gai.ru/uploads/posts/2020-09/1599202677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4077072"/>
            <a:ext cx="6120680" cy="2469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7368" y="1052736"/>
            <a:ext cx="518404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07368" y="4581128"/>
            <a:ext cx="11449272" cy="20162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None/>
            </a:pPr>
            <a:r>
              <a:rPr lang="en-US" sz="32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Статуя</a:t>
            </a:r>
            <a:r>
              <a:rPr lang="en-US" sz="32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Свободы</a:t>
            </a:r>
            <a:r>
              <a:rPr lang="en-US" sz="32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находится</a:t>
            </a:r>
            <a:r>
              <a:rPr lang="en-US" sz="32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</a:t>
            </a:r>
            <a:r>
              <a:rPr lang="en-US" sz="32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острове</a:t>
            </a:r>
            <a:r>
              <a:rPr lang="en-US" sz="32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i="0" u="none" strike="noStrike" cap="none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Свободы</a:t>
            </a:r>
            <a:r>
              <a:rPr lang="ru-RU" sz="3200" b="1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.</a:t>
            </a:r>
            <a:r>
              <a:rPr lang="en-US" sz="3200" b="1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ru-RU" sz="3200" b="1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Д</a:t>
            </a:r>
            <a:r>
              <a:rPr lang="en-US" sz="3200" b="1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 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1956 г.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остров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назывался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«</a:t>
            </a:r>
            <a:r>
              <a:rPr lang="en-US" sz="3200" b="1" u="none" strike="noStrike" cap="none" dirty="0" err="1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остров</a:t>
            </a:r>
            <a:r>
              <a:rPr lang="en-US" sz="3200" b="1" u="none" strike="noStrike" cap="none" dirty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 err="1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Бедлоу</a:t>
            </a:r>
            <a:r>
              <a:rPr lang="en-US" sz="3200" b="1" u="none" strike="noStrike" cap="none" dirty="0" smtClean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»,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хотя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в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народе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его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называли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«</a:t>
            </a:r>
            <a:r>
              <a:rPr lang="en-US" sz="3200" b="1" u="none" strike="noStrike" cap="none" dirty="0" err="1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островом</a:t>
            </a:r>
            <a:r>
              <a:rPr lang="en-US" sz="3200" b="1" u="none" strike="noStrike" cap="none" dirty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200" b="1" u="none" strike="noStrike" cap="none" dirty="0" err="1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Свободы</a:t>
            </a:r>
            <a:r>
              <a:rPr lang="en-US" sz="3200" b="1" u="none" strike="noStrike" cap="none" dirty="0">
                <a:solidFill>
                  <a:srgbClr val="0070C0"/>
                </a:solidFill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»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уже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с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начала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XX </a:t>
            </a:r>
            <a:r>
              <a:rPr lang="en-US" sz="3200" b="1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века</a:t>
            </a:r>
            <a:r>
              <a:rPr lang="en-US" sz="3200" b="1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. 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052736"/>
            <a:ext cx="4968552" cy="33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1352962"/>
            <a:ext cx="11305256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ИСТОРИЧЕСКИЕ ПАМЯТНИКИ МИРА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924944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4797152"/>
            <a:ext cx="11233248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 t="9410"/>
          <a:stretch/>
        </p:blipFill>
        <p:spPr>
          <a:xfrm>
            <a:off x="839416" y="3573016"/>
            <a:ext cx="3023642" cy="296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35360" y="980728"/>
            <a:ext cx="11377264" cy="2520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Богиня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свободы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держит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факел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в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правой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руке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и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скрижаль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 в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левой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.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Надпись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на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скрижали</a:t>
            </a:r>
            <a:r>
              <a:rPr lang="en-US" b="1" i="0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i="0" u="none" strike="noStrike" cap="none" dirty="0" err="1" smtClean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гласит</a:t>
            </a:r>
            <a:r>
              <a:rPr lang="ru-RU" b="1" i="0" u="none" strike="noStrike" cap="none" dirty="0" smtClean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:</a:t>
            </a:r>
            <a:r>
              <a:rPr lang="en-US" b="1" i="0" u="none" strike="noStrike" cap="none" dirty="0" smtClean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ru-RU" b="1" i="0" u="none" strike="noStrike" cap="none" dirty="0" smtClean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        </a:t>
            </a:r>
            <a:r>
              <a:rPr lang="en-US" b="1" u="none" strike="noStrike" cap="none" dirty="0" smtClean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«</a:t>
            </a:r>
            <a:r>
              <a:rPr lang="en-US" b="1" u="none" strike="noStrike" cap="none" dirty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4 </a:t>
            </a:r>
            <a:r>
              <a:rPr lang="en-US" b="1" u="none" strike="noStrike" cap="none" dirty="0" err="1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июля</a:t>
            </a:r>
            <a:r>
              <a:rPr lang="en-US" b="1" u="none" strike="noStrike" cap="none" dirty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smtClean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1776</a:t>
            </a:r>
            <a:r>
              <a:rPr lang="ru-RU" b="1" u="none" strike="noStrike" cap="none" dirty="0" smtClean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г.</a:t>
            </a:r>
            <a:r>
              <a:rPr lang="en-US" b="1" u="none" strike="noStrike" cap="none" dirty="0" smtClean="0">
                <a:solidFill>
                  <a:srgbClr val="0070C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»</a:t>
            </a:r>
            <a:r>
              <a:rPr lang="en-US" b="1" i="1" u="none" strike="noStrike" cap="none" dirty="0" smtClean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,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эта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дата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является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днем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принятия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Декларации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независимости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США.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Одной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ногой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«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Свобода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»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стоит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на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разбитых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n-US" b="1" u="none" strike="noStrike" cap="none" dirty="0" err="1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оковах</a:t>
            </a:r>
            <a:r>
              <a:rPr lang="en-US" b="1" u="none" strike="noStrike" cap="none" dirty="0"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. </a:t>
            </a:r>
            <a:endParaRPr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 cstate="print">
            <a:alphaModFix/>
          </a:blip>
          <a:srcRect r="39023"/>
          <a:stretch/>
        </p:blipFill>
        <p:spPr>
          <a:xfrm>
            <a:off x="4799856" y="3645024"/>
            <a:ext cx="3479792" cy="28891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c.pxhere.com/photos/e5/44/new_york_skyline_new_york_city_miss_liberty_united_amsterdam_usa_ny_statue_of_liberty-800941.jpg!d"/>
          <p:cNvPicPr>
            <a:picLocks noChangeAspect="1" noChangeArrowheads="1"/>
          </p:cNvPicPr>
          <p:nvPr/>
        </p:nvPicPr>
        <p:blipFill>
          <a:blip r:embed="rId5" cstate="print"/>
          <a:srcRect l="34650" t="7193" r="38891"/>
          <a:stretch>
            <a:fillRect/>
          </a:stretch>
        </p:blipFill>
        <p:spPr bwMode="auto">
          <a:xfrm>
            <a:off x="8976320" y="3645024"/>
            <a:ext cx="2232248" cy="29314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92144" y="960143"/>
            <a:ext cx="3384375" cy="282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91344" y="4077072"/>
            <a:ext cx="11809312" cy="252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Создать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статую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было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поручено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французскому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скульптору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Фредерику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Огюсту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Бартольди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.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Задумывалась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она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как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подарок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к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столетнему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юбилею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Декларации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Независимости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в 1876 г. </a:t>
            </a:r>
            <a:r>
              <a:rPr lang="en-US" sz="3000" b="1" i="0" u="none" strike="noStrike" cap="none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По</a:t>
            </a:r>
            <a:r>
              <a:rPr lang="en-US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одной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из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версий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, у </a:t>
            </a:r>
            <a:r>
              <a:rPr lang="ru-RU" sz="3000" b="1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Фредерика</a:t>
            </a:r>
            <a:r>
              <a:rPr lang="en-US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даже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была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натурщица</a:t>
            </a:r>
            <a:r>
              <a:rPr lang="ru-RU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ru-RU" sz="3000" b="1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-</a:t>
            </a:r>
            <a:r>
              <a:rPr lang="en-US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красивая</a:t>
            </a:r>
            <a:r>
              <a:rPr lang="en-US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Изабелла</a:t>
            </a:r>
            <a:r>
              <a:rPr lang="en-US" sz="3000" b="1" i="0" u="none" strike="noStrike" cap="none" dirty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 </a:t>
            </a:r>
            <a:r>
              <a:rPr lang="en-US" sz="3000" b="1" i="0" u="none" strike="noStrike" cap="none" dirty="0" err="1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Бойер</a:t>
            </a:r>
            <a:r>
              <a:rPr lang="en-US" sz="3000" b="1" i="0" u="none" strike="noStrike" cap="none" dirty="0" smtClean="0">
                <a:latin typeface="Arial" pitchFamily="34" charset="0"/>
                <a:ea typeface="Constantia"/>
                <a:cs typeface="Arial" pitchFamily="34" charset="0"/>
                <a:sym typeface="Constantia"/>
              </a:rPr>
              <a:t>.</a:t>
            </a:r>
            <a:endParaRPr sz="3000" b="1" dirty="0">
              <a:latin typeface="Arial" pitchFamily="34" charset="0"/>
              <a:cs typeface="Arial" pitchFamily="34" charset="0"/>
            </a:endParaRPr>
          </a:p>
          <a:p>
            <a:pPr marL="342900" marR="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0070C0"/>
              </a:solidFill>
              <a:latin typeface="Arial" pitchFamily="34" charset="0"/>
              <a:ea typeface="Constantia"/>
              <a:cs typeface="Arial" pitchFamily="34" charset="0"/>
              <a:sym typeface="Constantia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15480" y="979267"/>
            <a:ext cx="3155949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792" y="1124745"/>
            <a:ext cx="7416824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Торжественное открытие статуи Свободы, на котором выступил президент США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Гровер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Кливленд,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остоялось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28 октября 1886 г. в присутствии тысяч зрителей.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Statue-of-Liberty_078.jpg"/>
          <p:cNvPicPr>
            <a:picLocks noChangeAspect="1"/>
          </p:cNvPicPr>
          <p:nvPr/>
        </p:nvPicPr>
        <p:blipFill>
          <a:blip r:embed="rId2" cstate="print"/>
          <a:srcRect b="6801"/>
          <a:stretch>
            <a:fillRect/>
          </a:stretch>
        </p:blipFill>
        <p:spPr>
          <a:xfrm>
            <a:off x="4439816" y="4365104"/>
            <a:ext cx="3096344" cy="2016224"/>
          </a:xfrm>
          <a:prstGeom prst="rect">
            <a:avLst/>
          </a:prstGeom>
        </p:spPr>
      </p:pic>
      <p:pic>
        <p:nvPicPr>
          <p:cNvPr id="2050" name="Picture 2" descr="https://bigpicture.ru/wp-content/uploads/2011/11/liberty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124744"/>
            <a:ext cx="3551146" cy="5256584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51081/pub_5d5bafa52f4ad700aec71c91_5d600c7ffe289100adb4a99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4437112"/>
            <a:ext cx="2954693" cy="1988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268760"/>
            <a:ext cx="6096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Посетители проходят 356 ступеней до короны статуи свободы или 192 ступени до вершины пьедестала. В короне расположено                         25 окон, которые символизируют земные драгоценные камни и небесные лучи, освещающие мир.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tatue-of-Liberty_051.jpg"/>
          <p:cNvPicPr>
            <a:picLocks noChangeAspect="1"/>
          </p:cNvPicPr>
          <p:nvPr/>
        </p:nvPicPr>
        <p:blipFill>
          <a:blip r:embed="rId2" cstate="print"/>
          <a:srcRect b="7208"/>
          <a:stretch>
            <a:fillRect/>
          </a:stretch>
        </p:blipFill>
        <p:spPr>
          <a:xfrm>
            <a:off x="6672064" y="1268760"/>
            <a:ext cx="2592288" cy="2990412"/>
          </a:xfrm>
          <a:prstGeom prst="rect">
            <a:avLst/>
          </a:prstGeo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tatue-of-Liberty_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2" y="1268760"/>
            <a:ext cx="2160240" cy="293041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4437112"/>
            <a:ext cx="36724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776" y="1196752"/>
            <a:ext cx="4536504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Семь лучей на короне статуи символизируют семь морей и семь континентов (западная географическая традиция насчитывает именно семь частей света).</a:t>
            </a:r>
          </a:p>
        </p:txBody>
      </p:sp>
      <p:pic>
        <p:nvPicPr>
          <p:cNvPr id="3" name="Рисунок 2" descr="Statue-of-Liberty_002.jpg"/>
          <p:cNvPicPr>
            <a:picLocks noChangeAspect="1"/>
          </p:cNvPicPr>
          <p:nvPr/>
        </p:nvPicPr>
        <p:blipFill>
          <a:blip r:embed="rId2" cstate="print"/>
          <a:srcRect b="4234"/>
          <a:stretch>
            <a:fillRect/>
          </a:stretch>
        </p:blipFill>
        <p:spPr>
          <a:xfrm>
            <a:off x="191344" y="1196752"/>
            <a:ext cx="3672408" cy="4885674"/>
          </a:xfrm>
          <a:prstGeom prst="rect">
            <a:avLst/>
          </a:prstGeo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tatue-of-Liberty_096.jpg"/>
          <p:cNvPicPr>
            <a:picLocks noChangeAspect="1"/>
          </p:cNvPicPr>
          <p:nvPr/>
        </p:nvPicPr>
        <p:blipFill>
          <a:blip r:embed="rId3" cstate="print"/>
          <a:srcRect b="8164"/>
          <a:stretch>
            <a:fillRect/>
          </a:stretch>
        </p:blipFill>
        <p:spPr>
          <a:xfrm>
            <a:off x="8688288" y="1340768"/>
            <a:ext cx="3312974" cy="460851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124744"/>
            <a:ext cx="11449272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Изначально статуя выполняла практические функции. Она служила навигационным ориентиром и использовалась в качестве маяка. Только в 1924 году форт Вуд и статуя Свободы были объявлены национальным памятником.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tatue-of-Liberty_043.jpg"/>
          <p:cNvPicPr>
            <a:picLocks noChangeAspect="1"/>
          </p:cNvPicPr>
          <p:nvPr/>
        </p:nvPicPr>
        <p:blipFill>
          <a:blip r:embed="rId2" cstate="print"/>
          <a:srcRect b="9307"/>
          <a:stretch>
            <a:fillRect/>
          </a:stretch>
        </p:blipFill>
        <p:spPr>
          <a:xfrm>
            <a:off x="8184232" y="4005064"/>
            <a:ext cx="3559944" cy="2468737"/>
          </a:xfrm>
          <a:prstGeom prst="rect">
            <a:avLst/>
          </a:prstGeo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tatue-of-Liberty_013.jpg"/>
          <p:cNvPicPr>
            <a:picLocks noChangeAspect="1"/>
          </p:cNvPicPr>
          <p:nvPr/>
        </p:nvPicPr>
        <p:blipFill>
          <a:blip r:embed="rId3" cstate="print"/>
          <a:srcRect b="7234"/>
          <a:stretch>
            <a:fillRect/>
          </a:stretch>
        </p:blipFill>
        <p:spPr>
          <a:xfrm>
            <a:off x="407368" y="4005064"/>
            <a:ext cx="3415928" cy="2468558"/>
          </a:xfrm>
          <a:prstGeom prst="rect">
            <a:avLst/>
          </a:prstGeom>
        </p:spPr>
      </p:pic>
      <p:pic>
        <p:nvPicPr>
          <p:cNvPr id="6" name="Рисунок 5" descr="Statue-of-Liberty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7888" y="3854477"/>
            <a:ext cx="2088232" cy="278749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1196752"/>
            <a:ext cx="6096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в 1937 году Службе национальных парков был передан весь остров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Бедлоу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вся территория которого была названа национальным памятником. В 1984 году статуя Свободы была внесена в Список Всемирного наследия ЮНЕСКО.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052736"/>
            <a:ext cx="4536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zayatravel.ru/assets/images/gallery/6384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3573016"/>
            <a:ext cx="4687844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…О новой бронзе возвестила лира: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Отныне женщина – спасение Земли.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Мать беженцев Свободой нарекли.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Оковы рабства разрубив секирой,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Свобода факел подняла над миром,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в Новый Свет стремятся корабли.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Свободы клич несётся по планете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слышится в бессильном Старом Свете: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“Я дам приют голодным, оскорблённым.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Пришлите мне отверженных судьбой.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 ключ вручу униженным, бездомным,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свет зажгу над дверью золотой!”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СТАТУЯ СВОБОДЫ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5538" name="Picture 2" descr="Что находится внутри Статуи Свободы?"/>
          <p:cNvPicPr>
            <a:picLocks noChangeAspect="1" noChangeArrowheads="1"/>
          </p:cNvPicPr>
          <p:nvPr/>
        </p:nvPicPr>
        <p:blipFill>
          <a:blip r:embed="rId2" cstate="print"/>
          <a:srcRect l="26437" r="23627"/>
          <a:stretch>
            <a:fillRect/>
          </a:stretch>
        </p:blipFill>
        <p:spPr bwMode="auto">
          <a:xfrm>
            <a:off x="7968208" y="1124744"/>
            <a:ext cx="3816424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2917774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2CFA08-DF80-4B7B-AAE9-0CD5C18D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2CFA08-DF80-4B7B-AAE9-0CD5C18D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63934-934D-43A5-B0C3-532ABC4BC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B663934-934D-43A5-B0C3-532ABC4BC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§38.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122 – 124.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«выдающиеся исторические памятники мира».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184232" y="3429000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памятников.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а мир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 rot="19753057">
            <a:off x="6035986" y="1137489"/>
            <a:ext cx="1590228" cy="484632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1498883">
            <a:off x="1382458" y="1649229"/>
            <a:ext cx="965104" cy="484632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Файл:Tour eiffel at sunrise from the trocad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412776"/>
            <a:ext cx="504181" cy="87817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2" y="1556792"/>
            <a:ext cx="575668" cy="7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1344" y="98072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Местонахождение: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40216" y="105273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Париж, Франция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3352" y="177281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Высота: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040216" y="170080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322 м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2636912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Вес: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40216" y="249289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10 000 тонн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3352" y="357301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Название: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40216" y="3356992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«Железная дама»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3352" y="436510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Цвет: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968208" y="4149080"/>
            <a:ext cx="398457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Коричнево – </a:t>
            </a:r>
          </a:p>
          <a:p>
            <a:pPr algn="ctr">
              <a:defRPr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эйфелевый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3352" y="5229200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Ступенек: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68208" y="5301208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1792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35360" y="609329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Платформы: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968208" y="616530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1_7d054ba33d322f5520e37a6aa4ed79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736" y="1340768"/>
            <a:ext cx="2991424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0px-Paris_06_Eiffelturm_4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9376" y="1254958"/>
            <a:ext cx="4167787" cy="496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9896" y="1124744"/>
            <a:ext cx="6638528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Эйфелева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башня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достопримечательность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Парижа, всемирно известная как символ Франции, названная в честь своего конструктора Густава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Эйфеля.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Сам конструктор называл её просто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– 300 метровой башней.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628800"/>
            <a:ext cx="6120680" cy="4536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563" indent="0" algn="ctr" eaLnBrk="1" hangingPunct="1">
              <a:buFont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1888 году в Барселоне должна была пройти всемирная выставка. Г.Эйфель хотел построить в городе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300-метровую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железную башню. Однако…</a:t>
            </a:r>
          </a:p>
          <a:p>
            <a:pPr marL="182563" indent="0" algn="ctr" eaLnBrk="1" hangingPunct="1">
              <a:buFontTx/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получил отказ</a:t>
            </a:r>
          </a:p>
        </p:txBody>
      </p:sp>
      <p:pic>
        <p:nvPicPr>
          <p:cNvPr id="11268" name="Picture 4" descr="Первоначальный эскиз башни, 1884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124744"/>
            <a:ext cx="436668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БАШНЯ, ПРОЕКТ…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052736"/>
            <a:ext cx="7224968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Но на следующий год эта же ярмарка должна была состояться в Париже. Кроме того, 1889 год был для французов круглой датой – исполнялось 100 лет с момента Великой французской революции. Поэтому, власти устроили конкурс среди архитекторов и инженеров. И его выиграл…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Гюстав Эйфель!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БАШНЯ, ПРОЕКТ…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1221494"/>
            <a:ext cx="3689300" cy="491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4149080"/>
            <a:ext cx="11175032" cy="19770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28 января 1887 года начались строительные работы. В течение двух с небольшим лет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300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рабочих возводили на Марсовом поле стальную красавицу.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БАШНЯ, ПРОЕКТ…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Picture 5" descr="Строительство Эйфелевой Башни, 1887—1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052736"/>
            <a:ext cx="1116124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980728"/>
            <a:ext cx="11449272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31 марта 1889 года состоялось торжественное открытие Эйфелевой башни. Под патриотические звуки «Марсельезы» Густав Эйфель взобрался на 1792 ступени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укрепил 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флаг. Эйфелева башня была                                             возведена в нужные сроки,                                                за 26 месяцев. Причем                                                              точность ее проектировки                                                                             просто поражала, все было                                                             вымерено до мелочей.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ЭЙФЕЛЕВА БАШНЯ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0-tub-ru.yandex.net/i?id=07bc7bfe81dcd640ae41345586c8b27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884" y="2780928"/>
            <a:ext cx="4692515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9786</TotalTime>
  <Words>828</Words>
  <Application>Microsoft Office PowerPoint</Application>
  <PresentationFormat>Широкоэкранный</PresentationFormat>
  <Paragraphs>106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Constantia</vt:lpstr>
      <vt:lpstr>Open Sans Light</vt:lpstr>
      <vt:lpstr>Тема Office</vt:lpstr>
      <vt:lpstr> 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Французы окрестили башню  «самой бесполезной и чудовищно страшной конструкцией»,  но, по иронии судьбы, именно она стала символом города.</vt:lpstr>
      <vt:lpstr>Теперь Эйфелева башня - символ Франции и Парижа,  а также одна из самых часто посещаемых и фотографируемых достопримечательностей.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Lenova 330 pro A6</cp:lastModifiedBy>
  <cp:revision>1955</cp:revision>
  <dcterms:created xsi:type="dcterms:W3CDTF">2020-04-27T10:05:42Z</dcterms:created>
  <dcterms:modified xsi:type="dcterms:W3CDTF">2020-12-19T11:57:26Z</dcterms:modified>
</cp:coreProperties>
</file>