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564" r:id="rId2"/>
    <p:sldId id="951" r:id="rId3"/>
    <p:sldId id="1033" r:id="rId4"/>
    <p:sldId id="1051" r:id="rId5"/>
    <p:sldId id="1084" r:id="rId6"/>
    <p:sldId id="1085" r:id="rId7"/>
    <p:sldId id="1086" r:id="rId8"/>
    <p:sldId id="1094" r:id="rId9"/>
    <p:sldId id="1095" r:id="rId10"/>
    <p:sldId id="1087" r:id="rId11"/>
    <p:sldId id="1096" r:id="rId12"/>
    <p:sldId id="1093" r:id="rId13"/>
    <p:sldId id="1098" r:id="rId14"/>
    <p:sldId id="1100" r:id="rId15"/>
    <p:sldId id="1089" r:id="rId16"/>
    <p:sldId id="1106" r:id="rId17"/>
    <p:sldId id="1092" r:id="rId18"/>
    <p:sldId id="1083" r:id="rId19"/>
    <p:sldId id="1101" r:id="rId20"/>
    <p:sldId id="1102" r:id="rId21"/>
    <p:sldId id="1103" r:id="rId22"/>
    <p:sldId id="1104" r:id="rId23"/>
    <p:sldId id="1058" r:id="rId24"/>
    <p:sldId id="1059" r:id="rId25"/>
    <p:sldId id="1060" r:id="rId26"/>
    <p:sldId id="1061" r:id="rId27"/>
    <p:sldId id="1107" r:id="rId28"/>
    <p:sldId id="993" r:id="rId29"/>
    <p:sldId id="996" r:id="rId30"/>
  </p:sldIdLst>
  <p:sldSz cx="12192000" cy="6858000"/>
  <p:notesSz cx="6858000" cy="9144000"/>
  <p:custDataLst>
    <p:tags r:id="rId3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364" autoAdjust="0"/>
  </p:normalViewPr>
  <p:slideViewPr>
    <p:cSldViewPr>
      <p:cViewPr varScale="1">
        <p:scale>
          <a:sx n="71" d="100"/>
          <a:sy n="71" d="100"/>
        </p:scale>
        <p:origin x="67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CA8F6A-A719-4DC8-94AC-BDB5570A48AD}" type="doc">
      <dgm:prSet loTypeId="urn:microsoft.com/office/officeart/2005/8/layout/process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C826121-EE82-4EC9-B875-65D4894F13E2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i="0" dirty="0" smtClean="0">
              <a:latin typeface="Arial" pitchFamily="34" charset="0"/>
              <a:cs typeface="Arial" pitchFamily="34" charset="0"/>
            </a:rPr>
            <a:t>Статуя Свободы - это один из самых известных памятников в мире, который претендовал на попадание в список новых 7 чудес света. Статуя Свободы не просто памятник - это символ Нью-Йорка и Соединенных Штатов </a:t>
          </a:r>
          <a:r>
            <a:rPr lang="ru-RU" sz="3200" b="1" i="0" dirty="0" smtClean="0">
              <a:latin typeface="Arial" pitchFamily="34" charset="0"/>
              <a:cs typeface="Arial" pitchFamily="34" charset="0"/>
            </a:rPr>
            <a:t>Америки.</a:t>
          </a:r>
          <a:endParaRPr lang="ru-RU" sz="32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5852A083-B918-4A3F-BB0D-4F3CE4077B47}" type="parTrans" cxnId="{CECA86A4-65FA-43EB-93DE-217E1A004468}">
      <dgm:prSet/>
      <dgm:spPr/>
      <dgm:t>
        <a:bodyPr/>
        <a:lstStyle/>
        <a:p>
          <a:endParaRPr lang="ru-RU"/>
        </a:p>
      </dgm:t>
    </dgm:pt>
    <dgm:pt modelId="{EF398533-E015-48BD-964F-14D69A400ECB}" type="sibTrans" cxnId="{CECA86A4-65FA-43EB-93DE-217E1A004468}">
      <dgm:prSet/>
      <dgm:spPr/>
      <dgm:t>
        <a:bodyPr/>
        <a:lstStyle/>
        <a:p>
          <a:endParaRPr lang="ru-RU"/>
        </a:p>
      </dgm:t>
    </dgm:pt>
    <dgm:pt modelId="{0D950AE6-A710-461A-92D4-DD89EB6DB1AB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i="0" dirty="0" smtClean="0">
              <a:latin typeface="Arial" pitchFamily="34" charset="0"/>
              <a:cs typeface="Arial" pitchFamily="34" charset="0"/>
            </a:rPr>
            <a:t>Эйфелева башня самая узнаваемая архитектурная достопримечательность Парижа, всемирно известная как символ Франции, названная в честь своего конструктора Густава Эйфеля</a:t>
          </a:r>
          <a:r>
            <a:rPr lang="ru-RU" sz="3200" b="0" i="0" dirty="0" smtClean="0"/>
            <a:t>.</a:t>
          </a:r>
          <a:endParaRPr lang="ru-RU" sz="3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38DA7195-7AF1-4517-8537-4E5B8BCAA6F0}" type="parTrans" cxnId="{6551F484-63DC-47A9-8428-A3D5183E5815}">
      <dgm:prSet/>
      <dgm:spPr/>
      <dgm:t>
        <a:bodyPr/>
        <a:lstStyle/>
        <a:p>
          <a:endParaRPr lang="ru-RU"/>
        </a:p>
      </dgm:t>
    </dgm:pt>
    <dgm:pt modelId="{05DD33D7-8D1A-42E1-9847-181D9A5BC686}" type="sibTrans" cxnId="{6551F484-63DC-47A9-8428-A3D5183E5815}">
      <dgm:prSet/>
      <dgm:spPr/>
      <dgm:t>
        <a:bodyPr/>
        <a:lstStyle/>
        <a:p>
          <a:endParaRPr lang="ru-RU"/>
        </a:p>
      </dgm:t>
    </dgm:pt>
    <dgm:pt modelId="{2E3F1ED4-F0DB-4E4D-AD10-092343A862FC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3200" b="1" dirty="0" smtClean="0">
            <a:latin typeface="Arial" pitchFamily="34" charset="0"/>
            <a:cs typeface="Arial" pitchFamily="34" charset="0"/>
          </a:endParaRPr>
        </a:p>
        <a:p>
          <a:r>
            <a:rPr lang="ru-RU" sz="3200" b="1" dirty="0" smtClean="0">
              <a:latin typeface="Arial" pitchFamily="34" charset="0"/>
              <a:cs typeface="Arial" pitchFamily="34" charset="0"/>
            </a:rPr>
            <a:t>Памятники – объекты Всемирного наследия </a:t>
          </a:r>
          <a:r>
            <a:rPr lang="ru-RU" sz="3200" b="1" dirty="0" smtClean="0">
              <a:latin typeface="Arial" pitchFamily="34" charset="0"/>
              <a:cs typeface="Arial" pitchFamily="34" charset="0"/>
            </a:rPr>
            <a:t>ЮНЕСКО.</a:t>
          </a:r>
          <a:r>
            <a:rPr lang="ru-RU" sz="3200" dirty="0" smtClean="0"/>
            <a:t/>
          </a:r>
          <a:br>
            <a:rPr lang="ru-RU" sz="3200" dirty="0" smtClean="0"/>
          </a:br>
          <a:endParaRPr lang="ru-RU" sz="3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0F7FEAC8-CCED-456B-89BC-D025A16023BB}" type="parTrans" cxnId="{71A38B7A-9861-4D3B-BEC7-81C1629ADB0E}">
      <dgm:prSet/>
      <dgm:spPr/>
      <dgm:t>
        <a:bodyPr/>
        <a:lstStyle/>
        <a:p>
          <a:endParaRPr lang="ru-RU"/>
        </a:p>
      </dgm:t>
    </dgm:pt>
    <dgm:pt modelId="{F13FE976-2483-4E1E-9990-25C58E035988}" type="sibTrans" cxnId="{71A38B7A-9861-4D3B-BEC7-81C1629ADB0E}">
      <dgm:prSet/>
      <dgm:spPr/>
      <dgm:t>
        <a:bodyPr/>
        <a:lstStyle/>
        <a:p>
          <a:endParaRPr lang="ru-RU"/>
        </a:p>
      </dgm:t>
    </dgm:pt>
    <dgm:pt modelId="{71FD606C-BDF9-431F-B036-6ACA5D71E9FB}" type="pres">
      <dgm:prSet presAssocID="{55CA8F6A-A719-4DC8-94AC-BDB5570A48AD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22CFA08-DF80-4B7B-AAE9-0CD5C18DF805}" type="pres">
      <dgm:prSet presAssocID="{2E3F1ED4-F0DB-4E4D-AD10-092343A862FC}" presName="node" presStyleLbl="node1" presStyleIdx="0" presStyleCnt="3" custScaleX="569439" custScaleY="431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663934-934D-43A5-B0C3-532ABC4BC8D0}" type="pres">
      <dgm:prSet presAssocID="{F13FE976-2483-4E1E-9990-25C58E035988}" presName="sibTrans" presStyleLbl="sibTrans2D1" presStyleIdx="0" presStyleCnt="2"/>
      <dgm:spPr/>
      <dgm:t>
        <a:bodyPr/>
        <a:lstStyle/>
        <a:p>
          <a:endParaRPr lang="ru-RU"/>
        </a:p>
      </dgm:t>
    </dgm:pt>
    <dgm:pt modelId="{DA9CF285-841F-4F25-BEED-7F53E316F833}" type="pres">
      <dgm:prSet presAssocID="{F13FE976-2483-4E1E-9990-25C58E035988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E712C08C-5704-4735-9598-EEA274B70B84}" type="pres">
      <dgm:prSet presAssocID="{0D950AE6-A710-461A-92D4-DD89EB6DB1AB}" presName="node" presStyleLbl="node1" presStyleIdx="1" presStyleCnt="3" custScaleX="569439" custScaleY="108049" custLinFactNeighborX="-9283" custLinFactNeighborY="-291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8ADDBD-DB3D-4A1A-AA1F-6A137C5A7FE7}" type="pres">
      <dgm:prSet presAssocID="{05DD33D7-8D1A-42E1-9847-181D9A5BC686}" presName="sibTrans" presStyleLbl="sibTrans2D1" presStyleIdx="1" presStyleCnt="2"/>
      <dgm:spPr/>
      <dgm:t>
        <a:bodyPr/>
        <a:lstStyle/>
        <a:p>
          <a:endParaRPr lang="ru-RU"/>
        </a:p>
      </dgm:t>
    </dgm:pt>
    <dgm:pt modelId="{E733E47D-E505-4179-9D6D-A62030929355}" type="pres">
      <dgm:prSet presAssocID="{05DD33D7-8D1A-42E1-9847-181D9A5BC686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851EA354-B7BF-4E17-B279-23993A4C3656}" type="pres">
      <dgm:prSet presAssocID="{CC826121-EE82-4EC9-B875-65D4894F13E2}" presName="node" presStyleLbl="node1" presStyleIdx="2" presStyleCnt="3" custScaleX="569439" custScaleY="141483" custLinFactNeighborY="-345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6FB913E-F6A7-44CD-A410-1728651D2A7C}" type="presOf" srcId="{F13FE976-2483-4E1E-9990-25C58E035988}" destId="{DA9CF285-841F-4F25-BEED-7F53E316F833}" srcOrd="1" destOrd="0" presId="urn:microsoft.com/office/officeart/2005/8/layout/process2"/>
    <dgm:cxn modelId="{CECA86A4-65FA-43EB-93DE-217E1A004468}" srcId="{55CA8F6A-A719-4DC8-94AC-BDB5570A48AD}" destId="{CC826121-EE82-4EC9-B875-65D4894F13E2}" srcOrd="2" destOrd="0" parTransId="{5852A083-B918-4A3F-BB0D-4F3CE4077B47}" sibTransId="{EF398533-E015-48BD-964F-14D69A400ECB}"/>
    <dgm:cxn modelId="{28FC5BE5-3284-4C8D-9B0E-732FC1B51E79}" type="presOf" srcId="{F13FE976-2483-4E1E-9990-25C58E035988}" destId="{8B663934-934D-43A5-B0C3-532ABC4BC8D0}" srcOrd="0" destOrd="0" presId="urn:microsoft.com/office/officeart/2005/8/layout/process2"/>
    <dgm:cxn modelId="{D735B316-4C20-4C8A-B309-30E5E46CB140}" type="presOf" srcId="{CC826121-EE82-4EC9-B875-65D4894F13E2}" destId="{851EA354-B7BF-4E17-B279-23993A4C3656}" srcOrd="0" destOrd="0" presId="urn:microsoft.com/office/officeart/2005/8/layout/process2"/>
    <dgm:cxn modelId="{E0A43200-B678-437B-A75A-DD086370BD79}" type="presOf" srcId="{0D950AE6-A710-461A-92D4-DD89EB6DB1AB}" destId="{E712C08C-5704-4735-9598-EEA274B70B84}" srcOrd="0" destOrd="0" presId="urn:microsoft.com/office/officeart/2005/8/layout/process2"/>
    <dgm:cxn modelId="{4EB10546-96A9-4BCE-B2EC-CB9D4148F256}" type="presOf" srcId="{05DD33D7-8D1A-42E1-9847-181D9A5BC686}" destId="{FD8ADDBD-DB3D-4A1A-AA1F-6A137C5A7FE7}" srcOrd="0" destOrd="0" presId="urn:microsoft.com/office/officeart/2005/8/layout/process2"/>
    <dgm:cxn modelId="{6551F484-63DC-47A9-8428-A3D5183E5815}" srcId="{55CA8F6A-A719-4DC8-94AC-BDB5570A48AD}" destId="{0D950AE6-A710-461A-92D4-DD89EB6DB1AB}" srcOrd="1" destOrd="0" parTransId="{38DA7195-7AF1-4517-8537-4E5B8BCAA6F0}" sibTransId="{05DD33D7-8D1A-42E1-9847-181D9A5BC686}"/>
    <dgm:cxn modelId="{71A38B7A-9861-4D3B-BEC7-81C1629ADB0E}" srcId="{55CA8F6A-A719-4DC8-94AC-BDB5570A48AD}" destId="{2E3F1ED4-F0DB-4E4D-AD10-092343A862FC}" srcOrd="0" destOrd="0" parTransId="{0F7FEAC8-CCED-456B-89BC-D025A16023BB}" sibTransId="{F13FE976-2483-4E1E-9990-25C58E035988}"/>
    <dgm:cxn modelId="{D9E56941-348D-4E83-81CE-34542FEA2B11}" type="presOf" srcId="{55CA8F6A-A719-4DC8-94AC-BDB5570A48AD}" destId="{71FD606C-BDF9-431F-B036-6ACA5D71E9FB}" srcOrd="0" destOrd="0" presId="urn:microsoft.com/office/officeart/2005/8/layout/process2"/>
    <dgm:cxn modelId="{C32BCA68-214B-4921-BE35-55CCF0BC52F9}" type="presOf" srcId="{05DD33D7-8D1A-42E1-9847-181D9A5BC686}" destId="{E733E47D-E505-4179-9D6D-A62030929355}" srcOrd="1" destOrd="0" presId="urn:microsoft.com/office/officeart/2005/8/layout/process2"/>
    <dgm:cxn modelId="{C5F552ED-C565-4C7D-98E4-FE3C0FAA1593}" type="presOf" srcId="{2E3F1ED4-F0DB-4E4D-AD10-092343A862FC}" destId="{122CFA08-DF80-4B7B-AAE9-0CD5C18DF805}" srcOrd="0" destOrd="0" presId="urn:microsoft.com/office/officeart/2005/8/layout/process2"/>
    <dgm:cxn modelId="{7F1B26DE-0924-4AC7-980E-6814226DBA4F}" type="presParOf" srcId="{71FD606C-BDF9-431F-B036-6ACA5D71E9FB}" destId="{122CFA08-DF80-4B7B-AAE9-0CD5C18DF805}" srcOrd="0" destOrd="0" presId="urn:microsoft.com/office/officeart/2005/8/layout/process2"/>
    <dgm:cxn modelId="{55C57E10-BB97-4A48-AAE9-B0E12D6F8E12}" type="presParOf" srcId="{71FD606C-BDF9-431F-B036-6ACA5D71E9FB}" destId="{8B663934-934D-43A5-B0C3-532ABC4BC8D0}" srcOrd="1" destOrd="0" presId="urn:microsoft.com/office/officeart/2005/8/layout/process2"/>
    <dgm:cxn modelId="{3759A5D8-F723-4AC9-B58B-3240D419E50B}" type="presParOf" srcId="{8B663934-934D-43A5-B0C3-532ABC4BC8D0}" destId="{DA9CF285-841F-4F25-BEED-7F53E316F833}" srcOrd="0" destOrd="0" presId="urn:microsoft.com/office/officeart/2005/8/layout/process2"/>
    <dgm:cxn modelId="{C3D76F91-37AC-498F-A95C-A00A60D5D3F4}" type="presParOf" srcId="{71FD606C-BDF9-431F-B036-6ACA5D71E9FB}" destId="{E712C08C-5704-4735-9598-EEA274B70B84}" srcOrd="2" destOrd="0" presId="urn:microsoft.com/office/officeart/2005/8/layout/process2"/>
    <dgm:cxn modelId="{F1F43FD0-AE7F-4845-BE80-8E48A2D10903}" type="presParOf" srcId="{71FD606C-BDF9-431F-B036-6ACA5D71E9FB}" destId="{FD8ADDBD-DB3D-4A1A-AA1F-6A137C5A7FE7}" srcOrd="3" destOrd="0" presId="urn:microsoft.com/office/officeart/2005/8/layout/process2"/>
    <dgm:cxn modelId="{49392137-0DD5-40E1-93CF-ACEF6312788D}" type="presParOf" srcId="{FD8ADDBD-DB3D-4A1A-AA1F-6A137C5A7FE7}" destId="{E733E47D-E505-4179-9D6D-A62030929355}" srcOrd="0" destOrd="0" presId="urn:microsoft.com/office/officeart/2005/8/layout/process2"/>
    <dgm:cxn modelId="{70FEC4E5-9923-4241-B37F-400157DBA4D7}" type="presParOf" srcId="{71FD606C-BDF9-431F-B036-6ACA5D71E9FB}" destId="{851EA354-B7BF-4E17-B279-23993A4C3656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2CFA08-DF80-4B7B-AAE9-0CD5C18DF805}">
      <dsp:nvSpPr>
        <dsp:cNvPr id="0" name=""/>
        <dsp:cNvSpPr/>
      </dsp:nvSpPr>
      <dsp:spPr>
        <a:xfrm>
          <a:off x="0" y="5871"/>
          <a:ext cx="11737304" cy="64767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b="1" kern="1200" dirty="0" smtClean="0">
            <a:latin typeface="Arial" pitchFamily="34" charset="0"/>
            <a:cs typeface="Arial" pitchFamily="34" charset="0"/>
          </a:endParaRP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latin typeface="Arial" pitchFamily="34" charset="0"/>
              <a:cs typeface="Arial" pitchFamily="34" charset="0"/>
            </a:rPr>
            <a:t>Памятники – объекты Всемирного наследия </a:t>
          </a:r>
          <a:r>
            <a:rPr lang="ru-RU" sz="3200" b="1" kern="1200" dirty="0" smtClean="0">
              <a:latin typeface="Arial" pitchFamily="34" charset="0"/>
              <a:cs typeface="Arial" pitchFamily="34" charset="0"/>
            </a:rPr>
            <a:t>ЮНЕСКО.</a:t>
          </a:r>
          <a:r>
            <a:rPr lang="ru-RU" sz="3200" kern="1200" dirty="0" smtClean="0"/>
            <a:t/>
          </a:r>
          <a:br>
            <a:rPr lang="ru-RU" sz="3200" kern="1200" dirty="0" smtClean="0"/>
          </a:br>
          <a:endParaRPr lang="ru-RU" sz="32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18970" y="24841"/>
        <a:ext cx="11699364" cy="609738"/>
      </dsp:txXfrm>
    </dsp:sp>
    <dsp:sp modelId="{8B663934-934D-43A5-B0C3-532ABC4BC8D0}">
      <dsp:nvSpPr>
        <dsp:cNvPr id="0" name=""/>
        <dsp:cNvSpPr/>
      </dsp:nvSpPr>
      <dsp:spPr>
        <a:xfrm rot="5400000">
          <a:off x="5669292" y="581717"/>
          <a:ext cx="398719" cy="6752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 rot="-5400000">
        <a:off x="5666065" y="720002"/>
        <a:ext cx="405174" cy="279103"/>
      </dsp:txXfrm>
    </dsp:sp>
    <dsp:sp modelId="{E712C08C-5704-4735-9598-EEA274B70B84}">
      <dsp:nvSpPr>
        <dsp:cNvPr id="0" name=""/>
        <dsp:cNvSpPr/>
      </dsp:nvSpPr>
      <dsp:spPr>
        <a:xfrm>
          <a:off x="0" y="1185175"/>
          <a:ext cx="11737304" cy="162143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i="0" kern="1200" dirty="0" smtClean="0">
              <a:latin typeface="Arial" pitchFamily="34" charset="0"/>
              <a:cs typeface="Arial" pitchFamily="34" charset="0"/>
            </a:rPr>
            <a:t>Эйфелева башня самая узнаваемая архитектурная достопримечательность Парижа, всемирно известная как символ Франции, названная в честь своего конструктора Густава Эйфеля</a:t>
          </a:r>
          <a:r>
            <a:rPr lang="ru-RU" sz="3200" b="0" i="0" kern="1200" dirty="0" smtClean="0"/>
            <a:t>.</a:t>
          </a:r>
          <a:endParaRPr lang="ru-RU" sz="3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47490" y="1232665"/>
        <a:ext cx="11642324" cy="1526452"/>
      </dsp:txXfrm>
    </dsp:sp>
    <dsp:sp modelId="{FD8ADDBD-DB3D-4A1A-AA1F-6A137C5A7FE7}">
      <dsp:nvSpPr>
        <dsp:cNvPr id="0" name=""/>
        <dsp:cNvSpPr/>
      </dsp:nvSpPr>
      <dsp:spPr>
        <a:xfrm rot="5400000">
          <a:off x="5602477" y="2823861"/>
          <a:ext cx="532348" cy="6752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 rot="-5400000">
        <a:off x="5666064" y="2895332"/>
        <a:ext cx="405174" cy="372644"/>
      </dsp:txXfrm>
    </dsp:sp>
    <dsp:sp modelId="{851EA354-B7BF-4E17-B279-23993A4C3656}">
      <dsp:nvSpPr>
        <dsp:cNvPr id="0" name=""/>
        <dsp:cNvSpPr/>
      </dsp:nvSpPr>
      <dsp:spPr>
        <a:xfrm>
          <a:off x="0" y="3516405"/>
          <a:ext cx="11737304" cy="212315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i="0" kern="1200" dirty="0" smtClean="0">
              <a:latin typeface="Arial" pitchFamily="34" charset="0"/>
              <a:cs typeface="Arial" pitchFamily="34" charset="0"/>
            </a:rPr>
            <a:t>Статуя Свободы - это один из самых известных памятников в мире, который претендовал на попадание в список новых 7 чудес света. Статуя Свободы не просто памятник - это символ Нью-Йорка и Соединенных Штатов </a:t>
          </a:r>
          <a:r>
            <a:rPr lang="ru-RU" sz="3200" b="1" i="0" kern="1200" dirty="0" smtClean="0">
              <a:latin typeface="Arial" pitchFamily="34" charset="0"/>
              <a:cs typeface="Arial" pitchFamily="34" charset="0"/>
            </a:rPr>
            <a:t>Америки.</a:t>
          </a:r>
          <a:endParaRPr lang="ru-RU" sz="32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62185" y="3578590"/>
        <a:ext cx="11612934" cy="19987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7A6E6-2BEB-4289-8C48-E149BD835215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32F52-5376-4195-AFB7-B4B9DCBDA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798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Shape 11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Shape 1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Shape 13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108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252783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177842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293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293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58863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618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3217979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243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645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0658651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55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445619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33424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805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805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2193573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2092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12016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706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320262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346977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700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5A1CB-DE4E-4E95-B4AD-60ED9AE334D2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700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700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04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slow">
    <p:cover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701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385" y="535625"/>
            <a:ext cx="6853767" cy="995676"/>
          </a:xfrm>
        </p:spPr>
        <p:txBody>
          <a:bodyPr wrap="square" tIns="25927">
            <a:spAutoFit/>
          </a:bodyPr>
          <a:lstStyle/>
          <a:p>
            <a:pPr marL="22545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911424" y="2708920"/>
            <a:ext cx="6192688" cy="3487529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/>
                <a:cs typeface="Arial"/>
              </a:rPr>
              <a:t>Тема урока:</a:t>
            </a:r>
          </a:p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«ВЫДАЮЩИЕСЯ 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ИСТОРИЧЕСКИЕ</a:t>
            </a:r>
          </a:p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ПАМЯТНИКИ МИРА</a:t>
            </a: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» </a:t>
            </a:r>
          </a:p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(2 урок)</a:t>
            </a:r>
            <a:endParaRPr lang="ru-RU" sz="4400" b="1" dirty="0" smtClean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941984" y="461963"/>
            <a:ext cx="1276349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5"/>
            <a:ext cx="361587" cy="767122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ctr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4800" b="1" spc="18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9984432" y="1176284"/>
            <a:ext cx="1143000" cy="452516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algn="ctr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800" b="1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35360" y="3250332"/>
            <a:ext cx="576064" cy="22322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8674" name="AutoShape 2" descr="https://tepka.ru/geografiya_5/4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Picture 8" descr="https://udmrbdu.ru/library/images/2019/stend/13-08-19/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4152" y="2454512"/>
            <a:ext cx="4320480" cy="37471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ЭЙФЕЛЕВА БАШНЯ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63352" y="1124744"/>
            <a:ext cx="11665296" cy="57606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 строительство башни требовалось 7,8 </a:t>
            </a: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млн. франков. 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335360" y="2060848"/>
            <a:ext cx="11449272" cy="86409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 строительство потратили два года, два месяца </a:t>
            </a:r>
          </a:p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 пять </a:t>
            </a: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дней. 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5" descr="starye-fotografii-eyfelevoy-bashni-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56040" y="5373216"/>
            <a:ext cx="1944216" cy="1190685"/>
          </a:xfrm>
          <a:prstGeom prst="rect">
            <a:avLst/>
          </a:prstGeom>
          <a:noFill/>
        </p:spPr>
      </p:pic>
      <p:pic>
        <p:nvPicPr>
          <p:cNvPr id="11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696" y="5373216"/>
            <a:ext cx="2160240" cy="1224136"/>
          </a:xfrm>
        </p:spPr>
      </p:pic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335360" y="3140968"/>
            <a:ext cx="11449272" cy="172819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Высота сооружения –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326,75 м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, масса 10 тыс. тонн. 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                     С верхней смотровой площадки открывается вид                                  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на город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радиусом 140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км.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Рисунок 12" descr="1-ehjfeleva_bashnj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192344" y="5171594"/>
            <a:ext cx="2405889" cy="1443533"/>
          </a:xfrm>
          <a:prstGeom prst="rect">
            <a:avLst/>
          </a:prstGeom>
        </p:spPr>
      </p:pic>
      <p:pic>
        <p:nvPicPr>
          <p:cNvPr id="14" name="Содержимое 4" descr="0_121dc_962ffdb_X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07368" y="5301208"/>
            <a:ext cx="2402484" cy="1394217"/>
          </a:xfrm>
          <a:prstGeom prst="rect">
            <a:avLst/>
          </a:prstGeom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9696" y="1196752"/>
            <a:ext cx="5544616" cy="547260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Сооружение имело потрясающий успех. За шесть месяцев работы выставки посмотреть «железную даму» пришли более 2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млн.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посетителей. К концу года удалось возместить три четверти всех затрат на строительство.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ЭЙФЕЛЕВА БАШНЯ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Eyfeleva%20bashny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48328" y="1196752"/>
            <a:ext cx="2830872" cy="5328592"/>
          </a:xfrm>
          <a:prstGeom prst="rect">
            <a:avLst/>
          </a:prstGeom>
        </p:spPr>
      </p:pic>
      <p:pic>
        <p:nvPicPr>
          <p:cNvPr id="8" name="Содержимое 4" descr="eiffel_1.jpg"/>
          <p:cNvPicPr>
            <a:picLocks noChangeAspect="1"/>
          </p:cNvPicPr>
          <p:nvPr/>
        </p:nvPicPr>
        <p:blipFill>
          <a:blip r:embed="rId3" cstate="print"/>
          <a:srcRect l="14823" r="21294"/>
          <a:stretch>
            <a:fillRect/>
          </a:stretch>
        </p:blipFill>
        <p:spPr>
          <a:xfrm>
            <a:off x="263352" y="1052736"/>
            <a:ext cx="2808312" cy="5615522"/>
          </a:xfrm>
          <a:prstGeom prst="rect">
            <a:avLst/>
          </a:prstGeom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33839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7164" y="1124744"/>
            <a:ext cx="5226634" cy="50113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879976" y="1124744"/>
            <a:ext cx="5976664" cy="525658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algn="ctr">
              <a:lnSpc>
                <a:spcPct val="120000"/>
              </a:lnSpc>
              <a:buNone/>
            </a:pPr>
            <a:r>
              <a:rPr lang="ru-RU" sz="3000" dirty="0" smtClean="0"/>
              <a:t>     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Этот </a:t>
            </a:r>
            <a:r>
              <a:rPr lang="ru-RU" sz="3300" b="1" dirty="0">
                <a:latin typeface="Arial" pitchFamily="34" charset="0"/>
                <a:cs typeface="Arial" pitchFamily="34" charset="0"/>
              </a:rPr>
              <a:t>символ Парижа задумывался как временное сооружение 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3300" b="1" dirty="0">
                <a:latin typeface="Arial" pitchFamily="34" charset="0"/>
                <a:cs typeface="Arial" pitchFamily="34" charset="0"/>
              </a:rPr>
              <a:t>башня служила входной аркой парижской Всемирной выставки 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         1889 </a:t>
            </a:r>
            <a:r>
              <a:rPr lang="ru-RU" sz="3300" b="1" dirty="0">
                <a:latin typeface="Arial" pitchFamily="34" charset="0"/>
                <a:cs typeface="Arial" pitchFamily="34" charset="0"/>
              </a:rPr>
              <a:t>года. От 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300" b="1" dirty="0">
                <a:latin typeface="Arial" pitchFamily="34" charset="0"/>
                <a:cs typeface="Arial" pitchFamily="34" charset="0"/>
              </a:rPr>
              <a:t>сноса (через 20 лет после выставки) башню спасли радиоантенны, установленные на самом верху, 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3300" b="1" dirty="0">
                <a:latin typeface="Arial" pitchFamily="34" charset="0"/>
                <a:cs typeface="Arial" pitchFamily="34" charset="0"/>
              </a:rPr>
              <a:t>это была эпоха внедрения радио.</a:t>
            </a:r>
          </a:p>
          <a:p>
            <a:pPr algn="ctr"/>
            <a:endParaRPr lang="ru-RU" dirty="0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ЭЙФЕЛЕВА БАШНЯ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63752" y="1196752"/>
            <a:ext cx="4614752" cy="496855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3200" cap="none" dirty="0" smtClean="0">
                <a:latin typeface="Arial" pitchFamily="34" charset="0"/>
                <a:cs typeface="Arial" pitchFamily="34" charset="0"/>
              </a:rPr>
              <a:t>Французы окрестили башню </a:t>
            </a:r>
            <a:br>
              <a:rPr lang="ru-RU" sz="3200" cap="none" dirty="0" smtClean="0">
                <a:latin typeface="Arial" pitchFamily="34" charset="0"/>
                <a:cs typeface="Arial" pitchFamily="34" charset="0"/>
              </a:rPr>
            </a:br>
            <a:r>
              <a:rPr lang="ru-RU" sz="3200" cap="none" dirty="0" smtClean="0">
                <a:latin typeface="Arial" pitchFamily="34" charset="0"/>
                <a:cs typeface="Arial" pitchFamily="34" charset="0"/>
              </a:rPr>
              <a:t>«самой бесполезной и </a:t>
            </a:r>
            <a:r>
              <a:rPr lang="ru-RU" sz="3200" cap="none" smtClean="0">
                <a:latin typeface="Arial" pitchFamily="34" charset="0"/>
                <a:cs typeface="Arial" pitchFamily="34" charset="0"/>
              </a:rPr>
              <a:t>чудовищно </a:t>
            </a:r>
            <a:r>
              <a:rPr lang="ru-RU" sz="3200" cap="none" smtClean="0">
                <a:latin typeface="Arial" pitchFamily="34" charset="0"/>
                <a:cs typeface="Arial" pitchFamily="34" charset="0"/>
              </a:rPr>
              <a:t>страшной </a:t>
            </a:r>
            <a:r>
              <a:rPr lang="ru-RU" sz="3200" cap="none" dirty="0" smtClean="0">
                <a:latin typeface="Arial" pitchFamily="34" charset="0"/>
                <a:cs typeface="Arial" pitchFamily="34" charset="0"/>
              </a:rPr>
              <a:t>конструкцией», </a:t>
            </a:r>
            <a:br>
              <a:rPr lang="ru-RU" sz="3200" cap="none" dirty="0" smtClean="0">
                <a:latin typeface="Arial" pitchFamily="34" charset="0"/>
                <a:cs typeface="Arial" pitchFamily="34" charset="0"/>
              </a:rPr>
            </a:br>
            <a:r>
              <a:rPr lang="ru-RU" sz="3200" cap="none" dirty="0" smtClean="0">
                <a:latin typeface="Arial" pitchFamily="34" charset="0"/>
                <a:cs typeface="Arial" pitchFamily="34" charset="0"/>
              </a:rPr>
              <a:t>но, по иронии судьбы, именно она стала символом города.</a:t>
            </a:r>
            <a:endParaRPr lang="ru-RU" sz="3200" cap="none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5" r="3045"/>
          <a:stretch>
            <a:fillRect/>
          </a:stretch>
        </p:blipFill>
        <p:spPr>
          <a:xfrm>
            <a:off x="8688288" y="1196752"/>
            <a:ext cx="3255356" cy="48830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ЭЙФЕЛЕВА БАШНЯ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5" name="Содержимое 4" descr="0_554_231c75e2_X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7368" y="1268760"/>
            <a:ext cx="3312368" cy="4741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8585983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369" y="980728"/>
            <a:ext cx="11521280" cy="1614353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b="1" cap="none" dirty="0" smtClean="0">
                <a:latin typeface="Arial" pitchFamily="34" charset="0"/>
                <a:cs typeface="Arial" pitchFamily="34" charset="0"/>
              </a:rPr>
              <a:t>Теперь Эйфелева башня - символ Франции и Парижа, </a:t>
            </a:r>
            <a:r>
              <a:rPr lang="en-US" sz="3200" b="1" cap="none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3200" b="1" cap="none" dirty="0" smtClean="0">
                <a:latin typeface="Arial" pitchFamily="34" charset="0"/>
                <a:cs typeface="Arial" pitchFamily="34" charset="0"/>
              </a:rPr>
            </a:br>
            <a:r>
              <a:rPr lang="ru-RU" sz="3200" b="1" cap="none" dirty="0" smtClean="0">
                <a:latin typeface="Arial" pitchFamily="34" charset="0"/>
                <a:cs typeface="Arial" pitchFamily="34" charset="0"/>
              </a:rPr>
              <a:t>а также одна из самых часто посещаемых и фотографируемых достопримечательностей.</a:t>
            </a:r>
            <a:endParaRPr lang="ru-RU" sz="3200" b="1" cap="none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1984" y="2708920"/>
            <a:ext cx="5400000" cy="3234335"/>
          </a:xfrm>
          <a:scene3d>
            <a:camera prst="perspectiveHeroicExtremeLeftFacing"/>
            <a:lightRig rig="contrasting" dir="t"/>
          </a:scene3d>
          <a:sp3d extrusionH="222250" contourW="6350" prstMaterial="matte">
            <a:contourClr>
              <a:schemeClr val="tx1"/>
            </a:contourClr>
          </a:sp3d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ЭЙФЕЛЕВА БАШНЯ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6" name="Содержимое 5" descr="154528_image_lar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3392" y="2852936"/>
            <a:ext cx="5616624" cy="3168352"/>
          </a:xfrm>
          <a:prstGeom prst="rect">
            <a:avLst/>
          </a:prstGeom>
          <a:scene3d>
            <a:camera prst="perspectiveContrastingRigh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78339422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96688" y="1340768"/>
            <a:ext cx="10756776" cy="4896544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  <a:buNone/>
            </a:pPr>
            <a:r>
              <a:rPr lang="ru-RU" dirty="0" smtClean="0"/>
              <a:t>    </a:t>
            </a:r>
            <a:r>
              <a:rPr lang="ru-RU" sz="3900" b="1" dirty="0" smtClean="0">
                <a:latin typeface="Arial" pitchFamily="34" charset="0"/>
                <a:cs typeface="Arial" pitchFamily="34" charset="0"/>
              </a:rPr>
              <a:t>Париж без Эйфелевой башни - не Париж!</a:t>
            </a:r>
            <a:br>
              <a:rPr lang="ru-RU" sz="3900" b="1" dirty="0" smtClean="0">
                <a:latin typeface="Arial" pitchFamily="34" charset="0"/>
                <a:cs typeface="Arial" pitchFamily="34" charset="0"/>
              </a:rPr>
            </a:br>
            <a:r>
              <a:rPr lang="ru-RU" sz="3900" b="1" dirty="0" smtClean="0">
                <a:latin typeface="Arial" pitchFamily="34" charset="0"/>
                <a:cs typeface="Arial" pitchFamily="34" charset="0"/>
              </a:rPr>
              <a:t>Как невозможен Рим без Колизея.</a:t>
            </a:r>
            <a:br>
              <a:rPr lang="ru-RU" sz="3900" b="1" dirty="0" smtClean="0">
                <a:latin typeface="Arial" pitchFamily="34" charset="0"/>
                <a:cs typeface="Arial" pitchFamily="34" charset="0"/>
              </a:rPr>
            </a:br>
            <a:r>
              <a:rPr lang="ru-RU" sz="3900" b="1" dirty="0" smtClean="0">
                <a:latin typeface="Arial" pitchFamily="34" charset="0"/>
                <a:cs typeface="Arial" pitchFamily="34" charset="0"/>
              </a:rPr>
              <a:t>Ты больше века в поле Марсовом стоишь,</a:t>
            </a:r>
            <a:br>
              <a:rPr lang="ru-RU" sz="3900" b="1" dirty="0" smtClean="0">
                <a:latin typeface="Arial" pitchFamily="34" charset="0"/>
                <a:cs typeface="Arial" pitchFamily="34" charset="0"/>
              </a:rPr>
            </a:br>
            <a:r>
              <a:rPr lang="ru-RU" sz="3900" b="1" dirty="0" smtClean="0">
                <a:latin typeface="Arial" pitchFamily="34" charset="0"/>
                <a:cs typeface="Arial" pitchFamily="34" charset="0"/>
              </a:rPr>
              <a:t>А мы - земляне - смотрим на тебя, немея.</a:t>
            </a:r>
            <a:br>
              <a:rPr lang="ru-RU" sz="3900" b="1" dirty="0" smtClean="0">
                <a:latin typeface="Arial" pitchFamily="34" charset="0"/>
                <a:cs typeface="Arial" pitchFamily="34" charset="0"/>
              </a:rPr>
            </a:br>
            <a:r>
              <a:rPr lang="ru-RU" sz="3900" b="1" dirty="0" smtClean="0">
                <a:latin typeface="Arial" pitchFamily="34" charset="0"/>
                <a:cs typeface="Arial" pitchFamily="34" charset="0"/>
              </a:rPr>
              <a:t>Но знаю, ты из Космоса видна!</a:t>
            </a:r>
            <a:br>
              <a:rPr lang="ru-RU" sz="3900" b="1" dirty="0" smtClean="0">
                <a:latin typeface="Arial" pitchFamily="34" charset="0"/>
                <a:cs typeface="Arial" pitchFamily="34" charset="0"/>
              </a:rPr>
            </a:br>
            <a:r>
              <a:rPr lang="ru-RU" sz="3900" b="1" dirty="0" smtClean="0">
                <a:latin typeface="Arial" pitchFamily="34" charset="0"/>
                <a:cs typeface="Arial" pitchFamily="34" charset="0"/>
              </a:rPr>
              <a:t>Возможно, многие любуются тобою…</a:t>
            </a:r>
            <a:br>
              <a:rPr lang="ru-RU" sz="3900" b="1" dirty="0" smtClean="0">
                <a:latin typeface="Arial" pitchFamily="34" charset="0"/>
                <a:cs typeface="Arial" pitchFamily="34" charset="0"/>
              </a:rPr>
            </a:br>
            <a:r>
              <a:rPr lang="ru-RU" sz="3900" b="1" dirty="0" smtClean="0">
                <a:latin typeface="Arial" pitchFamily="34" charset="0"/>
                <a:cs typeface="Arial" pitchFamily="34" charset="0"/>
              </a:rPr>
              <a:t>Да, Гюстав Эйфель чудо сотворил -</a:t>
            </a:r>
            <a:br>
              <a:rPr lang="ru-RU" sz="3900" b="1" dirty="0" smtClean="0">
                <a:latin typeface="Arial" pitchFamily="34" charset="0"/>
                <a:cs typeface="Arial" pitchFamily="34" charset="0"/>
              </a:rPr>
            </a:br>
            <a:r>
              <a:rPr lang="ru-RU" sz="3900" b="1" dirty="0" smtClean="0">
                <a:latin typeface="Arial" pitchFamily="34" charset="0"/>
                <a:cs typeface="Arial" pitchFamily="34" charset="0"/>
              </a:rPr>
              <a:t>Французов гордость и столицы символ.</a:t>
            </a:r>
            <a:br>
              <a:rPr lang="ru-RU" sz="3900" b="1" dirty="0" smtClean="0">
                <a:latin typeface="Arial" pitchFamily="34" charset="0"/>
                <a:cs typeface="Arial" pitchFamily="34" charset="0"/>
              </a:rPr>
            </a:br>
            <a:r>
              <a:rPr lang="ru-RU" sz="3900" b="1" dirty="0" smtClean="0">
                <a:latin typeface="Arial" pitchFamily="34" charset="0"/>
                <a:cs typeface="Arial" pitchFamily="34" charset="0"/>
              </a:rPr>
              <a:t>Его творение наш мир весь оценил:</a:t>
            </a:r>
            <a:br>
              <a:rPr lang="ru-RU" sz="3900" b="1" dirty="0" smtClean="0">
                <a:latin typeface="Arial" pitchFamily="34" charset="0"/>
                <a:cs typeface="Arial" pitchFamily="34" charset="0"/>
              </a:rPr>
            </a:br>
            <a:r>
              <a:rPr lang="ru-RU" sz="3900" b="1" dirty="0" smtClean="0">
                <a:latin typeface="Arial" pitchFamily="34" charset="0"/>
                <a:cs typeface="Arial" pitchFamily="34" charset="0"/>
              </a:rPr>
              <a:t>- Богиня-башня! Разве что без нимба…</a:t>
            </a:r>
            <a:endParaRPr lang="ru-RU" sz="3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ЭЙФЕЛЕВА БАШНЯ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5" name="Содержимое 4" descr="180px-Paris_06_Eiffelturm_48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404708" y="1155134"/>
            <a:ext cx="2510760" cy="5107817"/>
          </a:xfrm>
          <a:prstGeom prst="rect">
            <a:avLst/>
          </a:prstGeom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СТАТУЯ СВОБОДЫ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191344" y="1124744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Местонахождение: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8040216" y="1052736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США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63352" y="1916832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Высота: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8040216" y="1772816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93 м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63352" y="2780928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Вес: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8040216" y="2564904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125 тонн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263352" y="3645024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Название: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8040216" y="3429000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«Статуя свободы»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263352" y="4437112"/>
            <a:ext cx="3984576" cy="86409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Первоначальное</a:t>
            </a:r>
          </a:p>
          <a:p>
            <a:pPr algn="ctr">
              <a:defRPr/>
            </a:pP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назначение: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7968208" y="4365104"/>
            <a:ext cx="3984576" cy="7920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>
                <a:latin typeface="Arial" pitchFamily="34" charset="0"/>
                <a:cs typeface="Arial" pitchFamily="34" charset="0"/>
              </a:rPr>
              <a:t>М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аяк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263352" y="5661248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Окна короны: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7968208" y="5661248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25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7848" y="1340768"/>
            <a:ext cx="2880320" cy="4392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196752"/>
            <a:ext cx="6134472" cy="532859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>
              <a:lnSpc>
                <a:spcPct val="110000"/>
              </a:lnSpc>
              <a:buNone/>
            </a:pPr>
            <a:r>
              <a:rPr lang="ru-RU" dirty="0" smtClean="0"/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Статуя Свободы – символ независимости и демократии, одна из самых главных достопримечательностей США и один из самых известных памятников в мире. Полное название статуи Свободы  – «Свобода, озаряющая мир».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СТАТУЯ СВОБОДЫ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5" name="Shape 111"/>
          <p:cNvPicPr preferRelativeResize="0">
            <a:picLocks/>
          </p:cNvPicPr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7752184" y="1268760"/>
            <a:ext cx="3600400" cy="50350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7368" y="1124744"/>
            <a:ext cx="6768752" cy="255454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Этот памятник – грандиозный подарок французов американцам ко дню празднования столетия американской революции. 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СТАТУЯ СВОБОДЫ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80176" y="1340768"/>
            <a:ext cx="4185465" cy="5073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46" name="Picture 2" descr="https://1gai.ru/uploads/posts/2020-09/1599202677_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7408" y="4077072"/>
            <a:ext cx="6120680" cy="246963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Shape 11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407368" y="1052736"/>
            <a:ext cx="5184048" cy="3384376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Shape 118"/>
          <p:cNvSpPr txBox="1"/>
          <p:nvPr/>
        </p:nvSpPr>
        <p:spPr>
          <a:xfrm>
            <a:off x="407368" y="4581128"/>
            <a:ext cx="11449272" cy="2016224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onstantia"/>
              <a:buNone/>
            </a:pPr>
            <a:r>
              <a:rPr lang="en-US" sz="3200" b="1" i="0" u="none" strike="noStrike" cap="none" dirty="0" err="1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Статуя</a:t>
            </a:r>
            <a:r>
              <a:rPr lang="en-US" sz="3200" b="1" i="0" u="none" strike="noStrike" cap="none" dirty="0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 </a:t>
            </a:r>
            <a:r>
              <a:rPr lang="en-US" sz="3200" b="1" i="0" u="none" strike="noStrike" cap="none" dirty="0" err="1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Свободы</a:t>
            </a:r>
            <a:r>
              <a:rPr lang="en-US" sz="3200" b="1" i="0" u="none" strike="noStrike" cap="none" dirty="0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 </a:t>
            </a:r>
            <a:r>
              <a:rPr lang="en-US" sz="3200" b="1" i="0" u="none" strike="noStrike" cap="none" dirty="0" err="1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находится</a:t>
            </a:r>
            <a:r>
              <a:rPr lang="en-US" sz="3200" b="1" i="0" u="none" strike="noStrike" cap="none" dirty="0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 </a:t>
            </a:r>
            <a:r>
              <a:rPr lang="en-US" sz="3200" b="1" i="0" u="none" strike="noStrike" cap="none" dirty="0" err="1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на</a:t>
            </a:r>
            <a:r>
              <a:rPr lang="en-US" sz="3200" b="1" i="0" u="none" strike="noStrike" cap="none" dirty="0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 </a:t>
            </a:r>
            <a:r>
              <a:rPr lang="en-US" sz="3200" b="1" i="0" u="none" strike="noStrike" cap="none" dirty="0" err="1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острове</a:t>
            </a:r>
            <a:r>
              <a:rPr lang="en-US" sz="3200" b="1" i="0" u="none" strike="noStrike" cap="none" dirty="0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 </a:t>
            </a:r>
            <a:r>
              <a:rPr lang="en-US" sz="3200" b="1" i="0" u="none" strike="noStrike" cap="none" dirty="0" err="1" smtClean="0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Свободы</a:t>
            </a:r>
            <a:r>
              <a:rPr lang="ru-RU" sz="3200" b="1" dirty="0" smtClean="0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.</a:t>
            </a:r>
            <a:r>
              <a:rPr lang="en-US" sz="3200" b="1" u="none" strike="noStrike" cap="none" dirty="0" smtClean="0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 </a:t>
            </a:r>
            <a:r>
              <a:rPr lang="ru-RU" sz="3200" b="1" dirty="0" err="1" smtClean="0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Д</a:t>
            </a:r>
            <a:r>
              <a:rPr lang="en-US" sz="3200" b="1" u="none" strike="noStrike" cap="none" dirty="0" smtClean="0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о </a:t>
            </a:r>
            <a:r>
              <a:rPr lang="en-US" sz="3200" b="1" u="none" strike="noStrike" cap="none" dirty="0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1956 г. </a:t>
            </a:r>
            <a:r>
              <a:rPr lang="en-US" sz="3200" b="1" u="none" strike="noStrike" cap="none" dirty="0" err="1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остров</a:t>
            </a:r>
            <a:r>
              <a:rPr lang="en-US" sz="3200" b="1" u="none" strike="noStrike" cap="none" dirty="0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 </a:t>
            </a:r>
            <a:r>
              <a:rPr lang="en-US" sz="3200" b="1" u="none" strike="noStrike" cap="none" dirty="0" err="1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назывался</a:t>
            </a:r>
            <a:r>
              <a:rPr lang="en-US" sz="3200" b="1" u="none" strike="noStrike" cap="none" dirty="0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 </a:t>
            </a:r>
            <a:r>
              <a:rPr lang="en-US" sz="3200" b="1" u="none" strike="noStrike" cap="none" dirty="0">
                <a:solidFill>
                  <a:srgbClr val="0070C0"/>
                </a:solidFill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«</a:t>
            </a:r>
            <a:r>
              <a:rPr lang="en-US" sz="3200" b="1" u="none" strike="noStrike" cap="none" dirty="0" err="1">
                <a:solidFill>
                  <a:srgbClr val="0070C0"/>
                </a:solidFill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остров</a:t>
            </a:r>
            <a:r>
              <a:rPr lang="en-US" sz="3200" b="1" u="none" strike="noStrike" cap="none" dirty="0">
                <a:solidFill>
                  <a:srgbClr val="0070C0"/>
                </a:solidFill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 </a:t>
            </a:r>
            <a:r>
              <a:rPr lang="en-US" sz="3200" b="1" u="none" strike="noStrike" cap="none" dirty="0" err="1">
                <a:solidFill>
                  <a:srgbClr val="0070C0"/>
                </a:solidFill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Бедлоу</a:t>
            </a:r>
            <a:r>
              <a:rPr lang="en-US" sz="3200" b="1" u="none" strike="noStrike" cap="none" dirty="0" smtClean="0">
                <a:solidFill>
                  <a:srgbClr val="0070C0"/>
                </a:solidFill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», </a:t>
            </a:r>
            <a:r>
              <a:rPr lang="en-US" sz="3200" b="1" u="none" strike="noStrike" cap="none" dirty="0" err="1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хотя</a:t>
            </a:r>
            <a:r>
              <a:rPr lang="en-US" sz="3200" b="1" u="none" strike="noStrike" cap="none" dirty="0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 в </a:t>
            </a:r>
            <a:r>
              <a:rPr lang="en-US" sz="3200" b="1" u="none" strike="noStrike" cap="none" dirty="0" err="1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народе</a:t>
            </a:r>
            <a:r>
              <a:rPr lang="en-US" sz="3200" b="1" u="none" strike="noStrike" cap="none" dirty="0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 </a:t>
            </a:r>
            <a:r>
              <a:rPr lang="en-US" sz="3200" b="1" u="none" strike="noStrike" cap="none" dirty="0" err="1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его</a:t>
            </a:r>
            <a:r>
              <a:rPr lang="en-US" sz="3200" b="1" u="none" strike="noStrike" cap="none" dirty="0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 </a:t>
            </a:r>
            <a:r>
              <a:rPr lang="en-US" sz="3200" b="1" u="none" strike="noStrike" cap="none" dirty="0" err="1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называли</a:t>
            </a:r>
            <a:r>
              <a:rPr lang="en-US" sz="3200" b="1" u="none" strike="noStrike" cap="none" dirty="0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 </a:t>
            </a:r>
            <a:r>
              <a:rPr lang="en-US" sz="3200" b="1" u="none" strike="noStrike" cap="none" dirty="0">
                <a:solidFill>
                  <a:srgbClr val="0070C0"/>
                </a:solidFill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«</a:t>
            </a:r>
            <a:r>
              <a:rPr lang="en-US" sz="3200" b="1" u="none" strike="noStrike" cap="none" dirty="0" err="1">
                <a:solidFill>
                  <a:srgbClr val="0070C0"/>
                </a:solidFill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островом</a:t>
            </a:r>
            <a:r>
              <a:rPr lang="en-US" sz="3200" b="1" u="none" strike="noStrike" cap="none" dirty="0">
                <a:solidFill>
                  <a:srgbClr val="0070C0"/>
                </a:solidFill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 </a:t>
            </a:r>
            <a:r>
              <a:rPr lang="en-US" sz="3200" b="1" u="none" strike="noStrike" cap="none" dirty="0" err="1">
                <a:solidFill>
                  <a:srgbClr val="0070C0"/>
                </a:solidFill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Свободы</a:t>
            </a:r>
            <a:r>
              <a:rPr lang="en-US" sz="3200" b="1" u="none" strike="noStrike" cap="none" dirty="0">
                <a:solidFill>
                  <a:srgbClr val="0070C0"/>
                </a:solidFill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» </a:t>
            </a:r>
            <a:r>
              <a:rPr lang="en-US" sz="3200" b="1" u="none" strike="noStrike" cap="none" dirty="0" err="1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уже</a:t>
            </a:r>
            <a:r>
              <a:rPr lang="en-US" sz="3200" b="1" u="none" strike="noStrike" cap="none" dirty="0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 с </a:t>
            </a:r>
            <a:r>
              <a:rPr lang="en-US" sz="3200" b="1" u="none" strike="noStrike" cap="none" dirty="0" err="1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начала</a:t>
            </a:r>
            <a:r>
              <a:rPr lang="en-US" sz="3200" b="1" u="none" strike="noStrike" cap="none" dirty="0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 XX </a:t>
            </a:r>
            <a:r>
              <a:rPr lang="en-US" sz="3200" b="1" u="none" strike="noStrike" cap="none" dirty="0" err="1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века</a:t>
            </a:r>
            <a:r>
              <a:rPr lang="en-US" sz="3200" b="1" u="none" strike="noStrike" cap="none" dirty="0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. </a:t>
            </a:r>
            <a:endParaRPr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СТАТУЯ СВОБОДЫ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72064" y="1052736"/>
            <a:ext cx="4968552" cy="3350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407368" y="1352962"/>
            <a:ext cx="11305256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ИСТОРИЧЕСКИЕ ПАМЯТНИКИ МИРА 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407368" y="2924944"/>
            <a:ext cx="1123324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ЭЙФЕЛЕВА БАШНЯ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407368" y="4797152"/>
            <a:ext cx="11233248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СТАТУЯ СВОБОДЫ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5326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Shape 12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 cstate="print">
            <a:alphaModFix/>
          </a:blip>
          <a:srcRect t="9410"/>
          <a:stretch/>
        </p:blipFill>
        <p:spPr>
          <a:xfrm>
            <a:off x="839416" y="3573016"/>
            <a:ext cx="3023642" cy="2962722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Shape 124"/>
          <p:cNvSpPr txBox="1">
            <a:spLocks noGrp="1"/>
          </p:cNvSpPr>
          <p:nvPr>
            <p:ph type="body" idx="1"/>
          </p:nvPr>
        </p:nvSpPr>
        <p:spPr>
          <a:xfrm>
            <a:off x="335360" y="980728"/>
            <a:ext cx="11377264" cy="252028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1" wrap="square" lIns="91425" tIns="9125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</a:pPr>
            <a:r>
              <a:rPr lang="en-US" b="1" i="0" u="none" strike="noStrike" cap="none" dirty="0" err="1"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Богиня</a:t>
            </a:r>
            <a:r>
              <a:rPr lang="en-US" b="1" i="0" u="none" strike="noStrike" cap="none" dirty="0"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 </a:t>
            </a:r>
            <a:r>
              <a:rPr lang="en-US" b="1" i="0" u="none" strike="noStrike" cap="none" dirty="0" err="1"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свободы</a:t>
            </a:r>
            <a:r>
              <a:rPr lang="en-US" b="1" i="0" u="none" strike="noStrike" cap="none" dirty="0"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 </a:t>
            </a:r>
            <a:r>
              <a:rPr lang="en-US" b="1" i="0" u="none" strike="noStrike" cap="none" dirty="0" err="1"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держит</a:t>
            </a:r>
            <a:r>
              <a:rPr lang="en-US" b="1" i="0" u="none" strike="noStrike" cap="none" dirty="0"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 </a:t>
            </a:r>
            <a:r>
              <a:rPr lang="en-US" b="1" i="0" u="none" strike="noStrike" cap="none" dirty="0" err="1"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факел</a:t>
            </a:r>
            <a:r>
              <a:rPr lang="en-US" b="1" i="0" u="none" strike="noStrike" cap="none" dirty="0"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 в </a:t>
            </a:r>
            <a:r>
              <a:rPr lang="en-US" b="1" i="0" u="none" strike="noStrike" cap="none" dirty="0" err="1"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правой</a:t>
            </a:r>
            <a:r>
              <a:rPr lang="en-US" b="1" i="0" u="none" strike="noStrike" cap="none" dirty="0"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 </a:t>
            </a:r>
            <a:r>
              <a:rPr lang="en-US" b="1" i="0" u="none" strike="noStrike" cap="none" dirty="0" err="1"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руке</a:t>
            </a:r>
            <a:r>
              <a:rPr lang="en-US" b="1" i="0" u="none" strike="noStrike" cap="none" dirty="0"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 и </a:t>
            </a:r>
            <a:r>
              <a:rPr lang="en-US" b="1" i="0" u="none" strike="noStrike" cap="none" dirty="0" err="1"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скрижаль</a:t>
            </a:r>
            <a:r>
              <a:rPr lang="en-US" b="1" i="0" u="none" strike="noStrike" cap="none" dirty="0"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  в </a:t>
            </a:r>
            <a:r>
              <a:rPr lang="en-US" b="1" i="0" u="none" strike="noStrike" cap="none" dirty="0" err="1"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левой</a:t>
            </a:r>
            <a:r>
              <a:rPr lang="en-US" b="1" i="0" u="none" strike="noStrike" cap="none" dirty="0"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. </a:t>
            </a:r>
            <a:r>
              <a:rPr lang="en-US" b="1" i="0" u="none" strike="noStrike" cap="none" dirty="0" err="1"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Надпись</a:t>
            </a:r>
            <a:r>
              <a:rPr lang="en-US" b="1" i="0" u="none" strike="noStrike" cap="none" dirty="0"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 </a:t>
            </a:r>
            <a:r>
              <a:rPr lang="en-US" b="1" i="0" u="none" strike="noStrike" cap="none" dirty="0" err="1"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на</a:t>
            </a:r>
            <a:r>
              <a:rPr lang="en-US" b="1" i="0" u="none" strike="noStrike" cap="none" dirty="0"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 </a:t>
            </a:r>
            <a:r>
              <a:rPr lang="en-US" b="1" i="0" u="none" strike="noStrike" cap="none" dirty="0" err="1"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скрижали</a:t>
            </a:r>
            <a:r>
              <a:rPr lang="en-US" b="1" i="0" u="none" strike="noStrike" cap="none" dirty="0"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 </a:t>
            </a:r>
            <a:r>
              <a:rPr lang="en-US" b="1" i="0" u="none" strike="noStrike" cap="none" dirty="0" err="1" smtClean="0"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гласит</a:t>
            </a:r>
            <a:r>
              <a:rPr lang="ru-RU" b="1" i="0" u="none" strike="noStrike" cap="none" dirty="0" smtClean="0"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:</a:t>
            </a:r>
            <a:r>
              <a:rPr lang="en-US" b="1" i="0" u="none" strike="noStrike" cap="none" dirty="0" smtClean="0"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 </a:t>
            </a:r>
            <a:r>
              <a:rPr lang="ru-RU" b="1" i="0" u="none" strike="noStrike" cap="none" dirty="0" smtClean="0"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         </a:t>
            </a:r>
            <a:r>
              <a:rPr lang="en-US" b="1" u="none" strike="noStrike" cap="none" dirty="0" smtClean="0">
                <a:solidFill>
                  <a:srgbClr val="0070C0"/>
                </a:solidFill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«</a:t>
            </a:r>
            <a:r>
              <a:rPr lang="en-US" b="1" u="none" strike="noStrike" cap="none" dirty="0">
                <a:solidFill>
                  <a:srgbClr val="0070C0"/>
                </a:solidFill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4 </a:t>
            </a:r>
            <a:r>
              <a:rPr lang="en-US" b="1" u="none" strike="noStrike" cap="none" dirty="0" err="1">
                <a:solidFill>
                  <a:srgbClr val="0070C0"/>
                </a:solidFill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июля</a:t>
            </a:r>
            <a:r>
              <a:rPr lang="en-US" b="1" u="none" strike="noStrike" cap="none" dirty="0">
                <a:solidFill>
                  <a:srgbClr val="0070C0"/>
                </a:solidFill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 </a:t>
            </a:r>
            <a:r>
              <a:rPr lang="en-US" b="1" u="none" strike="noStrike" cap="none" dirty="0" smtClean="0">
                <a:solidFill>
                  <a:srgbClr val="0070C0"/>
                </a:solidFill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1776</a:t>
            </a:r>
            <a:r>
              <a:rPr lang="ru-RU" b="1" u="none" strike="noStrike" cap="none" dirty="0" smtClean="0">
                <a:solidFill>
                  <a:srgbClr val="0070C0"/>
                </a:solidFill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 г.</a:t>
            </a:r>
            <a:r>
              <a:rPr lang="en-US" b="1" u="none" strike="noStrike" cap="none" dirty="0" smtClean="0">
                <a:solidFill>
                  <a:srgbClr val="0070C0"/>
                </a:solidFill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»</a:t>
            </a:r>
            <a:r>
              <a:rPr lang="en-US" b="1" i="1" u="none" strike="noStrike" cap="none" dirty="0" smtClean="0"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, </a:t>
            </a:r>
            <a:r>
              <a:rPr lang="en-US" b="1" u="none" strike="noStrike" cap="none" dirty="0" err="1"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эта</a:t>
            </a:r>
            <a:r>
              <a:rPr lang="en-US" b="1" u="none" strike="noStrike" cap="none" dirty="0"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 </a:t>
            </a:r>
            <a:r>
              <a:rPr lang="en-US" b="1" u="none" strike="noStrike" cap="none" dirty="0" err="1"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дата</a:t>
            </a:r>
            <a:r>
              <a:rPr lang="en-US" b="1" u="none" strike="noStrike" cap="none" dirty="0"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 </a:t>
            </a:r>
            <a:r>
              <a:rPr lang="en-US" b="1" u="none" strike="noStrike" cap="none" dirty="0" err="1"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является</a:t>
            </a:r>
            <a:r>
              <a:rPr lang="en-US" b="1" u="none" strike="noStrike" cap="none" dirty="0"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 </a:t>
            </a:r>
            <a:r>
              <a:rPr lang="en-US" b="1" u="none" strike="noStrike" cap="none" dirty="0" err="1"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днем</a:t>
            </a:r>
            <a:r>
              <a:rPr lang="en-US" b="1" u="none" strike="noStrike" cap="none" dirty="0"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 </a:t>
            </a:r>
            <a:r>
              <a:rPr lang="en-US" b="1" u="none" strike="noStrike" cap="none" dirty="0" err="1"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принятия</a:t>
            </a:r>
            <a:r>
              <a:rPr lang="en-US" b="1" u="none" strike="noStrike" cap="none" dirty="0"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 </a:t>
            </a:r>
            <a:r>
              <a:rPr lang="en-US" b="1" u="none" strike="noStrike" cap="none" dirty="0" err="1"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Декларации</a:t>
            </a:r>
            <a:r>
              <a:rPr lang="en-US" b="1" u="none" strike="noStrike" cap="none" dirty="0"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 </a:t>
            </a:r>
            <a:r>
              <a:rPr lang="en-US" b="1" u="none" strike="noStrike" cap="none" dirty="0" err="1"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независимости</a:t>
            </a:r>
            <a:r>
              <a:rPr lang="en-US" b="1" u="none" strike="noStrike" cap="none" dirty="0"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 США. </a:t>
            </a:r>
            <a:r>
              <a:rPr lang="en-US" b="1" u="none" strike="noStrike" cap="none" dirty="0" err="1"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Одной</a:t>
            </a:r>
            <a:r>
              <a:rPr lang="en-US" b="1" u="none" strike="noStrike" cap="none" dirty="0"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 </a:t>
            </a:r>
            <a:r>
              <a:rPr lang="en-US" b="1" u="none" strike="noStrike" cap="none" dirty="0" err="1"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ногой</a:t>
            </a:r>
            <a:r>
              <a:rPr lang="en-US" b="1" u="none" strike="noStrike" cap="none" dirty="0"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 «</a:t>
            </a:r>
            <a:r>
              <a:rPr lang="en-US" b="1" u="none" strike="noStrike" cap="none" dirty="0" err="1"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Свобода</a:t>
            </a:r>
            <a:r>
              <a:rPr lang="en-US" b="1" u="none" strike="noStrike" cap="none" dirty="0"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» </a:t>
            </a:r>
            <a:r>
              <a:rPr lang="en-US" b="1" u="none" strike="noStrike" cap="none" dirty="0" err="1"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стоит</a:t>
            </a:r>
            <a:r>
              <a:rPr lang="en-US" b="1" u="none" strike="noStrike" cap="none" dirty="0"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 </a:t>
            </a:r>
            <a:r>
              <a:rPr lang="en-US" b="1" u="none" strike="noStrike" cap="none" dirty="0" err="1"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на</a:t>
            </a:r>
            <a:r>
              <a:rPr lang="en-US" b="1" u="none" strike="noStrike" cap="none" dirty="0"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 </a:t>
            </a:r>
            <a:r>
              <a:rPr lang="en-US" b="1" u="none" strike="noStrike" cap="none" dirty="0" err="1"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разбитых</a:t>
            </a:r>
            <a:r>
              <a:rPr lang="en-US" b="1" u="none" strike="noStrike" cap="none" dirty="0"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 </a:t>
            </a:r>
            <a:r>
              <a:rPr lang="en-US" b="1" u="none" strike="noStrike" cap="none" dirty="0" err="1"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оковах</a:t>
            </a:r>
            <a:r>
              <a:rPr lang="en-US" b="1" u="none" strike="noStrike" cap="none" dirty="0">
                <a:latin typeface="Arial" pitchFamily="34" charset="0"/>
                <a:ea typeface="Arial Narrow"/>
                <a:cs typeface="Arial" pitchFamily="34" charset="0"/>
                <a:sym typeface="Arial Narrow"/>
              </a:rPr>
              <a:t>. </a:t>
            </a:r>
            <a:endParaRPr sz="4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5" name="Shape 125"/>
          <p:cNvPicPr preferRelativeResize="0"/>
          <p:nvPr/>
        </p:nvPicPr>
        <p:blipFill rotWithShape="1">
          <a:blip r:embed="rId4" cstate="print">
            <a:alphaModFix/>
          </a:blip>
          <a:srcRect r="39023"/>
          <a:stretch/>
        </p:blipFill>
        <p:spPr>
          <a:xfrm>
            <a:off x="4799856" y="3645024"/>
            <a:ext cx="3479792" cy="288912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СТАТУЯ СВОБОДЫ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6146" name="Picture 2" descr="https://c.pxhere.com/photos/e5/44/new_york_skyline_new_york_city_miss_liberty_united_amsterdam_usa_ny_statue_of_liberty-800941.jpg!d"/>
          <p:cNvPicPr>
            <a:picLocks noChangeAspect="1" noChangeArrowheads="1"/>
          </p:cNvPicPr>
          <p:nvPr/>
        </p:nvPicPr>
        <p:blipFill>
          <a:blip r:embed="rId5" cstate="print"/>
          <a:srcRect l="34650" t="7193" r="38891"/>
          <a:stretch>
            <a:fillRect/>
          </a:stretch>
        </p:blipFill>
        <p:spPr bwMode="auto">
          <a:xfrm>
            <a:off x="8976320" y="3645024"/>
            <a:ext cx="2232248" cy="293141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Shape 13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7392144" y="960143"/>
            <a:ext cx="3384375" cy="28274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Shape 138"/>
          <p:cNvSpPr txBox="1">
            <a:spLocks noGrp="1"/>
          </p:cNvSpPr>
          <p:nvPr>
            <p:ph type="body" idx="1"/>
          </p:nvPr>
        </p:nvSpPr>
        <p:spPr>
          <a:xfrm>
            <a:off x="191344" y="4077072"/>
            <a:ext cx="11809312" cy="252028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91425" tIns="9125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</a:pPr>
            <a:r>
              <a:rPr lang="en-US" sz="3000" b="1" i="0" u="none" strike="noStrike" cap="none" dirty="0" err="1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Создать</a:t>
            </a:r>
            <a:r>
              <a:rPr lang="en-US" sz="3000" b="1" i="0" u="none" strike="noStrike" cap="none" dirty="0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 </a:t>
            </a:r>
            <a:r>
              <a:rPr lang="en-US" sz="3000" b="1" i="0" u="none" strike="noStrike" cap="none" dirty="0" err="1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статую</a:t>
            </a:r>
            <a:r>
              <a:rPr lang="en-US" sz="3000" b="1" i="0" u="none" strike="noStrike" cap="none" dirty="0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 </a:t>
            </a:r>
            <a:r>
              <a:rPr lang="en-US" sz="3000" b="1" i="0" u="none" strike="noStrike" cap="none" dirty="0" err="1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было</a:t>
            </a:r>
            <a:r>
              <a:rPr lang="en-US" sz="3000" b="1" i="0" u="none" strike="noStrike" cap="none" dirty="0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 </a:t>
            </a:r>
            <a:r>
              <a:rPr lang="en-US" sz="3000" b="1" i="0" u="none" strike="noStrike" cap="none" dirty="0" err="1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поручено</a:t>
            </a:r>
            <a:r>
              <a:rPr lang="en-US" sz="3000" b="1" i="0" u="none" strike="noStrike" cap="none" dirty="0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 </a:t>
            </a:r>
            <a:r>
              <a:rPr lang="en-US" sz="3000" b="1" i="0" u="none" strike="noStrike" cap="none" dirty="0" err="1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французскому</a:t>
            </a:r>
            <a:r>
              <a:rPr lang="en-US" sz="3000" b="1" i="0" u="none" strike="noStrike" cap="none" dirty="0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 </a:t>
            </a:r>
            <a:r>
              <a:rPr lang="en-US" sz="3000" b="1" i="0" u="none" strike="noStrike" cap="none" dirty="0" err="1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скульптору</a:t>
            </a:r>
            <a:r>
              <a:rPr lang="en-US" sz="3000" b="1" i="0" u="none" strike="noStrike" cap="none" dirty="0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 </a:t>
            </a:r>
            <a:r>
              <a:rPr lang="en-US" sz="3000" b="1" i="0" u="none" strike="noStrike" cap="none" dirty="0" err="1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Фредерику</a:t>
            </a:r>
            <a:r>
              <a:rPr lang="en-US" sz="3000" b="1" i="0" u="none" strike="noStrike" cap="none" dirty="0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 </a:t>
            </a:r>
            <a:r>
              <a:rPr lang="en-US" sz="3000" b="1" i="0" u="none" strike="noStrike" cap="none" dirty="0" err="1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Огюсту</a:t>
            </a:r>
            <a:r>
              <a:rPr lang="en-US" sz="3000" b="1" i="0" u="none" strike="noStrike" cap="none" dirty="0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 </a:t>
            </a:r>
            <a:r>
              <a:rPr lang="en-US" sz="3000" b="1" i="0" u="none" strike="noStrike" cap="none" dirty="0" err="1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Бартольди</a:t>
            </a:r>
            <a:r>
              <a:rPr lang="en-US" sz="3000" b="1" i="0" u="none" strike="noStrike" cap="none" dirty="0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. </a:t>
            </a:r>
            <a:r>
              <a:rPr lang="en-US" sz="3000" b="1" i="0" u="none" strike="noStrike" cap="none" dirty="0" err="1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Задумывалась</a:t>
            </a:r>
            <a:r>
              <a:rPr lang="en-US" sz="3000" b="1" i="0" u="none" strike="noStrike" cap="none" dirty="0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 </a:t>
            </a:r>
            <a:r>
              <a:rPr lang="en-US" sz="3000" b="1" i="0" u="none" strike="noStrike" cap="none" dirty="0" err="1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она</a:t>
            </a:r>
            <a:r>
              <a:rPr lang="en-US" sz="3000" b="1" i="0" u="none" strike="noStrike" cap="none" dirty="0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 </a:t>
            </a:r>
            <a:r>
              <a:rPr lang="en-US" sz="3000" b="1" i="0" u="none" strike="noStrike" cap="none" dirty="0" err="1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как</a:t>
            </a:r>
            <a:r>
              <a:rPr lang="en-US" sz="3000" b="1" i="0" u="none" strike="noStrike" cap="none" dirty="0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 </a:t>
            </a:r>
            <a:r>
              <a:rPr lang="en-US" sz="3000" b="1" i="0" u="none" strike="noStrike" cap="none" dirty="0" err="1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подарок</a:t>
            </a:r>
            <a:r>
              <a:rPr lang="en-US" sz="3000" b="1" i="0" u="none" strike="noStrike" cap="none" dirty="0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 к </a:t>
            </a:r>
            <a:r>
              <a:rPr lang="en-US" sz="3000" b="1" i="0" u="none" strike="noStrike" cap="none" dirty="0" err="1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столетнему</a:t>
            </a:r>
            <a:r>
              <a:rPr lang="en-US" sz="3000" b="1" i="0" u="none" strike="noStrike" cap="none" dirty="0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 </a:t>
            </a:r>
            <a:r>
              <a:rPr lang="en-US" sz="3000" b="1" i="0" u="none" strike="noStrike" cap="none" dirty="0" err="1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юбилею</a:t>
            </a:r>
            <a:r>
              <a:rPr lang="en-US" sz="3000" b="1" i="0" u="none" strike="noStrike" cap="none" dirty="0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 </a:t>
            </a:r>
            <a:r>
              <a:rPr lang="en-US" sz="3000" b="1" i="0" u="none" strike="noStrike" cap="none" dirty="0" err="1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Декларации</a:t>
            </a:r>
            <a:r>
              <a:rPr lang="en-US" sz="3000" b="1" i="0" u="none" strike="noStrike" cap="none" dirty="0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 </a:t>
            </a:r>
            <a:r>
              <a:rPr lang="en-US" sz="3000" b="1" i="0" u="none" strike="noStrike" cap="none" dirty="0" err="1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Независимости</a:t>
            </a:r>
            <a:r>
              <a:rPr lang="en-US" sz="3000" b="1" i="0" u="none" strike="noStrike" cap="none" dirty="0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 в 1876 г. </a:t>
            </a:r>
            <a:r>
              <a:rPr lang="en-US" sz="3000" b="1" i="0" u="none" strike="noStrike" cap="none" dirty="0" err="1" smtClean="0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По</a:t>
            </a:r>
            <a:r>
              <a:rPr lang="en-US" sz="3000" b="1" i="0" u="none" strike="noStrike" cap="none" dirty="0" smtClean="0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 </a:t>
            </a:r>
            <a:r>
              <a:rPr lang="en-US" sz="3000" b="1" i="0" u="none" strike="noStrike" cap="none" dirty="0" err="1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одной</a:t>
            </a:r>
            <a:r>
              <a:rPr lang="en-US" sz="3000" b="1" i="0" u="none" strike="noStrike" cap="none" dirty="0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 </a:t>
            </a:r>
            <a:r>
              <a:rPr lang="en-US" sz="3000" b="1" i="0" u="none" strike="noStrike" cap="none" dirty="0" err="1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из</a:t>
            </a:r>
            <a:r>
              <a:rPr lang="en-US" sz="3000" b="1" i="0" u="none" strike="noStrike" cap="none" dirty="0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 </a:t>
            </a:r>
            <a:r>
              <a:rPr lang="en-US" sz="3000" b="1" i="0" u="none" strike="noStrike" cap="none" dirty="0" err="1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версий</a:t>
            </a:r>
            <a:r>
              <a:rPr lang="en-US" sz="3000" b="1" i="0" u="none" strike="noStrike" cap="none" dirty="0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, у </a:t>
            </a:r>
            <a:r>
              <a:rPr lang="ru-RU" sz="3000" b="1" dirty="0" smtClean="0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Фредерика</a:t>
            </a:r>
            <a:r>
              <a:rPr lang="en-US" sz="3000" b="1" i="0" u="none" strike="noStrike" cap="none" dirty="0" smtClean="0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 </a:t>
            </a:r>
            <a:r>
              <a:rPr lang="en-US" sz="3000" b="1" i="0" u="none" strike="noStrike" cap="none" dirty="0" err="1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даже</a:t>
            </a:r>
            <a:r>
              <a:rPr lang="en-US" sz="3000" b="1" i="0" u="none" strike="noStrike" cap="none" dirty="0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 </a:t>
            </a:r>
            <a:r>
              <a:rPr lang="en-US" sz="3000" b="1" i="0" u="none" strike="noStrike" cap="none" dirty="0" err="1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была</a:t>
            </a:r>
            <a:r>
              <a:rPr lang="en-US" sz="3000" b="1" i="0" u="none" strike="noStrike" cap="none" dirty="0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 </a:t>
            </a:r>
            <a:r>
              <a:rPr lang="en-US" sz="3000" b="1" i="0" u="none" strike="noStrike" cap="none" dirty="0" err="1" smtClean="0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натурщица</a:t>
            </a:r>
            <a:r>
              <a:rPr lang="ru-RU" sz="3000" b="1" i="0" u="none" strike="noStrike" cap="none" dirty="0" smtClean="0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 </a:t>
            </a:r>
            <a:r>
              <a:rPr lang="ru-RU" sz="3000" b="1" dirty="0" smtClean="0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-</a:t>
            </a:r>
            <a:r>
              <a:rPr lang="en-US" sz="3000" b="1" i="0" u="none" strike="noStrike" cap="none" dirty="0" smtClean="0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 </a:t>
            </a:r>
            <a:r>
              <a:rPr lang="en-US" sz="3000" b="1" i="0" u="none" strike="noStrike" cap="none" dirty="0" err="1" smtClean="0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красивая</a:t>
            </a:r>
            <a:r>
              <a:rPr lang="en-US" sz="3000" b="1" i="0" u="none" strike="noStrike" cap="none" dirty="0" smtClean="0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 </a:t>
            </a:r>
            <a:r>
              <a:rPr lang="en-US" sz="3000" b="1" i="0" u="none" strike="noStrike" cap="none" dirty="0" err="1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Изабелла</a:t>
            </a:r>
            <a:r>
              <a:rPr lang="en-US" sz="3000" b="1" i="0" u="none" strike="noStrike" cap="none" dirty="0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 </a:t>
            </a:r>
            <a:r>
              <a:rPr lang="en-US" sz="3000" b="1" i="0" u="none" strike="noStrike" cap="none" dirty="0" err="1" smtClean="0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Бойер</a:t>
            </a:r>
            <a:r>
              <a:rPr lang="en-US" sz="3000" b="1" i="0" u="none" strike="noStrike" cap="none" dirty="0" smtClean="0">
                <a:latin typeface="Arial" pitchFamily="34" charset="0"/>
                <a:ea typeface="Constantia"/>
                <a:cs typeface="Arial" pitchFamily="34" charset="0"/>
                <a:sym typeface="Constantia"/>
              </a:rPr>
              <a:t>.</a:t>
            </a:r>
            <a:endParaRPr sz="3000" b="1" dirty="0">
              <a:latin typeface="Arial" pitchFamily="34" charset="0"/>
              <a:cs typeface="Arial" pitchFamily="34" charset="0"/>
            </a:endParaRPr>
          </a:p>
          <a:p>
            <a:pPr marL="342900" marR="0" lvl="0" indent="-21590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</a:pPr>
            <a:endParaRPr sz="2400" b="1" i="0" u="none" strike="noStrike" cap="none" dirty="0">
              <a:solidFill>
                <a:srgbClr val="0070C0"/>
              </a:solidFill>
              <a:latin typeface="Arial" pitchFamily="34" charset="0"/>
              <a:ea typeface="Constantia"/>
              <a:cs typeface="Arial" pitchFamily="34" charset="0"/>
              <a:sym typeface="Constantia"/>
            </a:endParaRPr>
          </a:p>
        </p:txBody>
      </p:sp>
      <p:pic>
        <p:nvPicPr>
          <p:cNvPr id="139" name="Shape 139"/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1415480" y="979267"/>
            <a:ext cx="3155949" cy="280831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СТАТУЯ СВОБОДЫ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23792" y="1124745"/>
            <a:ext cx="7416824" cy="288032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Торжественное открытие статуи Свободы, на котором выступил президент США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Гровер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Кливленд,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остоялось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28 октября 1886 г. в присутствии тысяч зрителей.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СТАТУЯ СВОБОДЫ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6" name="Рисунок 5" descr="Statue-of-Liberty_078.jpg"/>
          <p:cNvPicPr>
            <a:picLocks noChangeAspect="1"/>
          </p:cNvPicPr>
          <p:nvPr/>
        </p:nvPicPr>
        <p:blipFill>
          <a:blip r:embed="rId2" cstate="print"/>
          <a:srcRect b="6801"/>
          <a:stretch>
            <a:fillRect/>
          </a:stretch>
        </p:blipFill>
        <p:spPr>
          <a:xfrm>
            <a:off x="4439816" y="4365104"/>
            <a:ext cx="3096344" cy="2016224"/>
          </a:xfrm>
          <a:prstGeom prst="rect">
            <a:avLst/>
          </a:prstGeom>
        </p:spPr>
      </p:pic>
      <p:pic>
        <p:nvPicPr>
          <p:cNvPr id="2050" name="Picture 2" descr="https://bigpicture.ru/wp-content/uploads/2011/11/liberty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1124744"/>
            <a:ext cx="3551146" cy="5256584"/>
          </a:xfrm>
          <a:prstGeom prst="rect">
            <a:avLst/>
          </a:prstGeom>
          <a:noFill/>
        </p:spPr>
      </p:pic>
      <p:pic>
        <p:nvPicPr>
          <p:cNvPr id="2052" name="Picture 4" descr="https://avatars.mds.yandex.net/get-zen_doc/51081/pub_5d5bafa52f4ad700aec71c91_5d600c7ffe289100adb4a99e/scale_12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00256" y="4437112"/>
            <a:ext cx="2954693" cy="198884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3352" y="1268760"/>
            <a:ext cx="6096000" cy="501675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Посетители проходят 356 ступеней до короны статуи свободы или 192 ступени до вершины пьедестала. В короне расположено                         25 окон, которые символизируют земные драгоценные камни и небесные лучи, освещающие мир. 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Statue-of-Liberty_051.jpg"/>
          <p:cNvPicPr>
            <a:picLocks noChangeAspect="1"/>
          </p:cNvPicPr>
          <p:nvPr/>
        </p:nvPicPr>
        <p:blipFill>
          <a:blip r:embed="rId2" cstate="print"/>
          <a:srcRect b="7208"/>
          <a:stretch>
            <a:fillRect/>
          </a:stretch>
        </p:blipFill>
        <p:spPr>
          <a:xfrm>
            <a:off x="6672064" y="1268760"/>
            <a:ext cx="2592288" cy="2990412"/>
          </a:xfrm>
          <a:prstGeom prst="rect">
            <a:avLst/>
          </a:prstGeom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СТАТУЯ СВОБОДЫ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5" name="Рисунок 4" descr="Statue-of-Liberty_04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624392" y="1268760"/>
            <a:ext cx="2160240" cy="2930413"/>
          </a:xfrm>
          <a:prstGeom prst="rect">
            <a:avLst/>
          </a:prstGeom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36160" y="4437112"/>
            <a:ext cx="3672408" cy="1988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79776" y="1196752"/>
            <a:ext cx="4536504" cy="501675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Семь лучей на короне статуи символизируют семь морей и семь континентов (западная географическая традиция насчитывает именно семь частей света).</a:t>
            </a:r>
          </a:p>
        </p:txBody>
      </p:sp>
      <p:pic>
        <p:nvPicPr>
          <p:cNvPr id="3" name="Рисунок 2" descr="Statue-of-Liberty_002.jpg"/>
          <p:cNvPicPr>
            <a:picLocks noChangeAspect="1"/>
          </p:cNvPicPr>
          <p:nvPr/>
        </p:nvPicPr>
        <p:blipFill>
          <a:blip r:embed="rId2" cstate="print"/>
          <a:srcRect b="4234"/>
          <a:stretch>
            <a:fillRect/>
          </a:stretch>
        </p:blipFill>
        <p:spPr>
          <a:xfrm>
            <a:off x="191344" y="1196752"/>
            <a:ext cx="3672408" cy="4885674"/>
          </a:xfrm>
          <a:prstGeom prst="rect">
            <a:avLst/>
          </a:prstGeom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СТАТУЯ СВОБОДЫ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5" name="Рисунок 4" descr="Statue-of-Liberty_096.jpg"/>
          <p:cNvPicPr>
            <a:picLocks noChangeAspect="1"/>
          </p:cNvPicPr>
          <p:nvPr/>
        </p:nvPicPr>
        <p:blipFill>
          <a:blip r:embed="rId3" cstate="print"/>
          <a:srcRect b="8164"/>
          <a:stretch>
            <a:fillRect/>
          </a:stretch>
        </p:blipFill>
        <p:spPr>
          <a:xfrm>
            <a:off x="8688288" y="1340768"/>
            <a:ext cx="3312974" cy="4608512"/>
          </a:xfrm>
          <a:prstGeom prst="rect">
            <a:avLst/>
          </a:prstGeom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5360" y="1124744"/>
            <a:ext cx="11449272" cy="255454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Изначально статуя выполняла практические функции. Она служила навигационным ориентиром и использовалась в качестве маяка. Только в 1924 году форт Вуд и статуя Свободы были объявлены национальным памятником. 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Statue-of-Liberty_043.jpg"/>
          <p:cNvPicPr>
            <a:picLocks noChangeAspect="1"/>
          </p:cNvPicPr>
          <p:nvPr/>
        </p:nvPicPr>
        <p:blipFill>
          <a:blip r:embed="rId2" cstate="print"/>
          <a:srcRect b="9307"/>
          <a:stretch>
            <a:fillRect/>
          </a:stretch>
        </p:blipFill>
        <p:spPr>
          <a:xfrm>
            <a:off x="8184232" y="4005064"/>
            <a:ext cx="3559944" cy="2468737"/>
          </a:xfrm>
          <a:prstGeom prst="rect">
            <a:avLst/>
          </a:prstGeom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СТАТУЯ СВОБОДЫ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5" name="Рисунок 4" descr="Statue-of-Liberty_013.jpg"/>
          <p:cNvPicPr>
            <a:picLocks noChangeAspect="1"/>
          </p:cNvPicPr>
          <p:nvPr/>
        </p:nvPicPr>
        <p:blipFill>
          <a:blip r:embed="rId3" cstate="print"/>
          <a:srcRect b="7234"/>
          <a:stretch>
            <a:fillRect/>
          </a:stretch>
        </p:blipFill>
        <p:spPr>
          <a:xfrm>
            <a:off x="407368" y="4005064"/>
            <a:ext cx="3415928" cy="2468558"/>
          </a:xfrm>
          <a:prstGeom prst="rect">
            <a:avLst/>
          </a:prstGeom>
        </p:spPr>
      </p:pic>
      <p:pic>
        <p:nvPicPr>
          <p:cNvPr id="6" name="Рисунок 5" descr="Statue-of-Liberty_00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87888" y="3854477"/>
            <a:ext cx="2088232" cy="2787499"/>
          </a:xfrm>
          <a:prstGeom prst="rect">
            <a:avLst/>
          </a:prstGeom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1384" y="1196752"/>
            <a:ext cx="6096000" cy="501675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А в 1937 году Службе национальных парков был передан весь остров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Бедлоу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, вся территория которого была названа национальным памятником. В 1984 году статуя Свободы была внесена в Список Всемирного наследия ЮНЕСКО.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04112" y="1052736"/>
            <a:ext cx="4536504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СТАТУЯ СВОБОДЫ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27650" name="Picture 2" descr="http://zayatravel.ru/assets/images/gallery/6384/0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04112" y="3573016"/>
            <a:ext cx="4687844" cy="263691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1344" y="1052736"/>
            <a:ext cx="849694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…О новой бронзе возвестила лира:</a:t>
            </a:r>
            <a:br>
              <a:rPr lang="ru-RU" sz="2800" b="1" dirty="0" smtClean="0"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Отныне женщина – спасение Земли.</a:t>
            </a:r>
            <a:br>
              <a:rPr lang="ru-RU" sz="2800" b="1" dirty="0" smtClean="0"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Мать беженцев Свободой нарекли.</a:t>
            </a:r>
            <a:br>
              <a:rPr lang="ru-RU" sz="2800" b="1" dirty="0" smtClean="0"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Оковы рабства разрубив секирой,</a:t>
            </a:r>
            <a:br>
              <a:rPr lang="ru-RU" sz="2800" b="1" dirty="0" smtClean="0"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Свобода факел подняла над миром,</a:t>
            </a:r>
            <a:br>
              <a:rPr lang="ru-RU" sz="2800" b="1" dirty="0" smtClean="0"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И в Новый Свет стремятся корабли.</a:t>
            </a:r>
            <a:br>
              <a:rPr lang="ru-RU" sz="2800" b="1" dirty="0" smtClean="0"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Свободы клич несётся по планете</a:t>
            </a:r>
            <a:br>
              <a:rPr lang="ru-RU" sz="2800" b="1" dirty="0" smtClean="0"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И слышится в бессильном Старом Свете:</a:t>
            </a:r>
            <a:br>
              <a:rPr lang="ru-RU" sz="2800" b="1" dirty="0" smtClean="0"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“Я дам приют голодным, оскорблённым.</a:t>
            </a:r>
            <a:br>
              <a:rPr lang="ru-RU" sz="2800" b="1" dirty="0" smtClean="0"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Пришлите мне отверженных судьбой.</a:t>
            </a:r>
            <a:br>
              <a:rPr lang="ru-RU" sz="2800" b="1" dirty="0" smtClean="0"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Я ключ вручу униженным, бездомным,</a:t>
            </a:r>
            <a:br>
              <a:rPr lang="ru-RU" sz="2800" b="1" dirty="0" smtClean="0"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И свет зажгу над дверью золотой!”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СТАТУЯ СВОБОДЫ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65538" name="Picture 2" descr="Что находится внутри Статуи Свободы?"/>
          <p:cNvPicPr>
            <a:picLocks noChangeAspect="1" noChangeArrowheads="1"/>
          </p:cNvPicPr>
          <p:nvPr/>
        </p:nvPicPr>
        <p:blipFill>
          <a:blip r:embed="rId2" cstate="print"/>
          <a:srcRect l="26437" r="23627"/>
          <a:stretch>
            <a:fillRect/>
          </a:stretch>
        </p:blipFill>
        <p:spPr bwMode="auto">
          <a:xfrm>
            <a:off x="7968208" y="1124744"/>
            <a:ext cx="3816424" cy="525658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182917774"/>
              </p:ext>
            </p:extLst>
          </p:nvPr>
        </p:nvGraphicFramePr>
        <p:xfrm>
          <a:off x="191344" y="764704"/>
          <a:ext cx="11737304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object 2"/>
          <p:cNvSpPr>
            <a:spLocks/>
          </p:cNvSpPr>
          <p:nvPr/>
        </p:nvSpPr>
        <p:spPr bwMode="auto">
          <a:xfrm>
            <a:off x="0" y="3685"/>
            <a:ext cx="12192000" cy="689012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22CFA08-DF80-4B7B-AAE9-0CD5C18DF8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122CFA08-DF80-4B7B-AAE9-0CD5C18DF8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B663934-934D-43A5-B0C3-532ABC4BC8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8B663934-934D-43A5-B0C3-532ABC4BC8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712C08C-5704-4735-9598-EEA274B70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E712C08C-5704-4735-9598-EEA274B70B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D8ADDBD-DB3D-4A1A-AA1F-6A137C5A7F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graphicEl>
                                              <a:dgm id="{FD8ADDBD-DB3D-4A1A-AA1F-6A137C5A7F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51EA354-B7BF-4E17-B279-23993A4C36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851EA354-B7BF-4E17-B279-23993A4C36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17114"/>
            <a:ext cx="7439655" cy="645151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4000" dirty="0" smtClean="0"/>
              <a:t>  ЗАДАНИЯ</a:t>
            </a:r>
            <a:endParaRPr sz="4000" dirty="0"/>
          </a:p>
        </p:txBody>
      </p:sp>
      <p:sp>
        <p:nvSpPr>
          <p:cNvPr id="3" name="object 3"/>
          <p:cNvSpPr/>
          <p:nvPr/>
        </p:nvSpPr>
        <p:spPr>
          <a:xfrm>
            <a:off x="10897868" y="337246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87A88E-3E38-4657-A6CB-7252E760983A}"/>
              </a:ext>
            </a:extLst>
          </p:cNvPr>
          <p:cNvSpPr txBox="1"/>
          <p:nvPr/>
        </p:nvSpPr>
        <p:spPr>
          <a:xfrm>
            <a:off x="623393" y="3059908"/>
            <a:ext cx="3264363" cy="19303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§38.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122 – 124.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A876B8A-D6F4-45DD-A7CB-4E0ADA116FEA}"/>
              </a:ext>
            </a:extLst>
          </p:cNvPr>
          <p:cNvSpPr txBox="1"/>
          <p:nvPr/>
        </p:nvSpPr>
        <p:spPr>
          <a:xfrm>
            <a:off x="4151784" y="2348880"/>
            <a:ext cx="3888432" cy="236124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Составьте кластер на тему: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«выдающиеся исторические памятники мира».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983BB7E-5EFA-4F55-818D-5990E5EC0F5E}"/>
              </a:ext>
            </a:extLst>
          </p:cNvPr>
          <p:cNvSpPr txBox="1"/>
          <p:nvPr/>
        </p:nvSpPr>
        <p:spPr>
          <a:xfrm>
            <a:off x="8184232" y="3429000"/>
            <a:ext cx="3744416" cy="149947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Нарисуйте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один из памятников.</a:t>
            </a:r>
          </a:p>
        </p:txBody>
      </p:sp>
      <p:sp>
        <p:nvSpPr>
          <p:cNvPr id="13" name="Oval 7">
            <a:extLst>
              <a:ext uri="{FF2B5EF4-FFF2-40B4-BE49-F238E27FC236}">
                <a16:creationId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19" name="Oval 7">
            <a:extLst>
              <a:ext uri="{FF2B5EF4-FFF2-40B4-BE49-F238E27FC236}">
                <a16:creationId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5447928" y="1196752"/>
            <a:ext cx="1385387" cy="1007270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9360365" y="1700808"/>
            <a:ext cx="1385387" cy="1007270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1583500" y="1700808"/>
            <a:ext cx="1344149" cy="1080120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22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6" name="Freeform 42"/>
          <p:cNvSpPr>
            <a:spLocks noEditPoints="1"/>
          </p:cNvSpPr>
          <p:nvPr/>
        </p:nvSpPr>
        <p:spPr bwMode="auto">
          <a:xfrm>
            <a:off x="9552384" y="1844824"/>
            <a:ext cx="1056117" cy="792088"/>
          </a:xfrm>
          <a:custGeom>
            <a:avLst/>
            <a:gdLst>
              <a:gd name="T0" fmla="*/ 122 w 419"/>
              <a:gd name="T1" fmla="*/ 141 h 491"/>
              <a:gd name="T2" fmla="*/ 156 w 419"/>
              <a:gd name="T3" fmla="*/ 239 h 491"/>
              <a:gd name="T4" fmla="*/ 169 w 419"/>
              <a:gd name="T5" fmla="*/ 276 h 491"/>
              <a:gd name="T6" fmla="*/ 194 w 419"/>
              <a:gd name="T7" fmla="*/ 293 h 491"/>
              <a:gd name="T8" fmla="*/ 220 w 419"/>
              <a:gd name="T9" fmla="*/ 276 h 491"/>
              <a:gd name="T10" fmla="*/ 233 w 419"/>
              <a:gd name="T11" fmla="*/ 239 h 491"/>
              <a:gd name="T12" fmla="*/ 266 w 419"/>
              <a:gd name="T13" fmla="*/ 141 h 491"/>
              <a:gd name="T14" fmla="*/ 194 w 419"/>
              <a:gd name="T15" fmla="*/ 283 h 491"/>
              <a:gd name="T16" fmla="*/ 207 w 419"/>
              <a:gd name="T17" fmla="*/ 276 h 491"/>
              <a:gd name="T18" fmla="*/ 223 w 419"/>
              <a:gd name="T19" fmla="*/ 263 h 491"/>
              <a:gd name="T20" fmla="*/ 169 w 419"/>
              <a:gd name="T21" fmla="*/ 266 h 491"/>
              <a:gd name="T22" fmla="*/ 165 w 419"/>
              <a:gd name="T23" fmla="*/ 244 h 491"/>
              <a:gd name="T24" fmla="*/ 223 w 419"/>
              <a:gd name="T25" fmla="*/ 263 h 491"/>
              <a:gd name="T26" fmla="*/ 223 w 419"/>
              <a:gd name="T27" fmla="*/ 235 h 491"/>
              <a:gd name="T28" fmla="*/ 199 w 419"/>
              <a:gd name="T29" fmla="*/ 168 h 491"/>
              <a:gd name="T30" fmla="*/ 221 w 419"/>
              <a:gd name="T31" fmla="*/ 134 h 491"/>
              <a:gd name="T32" fmla="*/ 194 w 419"/>
              <a:gd name="T33" fmla="*/ 159 h 491"/>
              <a:gd name="T34" fmla="*/ 168 w 419"/>
              <a:gd name="T35" fmla="*/ 134 h 491"/>
              <a:gd name="T36" fmla="*/ 190 w 419"/>
              <a:gd name="T37" fmla="*/ 168 h 491"/>
              <a:gd name="T38" fmla="*/ 165 w 419"/>
              <a:gd name="T39" fmla="*/ 235 h 491"/>
              <a:gd name="T40" fmla="*/ 132 w 419"/>
              <a:gd name="T41" fmla="*/ 141 h 491"/>
              <a:gd name="T42" fmla="*/ 257 w 419"/>
              <a:gd name="T43" fmla="*/ 141 h 491"/>
              <a:gd name="T44" fmla="*/ 407 w 419"/>
              <a:gd name="T45" fmla="*/ 250 h 491"/>
              <a:gd name="T46" fmla="*/ 374 w 419"/>
              <a:gd name="T47" fmla="*/ 183 h 491"/>
              <a:gd name="T48" fmla="*/ 374 w 419"/>
              <a:gd name="T49" fmla="*/ 118 h 491"/>
              <a:gd name="T50" fmla="*/ 193 w 419"/>
              <a:gd name="T51" fmla="*/ 0 h 491"/>
              <a:gd name="T52" fmla="*/ 61 w 419"/>
              <a:gd name="T53" fmla="*/ 288 h 491"/>
              <a:gd name="T54" fmla="*/ 72 w 419"/>
              <a:gd name="T55" fmla="*/ 454 h 491"/>
              <a:gd name="T56" fmla="*/ 197 w 419"/>
              <a:gd name="T57" fmla="*/ 491 h 491"/>
              <a:gd name="T58" fmla="*/ 259 w 419"/>
              <a:gd name="T59" fmla="*/ 480 h 491"/>
              <a:gd name="T60" fmla="*/ 345 w 419"/>
              <a:gd name="T61" fmla="*/ 413 h 491"/>
              <a:gd name="T62" fmla="*/ 378 w 419"/>
              <a:gd name="T63" fmla="*/ 391 h 491"/>
              <a:gd name="T64" fmla="*/ 378 w 419"/>
              <a:gd name="T65" fmla="*/ 360 h 491"/>
              <a:gd name="T66" fmla="*/ 388 w 419"/>
              <a:gd name="T67" fmla="*/ 339 h 491"/>
              <a:gd name="T68" fmla="*/ 394 w 419"/>
              <a:gd name="T69" fmla="*/ 319 h 491"/>
              <a:gd name="T70" fmla="*/ 390 w 419"/>
              <a:gd name="T71" fmla="*/ 304 h 491"/>
              <a:gd name="T72" fmla="*/ 409 w 419"/>
              <a:gd name="T73" fmla="*/ 289 h 491"/>
              <a:gd name="T74" fmla="*/ 407 w 419"/>
              <a:gd name="T75" fmla="*/ 250 h 491"/>
              <a:gd name="T76" fmla="*/ 385 w 419"/>
              <a:gd name="T77" fmla="*/ 286 h 491"/>
              <a:gd name="T78" fmla="*/ 380 w 419"/>
              <a:gd name="T79" fmla="*/ 307 h 491"/>
              <a:gd name="T80" fmla="*/ 385 w 419"/>
              <a:gd name="T81" fmla="*/ 317 h 491"/>
              <a:gd name="T82" fmla="*/ 376 w 419"/>
              <a:gd name="T83" fmla="*/ 331 h 491"/>
              <a:gd name="T84" fmla="*/ 375 w 419"/>
              <a:gd name="T85" fmla="*/ 344 h 491"/>
              <a:gd name="T86" fmla="*/ 369 w 419"/>
              <a:gd name="T87" fmla="*/ 365 h 491"/>
              <a:gd name="T88" fmla="*/ 347 w 419"/>
              <a:gd name="T89" fmla="*/ 404 h 491"/>
              <a:gd name="T90" fmla="*/ 261 w 419"/>
              <a:gd name="T91" fmla="*/ 386 h 491"/>
              <a:gd name="T92" fmla="*/ 250 w 419"/>
              <a:gd name="T93" fmla="*/ 476 h 491"/>
              <a:gd name="T94" fmla="*/ 89 w 419"/>
              <a:gd name="T95" fmla="*/ 307 h 491"/>
              <a:gd name="T96" fmla="*/ 9 w 419"/>
              <a:gd name="T97" fmla="*/ 167 h 491"/>
              <a:gd name="T98" fmla="*/ 193 w 419"/>
              <a:gd name="T99" fmla="*/ 9 h 491"/>
              <a:gd name="T100" fmla="*/ 365 w 419"/>
              <a:gd name="T101" fmla="*/ 120 h 491"/>
              <a:gd name="T102" fmla="*/ 365 w 419"/>
              <a:gd name="T103" fmla="*/ 180 h 491"/>
              <a:gd name="T104" fmla="*/ 399 w 419"/>
              <a:gd name="T105" fmla="*/ 255 h 491"/>
              <a:gd name="T106" fmla="*/ 405 w 419"/>
              <a:gd name="T107" fmla="*/ 281 h 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19" h="491">
                <a:moveTo>
                  <a:pt x="194" y="69"/>
                </a:moveTo>
                <a:cubicBezTo>
                  <a:pt x="155" y="69"/>
                  <a:pt x="122" y="101"/>
                  <a:pt x="122" y="141"/>
                </a:cubicBezTo>
                <a:cubicBezTo>
                  <a:pt x="122" y="161"/>
                  <a:pt x="130" y="180"/>
                  <a:pt x="144" y="195"/>
                </a:cubicBezTo>
                <a:cubicBezTo>
                  <a:pt x="148" y="199"/>
                  <a:pt x="156" y="210"/>
                  <a:pt x="156" y="239"/>
                </a:cubicBezTo>
                <a:cubicBezTo>
                  <a:pt x="156" y="263"/>
                  <a:pt x="156" y="263"/>
                  <a:pt x="156" y="263"/>
                </a:cubicBezTo>
                <a:cubicBezTo>
                  <a:pt x="156" y="270"/>
                  <a:pt x="162" y="276"/>
                  <a:pt x="169" y="276"/>
                </a:cubicBezTo>
                <a:cubicBezTo>
                  <a:pt x="172" y="276"/>
                  <a:pt x="172" y="276"/>
                  <a:pt x="172" y="276"/>
                </a:cubicBezTo>
                <a:cubicBezTo>
                  <a:pt x="174" y="285"/>
                  <a:pt x="183" y="293"/>
                  <a:pt x="194" y="293"/>
                </a:cubicBezTo>
                <a:cubicBezTo>
                  <a:pt x="205" y="293"/>
                  <a:pt x="214" y="285"/>
                  <a:pt x="217" y="276"/>
                </a:cubicBezTo>
                <a:cubicBezTo>
                  <a:pt x="220" y="276"/>
                  <a:pt x="220" y="276"/>
                  <a:pt x="220" y="276"/>
                </a:cubicBezTo>
                <a:cubicBezTo>
                  <a:pt x="227" y="276"/>
                  <a:pt x="233" y="270"/>
                  <a:pt x="233" y="263"/>
                </a:cubicBezTo>
                <a:cubicBezTo>
                  <a:pt x="233" y="239"/>
                  <a:pt x="233" y="239"/>
                  <a:pt x="233" y="239"/>
                </a:cubicBezTo>
                <a:cubicBezTo>
                  <a:pt x="233" y="210"/>
                  <a:pt x="241" y="199"/>
                  <a:pt x="244" y="195"/>
                </a:cubicBezTo>
                <a:cubicBezTo>
                  <a:pt x="258" y="180"/>
                  <a:pt x="266" y="161"/>
                  <a:pt x="266" y="141"/>
                </a:cubicBezTo>
                <a:cubicBezTo>
                  <a:pt x="266" y="101"/>
                  <a:pt x="234" y="69"/>
                  <a:pt x="194" y="69"/>
                </a:cubicBezTo>
                <a:close/>
                <a:moveTo>
                  <a:pt x="194" y="283"/>
                </a:moveTo>
                <a:cubicBezTo>
                  <a:pt x="189" y="283"/>
                  <a:pt x="184" y="280"/>
                  <a:pt x="182" y="276"/>
                </a:cubicBezTo>
                <a:cubicBezTo>
                  <a:pt x="207" y="276"/>
                  <a:pt x="207" y="276"/>
                  <a:pt x="207" y="276"/>
                </a:cubicBezTo>
                <a:cubicBezTo>
                  <a:pt x="205" y="280"/>
                  <a:pt x="200" y="283"/>
                  <a:pt x="194" y="283"/>
                </a:cubicBezTo>
                <a:close/>
                <a:moveTo>
                  <a:pt x="223" y="263"/>
                </a:moveTo>
                <a:cubicBezTo>
                  <a:pt x="223" y="265"/>
                  <a:pt x="222" y="266"/>
                  <a:pt x="220" y="266"/>
                </a:cubicBezTo>
                <a:cubicBezTo>
                  <a:pt x="169" y="266"/>
                  <a:pt x="169" y="266"/>
                  <a:pt x="169" y="266"/>
                </a:cubicBezTo>
                <a:cubicBezTo>
                  <a:pt x="167" y="266"/>
                  <a:pt x="165" y="265"/>
                  <a:pt x="165" y="263"/>
                </a:cubicBezTo>
                <a:cubicBezTo>
                  <a:pt x="165" y="244"/>
                  <a:pt x="165" y="244"/>
                  <a:pt x="165" y="244"/>
                </a:cubicBezTo>
                <a:cubicBezTo>
                  <a:pt x="223" y="244"/>
                  <a:pt x="223" y="244"/>
                  <a:pt x="223" y="244"/>
                </a:cubicBezTo>
                <a:lnTo>
                  <a:pt x="223" y="263"/>
                </a:lnTo>
                <a:close/>
                <a:moveTo>
                  <a:pt x="237" y="188"/>
                </a:moveTo>
                <a:cubicBezTo>
                  <a:pt x="232" y="194"/>
                  <a:pt x="224" y="207"/>
                  <a:pt x="223" y="235"/>
                </a:cubicBezTo>
                <a:cubicBezTo>
                  <a:pt x="199" y="235"/>
                  <a:pt x="199" y="235"/>
                  <a:pt x="199" y="235"/>
                </a:cubicBezTo>
                <a:cubicBezTo>
                  <a:pt x="199" y="168"/>
                  <a:pt x="199" y="168"/>
                  <a:pt x="199" y="168"/>
                </a:cubicBezTo>
                <a:cubicBezTo>
                  <a:pt x="218" y="165"/>
                  <a:pt x="224" y="141"/>
                  <a:pt x="224" y="140"/>
                </a:cubicBezTo>
                <a:cubicBezTo>
                  <a:pt x="225" y="137"/>
                  <a:pt x="223" y="135"/>
                  <a:pt x="221" y="134"/>
                </a:cubicBezTo>
                <a:cubicBezTo>
                  <a:pt x="218" y="133"/>
                  <a:pt x="216" y="135"/>
                  <a:pt x="215" y="137"/>
                </a:cubicBezTo>
                <a:cubicBezTo>
                  <a:pt x="215" y="138"/>
                  <a:pt x="210" y="159"/>
                  <a:pt x="194" y="159"/>
                </a:cubicBezTo>
                <a:cubicBezTo>
                  <a:pt x="179" y="159"/>
                  <a:pt x="173" y="138"/>
                  <a:pt x="173" y="137"/>
                </a:cubicBezTo>
                <a:cubicBezTo>
                  <a:pt x="173" y="135"/>
                  <a:pt x="170" y="133"/>
                  <a:pt x="168" y="134"/>
                </a:cubicBezTo>
                <a:cubicBezTo>
                  <a:pt x="165" y="135"/>
                  <a:pt x="164" y="137"/>
                  <a:pt x="164" y="140"/>
                </a:cubicBezTo>
                <a:cubicBezTo>
                  <a:pt x="165" y="141"/>
                  <a:pt x="170" y="165"/>
                  <a:pt x="190" y="168"/>
                </a:cubicBezTo>
                <a:cubicBezTo>
                  <a:pt x="190" y="235"/>
                  <a:pt x="190" y="235"/>
                  <a:pt x="190" y="235"/>
                </a:cubicBezTo>
                <a:cubicBezTo>
                  <a:pt x="165" y="235"/>
                  <a:pt x="165" y="235"/>
                  <a:pt x="165" y="235"/>
                </a:cubicBezTo>
                <a:cubicBezTo>
                  <a:pt x="164" y="207"/>
                  <a:pt x="156" y="194"/>
                  <a:pt x="151" y="188"/>
                </a:cubicBezTo>
                <a:cubicBezTo>
                  <a:pt x="139" y="176"/>
                  <a:pt x="132" y="158"/>
                  <a:pt x="132" y="141"/>
                </a:cubicBezTo>
                <a:cubicBezTo>
                  <a:pt x="132" y="107"/>
                  <a:pt x="160" y="79"/>
                  <a:pt x="194" y="79"/>
                </a:cubicBezTo>
                <a:cubicBezTo>
                  <a:pt x="229" y="79"/>
                  <a:pt x="257" y="107"/>
                  <a:pt x="257" y="141"/>
                </a:cubicBezTo>
                <a:cubicBezTo>
                  <a:pt x="257" y="158"/>
                  <a:pt x="250" y="176"/>
                  <a:pt x="237" y="188"/>
                </a:cubicBezTo>
                <a:close/>
                <a:moveTo>
                  <a:pt x="407" y="250"/>
                </a:moveTo>
                <a:cubicBezTo>
                  <a:pt x="395" y="232"/>
                  <a:pt x="374" y="197"/>
                  <a:pt x="372" y="188"/>
                </a:cubicBezTo>
                <a:cubicBezTo>
                  <a:pt x="373" y="187"/>
                  <a:pt x="373" y="185"/>
                  <a:pt x="374" y="183"/>
                </a:cubicBezTo>
                <a:cubicBezTo>
                  <a:pt x="376" y="176"/>
                  <a:pt x="379" y="166"/>
                  <a:pt x="379" y="158"/>
                </a:cubicBezTo>
                <a:cubicBezTo>
                  <a:pt x="379" y="146"/>
                  <a:pt x="377" y="129"/>
                  <a:pt x="374" y="118"/>
                </a:cubicBezTo>
                <a:cubicBezTo>
                  <a:pt x="373" y="112"/>
                  <a:pt x="364" y="83"/>
                  <a:pt x="338" y="55"/>
                </a:cubicBezTo>
                <a:cubicBezTo>
                  <a:pt x="303" y="18"/>
                  <a:pt x="255" y="0"/>
                  <a:pt x="193" y="0"/>
                </a:cubicBezTo>
                <a:cubicBezTo>
                  <a:pt x="65" y="0"/>
                  <a:pt x="0" y="56"/>
                  <a:pt x="0" y="167"/>
                </a:cubicBezTo>
                <a:cubicBezTo>
                  <a:pt x="0" y="231"/>
                  <a:pt x="37" y="266"/>
                  <a:pt x="61" y="288"/>
                </a:cubicBezTo>
                <a:cubicBezTo>
                  <a:pt x="70" y="297"/>
                  <a:pt x="78" y="304"/>
                  <a:pt x="80" y="310"/>
                </a:cubicBezTo>
                <a:cubicBezTo>
                  <a:pt x="97" y="376"/>
                  <a:pt x="82" y="429"/>
                  <a:pt x="72" y="454"/>
                </a:cubicBezTo>
                <a:cubicBezTo>
                  <a:pt x="71" y="456"/>
                  <a:pt x="72" y="459"/>
                  <a:pt x="74" y="460"/>
                </a:cubicBezTo>
                <a:cubicBezTo>
                  <a:pt x="112" y="480"/>
                  <a:pt x="154" y="491"/>
                  <a:pt x="197" y="491"/>
                </a:cubicBezTo>
                <a:cubicBezTo>
                  <a:pt x="217" y="491"/>
                  <a:pt x="236" y="489"/>
                  <a:pt x="256" y="484"/>
                </a:cubicBezTo>
                <a:cubicBezTo>
                  <a:pt x="258" y="484"/>
                  <a:pt x="259" y="482"/>
                  <a:pt x="259" y="480"/>
                </a:cubicBezTo>
                <a:cubicBezTo>
                  <a:pt x="259" y="438"/>
                  <a:pt x="260" y="406"/>
                  <a:pt x="262" y="396"/>
                </a:cubicBezTo>
                <a:cubicBezTo>
                  <a:pt x="280" y="401"/>
                  <a:pt x="335" y="413"/>
                  <a:pt x="345" y="413"/>
                </a:cubicBezTo>
                <a:cubicBezTo>
                  <a:pt x="346" y="413"/>
                  <a:pt x="347" y="413"/>
                  <a:pt x="347" y="413"/>
                </a:cubicBezTo>
                <a:cubicBezTo>
                  <a:pt x="355" y="413"/>
                  <a:pt x="374" y="413"/>
                  <a:pt x="378" y="391"/>
                </a:cubicBezTo>
                <a:cubicBezTo>
                  <a:pt x="381" y="380"/>
                  <a:pt x="380" y="370"/>
                  <a:pt x="379" y="364"/>
                </a:cubicBezTo>
                <a:cubicBezTo>
                  <a:pt x="379" y="362"/>
                  <a:pt x="378" y="360"/>
                  <a:pt x="378" y="360"/>
                </a:cubicBezTo>
                <a:cubicBezTo>
                  <a:pt x="379" y="356"/>
                  <a:pt x="382" y="352"/>
                  <a:pt x="384" y="348"/>
                </a:cubicBezTo>
                <a:cubicBezTo>
                  <a:pt x="386" y="344"/>
                  <a:pt x="387" y="342"/>
                  <a:pt x="388" y="339"/>
                </a:cubicBezTo>
                <a:cubicBezTo>
                  <a:pt x="388" y="337"/>
                  <a:pt x="387" y="333"/>
                  <a:pt x="386" y="330"/>
                </a:cubicBezTo>
                <a:cubicBezTo>
                  <a:pt x="389" y="327"/>
                  <a:pt x="393" y="323"/>
                  <a:pt x="394" y="319"/>
                </a:cubicBezTo>
                <a:cubicBezTo>
                  <a:pt x="394" y="315"/>
                  <a:pt x="392" y="310"/>
                  <a:pt x="390" y="305"/>
                </a:cubicBezTo>
                <a:cubicBezTo>
                  <a:pt x="390" y="305"/>
                  <a:pt x="390" y="305"/>
                  <a:pt x="390" y="304"/>
                </a:cubicBezTo>
                <a:cubicBezTo>
                  <a:pt x="390" y="303"/>
                  <a:pt x="390" y="299"/>
                  <a:pt x="390" y="294"/>
                </a:cubicBezTo>
                <a:cubicBezTo>
                  <a:pt x="396" y="293"/>
                  <a:pt x="406" y="291"/>
                  <a:pt x="409" y="289"/>
                </a:cubicBezTo>
                <a:cubicBezTo>
                  <a:pt x="415" y="286"/>
                  <a:pt x="419" y="277"/>
                  <a:pt x="419" y="272"/>
                </a:cubicBezTo>
                <a:cubicBezTo>
                  <a:pt x="419" y="270"/>
                  <a:pt x="418" y="270"/>
                  <a:pt x="407" y="250"/>
                </a:cubicBezTo>
                <a:close/>
                <a:moveTo>
                  <a:pt x="405" y="281"/>
                </a:moveTo>
                <a:cubicBezTo>
                  <a:pt x="403" y="282"/>
                  <a:pt x="393" y="284"/>
                  <a:pt x="385" y="286"/>
                </a:cubicBezTo>
                <a:cubicBezTo>
                  <a:pt x="383" y="286"/>
                  <a:pt x="381" y="288"/>
                  <a:pt x="381" y="290"/>
                </a:cubicBezTo>
                <a:cubicBezTo>
                  <a:pt x="380" y="305"/>
                  <a:pt x="380" y="306"/>
                  <a:pt x="380" y="307"/>
                </a:cubicBezTo>
                <a:cubicBezTo>
                  <a:pt x="381" y="308"/>
                  <a:pt x="381" y="308"/>
                  <a:pt x="382" y="310"/>
                </a:cubicBezTo>
                <a:cubicBezTo>
                  <a:pt x="384" y="314"/>
                  <a:pt x="385" y="316"/>
                  <a:pt x="385" y="317"/>
                </a:cubicBezTo>
                <a:cubicBezTo>
                  <a:pt x="384" y="319"/>
                  <a:pt x="381" y="322"/>
                  <a:pt x="377" y="325"/>
                </a:cubicBezTo>
                <a:cubicBezTo>
                  <a:pt x="376" y="326"/>
                  <a:pt x="375" y="329"/>
                  <a:pt x="376" y="331"/>
                </a:cubicBezTo>
                <a:cubicBezTo>
                  <a:pt x="377" y="334"/>
                  <a:pt x="378" y="337"/>
                  <a:pt x="378" y="338"/>
                </a:cubicBezTo>
                <a:cubicBezTo>
                  <a:pt x="378" y="339"/>
                  <a:pt x="377" y="342"/>
                  <a:pt x="375" y="344"/>
                </a:cubicBezTo>
                <a:cubicBezTo>
                  <a:pt x="373" y="348"/>
                  <a:pt x="371" y="353"/>
                  <a:pt x="369" y="357"/>
                </a:cubicBezTo>
                <a:cubicBezTo>
                  <a:pt x="369" y="359"/>
                  <a:pt x="369" y="362"/>
                  <a:pt x="369" y="365"/>
                </a:cubicBezTo>
                <a:cubicBezTo>
                  <a:pt x="370" y="371"/>
                  <a:pt x="371" y="379"/>
                  <a:pt x="369" y="389"/>
                </a:cubicBezTo>
                <a:cubicBezTo>
                  <a:pt x="367" y="401"/>
                  <a:pt x="359" y="404"/>
                  <a:pt x="347" y="404"/>
                </a:cubicBezTo>
                <a:cubicBezTo>
                  <a:pt x="347" y="404"/>
                  <a:pt x="346" y="404"/>
                  <a:pt x="345" y="404"/>
                </a:cubicBezTo>
                <a:cubicBezTo>
                  <a:pt x="335" y="403"/>
                  <a:pt x="271" y="389"/>
                  <a:pt x="261" y="386"/>
                </a:cubicBezTo>
                <a:cubicBezTo>
                  <a:pt x="259" y="386"/>
                  <a:pt x="257" y="386"/>
                  <a:pt x="256" y="387"/>
                </a:cubicBezTo>
                <a:cubicBezTo>
                  <a:pt x="250" y="394"/>
                  <a:pt x="249" y="449"/>
                  <a:pt x="250" y="476"/>
                </a:cubicBezTo>
                <a:cubicBezTo>
                  <a:pt x="193" y="488"/>
                  <a:pt x="133" y="480"/>
                  <a:pt x="83" y="454"/>
                </a:cubicBezTo>
                <a:cubicBezTo>
                  <a:pt x="93" y="426"/>
                  <a:pt x="105" y="373"/>
                  <a:pt x="89" y="307"/>
                </a:cubicBezTo>
                <a:cubicBezTo>
                  <a:pt x="87" y="299"/>
                  <a:pt x="79" y="292"/>
                  <a:pt x="68" y="282"/>
                </a:cubicBezTo>
                <a:cubicBezTo>
                  <a:pt x="44" y="260"/>
                  <a:pt x="9" y="227"/>
                  <a:pt x="9" y="167"/>
                </a:cubicBezTo>
                <a:cubicBezTo>
                  <a:pt x="9" y="119"/>
                  <a:pt x="22" y="82"/>
                  <a:pt x="47" y="56"/>
                </a:cubicBezTo>
                <a:cubicBezTo>
                  <a:pt x="78" y="25"/>
                  <a:pt x="127" y="9"/>
                  <a:pt x="193" y="9"/>
                </a:cubicBezTo>
                <a:cubicBezTo>
                  <a:pt x="252" y="9"/>
                  <a:pt x="298" y="27"/>
                  <a:pt x="331" y="61"/>
                </a:cubicBezTo>
                <a:cubicBezTo>
                  <a:pt x="357" y="88"/>
                  <a:pt x="364" y="117"/>
                  <a:pt x="365" y="120"/>
                </a:cubicBezTo>
                <a:cubicBezTo>
                  <a:pt x="367" y="130"/>
                  <a:pt x="370" y="147"/>
                  <a:pt x="370" y="158"/>
                </a:cubicBezTo>
                <a:cubicBezTo>
                  <a:pt x="370" y="165"/>
                  <a:pt x="367" y="174"/>
                  <a:pt x="365" y="180"/>
                </a:cubicBezTo>
                <a:cubicBezTo>
                  <a:pt x="363" y="185"/>
                  <a:pt x="363" y="187"/>
                  <a:pt x="363" y="189"/>
                </a:cubicBezTo>
                <a:cubicBezTo>
                  <a:pt x="364" y="198"/>
                  <a:pt x="380" y="224"/>
                  <a:pt x="399" y="255"/>
                </a:cubicBezTo>
                <a:cubicBezTo>
                  <a:pt x="403" y="263"/>
                  <a:pt x="408" y="271"/>
                  <a:pt x="409" y="273"/>
                </a:cubicBezTo>
                <a:cubicBezTo>
                  <a:pt x="409" y="275"/>
                  <a:pt x="406" y="280"/>
                  <a:pt x="405" y="281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27" name="Freeform 116"/>
          <p:cNvSpPr>
            <a:spLocks noEditPoints="1"/>
          </p:cNvSpPr>
          <p:nvPr/>
        </p:nvSpPr>
        <p:spPr bwMode="auto">
          <a:xfrm>
            <a:off x="5591944" y="1412776"/>
            <a:ext cx="1056117" cy="576064"/>
          </a:xfrm>
          <a:custGeom>
            <a:avLst/>
            <a:gdLst>
              <a:gd name="T0" fmla="*/ 566 w 641"/>
              <a:gd name="T1" fmla="*/ 533 h 653"/>
              <a:gd name="T2" fmla="*/ 525 w 641"/>
              <a:gd name="T3" fmla="*/ 323 h 653"/>
              <a:gd name="T4" fmla="*/ 439 w 641"/>
              <a:gd name="T5" fmla="*/ 267 h 653"/>
              <a:gd name="T6" fmla="*/ 381 w 641"/>
              <a:gd name="T7" fmla="*/ 61 h 653"/>
              <a:gd name="T8" fmla="*/ 259 w 641"/>
              <a:gd name="T9" fmla="*/ 61 h 653"/>
              <a:gd name="T10" fmla="*/ 202 w 641"/>
              <a:gd name="T11" fmla="*/ 267 h 653"/>
              <a:gd name="T12" fmla="*/ 115 w 641"/>
              <a:gd name="T13" fmla="*/ 323 h 653"/>
              <a:gd name="T14" fmla="*/ 74 w 641"/>
              <a:gd name="T15" fmla="*/ 533 h 653"/>
              <a:gd name="T16" fmla="*/ 0 w 641"/>
              <a:gd name="T17" fmla="*/ 592 h 653"/>
              <a:gd name="T18" fmla="*/ 122 w 641"/>
              <a:gd name="T19" fmla="*/ 592 h 653"/>
              <a:gd name="T20" fmla="*/ 162 w 641"/>
              <a:gd name="T21" fmla="*/ 382 h 653"/>
              <a:gd name="T22" fmla="*/ 188 w 641"/>
              <a:gd name="T23" fmla="*/ 382 h 653"/>
              <a:gd name="T24" fmla="*/ 173 w 641"/>
              <a:gd name="T25" fmla="*/ 592 h 653"/>
              <a:gd name="T26" fmla="*/ 295 w 641"/>
              <a:gd name="T27" fmla="*/ 592 h 653"/>
              <a:gd name="T28" fmla="*/ 233 w 641"/>
              <a:gd name="T29" fmla="*/ 531 h 653"/>
              <a:gd name="T30" fmla="*/ 237 w 641"/>
              <a:gd name="T31" fmla="*/ 323 h 653"/>
              <a:gd name="T32" fmla="*/ 294 w 641"/>
              <a:gd name="T33" fmla="*/ 116 h 653"/>
              <a:gd name="T34" fmla="*/ 346 w 641"/>
              <a:gd name="T35" fmla="*/ 116 h 653"/>
              <a:gd name="T36" fmla="*/ 404 w 641"/>
              <a:gd name="T37" fmla="*/ 323 h 653"/>
              <a:gd name="T38" fmla="*/ 408 w 641"/>
              <a:gd name="T39" fmla="*/ 531 h 653"/>
              <a:gd name="T40" fmla="*/ 346 w 641"/>
              <a:gd name="T41" fmla="*/ 592 h 653"/>
              <a:gd name="T42" fmla="*/ 468 w 641"/>
              <a:gd name="T43" fmla="*/ 592 h 653"/>
              <a:gd name="T44" fmla="*/ 452 w 641"/>
              <a:gd name="T45" fmla="*/ 382 h 653"/>
              <a:gd name="T46" fmla="*/ 478 w 641"/>
              <a:gd name="T47" fmla="*/ 382 h 653"/>
              <a:gd name="T48" fmla="*/ 519 w 641"/>
              <a:gd name="T49" fmla="*/ 592 h 653"/>
              <a:gd name="T50" fmla="*/ 641 w 641"/>
              <a:gd name="T51" fmla="*/ 592 h 653"/>
              <a:gd name="T52" fmla="*/ 108 w 641"/>
              <a:gd name="T53" fmla="*/ 592 h 653"/>
              <a:gd name="T54" fmla="*/ 14 w 641"/>
              <a:gd name="T55" fmla="*/ 592 h 653"/>
              <a:gd name="T56" fmla="*/ 108 w 641"/>
              <a:gd name="T57" fmla="*/ 592 h 653"/>
              <a:gd name="T58" fmla="*/ 234 w 641"/>
              <a:gd name="T59" fmla="*/ 639 h 653"/>
              <a:gd name="T60" fmla="*/ 234 w 641"/>
              <a:gd name="T61" fmla="*/ 545 h 653"/>
              <a:gd name="T62" fmla="*/ 223 w 641"/>
              <a:gd name="T63" fmla="*/ 323 h 653"/>
              <a:gd name="T64" fmla="*/ 129 w 641"/>
              <a:gd name="T65" fmla="*/ 323 h 653"/>
              <a:gd name="T66" fmla="*/ 223 w 641"/>
              <a:gd name="T67" fmla="*/ 323 h 653"/>
              <a:gd name="T68" fmla="*/ 320 w 641"/>
              <a:gd name="T69" fmla="*/ 14 h 653"/>
              <a:gd name="T70" fmla="*/ 320 w 641"/>
              <a:gd name="T71" fmla="*/ 108 h 653"/>
              <a:gd name="T72" fmla="*/ 454 w 641"/>
              <a:gd name="T73" fmla="*/ 592 h 653"/>
              <a:gd name="T74" fmla="*/ 360 w 641"/>
              <a:gd name="T75" fmla="*/ 592 h 653"/>
              <a:gd name="T76" fmla="*/ 454 w 641"/>
              <a:gd name="T77" fmla="*/ 592 h 653"/>
              <a:gd name="T78" fmla="*/ 464 w 641"/>
              <a:gd name="T79" fmla="*/ 276 h 653"/>
              <a:gd name="T80" fmla="*/ 464 w 641"/>
              <a:gd name="T81" fmla="*/ 369 h 653"/>
              <a:gd name="T82" fmla="*/ 580 w 641"/>
              <a:gd name="T83" fmla="*/ 639 h 653"/>
              <a:gd name="T84" fmla="*/ 580 w 641"/>
              <a:gd name="T85" fmla="*/ 545 h 653"/>
              <a:gd name="T86" fmla="*/ 580 w 641"/>
              <a:gd name="T87" fmla="*/ 639 h 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41" h="653">
                <a:moveTo>
                  <a:pt x="580" y="531"/>
                </a:moveTo>
                <a:cubicBezTo>
                  <a:pt x="575" y="531"/>
                  <a:pt x="571" y="532"/>
                  <a:pt x="566" y="533"/>
                </a:cubicBezTo>
                <a:cubicBezTo>
                  <a:pt x="491" y="377"/>
                  <a:pt x="491" y="377"/>
                  <a:pt x="491" y="377"/>
                </a:cubicBezTo>
                <a:cubicBezTo>
                  <a:pt x="511" y="367"/>
                  <a:pt x="525" y="346"/>
                  <a:pt x="525" y="323"/>
                </a:cubicBezTo>
                <a:cubicBezTo>
                  <a:pt x="525" y="289"/>
                  <a:pt x="498" y="262"/>
                  <a:pt x="464" y="262"/>
                </a:cubicBezTo>
                <a:cubicBezTo>
                  <a:pt x="455" y="262"/>
                  <a:pt x="447" y="264"/>
                  <a:pt x="439" y="267"/>
                </a:cubicBezTo>
                <a:cubicBezTo>
                  <a:pt x="358" y="109"/>
                  <a:pt x="358" y="109"/>
                  <a:pt x="358" y="109"/>
                </a:cubicBezTo>
                <a:cubicBezTo>
                  <a:pt x="372" y="97"/>
                  <a:pt x="381" y="80"/>
                  <a:pt x="381" y="61"/>
                </a:cubicBezTo>
                <a:cubicBezTo>
                  <a:pt x="381" y="28"/>
                  <a:pt x="354" y="0"/>
                  <a:pt x="320" y="0"/>
                </a:cubicBezTo>
                <a:cubicBezTo>
                  <a:pt x="287" y="0"/>
                  <a:pt x="259" y="28"/>
                  <a:pt x="259" y="61"/>
                </a:cubicBezTo>
                <a:cubicBezTo>
                  <a:pt x="259" y="80"/>
                  <a:pt x="268" y="97"/>
                  <a:pt x="282" y="109"/>
                </a:cubicBezTo>
                <a:cubicBezTo>
                  <a:pt x="202" y="267"/>
                  <a:pt x="202" y="267"/>
                  <a:pt x="202" y="267"/>
                </a:cubicBezTo>
                <a:cubicBezTo>
                  <a:pt x="194" y="264"/>
                  <a:pt x="185" y="262"/>
                  <a:pt x="176" y="262"/>
                </a:cubicBezTo>
                <a:cubicBezTo>
                  <a:pt x="143" y="262"/>
                  <a:pt x="115" y="289"/>
                  <a:pt x="115" y="323"/>
                </a:cubicBezTo>
                <a:cubicBezTo>
                  <a:pt x="115" y="346"/>
                  <a:pt x="129" y="367"/>
                  <a:pt x="149" y="377"/>
                </a:cubicBezTo>
                <a:cubicBezTo>
                  <a:pt x="74" y="533"/>
                  <a:pt x="74" y="533"/>
                  <a:pt x="74" y="533"/>
                </a:cubicBezTo>
                <a:cubicBezTo>
                  <a:pt x="70" y="532"/>
                  <a:pt x="65" y="531"/>
                  <a:pt x="61" y="531"/>
                </a:cubicBezTo>
                <a:cubicBezTo>
                  <a:pt x="27" y="531"/>
                  <a:pt x="0" y="558"/>
                  <a:pt x="0" y="592"/>
                </a:cubicBezTo>
                <a:cubicBezTo>
                  <a:pt x="0" y="625"/>
                  <a:pt x="27" y="653"/>
                  <a:pt x="61" y="653"/>
                </a:cubicBezTo>
                <a:cubicBezTo>
                  <a:pt x="94" y="653"/>
                  <a:pt x="122" y="625"/>
                  <a:pt x="122" y="592"/>
                </a:cubicBezTo>
                <a:cubicBezTo>
                  <a:pt x="122" y="568"/>
                  <a:pt x="108" y="547"/>
                  <a:pt x="87" y="537"/>
                </a:cubicBezTo>
                <a:cubicBezTo>
                  <a:pt x="162" y="382"/>
                  <a:pt x="162" y="382"/>
                  <a:pt x="162" y="382"/>
                </a:cubicBezTo>
                <a:cubicBezTo>
                  <a:pt x="167" y="383"/>
                  <a:pt x="171" y="383"/>
                  <a:pt x="176" y="383"/>
                </a:cubicBezTo>
                <a:cubicBezTo>
                  <a:pt x="180" y="383"/>
                  <a:pt x="184" y="383"/>
                  <a:pt x="188" y="382"/>
                </a:cubicBezTo>
                <a:cubicBezTo>
                  <a:pt x="219" y="533"/>
                  <a:pt x="219" y="533"/>
                  <a:pt x="219" y="533"/>
                </a:cubicBezTo>
                <a:cubicBezTo>
                  <a:pt x="192" y="540"/>
                  <a:pt x="173" y="564"/>
                  <a:pt x="173" y="592"/>
                </a:cubicBezTo>
                <a:cubicBezTo>
                  <a:pt x="173" y="625"/>
                  <a:pt x="200" y="653"/>
                  <a:pt x="234" y="653"/>
                </a:cubicBezTo>
                <a:cubicBezTo>
                  <a:pt x="267" y="653"/>
                  <a:pt x="295" y="625"/>
                  <a:pt x="295" y="592"/>
                </a:cubicBezTo>
                <a:cubicBezTo>
                  <a:pt x="295" y="558"/>
                  <a:pt x="267" y="531"/>
                  <a:pt x="234" y="531"/>
                </a:cubicBezTo>
                <a:cubicBezTo>
                  <a:pt x="233" y="531"/>
                  <a:pt x="233" y="531"/>
                  <a:pt x="233" y="531"/>
                </a:cubicBezTo>
                <a:cubicBezTo>
                  <a:pt x="202" y="378"/>
                  <a:pt x="202" y="378"/>
                  <a:pt x="202" y="378"/>
                </a:cubicBezTo>
                <a:cubicBezTo>
                  <a:pt x="222" y="368"/>
                  <a:pt x="237" y="347"/>
                  <a:pt x="237" y="323"/>
                </a:cubicBezTo>
                <a:cubicBezTo>
                  <a:pt x="237" y="303"/>
                  <a:pt x="228" y="286"/>
                  <a:pt x="213" y="275"/>
                </a:cubicBezTo>
                <a:cubicBezTo>
                  <a:pt x="294" y="116"/>
                  <a:pt x="294" y="116"/>
                  <a:pt x="294" y="116"/>
                </a:cubicBezTo>
                <a:cubicBezTo>
                  <a:pt x="302" y="120"/>
                  <a:pt x="311" y="122"/>
                  <a:pt x="320" y="122"/>
                </a:cubicBezTo>
                <a:cubicBezTo>
                  <a:pt x="330" y="122"/>
                  <a:pt x="338" y="120"/>
                  <a:pt x="346" y="116"/>
                </a:cubicBezTo>
                <a:cubicBezTo>
                  <a:pt x="427" y="275"/>
                  <a:pt x="427" y="275"/>
                  <a:pt x="427" y="275"/>
                </a:cubicBezTo>
                <a:cubicBezTo>
                  <a:pt x="413" y="286"/>
                  <a:pt x="404" y="303"/>
                  <a:pt x="404" y="323"/>
                </a:cubicBezTo>
                <a:cubicBezTo>
                  <a:pt x="404" y="347"/>
                  <a:pt x="418" y="368"/>
                  <a:pt x="439" y="378"/>
                </a:cubicBezTo>
                <a:cubicBezTo>
                  <a:pt x="408" y="531"/>
                  <a:pt x="408" y="531"/>
                  <a:pt x="408" y="531"/>
                </a:cubicBezTo>
                <a:cubicBezTo>
                  <a:pt x="408" y="531"/>
                  <a:pt x="407" y="531"/>
                  <a:pt x="407" y="531"/>
                </a:cubicBezTo>
                <a:cubicBezTo>
                  <a:pt x="373" y="531"/>
                  <a:pt x="346" y="558"/>
                  <a:pt x="346" y="592"/>
                </a:cubicBezTo>
                <a:cubicBezTo>
                  <a:pt x="346" y="625"/>
                  <a:pt x="373" y="653"/>
                  <a:pt x="407" y="653"/>
                </a:cubicBezTo>
                <a:cubicBezTo>
                  <a:pt x="440" y="653"/>
                  <a:pt x="468" y="625"/>
                  <a:pt x="468" y="592"/>
                </a:cubicBezTo>
                <a:cubicBezTo>
                  <a:pt x="468" y="564"/>
                  <a:pt x="448" y="540"/>
                  <a:pt x="422" y="533"/>
                </a:cubicBezTo>
                <a:cubicBezTo>
                  <a:pt x="452" y="382"/>
                  <a:pt x="452" y="382"/>
                  <a:pt x="452" y="382"/>
                </a:cubicBezTo>
                <a:cubicBezTo>
                  <a:pt x="456" y="383"/>
                  <a:pt x="460" y="383"/>
                  <a:pt x="464" y="383"/>
                </a:cubicBezTo>
                <a:cubicBezTo>
                  <a:pt x="469" y="383"/>
                  <a:pt x="474" y="383"/>
                  <a:pt x="478" y="382"/>
                </a:cubicBezTo>
                <a:cubicBezTo>
                  <a:pt x="553" y="537"/>
                  <a:pt x="553" y="537"/>
                  <a:pt x="553" y="537"/>
                </a:cubicBezTo>
                <a:cubicBezTo>
                  <a:pt x="533" y="547"/>
                  <a:pt x="519" y="568"/>
                  <a:pt x="519" y="592"/>
                </a:cubicBezTo>
                <a:cubicBezTo>
                  <a:pt x="519" y="625"/>
                  <a:pt x="546" y="653"/>
                  <a:pt x="580" y="653"/>
                </a:cubicBezTo>
                <a:cubicBezTo>
                  <a:pt x="613" y="653"/>
                  <a:pt x="641" y="625"/>
                  <a:pt x="641" y="592"/>
                </a:cubicBezTo>
                <a:cubicBezTo>
                  <a:pt x="641" y="558"/>
                  <a:pt x="613" y="531"/>
                  <a:pt x="580" y="531"/>
                </a:cubicBezTo>
                <a:close/>
                <a:moveTo>
                  <a:pt x="108" y="592"/>
                </a:moveTo>
                <a:cubicBezTo>
                  <a:pt x="108" y="618"/>
                  <a:pt x="87" y="639"/>
                  <a:pt x="61" y="639"/>
                </a:cubicBezTo>
                <a:cubicBezTo>
                  <a:pt x="35" y="639"/>
                  <a:pt x="14" y="618"/>
                  <a:pt x="14" y="592"/>
                </a:cubicBezTo>
                <a:cubicBezTo>
                  <a:pt x="14" y="566"/>
                  <a:pt x="35" y="545"/>
                  <a:pt x="61" y="545"/>
                </a:cubicBezTo>
                <a:cubicBezTo>
                  <a:pt x="87" y="545"/>
                  <a:pt x="108" y="566"/>
                  <a:pt x="108" y="592"/>
                </a:cubicBezTo>
                <a:close/>
                <a:moveTo>
                  <a:pt x="281" y="592"/>
                </a:moveTo>
                <a:cubicBezTo>
                  <a:pt x="281" y="618"/>
                  <a:pt x="260" y="639"/>
                  <a:pt x="234" y="639"/>
                </a:cubicBezTo>
                <a:cubicBezTo>
                  <a:pt x="208" y="639"/>
                  <a:pt x="187" y="618"/>
                  <a:pt x="187" y="592"/>
                </a:cubicBezTo>
                <a:cubicBezTo>
                  <a:pt x="187" y="566"/>
                  <a:pt x="208" y="545"/>
                  <a:pt x="234" y="545"/>
                </a:cubicBezTo>
                <a:cubicBezTo>
                  <a:pt x="260" y="545"/>
                  <a:pt x="281" y="566"/>
                  <a:pt x="281" y="592"/>
                </a:cubicBezTo>
                <a:close/>
                <a:moveTo>
                  <a:pt x="223" y="323"/>
                </a:moveTo>
                <a:cubicBezTo>
                  <a:pt x="223" y="348"/>
                  <a:pt x="202" y="369"/>
                  <a:pt x="176" y="369"/>
                </a:cubicBezTo>
                <a:cubicBezTo>
                  <a:pt x="150" y="369"/>
                  <a:pt x="129" y="348"/>
                  <a:pt x="129" y="323"/>
                </a:cubicBezTo>
                <a:cubicBezTo>
                  <a:pt x="129" y="297"/>
                  <a:pt x="150" y="276"/>
                  <a:pt x="176" y="276"/>
                </a:cubicBezTo>
                <a:cubicBezTo>
                  <a:pt x="202" y="276"/>
                  <a:pt x="223" y="297"/>
                  <a:pt x="223" y="323"/>
                </a:cubicBezTo>
                <a:close/>
                <a:moveTo>
                  <a:pt x="273" y="61"/>
                </a:moveTo>
                <a:cubicBezTo>
                  <a:pt x="273" y="35"/>
                  <a:pt x="294" y="14"/>
                  <a:pt x="320" y="14"/>
                </a:cubicBezTo>
                <a:cubicBezTo>
                  <a:pt x="346" y="14"/>
                  <a:pt x="367" y="35"/>
                  <a:pt x="367" y="61"/>
                </a:cubicBezTo>
                <a:cubicBezTo>
                  <a:pt x="367" y="87"/>
                  <a:pt x="346" y="108"/>
                  <a:pt x="320" y="108"/>
                </a:cubicBezTo>
                <a:cubicBezTo>
                  <a:pt x="294" y="108"/>
                  <a:pt x="273" y="87"/>
                  <a:pt x="273" y="61"/>
                </a:cubicBezTo>
                <a:close/>
                <a:moveTo>
                  <a:pt x="454" y="592"/>
                </a:moveTo>
                <a:cubicBezTo>
                  <a:pt x="454" y="618"/>
                  <a:pt x="433" y="639"/>
                  <a:pt x="407" y="639"/>
                </a:cubicBezTo>
                <a:cubicBezTo>
                  <a:pt x="381" y="639"/>
                  <a:pt x="360" y="618"/>
                  <a:pt x="360" y="592"/>
                </a:cubicBezTo>
                <a:cubicBezTo>
                  <a:pt x="360" y="566"/>
                  <a:pt x="381" y="545"/>
                  <a:pt x="407" y="545"/>
                </a:cubicBezTo>
                <a:cubicBezTo>
                  <a:pt x="433" y="545"/>
                  <a:pt x="454" y="566"/>
                  <a:pt x="454" y="592"/>
                </a:cubicBezTo>
                <a:close/>
                <a:moveTo>
                  <a:pt x="418" y="323"/>
                </a:moveTo>
                <a:cubicBezTo>
                  <a:pt x="418" y="297"/>
                  <a:pt x="439" y="276"/>
                  <a:pt x="464" y="276"/>
                </a:cubicBezTo>
                <a:cubicBezTo>
                  <a:pt x="490" y="276"/>
                  <a:pt x="511" y="297"/>
                  <a:pt x="511" y="323"/>
                </a:cubicBezTo>
                <a:cubicBezTo>
                  <a:pt x="511" y="348"/>
                  <a:pt x="490" y="369"/>
                  <a:pt x="464" y="369"/>
                </a:cubicBezTo>
                <a:cubicBezTo>
                  <a:pt x="439" y="369"/>
                  <a:pt x="418" y="348"/>
                  <a:pt x="418" y="323"/>
                </a:cubicBezTo>
                <a:close/>
                <a:moveTo>
                  <a:pt x="580" y="639"/>
                </a:moveTo>
                <a:cubicBezTo>
                  <a:pt x="554" y="639"/>
                  <a:pt x="533" y="618"/>
                  <a:pt x="533" y="592"/>
                </a:cubicBezTo>
                <a:cubicBezTo>
                  <a:pt x="533" y="566"/>
                  <a:pt x="554" y="545"/>
                  <a:pt x="580" y="545"/>
                </a:cubicBezTo>
                <a:cubicBezTo>
                  <a:pt x="606" y="545"/>
                  <a:pt x="627" y="566"/>
                  <a:pt x="627" y="592"/>
                </a:cubicBezTo>
                <a:cubicBezTo>
                  <a:pt x="627" y="618"/>
                  <a:pt x="606" y="639"/>
                  <a:pt x="580" y="639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pic>
        <p:nvPicPr>
          <p:cNvPr id="17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9936" y="4725144"/>
            <a:ext cx="122413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а мира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350"/>
            <a:ext cx="12192000" cy="659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трелка влево 8"/>
          <p:cNvSpPr/>
          <p:nvPr/>
        </p:nvSpPr>
        <p:spPr>
          <a:xfrm rot="19753057">
            <a:off x="6035986" y="1137489"/>
            <a:ext cx="1590228" cy="484632"/>
          </a:xfrm>
          <a:prstGeom prst="leftArrow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лево 9"/>
          <p:cNvSpPr/>
          <p:nvPr/>
        </p:nvSpPr>
        <p:spPr>
          <a:xfrm rot="11498883">
            <a:off x="1382458" y="1649229"/>
            <a:ext cx="965104" cy="484632"/>
          </a:xfrm>
          <a:prstGeom prst="leftArrow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8" descr="Файл:Tour eiffel at sunrise from the trocader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47928" y="1412776"/>
            <a:ext cx="504181" cy="878177"/>
          </a:xfrm>
          <a:prstGeom prst="rect">
            <a:avLst/>
          </a:prstGeom>
          <a:noFill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23592" y="1556792"/>
            <a:ext cx="575668" cy="706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ЭЙФЕЛЕВА БАШНЯ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191344" y="980728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Местонахождение: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8040216" y="1052736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Париж, Франция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63352" y="1772816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Высота: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8040216" y="1700808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322 м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63352" y="2636912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Вес: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8040216" y="2492896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10 000 тонн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263352" y="3573016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Название: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8040216" y="3356992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«Железная дама»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263352" y="4365104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Цвет: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7968208" y="4149080"/>
            <a:ext cx="3984576" cy="86409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Коричнево – </a:t>
            </a:r>
          </a:p>
          <a:p>
            <a:pPr algn="ctr">
              <a:defRPr/>
            </a:pP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эйфелевый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263352" y="5229200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Ступенек: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7968208" y="5301208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1792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335360" y="6093296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Платформы: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7968208" y="6165304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3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Picture 5" descr="1_7d054ba33d322f5520e37a6aa4ed794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44736" y="1340768"/>
            <a:ext cx="2991424" cy="46805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180px-Paris_06_Eiffelturm_482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79376" y="1254958"/>
            <a:ext cx="4167787" cy="49666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59896" y="1124744"/>
            <a:ext cx="6638528" cy="518457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Эйфелева </a:t>
            </a:r>
            <a:r>
              <a:rPr lang="ru-RU" sz="3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башня 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достопримечательность </a:t>
            </a:r>
            <a:r>
              <a:rPr lang="ru-RU" sz="3400" b="1" dirty="0">
                <a:latin typeface="Arial" pitchFamily="34" charset="0"/>
                <a:cs typeface="Arial" pitchFamily="34" charset="0"/>
              </a:rPr>
              <a:t>Парижа, всемирно известная как символ Франции, названная в честь своего конструктора Густава 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Эйфеля. </a:t>
            </a:r>
            <a:r>
              <a:rPr lang="ru-RU" sz="3400" b="1" dirty="0">
                <a:latin typeface="Arial" pitchFamily="34" charset="0"/>
                <a:cs typeface="Arial" pitchFamily="34" charset="0"/>
              </a:rPr>
              <a:t>Сам конструктор называл её просто 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– 300 метровой башней. </a:t>
            </a:r>
            <a:endParaRPr lang="ru-RU" sz="3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ЭЙФЕЛЕВА БАШНЯ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3392" y="1628800"/>
            <a:ext cx="6120680" cy="453650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182563" indent="0" algn="ctr" eaLnBrk="1" hangingPunct="1">
              <a:buFontTx/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 1888 году в Барселоне должна была пройти всемирная выставка. Г.Эйфель хотел построить в городе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300-метровую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железную башню. Однако…</a:t>
            </a:r>
          </a:p>
          <a:p>
            <a:pPr marL="182563" indent="0" algn="ctr" eaLnBrk="1" hangingPunct="1">
              <a:buFontTx/>
              <a:buNone/>
            </a:pPr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получил отказ</a:t>
            </a:r>
          </a:p>
        </p:txBody>
      </p:sp>
      <p:pic>
        <p:nvPicPr>
          <p:cNvPr id="11268" name="Picture 4" descr="Первоначальный эскиз башни, 1884 год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4152" y="1124744"/>
            <a:ext cx="4366683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ЭЙФЕЛЕВА БАШНЯ, ПРОЕКТ…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9184" y="1052736"/>
            <a:ext cx="7224968" cy="525658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 eaLnBrk="1" hangingPunct="1">
              <a:buFontTx/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Но на следующий год эта же ярмарка должна была состояться в Париже. Кроме того, 1889 год был для французов круглой датой – исполнялось 100 лет с момента Великой французской революции. Поэтому, власти устроили конкурс среди архитекторов и инженеров. И его выиграл…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Гюстав Эйфель!</a:t>
            </a:r>
          </a:p>
        </p:txBody>
      </p:sp>
      <p:sp>
        <p:nvSpPr>
          <p:cNvPr id="3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ЭЙФЕЛЕВА БАШНЯ, ПРОЕКТ…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40216" y="1221494"/>
            <a:ext cx="3689300" cy="4919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29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368" y="4149080"/>
            <a:ext cx="11175032" cy="1977089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И 28 января 1887 года начались строительные работы. В течение двух с небольшим лет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             300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рабочих возводили на Марсовом поле стальную красавицу.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ЭЙФЕЛЕВА БАШНЯ, ПРОЕКТ…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5" name="Picture 5" descr="Строительство Эйфелевой Башни, 1887—188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8" y="1052736"/>
            <a:ext cx="11161240" cy="280831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9376" y="980728"/>
            <a:ext cx="11449272" cy="54006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     31 марта 1889 года состоялось торжественное открытие Эйфелевой башни. Под патриотические звуки «Марсельезы» Густав Эйфель взобрался на 1792 ступени 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укрепил                                              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флаг. Эйфелева башня была                                             возведена в нужные сроки,                                                за 26 месяцев. Причем                                                              точность ее проектировки                                                                             просто поражала, все было                                                             вымерено до мелочей. 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ЭЙФЕЛЕВА БАШНЯ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2050" name="Picture 2" descr="https://im0-tub-ru.yandex.net/i?id=07bc7bfe81dcd640ae41345586c8b274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86884" y="2780928"/>
            <a:ext cx="4692515" cy="364502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6921a3ccc6e3272c479ebc64d68ff1fa5f5531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9786</TotalTime>
  <Words>828</Words>
  <Application>Microsoft Office PowerPoint</Application>
  <PresentationFormat>Широкоэкранный</PresentationFormat>
  <Paragraphs>106</Paragraphs>
  <Slides>29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5" baseType="lpstr">
      <vt:lpstr>Arial</vt:lpstr>
      <vt:lpstr>Arial Narrow</vt:lpstr>
      <vt:lpstr>Calibri</vt:lpstr>
      <vt:lpstr>Constantia</vt:lpstr>
      <vt:lpstr>Open Sans Light</vt:lpstr>
      <vt:lpstr>Тема Office</vt:lpstr>
      <vt:lpstr> ИСТОРИЯ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Французы окрестили башню  «самой бесполезной и чудовищно страшной конструкцией»,  но, по иронии судьбы, именно она стала символом города.</vt:lpstr>
      <vt:lpstr>Теперь Эйфелева башня - символ Франции и Парижа,  а также одна из самых часто посещаемых и фотографируемых достопримечательностей.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ЗАДАНИЯ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африка</dc:title>
  <dc:creator>Acer</dc:creator>
  <cp:lastModifiedBy>Lenova 330 pro A6</cp:lastModifiedBy>
  <cp:revision>1955</cp:revision>
  <dcterms:created xsi:type="dcterms:W3CDTF">2020-04-27T10:05:42Z</dcterms:created>
  <dcterms:modified xsi:type="dcterms:W3CDTF">2020-12-19T11:57:26Z</dcterms:modified>
</cp:coreProperties>
</file>