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564" r:id="rId2"/>
    <p:sldId id="951" r:id="rId3"/>
    <p:sldId id="1201" r:id="rId4"/>
    <p:sldId id="1202" r:id="rId5"/>
    <p:sldId id="1203" r:id="rId6"/>
    <p:sldId id="1204" r:id="rId7"/>
    <p:sldId id="1205" r:id="rId8"/>
    <p:sldId id="1234" r:id="rId9"/>
    <p:sldId id="1206" r:id="rId10"/>
    <p:sldId id="1207" r:id="rId11"/>
    <p:sldId id="1208" r:id="rId12"/>
    <p:sldId id="1209" r:id="rId13"/>
    <p:sldId id="1210" r:id="rId14"/>
    <p:sldId id="1211" r:id="rId15"/>
    <p:sldId id="1212" r:id="rId16"/>
    <p:sldId id="1213" r:id="rId17"/>
    <p:sldId id="1214" r:id="rId18"/>
    <p:sldId id="1215" r:id="rId19"/>
    <p:sldId id="1216" r:id="rId20"/>
    <p:sldId id="1217" r:id="rId21"/>
    <p:sldId id="1218" r:id="rId22"/>
    <p:sldId id="1228" r:id="rId23"/>
    <p:sldId id="1219" r:id="rId24"/>
    <p:sldId id="1229" r:id="rId25"/>
    <p:sldId id="1235" r:id="rId26"/>
    <p:sldId id="1236" r:id="rId27"/>
    <p:sldId id="1237" r:id="rId28"/>
    <p:sldId id="1220" r:id="rId29"/>
    <p:sldId id="1221" r:id="rId30"/>
    <p:sldId id="1222" r:id="rId31"/>
    <p:sldId id="1226" r:id="rId32"/>
    <p:sldId id="1223" r:id="rId33"/>
    <p:sldId id="1225" r:id="rId34"/>
    <p:sldId id="1232" r:id="rId35"/>
    <p:sldId id="1233" r:id="rId36"/>
    <p:sldId id="1104" r:id="rId37"/>
    <p:sldId id="701" r:id="rId38"/>
  </p:sldIdLst>
  <p:sldSz cx="12192000" cy="6858000"/>
  <p:notesSz cx="6858000" cy="9144000"/>
  <p:custDataLst>
    <p:tags r:id="rId4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08" y="-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A8F6A-A719-4DC8-94AC-BDB5570A48AD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250B9D5-EA85-4EE2-AC01-4AB4C1983EE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Память жертв колониального периода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ADE0474-5764-459F-99B6-2BDA66DC5548}" type="parTrans" cxnId="{2FEBE147-C046-4010-952E-CD32E4E9D31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E677265-4466-4F62-828C-C111B714D3F4}" type="sibTrans" cxnId="{2FEBE147-C046-4010-952E-CD32E4E9D31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C826121-EE82-4EC9-B875-65D4894F13E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Государственные деятели – </a:t>
          </a:r>
          <a:r>
            <a:rPr lang="ru-RU" sz="30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Файзулла</a:t>
          </a:r>
          <a:r>
            <a:rPr lang="ru-RU" sz="3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Ходжаев и </a:t>
          </a:r>
          <a:r>
            <a:rPr lang="ru-RU" sz="30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Юлдаш</a:t>
          </a:r>
          <a:r>
            <a:rPr lang="ru-RU" sz="3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30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Ахунбабаев</a:t>
          </a:r>
          <a:endParaRPr lang="ru-RU" sz="3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852A083-B918-4A3F-BB0D-4F3CE4077B47}" type="parTrans" cxnId="{CECA86A4-65FA-43EB-93DE-217E1A004468}">
      <dgm:prSet/>
      <dgm:spPr/>
      <dgm:t>
        <a:bodyPr/>
        <a:lstStyle/>
        <a:p>
          <a:endParaRPr lang="ru-RU"/>
        </a:p>
      </dgm:t>
    </dgm:pt>
    <dgm:pt modelId="{EF398533-E015-48BD-964F-14D69A400ECB}" type="sibTrans" cxnId="{CECA86A4-65FA-43EB-93DE-217E1A004468}">
      <dgm:prSet/>
      <dgm:spPr/>
      <dgm:t>
        <a:bodyPr/>
        <a:lstStyle/>
        <a:p>
          <a:endParaRPr lang="ru-RU"/>
        </a:p>
      </dgm:t>
    </dgm:pt>
    <dgm:pt modelId="{3074DF41-1D28-4CCF-A636-37D4B67ED0F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Советская Россия в 1917 году свергла Национальное правительство, сформированное в городе Коканде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EA384EA-C1F2-42A9-8166-2FA28480CE50}" type="parTrans" cxnId="{139827F8-8D4B-4599-AD8E-7DD5A80F7739}">
      <dgm:prSet/>
      <dgm:spPr/>
      <dgm:t>
        <a:bodyPr/>
        <a:lstStyle/>
        <a:p>
          <a:endParaRPr lang="ru-RU"/>
        </a:p>
      </dgm:t>
    </dgm:pt>
    <dgm:pt modelId="{88251BFD-17F6-4295-8B62-C46D9A2B066B}" type="sibTrans" cxnId="{139827F8-8D4B-4599-AD8E-7DD5A80F7739}">
      <dgm:prSet/>
      <dgm:spPr/>
      <dgm:t>
        <a:bodyPr/>
        <a:lstStyle/>
        <a:p>
          <a:endParaRPr lang="ru-RU"/>
        </a:p>
      </dgm:t>
    </dgm:pt>
    <dgm:pt modelId="{0D950AE6-A710-461A-92D4-DD89EB6DB1AB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Борьба за независимость продолжалась несколько лет </a:t>
          </a:r>
          <a:endParaRPr lang="ru-RU" dirty="0">
            <a:solidFill>
              <a:srgbClr val="002060"/>
            </a:solidFill>
          </a:endParaRPr>
        </a:p>
      </dgm:t>
    </dgm:pt>
    <dgm:pt modelId="{38DA7195-7AF1-4517-8537-4E5B8BCAA6F0}" type="parTrans" cxnId="{6551F484-63DC-47A9-8428-A3D5183E5815}">
      <dgm:prSet/>
      <dgm:spPr/>
      <dgm:t>
        <a:bodyPr/>
        <a:lstStyle/>
        <a:p>
          <a:endParaRPr lang="ru-RU"/>
        </a:p>
      </dgm:t>
    </dgm:pt>
    <dgm:pt modelId="{05DD33D7-8D1A-42E1-9847-181D9A5BC686}" type="sibTrans" cxnId="{6551F484-63DC-47A9-8428-A3D5183E5815}">
      <dgm:prSet/>
      <dgm:spPr/>
      <dgm:t>
        <a:bodyPr/>
        <a:lstStyle/>
        <a:p>
          <a:endParaRPr lang="ru-RU"/>
        </a:p>
      </dgm:t>
    </dgm:pt>
    <dgm:pt modelId="{71FD606C-BDF9-431F-B036-6ACA5D71E9FB}" type="pres">
      <dgm:prSet presAssocID="{55CA8F6A-A719-4DC8-94AC-BDB5570A48A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624D95-A2BE-4867-8ADD-98BD4BA9D596}" type="pres">
      <dgm:prSet presAssocID="{3074DF41-1D28-4CCF-A636-37D4B67ED0F9}" presName="node" presStyleLbl="node1" presStyleIdx="0" presStyleCnt="4" custScaleX="376214" custLinFactNeighborX="-6009" custLinFactNeighborY="-1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7C73D-8179-40C1-89F3-E6E7F81F8509}" type="pres">
      <dgm:prSet presAssocID="{88251BFD-17F6-4295-8B62-C46D9A2B066B}" presName="sibTrans" presStyleLbl="sibTrans2D1" presStyleIdx="0" presStyleCnt="3"/>
      <dgm:spPr/>
    </dgm:pt>
    <dgm:pt modelId="{A5BCD2F4-5133-44DD-AE7F-3DD4436CB476}" type="pres">
      <dgm:prSet presAssocID="{88251BFD-17F6-4295-8B62-C46D9A2B066B}" presName="connectorText" presStyleLbl="sibTrans2D1" presStyleIdx="0" presStyleCnt="3"/>
      <dgm:spPr/>
    </dgm:pt>
    <dgm:pt modelId="{E712C08C-5704-4735-9598-EEA274B70B84}" type="pres">
      <dgm:prSet presAssocID="{0D950AE6-A710-461A-92D4-DD89EB6DB1AB}" presName="node" presStyleLbl="node1" presStyleIdx="1" presStyleCnt="4" custScaleX="374349" custScaleY="67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ADDBD-DB3D-4A1A-AA1F-6A137C5A7FE7}" type="pres">
      <dgm:prSet presAssocID="{05DD33D7-8D1A-42E1-9847-181D9A5BC686}" presName="sibTrans" presStyleLbl="sibTrans2D1" presStyleIdx="1" presStyleCnt="3"/>
      <dgm:spPr/>
    </dgm:pt>
    <dgm:pt modelId="{E733E47D-E505-4179-9D6D-A62030929355}" type="pres">
      <dgm:prSet presAssocID="{05DD33D7-8D1A-42E1-9847-181D9A5BC686}" presName="connectorText" presStyleLbl="sibTrans2D1" presStyleIdx="1" presStyleCnt="3"/>
      <dgm:spPr/>
    </dgm:pt>
    <dgm:pt modelId="{851EA354-B7BF-4E17-B279-23993A4C3656}" type="pres">
      <dgm:prSet presAssocID="{CC826121-EE82-4EC9-B875-65D4894F13E2}" presName="node" presStyleLbl="node1" presStyleIdx="2" presStyleCnt="4" custScaleX="374349" custScaleY="61761" custLinFactNeighborX="-5136" custLinFactNeighborY="-7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6AD3A-1536-4075-9533-651D8493D5AC}" type="pres">
      <dgm:prSet presAssocID="{EF398533-E015-48BD-964F-14D69A400ECB}" presName="sibTrans" presStyleLbl="sibTrans2D1" presStyleIdx="2" presStyleCnt="3"/>
      <dgm:spPr/>
      <dgm:t>
        <a:bodyPr/>
        <a:lstStyle/>
        <a:p>
          <a:endParaRPr lang="ru-RU"/>
        </a:p>
      </dgm:t>
    </dgm:pt>
    <dgm:pt modelId="{D16DAF3C-D194-4CA8-B621-DB2118CA73E4}" type="pres">
      <dgm:prSet presAssocID="{EF398533-E015-48BD-964F-14D69A400ECB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D92AB306-7E3D-477C-9D22-FDE42D09E422}" type="pres">
      <dgm:prSet presAssocID="{C250B9D5-EA85-4EE2-AC01-4AB4C1983EE1}" presName="node" presStyleLbl="node1" presStyleIdx="3" presStyleCnt="4" custScaleX="374349" custScaleY="48189" custLinFactNeighborX="-3961" custLinFactNeighborY="7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69F42B-9140-4346-B6C6-8CD35481595D}" type="presOf" srcId="{55CA8F6A-A719-4DC8-94AC-BDB5570A48AD}" destId="{71FD606C-BDF9-431F-B036-6ACA5D71E9FB}" srcOrd="0" destOrd="0" presId="urn:microsoft.com/office/officeart/2005/8/layout/process2"/>
    <dgm:cxn modelId="{BEA6CE85-94E5-47FE-85B9-167C791B6903}" type="presOf" srcId="{EF398533-E015-48BD-964F-14D69A400ECB}" destId="{D16DAF3C-D194-4CA8-B621-DB2118CA73E4}" srcOrd="1" destOrd="0" presId="urn:microsoft.com/office/officeart/2005/8/layout/process2"/>
    <dgm:cxn modelId="{9E74F6FC-FBF9-4BFD-BD4C-CD21C3033729}" type="presOf" srcId="{C250B9D5-EA85-4EE2-AC01-4AB4C1983EE1}" destId="{D92AB306-7E3D-477C-9D22-FDE42D09E422}" srcOrd="0" destOrd="0" presId="urn:microsoft.com/office/officeart/2005/8/layout/process2"/>
    <dgm:cxn modelId="{3CC6A552-4C16-450A-A0E9-ED260B7B1D91}" type="presOf" srcId="{CC826121-EE82-4EC9-B875-65D4894F13E2}" destId="{851EA354-B7BF-4E17-B279-23993A4C3656}" srcOrd="0" destOrd="0" presId="urn:microsoft.com/office/officeart/2005/8/layout/process2"/>
    <dgm:cxn modelId="{46848C67-907C-4999-AF7D-59C2E6641610}" type="presOf" srcId="{05DD33D7-8D1A-42E1-9847-181D9A5BC686}" destId="{E733E47D-E505-4179-9D6D-A62030929355}" srcOrd="1" destOrd="0" presId="urn:microsoft.com/office/officeart/2005/8/layout/process2"/>
    <dgm:cxn modelId="{B4448A2E-74C2-49A2-9636-F6E07FFC51C0}" type="presOf" srcId="{3074DF41-1D28-4CCF-A636-37D4B67ED0F9}" destId="{05624D95-A2BE-4867-8ADD-98BD4BA9D596}" srcOrd="0" destOrd="0" presId="urn:microsoft.com/office/officeart/2005/8/layout/process2"/>
    <dgm:cxn modelId="{2235D8FD-DFE0-4990-9C90-F5665101914F}" type="presOf" srcId="{88251BFD-17F6-4295-8B62-C46D9A2B066B}" destId="{C147C73D-8179-40C1-89F3-E6E7F81F8509}" srcOrd="0" destOrd="0" presId="urn:microsoft.com/office/officeart/2005/8/layout/process2"/>
    <dgm:cxn modelId="{2FEBE147-C046-4010-952E-CD32E4E9D311}" srcId="{55CA8F6A-A719-4DC8-94AC-BDB5570A48AD}" destId="{C250B9D5-EA85-4EE2-AC01-4AB4C1983EE1}" srcOrd="3" destOrd="0" parTransId="{AADE0474-5764-459F-99B6-2BDA66DC5548}" sibTransId="{2E677265-4466-4F62-828C-C111B714D3F4}"/>
    <dgm:cxn modelId="{8BCAB3DB-A424-4B23-AD02-E36A158E4500}" type="presOf" srcId="{05DD33D7-8D1A-42E1-9847-181D9A5BC686}" destId="{FD8ADDBD-DB3D-4A1A-AA1F-6A137C5A7FE7}" srcOrd="0" destOrd="0" presId="urn:microsoft.com/office/officeart/2005/8/layout/process2"/>
    <dgm:cxn modelId="{48292C60-79CA-469E-83B4-3B53F7B74E03}" type="presOf" srcId="{0D950AE6-A710-461A-92D4-DD89EB6DB1AB}" destId="{E712C08C-5704-4735-9598-EEA274B70B84}" srcOrd="0" destOrd="0" presId="urn:microsoft.com/office/officeart/2005/8/layout/process2"/>
    <dgm:cxn modelId="{CECA86A4-65FA-43EB-93DE-217E1A004468}" srcId="{55CA8F6A-A719-4DC8-94AC-BDB5570A48AD}" destId="{CC826121-EE82-4EC9-B875-65D4894F13E2}" srcOrd="2" destOrd="0" parTransId="{5852A083-B918-4A3F-BB0D-4F3CE4077B47}" sibTransId="{EF398533-E015-48BD-964F-14D69A400ECB}"/>
    <dgm:cxn modelId="{05B204FA-C9A0-4649-8077-90F2A650F8DE}" type="presOf" srcId="{88251BFD-17F6-4295-8B62-C46D9A2B066B}" destId="{A5BCD2F4-5133-44DD-AE7F-3DD4436CB476}" srcOrd="1" destOrd="0" presId="urn:microsoft.com/office/officeart/2005/8/layout/process2"/>
    <dgm:cxn modelId="{5232FA99-EF8B-414E-A2BB-32BB87A4008A}" type="presOf" srcId="{EF398533-E015-48BD-964F-14D69A400ECB}" destId="{4FD6AD3A-1536-4075-9533-651D8493D5AC}" srcOrd="0" destOrd="0" presId="urn:microsoft.com/office/officeart/2005/8/layout/process2"/>
    <dgm:cxn modelId="{139827F8-8D4B-4599-AD8E-7DD5A80F7739}" srcId="{55CA8F6A-A719-4DC8-94AC-BDB5570A48AD}" destId="{3074DF41-1D28-4CCF-A636-37D4B67ED0F9}" srcOrd="0" destOrd="0" parTransId="{6EA384EA-C1F2-42A9-8166-2FA28480CE50}" sibTransId="{88251BFD-17F6-4295-8B62-C46D9A2B066B}"/>
    <dgm:cxn modelId="{6551F484-63DC-47A9-8428-A3D5183E5815}" srcId="{55CA8F6A-A719-4DC8-94AC-BDB5570A48AD}" destId="{0D950AE6-A710-461A-92D4-DD89EB6DB1AB}" srcOrd="1" destOrd="0" parTransId="{38DA7195-7AF1-4517-8537-4E5B8BCAA6F0}" sibTransId="{05DD33D7-8D1A-42E1-9847-181D9A5BC686}"/>
    <dgm:cxn modelId="{DF284252-FDE2-455F-9C04-70935AB3C4E4}" type="presParOf" srcId="{71FD606C-BDF9-431F-B036-6ACA5D71E9FB}" destId="{05624D95-A2BE-4867-8ADD-98BD4BA9D596}" srcOrd="0" destOrd="0" presId="urn:microsoft.com/office/officeart/2005/8/layout/process2"/>
    <dgm:cxn modelId="{3C79EEF0-3564-445D-9C6E-374454B20207}" type="presParOf" srcId="{71FD606C-BDF9-431F-B036-6ACA5D71E9FB}" destId="{C147C73D-8179-40C1-89F3-E6E7F81F8509}" srcOrd="1" destOrd="0" presId="urn:microsoft.com/office/officeart/2005/8/layout/process2"/>
    <dgm:cxn modelId="{F52A1394-E60A-4348-884C-6398A85466C2}" type="presParOf" srcId="{C147C73D-8179-40C1-89F3-E6E7F81F8509}" destId="{A5BCD2F4-5133-44DD-AE7F-3DD4436CB476}" srcOrd="0" destOrd="0" presId="urn:microsoft.com/office/officeart/2005/8/layout/process2"/>
    <dgm:cxn modelId="{27B4F99F-0009-48A4-90B6-CEF116A973BD}" type="presParOf" srcId="{71FD606C-BDF9-431F-B036-6ACA5D71E9FB}" destId="{E712C08C-5704-4735-9598-EEA274B70B84}" srcOrd="2" destOrd="0" presId="urn:microsoft.com/office/officeart/2005/8/layout/process2"/>
    <dgm:cxn modelId="{9E4DD1C2-8790-408F-92A8-9D960975B896}" type="presParOf" srcId="{71FD606C-BDF9-431F-B036-6ACA5D71E9FB}" destId="{FD8ADDBD-DB3D-4A1A-AA1F-6A137C5A7FE7}" srcOrd="3" destOrd="0" presId="urn:microsoft.com/office/officeart/2005/8/layout/process2"/>
    <dgm:cxn modelId="{2A17D4D7-2DB8-41F6-9F20-A867988BCFCA}" type="presParOf" srcId="{FD8ADDBD-DB3D-4A1A-AA1F-6A137C5A7FE7}" destId="{E733E47D-E505-4179-9D6D-A62030929355}" srcOrd="0" destOrd="0" presId="urn:microsoft.com/office/officeart/2005/8/layout/process2"/>
    <dgm:cxn modelId="{40AC42BA-7055-449B-B3E7-11547E6F4AFF}" type="presParOf" srcId="{71FD606C-BDF9-431F-B036-6ACA5D71E9FB}" destId="{851EA354-B7BF-4E17-B279-23993A4C3656}" srcOrd="4" destOrd="0" presId="urn:microsoft.com/office/officeart/2005/8/layout/process2"/>
    <dgm:cxn modelId="{3A1BC86B-675E-4D92-9A57-3944BB9425B1}" type="presParOf" srcId="{71FD606C-BDF9-431F-B036-6ACA5D71E9FB}" destId="{4FD6AD3A-1536-4075-9533-651D8493D5AC}" srcOrd="5" destOrd="0" presId="urn:microsoft.com/office/officeart/2005/8/layout/process2"/>
    <dgm:cxn modelId="{27516C8F-F7E0-4F51-8E05-944087719113}" type="presParOf" srcId="{4FD6AD3A-1536-4075-9533-651D8493D5AC}" destId="{D16DAF3C-D194-4CA8-B621-DB2118CA73E4}" srcOrd="0" destOrd="0" presId="urn:microsoft.com/office/officeart/2005/8/layout/process2"/>
    <dgm:cxn modelId="{ACD45C77-255A-475A-88E0-18E1C4DEE83A}" type="presParOf" srcId="{71FD606C-BDF9-431F-B036-6ACA5D71E9FB}" destId="{D92AB306-7E3D-477C-9D22-FDE42D09E422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624D95-A2BE-4867-8ADD-98BD4BA9D596}">
      <dsp:nvSpPr>
        <dsp:cNvPr id="0" name=""/>
        <dsp:cNvSpPr/>
      </dsp:nvSpPr>
      <dsp:spPr>
        <a:xfrm>
          <a:off x="-29237" y="0"/>
          <a:ext cx="11795779" cy="13782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Советская Россия в 1917 году свергла Национальное правительство, сформированное в городе Коканде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-29237" y="0"/>
        <a:ext cx="11795779" cy="1378231"/>
      </dsp:txXfrm>
    </dsp:sp>
    <dsp:sp modelId="{C147C73D-8179-40C1-89F3-E6E7F81F8509}">
      <dsp:nvSpPr>
        <dsp:cNvPr id="0" name=""/>
        <dsp:cNvSpPr/>
      </dsp:nvSpPr>
      <dsp:spPr>
        <a:xfrm rot="5400000">
          <a:off x="5608089" y="1415545"/>
          <a:ext cx="521124" cy="6202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5400000">
        <a:off x="5608089" y="1415545"/>
        <a:ext cx="521124" cy="620204"/>
      </dsp:txXfrm>
    </dsp:sp>
    <dsp:sp modelId="{E712C08C-5704-4735-9598-EEA274B70B84}">
      <dsp:nvSpPr>
        <dsp:cNvPr id="0" name=""/>
        <dsp:cNvSpPr/>
      </dsp:nvSpPr>
      <dsp:spPr>
        <a:xfrm>
          <a:off x="0" y="2073064"/>
          <a:ext cx="11737304" cy="9322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Борьба за независимость продолжалась несколько лет </a:t>
          </a:r>
          <a:endParaRPr lang="ru-RU" sz="3000" kern="1200" dirty="0">
            <a:solidFill>
              <a:srgbClr val="002060"/>
            </a:solidFill>
          </a:endParaRPr>
        </a:p>
      </dsp:txBody>
      <dsp:txXfrm>
        <a:off x="0" y="2073064"/>
        <a:ext cx="11737304" cy="932277"/>
      </dsp:txXfrm>
    </dsp:sp>
    <dsp:sp modelId="{FD8ADDBD-DB3D-4A1A-AA1F-6A137C5A7FE7}">
      <dsp:nvSpPr>
        <dsp:cNvPr id="0" name=""/>
        <dsp:cNvSpPr/>
      </dsp:nvSpPr>
      <dsp:spPr>
        <a:xfrm rot="5400000">
          <a:off x="5628837" y="3014992"/>
          <a:ext cx="479629" cy="6202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5400000">
        <a:off x="5628837" y="3014992"/>
        <a:ext cx="479629" cy="620204"/>
      </dsp:txXfrm>
    </dsp:sp>
    <dsp:sp modelId="{851EA354-B7BF-4E17-B279-23993A4C3656}">
      <dsp:nvSpPr>
        <dsp:cNvPr id="0" name=""/>
        <dsp:cNvSpPr/>
      </dsp:nvSpPr>
      <dsp:spPr>
        <a:xfrm>
          <a:off x="0" y="3644848"/>
          <a:ext cx="11737304" cy="8512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Государственные деятели – </a:t>
          </a:r>
          <a:r>
            <a:rPr lang="ru-RU" sz="3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Файзулла</a:t>
          </a:r>
          <a:r>
            <a:rPr lang="ru-RU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Ходжаев и </a:t>
          </a:r>
          <a:r>
            <a:rPr lang="ru-RU" sz="3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Юлдаш</a:t>
          </a:r>
          <a:r>
            <a:rPr lang="ru-RU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3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Ахунбабаев</a:t>
          </a:r>
          <a:endParaRPr lang="ru-RU" sz="3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3644848"/>
        <a:ext cx="11737304" cy="851209"/>
      </dsp:txXfrm>
    </dsp:sp>
    <dsp:sp modelId="{4FD6AD3A-1536-4075-9533-651D8493D5AC}">
      <dsp:nvSpPr>
        <dsp:cNvPr id="0" name=""/>
        <dsp:cNvSpPr/>
      </dsp:nvSpPr>
      <dsp:spPr>
        <a:xfrm rot="5400000">
          <a:off x="5589486" y="4558176"/>
          <a:ext cx="558331" cy="6202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5400000">
        <a:off x="5589486" y="4558176"/>
        <a:ext cx="558331" cy="620204"/>
      </dsp:txXfrm>
    </dsp:sp>
    <dsp:sp modelId="{D92AB306-7E3D-477C-9D22-FDE42D09E422}">
      <dsp:nvSpPr>
        <dsp:cNvPr id="0" name=""/>
        <dsp:cNvSpPr/>
      </dsp:nvSpPr>
      <dsp:spPr>
        <a:xfrm>
          <a:off x="0" y="5240499"/>
          <a:ext cx="11737304" cy="6641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Память жертв колониального периода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5240499"/>
        <a:ext cx="11737304" cy="664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7A6E6-2BEB-4289-8C48-E149BD835215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32F52-5376-4195-AFB7-B4B9DCBDA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379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6252783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1177842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29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29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558863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1" y="280618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51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23217979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9243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5645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065865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55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8445619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33424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80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8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2193573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82092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12016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320262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9346977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0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A1CB-DE4E-4E95-B4AD-60ED9AE334D2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70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70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04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7" r:id="rId14"/>
  </p:sldLayoutIdLst>
  <p:transition spd="slow"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701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385" y="535625"/>
            <a:ext cx="6853767" cy="995676"/>
          </a:xfrm>
        </p:spPr>
        <p:txBody>
          <a:bodyPr wrap="square" tIns="25927">
            <a:spAutoFit/>
          </a:bodyPr>
          <a:lstStyle/>
          <a:p>
            <a:pPr marL="22545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055440" y="2492896"/>
            <a:ext cx="6768752" cy="3769657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/>
                <a:cs typeface="Arial"/>
              </a:rPr>
              <a:t>Тема урока:</a:t>
            </a:r>
          </a:p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«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КОЛОНИАЛЬНАЯ ПОЛИТИКА РОССИЙСКОЙ ИМПЕРИИ  И СОВЕТСКОЙ ВЛАСТИ</a:t>
            </a: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»</a:t>
            </a:r>
          </a:p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/>
                <a:cs typeface="Arial"/>
              </a:rPr>
              <a:t>(2 – урок)</a:t>
            </a: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941984" y="461963"/>
            <a:ext cx="1276349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1984" y="482600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5"/>
            <a:ext cx="361587" cy="767122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ctr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4800" b="1" spc="18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9984432" y="1176284"/>
            <a:ext cx="1143000" cy="452516"/>
          </a:xfrm>
          <a:prstGeom prst="rect">
            <a:avLst/>
          </a:prstGeom>
        </p:spPr>
        <p:txBody>
          <a:bodyPr lIns="0" tIns="21420" rIns="0" bIns="0">
            <a:spAutoFit/>
          </a:bodyPr>
          <a:lstStyle/>
          <a:p>
            <a:pPr algn="ctr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800" b="1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35360" y="2636912"/>
            <a:ext cx="449204" cy="381642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8674" name="AutoShape 2" descr="https://tepka.ru/geografiya_5/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0" name="Picture 2" descr="https://s.fishki.net/upload/users/2017/07/14/1258974/8fd437f8afa3104df0a5a98907dc3d13.jpg"/>
          <p:cNvPicPr>
            <a:picLocks noChangeAspect="1" noChangeArrowheads="1"/>
          </p:cNvPicPr>
          <p:nvPr/>
        </p:nvPicPr>
        <p:blipFill>
          <a:blip r:embed="rId2" cstate="print"/>
          <a:srcRect t="13895" b="3989"/>
          <a:stretch>
            <a:fillRect/>
          </a:stretch>
        </p:blipFill>
        <p:spPr bwMode="auto">
          <a:xfrm>
            <a:off x="7824192" y="2276872"/>
            <a:ext cx="415077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196752"/>
            <a:ext cx="5384800" cy="492941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Среди них отдавшие жизнь за нашу независимость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Абдурауф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Фитрат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Чулпан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Абдулла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Кадыри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известный поэт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Усман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Насыр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и сотни других наших предков.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://player.myshared.ru/104/1404906/slides/slide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2" y="1196752"/>
            <a:ext cx="5400600" cy="4760894"/>
          </a:xfrm>
          <a:prstGeom prst="rect">
            <a:avLst/>
          </a:prstGeom>
          <a:noFill/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НОВЫЕ КОЛОНИАЛЬНЫЕ ПОРЯДКИ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71664" y="1268760"/>
            <a:ext cx="5587032" cy="51845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годы колониальной зависимости от советской России жертвами репрессий стали такие руководители государства как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Файзулла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Ходжаев,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Акмаль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Икрамов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и другие государственные деятели. 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НОВЫЕ КОЛОНИАЛЬНЫЕ ПОРЯДКИ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7410" name="AutoShape 2" descr="https://eltuz.com/wp-content/uploads/2016/03/rasm9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avatars.mds.yandex.net/get-zen_doc/1112006/pub_5be3df921c05d600aaabae57_5be3e29395402500aa7e7f60/scale_1200"/>
          <p:cNvPicPr>
            <a:picLocks noChangeAspect="1" noChangeArrowheads="1"/>
          </p:cNvPicPr>
          <p:nvPr/>
        </p:nvPicPr>
        <p:blipFill>
          <a:blip r:embed="rId2" cstate="print"/>
          <a:srcRect l="27504" r="27767"/>
          <a:stretch>
            <a:fillRect/>
          </a:stretch>
        </p:blipFill>
        <p:spPr bwMode="auto">
          <a:xfrm>
            <a:off x="191344" y="1484784"/>
            <a:ext cx="2808312" cy="4256065"/>
          </a:xfrm>
          <a:prstGeom prst="rect">
            <a:avLst/>
          </a:prstGeom>
          <a:noFill/>
        </p:spPr>
      </p:pic>
      <p:pic>
        <p:nvPicPr>
          <p:cNvPr id="17414" name="Picture 6" descr="https://ic.pics.livejournal.com/red_w1ne/50207646/77632/77632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0296" y="1412776"/>
            <a:ext cx="3162774" cy="4518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1776" y="980728"/>
            <a:ext cx="10959008" cy="125273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Зависимость от власти Российской империи и советской России продолжалась почти 130 лет.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НОВЫЕ КОЛОНИАЛЬНЫЕ ПОРЯДКИ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6386" name="Picture 2" descr="https://theopenasia.net/upload/medialibrary/093/0938ee8e1cf2b1b21632279616c5e9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3992" y="2708920"/>
            <a:ext cx="5721152" cy="3832725"/>
          </a:xfrm>
          <a:prstGeom prst="rect">
            <a:avLst/>
          </a:prstGeom>
          <a:noFill/>
        </p:spPr>
      </p:pic>
      <p:pic>
        <p:nvPicPr>
          <p:cNvPr id="19458" name="Picture 2" descr="https://present5.com/presentation/301930762_437440527/image-55.jpg"/>
          <p:cNvPicPr>
            <a:picLocks noChangeAspect="1" noChangeArrowheads="1"/>
          </p:cNvPicPr>
          <p:nvPr/>
        </p:nvPicPr>
        <p:blipFill>
          <a:blip r:embed="rId3" cstate="print"/>
          <a:srcRect l="4890" t="23800" r="3761" b="4801"/>
          <a:stretch>
            <a:fillRect/>
          </a:stretch>
        </p:blipFill>
        <p:spPr bwMode="auto">
          <a:xfrm>
            <a:off x="263352" y="2708920"/>
            <a:ext cx="5616624" cy="3796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31704" y="1700808"/>
            <a:ext cx="5384800" cy="45259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1991 году Узбекистан добился независимости. Имена и уважение к тем, кто пал за свободу нашей Родины навечно останутся в памяти народа.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НОВЫЕ КОЛОНИАЛЬНЫЕ ПОРЯДКИ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arxiv.uz/data/documents/dd52a7a3-4296-447a-bb6e-222572d50857/page-20.png"/>
          <p:cNvPicPr>
            <a:picLocks noChangeAspect="1" noChangeArrowheads="1"/>
          </p:cNvPicPr>
          <p:nvPr/>
        </p:nvPicPr>
        <p:blipFill>
          <a:blip r:embed="rId2" cstate="print"/>
          <a:srcRect l="56699" t="20941" r="4556" b="9760"/>
          <a:stretch>
            <a:fillRect/>
          </a:stretch>
        </p:blipFill>
        <p:spPr bwMode="auto">
          <a:xfrm>
            <a:off x="335360" y="1412776"/>
            <a:ext cx="2736304" cy="4608512"/>
          </a:xfrm>
          <a:prstGeom prst="rect">
            <a:avLst/>
          </a:prstGeom>
          <a:noFill/>
        </p:spPr>
      </p:pic>
      <p:pic>
        <p:nvPicPr>
          <p:cNvPr id="8" name="Picture 4" descr="http://hilal.kg/image/cache/catalog/boshqa-kitoblar/Abdulla-Avloniy-kir-2-juz-500x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6320" y="1628800"/>
            <a:ext cx="2952328" cy="432048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1124744"/>
            <a:ext cx="5587032" cy="540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2000 году в Ташкенте возведён мемориальный комплекс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«Памяти жертв репрессий»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а 2002 году был построен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Музей памяти жертв репрессий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Так была увековечена память жертв колониального периода.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https://fotouz.uz/uploads/posts/2019-04/1555242970_memorial_to_the_victims_of_repression_original_31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16" y="1052736"/>
            <a:ext cx="5544616" cy="2556440"/>
          </a:xfrm>
          <a:prstGeom prst="rect">
            <a:avLst/>
          </a:prstGeom>
          <a:noFill/>
        </p:spPr>
      </p:pic>
      <p:pic>
        <p:nvPicPr>
          <p:cNvPr id="7" name="Picture 2" descr="http://www.capone-online.ru/all-photo/UZ/pUZ-0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2024" y="3789040"/>
            <a:ext cx="5472608" cy="2808312"/>
          </a:xfrm>
          <a:prstGeom prst="rect">
            <a:avLst/>
          </a:prstGeom>
          <a:noFill/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НОВЫЕ КОЛОНИАЛЬНЫЕ ПОРЯДКИ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9376" y="1124744"/>
            <a:ext cx="5384800" cy="50014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Выдающийся государственный деятель Узбекистана -                             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Файзулла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Ходжаев родился в 1896 году в Бухаре в семье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богатого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купца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Отучившись           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 года в одном из медресе Бухары, он отправляется на учёбу в Москву.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ФАЙЗУЛЛА ХОДЖАЕВ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https://centralasia-adventures.com/image/data/info/uzbekistan/bukhara/faizullah_khodjaev/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84784"/>
            <a:ext cx="5699787" cy="42748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1340768"/>
            <a:ext cx="5384800" cy="47854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течении последующих 5-ти лет обучается там в одной из частных школ. В 1912 году молодой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Файзулла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становится членом политической партии «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Младобухарцев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ФАЙЗУЛЛА ХОДЖАЕВ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s://mytashkent.uz/wp-content/uploads/2017/09/4589572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9976" y="1340768"/>
            <a:ext cx="6055246" cy="46386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1600206"/>
            <a:ext cx="5587032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то же время одну часть огромного состояния, которое оставил ему отец, тратит на строительство школ нового типа. К тому же, он оказывает финансовую поддержку партии                             «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Младобухарцев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ФАЙЗУЛЛА ХОДЖАЕВ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mytashkent.uz/wp-content/uploads/2015/09/sch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4" y="1628800"/>
            <a:ext cx="5184576" cy="43204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Цель партии заключалась в том, чтобы ограничить власть эмира Бухары. Однако, эмир не хотел что-либо менять или предпринимать в государстве. Всё вышло наоборот и «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Младобухарцы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 стали объектом гонений.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ФАЙЗУЛЛА ХОДЖАЕВ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0244" name="Picture 4" descr="https://cdn1.img.sputnik.tj/images/102664/81/1026648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4" y="2060848"/>
            <a:ext cx="5472608" cy="36724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Подобная тактика эмира сблизила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Файзуллу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Ходжаева с советской Россией.                                               2 сентября 1920 года эмир Бухары был свёргнут с престола.                   В Бухаре установили республику.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187011.selcdn.ru/thumbnails/photos/2017/04/18/1brlsfw2j16h0kdy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628800"/>
            <a:ext cx="5701689" cy="4437112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ФАЙЗУЛЛА ХОДЖАЕВ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479376" y="1052736"/>
            <a:ext cx="11305256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НОВЫЕ КОЛОНИАЛЬНЫЕ ПОРЯДКИ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479376" y="2204864"/>
            <a:ext cx="1123324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БАСМАЧЕСТВО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551384" y="3284984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БОРЦЫ ЗА НЕЗАВИСИМОСТЬ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1384" y="4293096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ФАЙЗУЛЛА ХОДЖАЕВ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51384" y="5229200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ЮЛДАШ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АХУНБАБАЕВ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5326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6" grpId="0" animBg="1" autoUpdateAnimBg="0"/>
      <p:bldP spid="7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1268760"/>
            <a:ext cx="5384800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Новое государство стало именоваться Бухарская народная советская республика (БНСР).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Файзулла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Ходжаев в новом правительстве занял место, если называть по нынешним меркам, премьер-министра.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ФАЙЗУЛЛА ХОДЖАЕВ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s://upload.wikimedia.org/wikipedia/commons/6/6a/%D0%91%D1%83%D1%85%D0%B0%D1%80%D1%81%D0%BA%D0%B0%D1%8F_%D0%9D%D0%A1%D0%A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984" y="980728"/>
            <a:ext cx="5509374" cy="3550077"/>
          </a:xfrm>
          <a:prstGeom prst="rect">
            <a:avLst/>
          </a:prstGeom>
          <a:noFill/>
        </p:spPr>
      </p:pic>
      <p:pic>
        <p:nvPicPr>
          <p:cNvPr id="8196" name="Picture 4" descr="http://images.myshared.ru/7/844790/slide_11.jpg"/>
          <p:cNvPicPr>
            <a:picLocks noChangeAspect="1" noChangeArrowheads="1"/>
          </p:cNvPicPr>
          <p:nvPr/>
        </p:nvPicPr>
        <p:blipFill>
          <a:blip r:embed="rId3" cstate="print"/>
          <a:srcRect l="2362" t="40550" r="10226" b="16400"/>
          <a:stretch>
            <a:fillRect/>
          </a:stretch>
        </p:blipFill>
        <p:spPr bwMode="auto">
          <a:xfrm>
            <a:off x="6168008" y="4725144"/>
            <a:ext cx="4896544" cy="180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1925 году Туркестанская земля была разделена                       на 5 республик. К каждому из них стали добавляться термины «Советская социалистическая», что означало государство рабочих - крестьян.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ФАЙЗУЛЛА ХОДЖАЕВ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s://upload.wikimedia.org/wikipedia/commons/thumb/a/a8/SovietCentralAsia1922ru.svg/800px-SovietCentralAsia1922ru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040" y="1772816"/>
            <a:ext cx="5146106" cy="41940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ФАЙЗУЛЛА ХОДЖАЕВ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127449" y="1052736"/>
            <a:ext cx="792088" cy="1702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1344" y="3212976"/>
            <a:ext cx="3096344" cy="792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Казахскую ССР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503712" y="1196752"/>
            <a:ext cx="792088" cy="324036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135560" y="5229200"/>
            <a:ext cx="3240360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Узбекскую ССР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879976" y="1052736"/>
            <a:ext cx="792088" cy="170297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295800" y="3068960"/>
            <a:ext cx="3384376" cy="792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Таджикскую ССР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7680176" y="1196752"/>
            <a:ext cx="792088" cy="345638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672064" y="5301208"/>
            <a:ext cx="3384376" cy="792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 smtClean="0"/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Киргизскую ССР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9696400" y="1268760"/>
            <a:ext cx="792088" cy="170297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8400256" y="3212976"/>
            <a:ext cx="3600400" cy="7200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 smtClean="0"/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Туркменскую ССР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1196752"/>
            <a:ext cx="5832648" cy="52565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err="1" smtClean="0">
                <a:latin typeface="Arial" pitchFamily="34" charset="0"/>
                <a:cs typeface="Arial" pitchFamily="34" charset="0"/>
              </a:rPr>
              <a:t>Юлдаш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Ахунбабаев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стал первым руководителем Узбекской советской социалистической республики,                           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Файзулла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Ходжаев                                  премьер - министром. Однако, Узбекская республика фактически                    не была независимой, подчиняясь советской России.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ФАЙЗУЛЛА ХОДЖАЕВ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6148" name="Picture 4" descr="https://ic.pics.livejournal.com/helengreentree/24565690/236948/236948_1000.jpg"/>
          <p:cNvPicPr>
            <a:picLocks noChangeAspect="1" noChangeArrowheads="1"/>
          </p:cNvPicPr>
          <p:nvPr/>
        </p:nvPicPr>
        <p:blipFill>
          <a:blip r:embed="rId2" cstate="print"/>
          <a:srcRect b="7895"/>
          <a:stretch>
            <a:fillRect/>
          </a:stretch>
        </p:blipFill>
        <p:spPr bwMode="auto">
          <a:xfrm>
            <a:off x="6384032" y="1124744"/>
            <a:ext cx="5092480" cy="2664296"/>
          </a:xfrm>
          <a:prstGeom prst="rect">
            <a:avLst/>
          </a:prstGeom>
          <a:noFill/>
        </p:spPr>
      </p:pic>
      <p:pic>
        <p:nvPicPr>
          <p:cNvPr id="6150" name="Picture 6" descr="https://i.pinimg.com/originals/5e/fe/79/5efe79d5c007889b5e5e75c38cf831f7.jpg"/>
          <p:cNvPicPr>
            <a:picLocks noChangeAspect="1" noChangeArrowheads="1"/>
          </p:cNvPicPr>
          <p:nvPr/>
        </p:nvPicPr>
        <p:blipFill>
          <a:blip r:embed="rId3" cstate="print"/>
          <a:srcRect l="4664" t="6384" r="9055" b="7425"/>
          <a:stretch>
            <a:fillRect/>
          </a:stretch>
        </p:blipFill>
        <p:spPr bwMode="auto">
          <a:xfrm>
            <a:off x="6888088" y="4077072"/>
            <a:ext cx="4248472" cy="2232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344" y="980728"/>
            <a:ext cx="5976664" cy="540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Родился в кишлаке Ферганской области в   июле 1885 года. Отец 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бедняк. C 9 лет -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батрак у бая.</a:t>
            </a:r>
          </a:p>
          <a:p>
            <a:pPr algn="ctr">
              <a:buNone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В 1916 году активный участник восстания в Маргилане. Арестован, провёл 2 месяца в тюрьме.</a:t>
            </a:r>
          </a:p>
          <a:p>
            <a:pPr algn="ctr">
              <a:buNone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С 1917 года 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заместитель председателя, председатель кишлачного совета в районе Маргилана.  Активный участник борьбы с басмачеством.</a:t>
            </a:r>
          </a:p>
          <a:p>
            <a:pPr algn="ctr"/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ЮЛДАШ АХУНБАБАЕВ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dunyouzbeklari.com/wp-content/uploads/2013/03/%D0%BE%D1%85%D1%83%D0%BD-%D0%B1%D0%BE%D0%B1%D0%BE.jpg"/>
          <p:cNvPicPr>
            <a:picLocks noChangeAspect="1" noChangeArrowheads="1"/>
          </p:cNvPicPr>
          <p:nvPr/>
        </p:nvPicPr>
        <p:blipFill>
          <a:blip r:embed="rId2" cstate="print"/>
          <a:srcRect b="11907"/>
          <a:stretch>
            <a:fillRect/>
          </a:stretch>
        </p:blipFill>
        <p:spPr bwMode="auto">
          <a:xfrm>
            <a:off x="6456040" y="1052736"/>
            <a:ext cx="5256584" cy="2376264"/>
          </a:xfrm>
          <a:prstGeom prst="rect">
            <a:avLst/>
          </a:prstGeom>
          <a:noFill/>
        </p:spPr>
      </p:pic>
      <p:pic>
        <p:nvPicPr>
          <p:cNvPr id="2052" name="Picture 4" descr="http://visualrian.ru/images/old_preview/6/25/62509_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080" y="3645024"/>
            <a:ext cx="4680520" cy="2786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980728"/>
            <a:ext cx="11017224" cy="540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…По горам пробирается пеший отряд красноармейцев. Вдруг навстречу бойцам выступает молодой, стройный узбек в шапке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рыжим мехом и с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карабином на плече.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- Стойте! Дальше вам идти нельзя! Видите, там, по низу ущелья скачут басмачи, они спешат к перевалу, чтобы на нем устроить вам засаду.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- Так что же нам делать? – растеряно спрашивают красноармейцы.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- Ступайте вот по этой тропе, и вы опередите басмачей. А мы ударим по ним с тылу.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- А много ли вас? – спрашивают красноармейцы.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Мужик в шапке поворачивается к горам и протяжно кричит: "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Дустла-а-а-р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"!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- Как тебя зовут, храбрый джигит? – спрашивают красноармейцы.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Юлдаш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Ахунбабаев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ЮЛДАШ АХУНБАБАЕВ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0" y="1412776"/>
            <a:ext cx="5832648" cy="492941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феврале 1925 года делегат от Маргилана на I учредительном съезде КП Узбекистана. Избран членом ЦК и Бюро ЦК КП Узбекистана. Избран первым Председателем Президиума ЦИК Узбекистана (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1925-1938)…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ЮЛДАШ АХУНБАБАЕВ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5298" name="Picture 2" descr="http://visualrian.ru/images/old_preview/8/22/82209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3861048"/>
            <a:ext cx="5112568" cy="2808312"/>
          </a:xfrm>
          <a:prstGeom prst="rect">
            <a:avLst/>
          </a:prstGeom>
          <a:noFill/>
        </p:spPr>
      </p:pic>
      <p:pic>
        <p:nvPicPr>
          <p:cNvPr id="55300" name="Picture 4" descr="https://mytashkent.uz/wp-content/uploads/2017/09/w110-1.jpg"/>
          <p:cNvPicPr>
            <a:picLocks noChangeAspect="1" noChangeArrowheads="1"/>
          </p:cNvPicPr>
          <p:nvPr/>
        </p:nvPicPr>
        <p:blipFill>
          <a:blip r:embed="rId3" cstate="print"/>
          <a:srcRect l="5940" t="7311" r="3761" b="13727"/>
          <a:stretch>
            <a:fillRect/>
          </a:stretch>
        </p:blipFill>
        <p:spPr bwMode="auto">
          <a:xfrm>
            <a:off x="1055440" y="980728"/>
            <a:ext cx="4320480" cy="27128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1384" y="836712"/>
            <a:ext cx="11031016" cy="125273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народе он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получил прозвище 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Всеузбекского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аксакала».</a:t>
            </a:r>
            <a:r>
              <a:rPr lang="ru-RU" sz="3600" dirty="0" smtClean="0">
                <a:solidFill>
                  <a:srgbClr val="0070C0"/>
                </a:solidFill>
              </a:rPr>
              <a:t>   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ЮЛДАШ АХУНБАБАЕВ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4274" name="Picture 2" descr="http://visualrian.ru/images/old_preview/6/25/62509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9696" y="2564904"/>
            <a:ext cx="5029698" cy="3789040"/>
          </a:xfrm>
          <a:prstGeom prst="rect">
            <a:avLst/>
          </a:prstGeom>
          <a:noFill/>
        </p:spPr>
      </p:pic>
      <p:pic>
        <p:nvPicPr>
          <p:cNvPr id="54276" name="Picture 4" descr="https://thelib.ru/books/00/15/79/00157905/ahunbabaevy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6280" y="2564904"/>
            <a:ext cx="3096344" cy="3653687"/>
          </a:xfrm>
          <a:prstGeom prst="rect">
            <a:avLst/>
          </a:prstGeom>
          <a:noFill/>
        </p:spPr>
      </p:pic>
      <p:pic>
        <p:nvPicPr>
          <p:cNvPr id="54278" name="Picture 6" descr="http://www.old-stamps.com/stamp-images/0000001/0038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368" y="2564904"/>
            <a:ext cx="2711083" cy="38039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1052736"/>
            <a:ext cx="5587032" cy="532859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err="1" smtClean="0">
                <a:latin typeface="Arial" pitchFamily="34" charset="0"/>
                <a:cs typeface="Arial" pitchFamily="34" charset="0"/>
              </a:rPr>
              <a:t>Файзулла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Ходжаев боролся за то, чтобы Узбекистан стал независимым не только на бумаге, но и на самом деле. Он не смог добиться своей цели.</a:t>
            </a:r>
          </a:p>
          <a:p>
            <a:pPr algn="ctr">
              <a:buNone/>
            </a:pPr>
            <a:r>
              <a:rPr lang="ru-RU" b="1" dirty="0" err="1" smtClean="0">
                <a:latin typeface="Arial" pitchFamily="34" charset="0"/>
                <a:cs typeface="Arial" pitchFamily="34" charset="0"/>
              </a:rPr>
              <a:t>Файзулла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Ходжаев горько сожалел о том, что поверил советской России.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ФАЙЗУЛЛА ХОДЖАЕВ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s://www.orexca.com/img/museums/small_museums/hojayev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4152" y="3933056"/>
            <a:ext cx="2736304" cy="2668162"/>
          </a:xfrm>
          <a:prstGeom prst="rect">
            <a:avLst/>
          </a:prstGeom>
          <a:noFill/>
        </p:spPr>
      </p:pic>
      <p:pic>
        <p:nvPicPr>
          <p:cNvPr id="8" name="Picture 7" descr="6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6456040" y="908720"/>
            <a:ext cx="4895850" cy="302101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7408" y="1052736"/>
            <a:ext cx="4766320" cy="31249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Он вышел против того, чтобы превратить Узбекистан в страну, где выращивается только хлопок.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ФАЙЗУЛЛА ХОДЖАЕВ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4100" name="Picture 4" descr="http://www.maxpenson.com/photos/1195.jpg"/>
          <p:cNvPicPr>
            <a:picLocks noChangeAspect="1" noChangeArrowheads="1"/>
          </p:cNvPicPr>
          <p:nvPr/>
        </p:nvPicPr>
        <p:blipFill>
          <a:blip r:embed="rId2" cstate="print"/>
          <a:srcRect b="6331"/>
          <a:stretch>
            <a:fillRect/>
          </a:stretch>
        </p:blipFill>
        <p:spPr bwMode="auto">
          <a:xfrm>
            <a:off x="6168008" y="1052736"/>
            <a:ext cx="5328592" cy="2952328"/>
          </a:xfrm>
          <a:prstGeom prst="rect">
            <a:avLst/>
          </a:prstGeom>
          <a:noFill/>
        </p:spPr>
      </p:pic>
      <p:pic>
        <p:nvPicPr>
          <p:cNvPr id="4102" name="Picture 6" descr="https://img-fotki.yandex.ru/get/6445/141128800.131/0_84cc4_9f54864e_orig.jpg"/>
          <p:cNvPicPr>
            <a:picLocks noChangeAspect="1" noChangeArrowheads="1"/>
          </p:cNvPicPr>
          <p:nvPr/>
        </p:nvPicPr>
        <p:blipFill>
          <a:blip r:embed="rId3" cstate="print"/>
          <a:srcRect b="6769"/>
          <a:stretch>
            <a:fillRect/>
          </a:stretch>
        </p:blipFill>
        <p:spPr bwMode="auto">
          <a:xfrm>
            <a:off x="6240016" y="4221088"/>
            <a:ext cx="5328592" cy="2376264"/>
          </a:xfrm>
          <a:prstGeom prst="rect">
            <a:avLst/>
          </a:prstGeom>
          <a:noFill/>
        </p:spPr>
      </p:pic>
      <p:pic>
        <p:nvPicPr>
          <p:cNvPr id="4104" name="Picture 8" descr="https://187011.selcdn.ru/thumbnails/photos/2017/08/22/0ews3yvmzgn1v10w_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3432" y="4365104"/>
            <a:ext cx="4176464" cy="22630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124744"/>
            <a:ext cx="5659040" cy="50014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1917 году была свергнута династия Романовых, которая занимала российский престол на протяжении более трёхсот лет. Страна была ввергнута в пучину хаоса. Новое правительство не могло справиться со сложившейся ситуацией.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НОВЫЕ КОЛОНИАЛЬНЫЕ ПОРЯДКИ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АДМИН\Desktop\colored-by-klimbim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040" y="1268760"/>
            <a:ext cx="5184576" cy="46480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980729"/>
            <a:ext cx="8064896" cy="266429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Также, будучи борцом за свободу и справедливость хотел, чтобы представители местного населения тоже занимали высокие государственные должности.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ФАЙЗУЛЛА ХОДЖАЕВ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vek-noviy.ru/wp-content/uploads/2017/03/Fayzulla-Hodzha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4312" y="836712"/>
            <a:ext cx="2304256" cy="5544616"/>
          </a:xfrm>
          <a:prstGeom prst="rect">
            <a:avLst/>
          </a:prstGeom>
          <a:noFill/>
        </p:spPr>
      </p:pic>
      <p:pic>
        <p:nvPicPr>
          <p:cNvPr id="6148" name="Picture 4" descr="https://i.ytimg.com/vi/uW3RWR_c_Zg/hqdefault.jpg"/>
          <p:cNvPicPr>
            <a:picLocks noChangeAspect="1" noChangeArrowheads="1"/>
          </p:cNvPicPr>
          <p:nvPr/>
        </p:nvPicPr>
        <p:blipFill>
          <a:blip r:embed="rId3" cstate="print"/>
          <a:srcRect t="10500" b="7601"/>
          <a:stretch>
            <a:fillRect/>
          </a:stretch>
        </p:blipFill>
        <p:spPr bwMode="auto">
          <a:xfrm>
            <a:off x="2063552" y="3861048"/>
            <a:ext cx="4572000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1384" y="1556792"/>
            <a:ext cx="6206480" cy="49685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err="1" smtClean="0">
                <a:latin typeface="Arial" pitchFamily="34" charset="0"/>
                <a:cs typeface="Arial" pitchFamily="34" charset="0"/>
              </a:rPr>
              <a:t>Файзулла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Ходжаев:                              "- Я всю свою жизнь гордился тем, что я являюсь одним из представителей узбекской нации. Думаю, наши предки всегда гордились своей нацией до меня, и я уверен, что мои дети тоже будут гордиться после меня...."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ФАЙЗУЛЛА ХОДЖАЕВ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46082" name="Picture 2" descr="https://i.mycdn.me/i?r=AyH4iRPQ2q0otWIFepML2LxRQCAFvcwPCiSMo_oTuwtz1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2184" y="1556792"/>
            <a:ext cx="3575720" cy="47676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3392" y="1628800"/>
            <a:ext cx="5384800" cy="41330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В 1938 году 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Файзулла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Ходжаев был расстрелян. В 1965 году Высший военный суд признал его невиновным, и он был оправдан.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ФАЙЗУЛЛА ХОДЖАЕВ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xs.uz/upload/post/2018/06/29/ddd153559e8df9216633d5fcfc1ffa7c0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040" y="1628800"/>
            <a:ext cx="5137758" cy="40950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1384" y="908721"/>
            <a:ext cx="11305256" cy="20162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1996 году в нашей стране широко отмечалось                  100-летие со дня рождения видного государственного и политического деятеля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Файзуллы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Ходжаева.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ФАЙЗУЛЛА ХОДЖАЕВ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avatars.mds.yandex.net/get-altay/1775373/2a00000169cdccda46495653f74683de5df2/XXL"/>
          <p:cNvPicPr>
            <a:picLocks noChangeAspect="1" noChangeArrowheads="1"/>
          </p:cNvPicPr>
          <p:nvPr/>
        </p:nvPicPr>
        <p:blipFill>
          <a:blip r:embed="rId2" cstate="print"/>
          <a:srcRect l="8859" r="26173"/>
          <a:stretch>
            <a:fillRect/>
          </a:stretch>
        </p:blipFill>
        <p:spPr bwMode="auto">
          <a:xfrm>
            <a:off x="1271464" y="3068960"/>
            <a:ext cx="3118803" cy="3600400"/>
          </a:xfrm>
          <a:prstGeom prst="rect">
            <a:avLst/>
          </a:prstGeom>
          <a:noFill/>
        </p:spPr>
      </p:pic>
      <p:pic>
        <p:nvPicPr>
          <p:cNvPr id="3076" name="Picture 4" descr="https://f.otzyv.ru/f/08/09/22297/19/0112191555166679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8168" y="3068960"/>
            <a:ext cx="3672408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124744"/>
            <a:ext cx="5384800" cy="28083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Имя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Файзуллы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Ходжаева и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Акмаль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Икрамова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попали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 Стену памяти жертв репрессий, открытую в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России.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Имя Файзуллы Ходжаева попало на Стену памяти жертв репрессий, открытую в Росси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008" y="1124744"/>
            <a:ext cx="5513090" cy="5210175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ФАЙЗУЛЛА ХОДЖАЕВ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1202" name="Picture 2" descr="https://www.podrobno.uz/upload/rk/068/7556EDB0-91E9-4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4149080"/>
            <a:ext cx="5256584" cy="23093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124744"/>
            <a:ext cx="7344816" cy="53285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"Это страшное прошлое нельзя вычеркнуть из национальной памяти. Наш долг – не допустить забвения. Сама память, чёткость и однозначность позиции, оценок в отношении этих мрачных событий служат мощным предостережением от их повторения. Нам и нашим потомкам надо помнить о трагедии репрессий, о тех причинах, которые их породили".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ФАЙЗУЛЛА ХОДЖАЕВ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0178" name="Picture 2" descr="https://www.podrobno.uz/upload/rk/068/234235345436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224" y="1052736"/>
            <a:ext cx="3725223" cy="52715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999829371"/>
              </p:ext>
            </p:extLst>
          </p:nvPr>
        </p:nvGraphicFramePr>
        <p:xfrm>
          <a:off x="191344" y="764704"/>
          <a:ext cx="1173730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2"/>
          <p:cNvSpPr>
            <a:spLocks/>
          </p:cNvSpPr>
          <p:nvPr/>
        </p:nvSpPr>
        <p:spPr bwMode="auto">
          <a:xfrm>
            <a:off x="0" y="3685"/>
            <a:ext cx="12192000" cy="689012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624D95-A2BE-4867-8ADD-98BD4BA9D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05624D95-A2BE-4867-8ADD-98BD4BA9D5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47C73D-8179-40C1-89F3-E6E7F81F8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C147C73D-8179-40C1-89F3-E6E7F81F8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12C08C-5704-4735-9598-EEA274B70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E712C08C-5704-4735-9598-EEA274B70B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8ADDBD-DB3D-4A1A-AA1F-6A137C5A7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FD8ADDBD-DB3D-4A1A-AA1F-6A137C5A7F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1EA354-B7BF-4E17-B279-23993A4C3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851EA354-B7BF-4E17-B279-23993A4C3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D6AD3A-1536-4075-9533-651D8493D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FD6AD3A-1536-4075-9533-651D8493D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2AB306-7E3D-477C-9D22-FDE42D09E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D92AB306-7E3D-477C-9D22-FDE42D09E4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ЗАДАНИЯ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868" y="337246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9303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§33.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102 – 105.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876B8A-D6F4-45DD-A7CB-4E0ADA116FEA}"/>
              </a:ext>
            </a:extLst>
          </p:cNvPr>
          <p:cNvSpPr txBox="1"/>
          <p:nvPr/>
        </p:nvSpPr>
        <p:spPr>
          <a:xfrm>
            <a:off x="4151784" y="2348880"/>
            <a:ext cx="3888432" cy="14994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Выполните задание № 5                   на стр.105.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983BB7E-5EFA-4F55-818D-5990E5EC0F5E}"/>
              </a:ext>
            </a:extLst>
          </p:cNvPr>
          <p:cNvSpPr txBox="1"/>
          <p:nvPr/>
        </p:nvSpPr>
        <p:spPr>
          <a:xfrm>
            <a:off x="8184232" y="3212976"/>
            <a:ext cx="3744416" cy="14994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Ответьте на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вопрос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№ 3                  на стр. 105.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5447928" y="1196752"/>
            <a:ext cx="1385387" cy="100727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9360365" y="1700808"/>
            <a:ext cx="1385387" cy="100727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1583500" y="1700808"/>
            <a:ext cx="1344149" cy="1080120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6" name="Freeform 42"/>
          <p:cNvSpPr>
            <a:spLocks noEditPoints="1"/>
          </p:cNvSpPr>
          <p:nvPr/>
        </p:nvSpPr>
        <p:spPr bwMode="auto">
          <a:xfrm>
            <a:off x="9552384" y="1844824"/>
            <a:ext cx="1056117" cy="792088"/>
          </a:xfrm>
          <a:custGeom>
            <a:avLst/>
            <a:gdLst>
              <a:gd name="T0" fmla="*/ 122 w 419"/>
              <a:gd name="T1" fmla="*/ 141 h 491"/>
              <a:gd name="T2" fmla="*/ 156 w 419"/>
              <a:gd name="T3" fmla="*/ 239 h 491"/>
              <a:gd name="T4" fmla="*/ 169 w 419"/>
              <a:gd name="T5" fmla="*/ 276 h 491"/>
              <a:gd name="T6" fmla="*/ 194 w 419"/>
              <a:gd name="T7" fmla="*/ 293 h 491"/>
              <a:gd name="T8" fmla="*/ 220 w 419"/>
              <a:gd name="T9" fmla="*/ 276 h 491"/>
              <a:gd name="T10" fmla="*/ 233 w 419"/>
              <a:gd name="T11" fmla="*/ 239 h 491"/>
              <a:gd name="T12" fmla="*/ 266 w 419"/>
              <a:gd name="T13" fmla="*/ 141 h 491"/>
              <a:gd name="T14" fmla="*/ 194 w 419"/>
              <a:gd name="T15" fmla="*/ 283 h 491"/>
              <a:gd name="T16" fmla="*/ 207 w 419"/>
              <a:gd name="T17" fmla="*/ 276 h 491"/>
              <a:gd name="T18" fmla="*/ 223 w 419"/>
              <a:gd name="T19" fmla="*/ 263 h 491"/>
              <a:gd name="T20" fmla="*/ 169 w 419"/>
              <a:gd name="T21" fmla="*/ 266 h 491"/>
              <a:gd name="T22" fmla="*/ 165 w 419"/>
              <a:gd name="T23" fmla="*/ 244 h 491"/>
              <a:gd name="T24" fmla="*/ 223 w 419"/>
              <a:gd name="T25" fmla="*/ 263 h 491"/>
              <a:gd name="T26" fmla="*/ 223 w 419"/>
              <a:gd name="T27" fmla="*/ 235 h 491"/>
              <a:gd name="T28" fmla="*/ 199 w 419"/>
              <a:gd name="T29" fmla="*/ 168 h 491"/>
              <a:gd name="T30" fmla="*/ 221 w 419"/>
              <a:gd name="T31" fmla="*/ 134 h 491"/>
              <a:gd name="T32" fmla="*/ 194 w 419"/>
              <a:gd name="T33" fmla="*/ 159 h 491"/>
              <a:gd name="T34" fmla="*/ 168 w 419"/>
              <a:gd name="T35" fmla="*/ 134 h 491"/>
              <a:gd name="T36" fmla="*/ 190 w 419"/>
              <a:gd name="T37" fmla="*/ 168 h 491"/>
              <a:gd name="T38" fmla="*/ 165 w 419"/>
              <a:gd name="T39" fmla="*/ 235 h 491"/>
              <a:gd name="T40" fmla="*/ 132 w 419"/>
              <a:gd name="T41" fmla="*/ 141 h 491"/>
              <a:gd name="T42" fmla="*/ 257 w 419"/>
              <a:gd name="T43" fmla="*/ 141 h 491"/>
              <a:gd name="T44" fmla="*/ 407 w 419"/>
              <a:gd name="T45" fmla="*/ 250 h 491"/>
              <a:gd name="T46" fmla="*/ 374 w 419"/>
              <a:gd name="T47" fmla="*/ 183 h 491"/>
              <a:gd name="T48" fmla="*/ 374 w 419"/>
              <a:gd name="T49" fmla="*/ 118 h 491"/>
              <a:gd name="T50" fmla="*/ 193 w 419"/>
              <a:gd name="T51" fmla="*/ 0 h 491"/>
              <a:gd name="T52" fmla="*/ 61 w 419"/>
              <a:gd name="T53" fmla="*/ 288 h 491"/>
              <a:gd name="T54" fmla="*/ 72 w 419"/>
              <a:gd name="T55" fmla="*/ 454 h 491"/>
              <a:gd name="T56" fmla="*/ 197 w 419"/>
              <a:gd name="T57" fmla="*/ 491 h 491"/>
              <a:gd name="T58" fmla="*/ 259 w 419"/>
              <a:gd name="T59" fmla="*/ 480 h 491"/>
              <a:gd name="T60" fmla="*/ 345 w 419"/>
              <a:gd name="T61" fmla="*/ 413 h 491"/>
              <a:gd name="T62" fmla="*/ 378 w 419"/>
              <a:gd name="T63" fmla="*/ 391 h 491"/>
              <a:gd name="T64" fmla="*/ 378 w 419"/>
              <a:gd name="T65" fmla="*/ 360 h 491"/>
              <a:gd name="T66" fmla="*/ 388 w 419"/>
              <a:gd name="T67" fmla="*/ 339 h 491"/>
              <a:gd name="T68" fmla="*/ 394 w 419"/>
              <a:gd name="T69" fmla="*/ 319 h 491"/>
              <a:gd name="T70" fmla="*/ 390 w 419"/>
              <a:gd name="T71" fmla="*/ 304 h 491"/>
              <a:gd name="T72" fmla="*/ 409 w 419"/>
              <a:gd name="T73" fmla="*/ 289 h 491"/>
              <a:gd name="T74" fmla="*/ 407 w 419"/>
              <a:gd name="T75" fmla="*/ 250 h 491"/>
              <a:gd name="T76" fmla="*/ 385 w 419"/>
              <a:gd name="T77" fmla="*/ 286 h 491"/>
              <a:gd name="T78" fmla="*/ 380 w 419"/>
              <a:gd name="T79" fmla="*/ 307 h 491"/>
              <a:gd name="T80" fmla="*/ 385 w 419"/>
              <a:gd name="T81" fmla="*/ 317 h 491"/>
              <a:gd name="T82" fmla="*/ 376 w 419"/>
              <a:gd name="T83" fmla="*/ 331 h 491"/>
              <a:gd name="T84" fmla="*/ 375 w 419"/>
              <a:gd name="T85" fmla="*/ 344 h 491"/>
              <a:gd name="T86" fmla="*/ 369 w 419"/>
              <a:gd name="T87" fmla="*/ 365 h 491"/>
              <a:gd name="T88" fmla="*/ 347 w 419"/>
              <a:gd name="T89" fmla="*/ 404 h 491"/>
              <a:gd name="T90" fmla="*/ 261 w 419"/>
              <a:gd name="T91" fmla="*/ 386 h 491"/>
              <a:gd name="T92" fmla="*/ 250 w 419"/>
              <a:gd name="T93" fmla="*/ 476 h 491"/>
              <a:gd name="T94" fmla="*/ 89 w 419"/>
              <a:gd name="T95" fmla="*/ 307 h 491"/>
              <a:gd name="T96" fmla="*/ 9 w 419"/>
              <a:gd name="T97" fmla="*/ 167 h 491"/>
              <a:gd name="T98" fmla="*/ 193 w 419"/>
              <a:gd name="T99" fmla="*/ 9 h 491"/>
              <a:gd name="T100" fmla="*/ 365 w 419"/>
              <a:gd name="T101" fmla="*/ 120 h 491"/>
              <a:gd name="T102" fmla="*/ 365 w 419"/>
              <a:gd name="T103" fmla="*/ 180 h 491"/>
              <a:gd name="T104" fmla="*/ 399 w 419"/>
              <a:gd name="T105" fmla="*/ 255 h 491"/>
              <a:gd name="T106" fmla="*/ 405 w 419"/>
              <a:gd name="T107" fmla="*/ 28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7" name="Freeform 116"/>
          <p:cNvSpPr>
            <a:spLocks noEditPoints="1"/>
          </p:cNvSpPr>
          <p:nvPr/>
        </p:nvSpPr>
        <p:spPr bwMode="auto">
          <a:xfrm>
            <a:off x="5591944" y="1412776"/>
            <a:ext cx="1056117" cy="576064"/>
          </a:xfrm>
          <a:custGeom>
            <a:avLst/>
            <a:gdLst>
              <a:gd name="T0" fmla="*/ 566 w 641"/>
              <a:gd name="T1" fmla="*/ 533 h 653"/>
              <a:gd name="T2" fmla="*/ 525 w 641"/>
              <a:gd name="T3" fmla="*/ 323 h 653"/>
              <a:gd name="T4" fmla="*/ 439 w 641"/>
              <a:gd name="T5" fmla="*/ 267 h 653"/>
              <a:gd name="T6" fmla="*/ 381 w 641"/>
              <a:gd name="T7" fmla="*/ 61 h 653"/>
              <a:gd name="T8" fmla="*/ 259 w 641"/>
              <a:gd name="T9" fmla="*/ 61 h 653"/>
              <a:gd name="T10" fmla="*/ 202 w 641"/>
              <a:gd name="T11" fmla="*/ 267 h 653"/>
              <a:gd name="T12" fmla="*/ 115 w 641"/>
              <a:gd name="T13" fmla="*/ 323 h 653"/>
              <a:gd name="T14" fmla="*/ 74 w 641"/>
              <a:gd name="T15" fmla="*/ 533 h 653"/>
              <a:gd name="T16" fmla="*/ 0 w 641"/>
              <a:gd name="T17" fmla="*/ 592 h 653"/>
              <a:gd name="T18" fmla="*/ 122 w 641"/>
              <a:gd name="T19" fmla="*/ 592 h 653"/>
              <a:gd name="T20" fmla="*/ 162 w 641"/>
              <a:gd name="T21" fmla="*/ 382 h 653"/>
              <a:gd name="T22" fmla="*/ 188 w 641"/>
              <a:gd name="T23" fmla="*/ 382 h 653"/>
              <a:gd name="T24" fmla="*/ 173 w 641"/>
              <a:gd name="T25" fmla="*/ 592 h 653"/>
              <a:gd name="T26" fmla="*/ 295 w 641"/>
              <a:gd name="T27" fmla="*/ 592 h 653"/>
              <a:gd name="T28" fmla="*/ 233 w 641"/>
              <a:gd name="T29" fmla="*/ 531 h 653"/>
              <a:gd name="T30" fmla="*/ 237 w 641"/>
              <a:gd name="T31" fmla="*/ 323 h 653"/>
              <a:gd name="T32" fmla="*/ 294 w 641"/>
              <a:gd name="T33" fmla="*/ 116 h 653"/>
              <a:gd name="T34" fmla="*/ 346 w 641"/>
              <a:gd name="T35" fmla="*/ 116 h 653"/>
              <a:gd name="T36" fmla="*/ 404 w 641"/>
              <a:gd name="T37" fmla="*/ 323 h 653"/>
              <a:gd name="T38" fmla="*/ 408 w 641"/>
              <a:gd name="T39" fmla="*/ 531 h 653"/>
              <a:gd name="T40" fmla="*/ 346 w 641"/>
              <a:gd name="T41" fmla="*/ 592 h 653"/>
              <a:gd name="T42" fmla="*/ 468 w 641"/>
              <a:gd name="T43" fmla="*/ 592 h 653"/>
              <a:gd name="T44" fmla="*/ 452 w 641"/>
              <a:gd name="T45" fmla="*/ 382 h 653"/>
              <a:gd name="T46" fmla="*/ 478 w 641"/>
              <a:gd name="T47" fmla="*/ 382 h 653"/>
              <a:gd name="T48" fmla="*/ 519 w 641"/>
              <a:gd name="T49" fmla="*/ 592 h 653"/>
              <a:gd name="T50" fmla="*/ 641 w 641"/>
              <a:gd name="T51" fmla="*/ 592 h 653"/>
              <a:gd name="T52" fmla="*/ 108 w 641"/>
              <a:gd name="T53" fmla="*/ 592 h 653"/>
              <a:gd name="T54" fmla="*/ 14 w 641"/>
              <a:gd name="T55" fmla="*/ 592 h 653"/>
              <a:gd name="T56" fmla="*/ 108 w 641"/>
              <a:gd name="T57" fmla="*/ 592 h 653"/>
              <a:gd name="T58" fmla="*/ 234 w 641"/>
              <a:gd name="T59" fmla="*/ 639 h 653"/>
              <a:gd name="T60" fmla="*/ 234 w 641"/>
              <a:gd name="T61" fmla="*/ 545 h 653"/>
              <a:gd name="T62" fmla="*/ 223 w 641"/>
              <a:gd name="T63" fmla="*/ 323 h 653"/>
              <a:gd name="T64" fmla="*/ 129 w 641"/>
              <a:gd name="T65" fmla="*/ 323 h 653"/>
              <a:gd name="T66" fmla="*/ 223 w 641"/>
              <a:gd name="T67" fmla="*/ 323 h 653"/>
              <a:gd name="T68" fmla="*/ 320 w 641"/>
              <a:gd name="T69" fmla="*/ 14 h 653"/>
              <a:gd name="T70" fmla="*/ 320 w 641"/>
              <a:gd name="T71" fmla="*/ 108 h 653"/>
              <a:gd name="T72" fmla="*/ 454 w 641"/>
              <a:gd name="T73" fmla="*/ 592 h 653"/>
              <a:gd name="T74" fmla="*/ 360 w 641"/>
              <a:gd name="T75" fmla="*/ 592 h 653"/>
              <a:gd name="T76" fmla="*/ 454 w 641"/>
              <a:gd name="T77" fmla="*/ 592 h 653"/>
              <a:gd name="T78" fmla="*/ 464 w 641"/>
              <a:gd name="T79" fmla="*/ 276 h 653"/>
              <a:gd name="T80" fmla="*/ 464 w 641"/>
              <a:gd name="T81" fmla="*/ 369 h 653"/>
              <a:gd name="T82" fmla="*/ 580 w 641"/>
              <a:gd name="T83" fmla="*/ 639 h 653"/>
              <a:gd name="T84" fmla="*/ 580 w 641"/>
              <a:gd name="T85" fmla="*/ 545 h 653"/>
              <a:gd name="T86" fmla="*/ 580 w 641"/>
              <a:gd name="T87" fmla="*/ 639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1" h="653">
                <a:moveTo>
                  <a:pt x="580" y="531"/>
                </a:moveTo>
                <a:cubicBezTo>
                  <a:pt x="575" y="531"/>
                  <a:pt x="571" y="532"/>
                  <a:pt x="566" y="533"/>
                </a:cubicBezTo>
                <a:cubicBezTo>
                  <a:pt x="491" y="377"/>
                  <a:pt x="491" y="377"/>
                  <a:pt x="491" y="377"/>
                </a:cubicBezTo>
                <a:cubicBezTo>
                  <a:pt x="511" y="367"/>
                  <a:pt x="525" y="346"/>
                  <a:pt x="525" y="323"/>
                </a:cubicBezTo>
                <a:cubicBezTo>
                  <a:pt x="525" y="289"/>
                  <a:pt x="498" y="262"/>
                  <a:pt x="464" y="262"/>
                </a:cubicBezTo>
                <a:cubicBezTo>
                  <a:pt x="455" y="262"/>
                  <a:pt x="447" y="264"/>
                  <a:pt x="439" y="267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72" y="97"/>
                  <a:pt x="381" y="80"/>
                  <a:pt x="381" y="61"/>
                </a:cubicBezTo>
                <a:cubicBezTo>
                  <a:pt x="381" y="28"/>
                  <a:pt x="354" y="0"/>
                  <a:pt x="320" y="0"/>
                </a:cubicBezTo>
                <a:cubicBezTo>
                  <a:pt x="287" y="0"/>
                  <a:pt x="259" y="28"/>
                  <a:pt x="259" y="61"/>
                </a:cubicBezTo>
                <a:cubicBezTo>
                  <a:pt x="259" y="80"/>
                  <a:pt x="268" y="97"/>
                  <a:pt x="282" y="109"/>
                </a:cubicBezTo>
                <a:cubicBezTo>
                  <a:pt x="202" y="267"/>
                  <a:pt x="202" y="267"/>
                  <a:pt x="202" y="267"/>
                </a:cubicBezTo>
                <a:cubicBezTo>
                  <a:pt x="194" y="264"/>
                  <a:pt x="185" y="262"/>
                  <a:pt x="176" y="262"/>
                </a:cubicBezTo>
                <a:cubicBezTo>
                  <a:pt x="143" y="262"/>
                  <a:pt x="115" y="289"/>
                  <a:pt x="115" y="323"/>
                </a:cubicBezTo>
                <a:cubicBezTo>
                  <a:pt x="115" y="346"/>
                  <a:pt x="129" y="367"/>
                  <a:pt x="149" y="377"/>
                </a:cubicBezTo>
                <a:cubicBezTo>
                  <a:pt x="74" y="533"/>
                  <a:pt x="74" y="533"/>
                  <a:pt x="74" y="533"/>
                </a:cubicBezTo>
                <a:cubicBezTo>
                  <a:pt x="70" y="532"/>
                  <a:pt x="65" y="531"/>
                  <a:pt x="61" y="531"/>
                </a:cubicBezTo>
                <a:cubicBezTo>
                  <a:pt x="27" y="531"/>
                  <a:pt x="0" y="558"/>
                  <a:pt x="0" y="592"/>
                </a:cubicBezTo>
                <a:cubicBezTo>
                  <a:pt x="0" y="625"/>
                  <a:pt x="27" y="653"/>
                  <a:pt x="61" y="653"/>
                </a:cubicBezTo>
                <a:cubicBezTo>
                  <a:pt x="94" y="653"/>
                  <a:pt x="122" y="625"/>
                  <a:pt x="122" y="592"/>
                </a:cubicBezTo>
                <a:cubicBezTo>
                  <a:pt x="122" y="568"/>
                  <a:pt x="108" y="547"/>
                  <a:pt x="87" y="537"/>
                </a:cubicBezTo>
                <a:cubicBezTo>
                  <a:pt x="162" y="382"/>
                  <a:pt x="162" y="382"/>
                  <a:pt x="162" y="382"/>
                </a:cubicBezTo>
                <a:cubicBezTo>
                  <a:pt x="167" y="383"/>
                  <a:pt x="171" y="383"/>
                  <a:pt x="176" y="383"/>
                </a:cubicBezTo>
                <a:cubicBezTo>
                  <a:pt x="180" y="383"/>
                  <a:pt x="184" y="383"/>
                  <a:pt x="188" y="382"/>
                </a:cubicBezTo>
                <a:cubicBezTo>
                  <a:pt x="219" y="533"/>
                  <a:pt x="219" y="533"/>
                  <a:pt x="219" y="533"/>
                </a:cubicBezTo>
                <a:cubicBezTo>
                  <a:pt x="192" y="540"/>
                  <a:pt x="173" y="564"/>
                  <a:pt x="173" y="592"/>
                </a:cubicBezTo>
                <a:cubicBezTo>
                  <a:pt x="173" y="625"/>
                  <a:pt x="200" y="653"/>
                  <a:pt x="234" y="653"/>
                </a:cubicBezTo>
                <a:cubicBezTo>
                  <a:pt x="267" y="653"/>
                  <a:pt x="295" y="625"/>
                  <a:pt x="295" y="592"/>
                </a:cubicBezTo>
                <a:cubicBezTo>
                  <a:pt x="295" y="558"/>
                  <a:pt x="267" y="531"/>
                  <a:pt x="234" y="531"/>
                </a:cubicBezTo>
                <a:cubicBezTo>
                  <a:pt x="233" y="531"/>
                  <a:pt x="233" y="531"/>
                  <a:pt x="233" y="531"/>
                </a:cubicBezTo>
                <a:cubicBezTo>
                  <a:pt x="202" y="378"/>
                  <a:pt x="202" y="378"/>
                  <a:pt x="202" y="378"/>
                </a:cubicBezTo>
                <a:cubicBezTo>
                  <a:pt x="222" y="368"/>
                  <a:pt x="237" y="347"/>
                  <a:pt x="237" y="323"/>
                </a:cubicBezTo>
                <a:cubicBezTo>
                  <a:pt x="237" y="303"/>
                  <a:pt x="228" y="286"/>
                  <a:pt x="213" y="275"/>
                </a:cubicBezTo>
                <a:cubicBezTo>
                  <a:pt x="294" y="116"/>
                  <a:pt x="294" y="116"/>
                  <a:pt x="294" y="116"/>
                </a:cubicBezTo>
                <a:cubicBezTo>
                  <a:pt x="302" y="120"/>
                  <a:pt x="311" y="122"/>
                  <a:pt x="320" y="122"/>
                </a:cubicBezTo>
                <a:cubicBezTo>
                  <a:pt x="330" y="122"/>
                  <a:pt x="338" y="120"/>
                  <a:pt x="346" y="116"/>
                </a:cubicBezTo>
                <a:cubicBezTo>
                  <a:pt x="427" y="275"/>
                  <a:pt x="427" y="275"/>
                  <a:pt x="427" y="275"/>
                </a:cubicBezTo>
                <a:cubicBezTo>
                  <a:pt x="413" y="286"/>
                  <a:pt x="404" y="303"/>
                  <a:pt x="404" y="323"/>
                </a:cubicBezTo>
                <a:cubicBezTo>
                  <a:pt x="404" y="347"/>
                  <a:pt x="418" y="368"/>
                  <a:pt x="439" y="378"/>
                </a:cubicBezTo>
                <a:cubicBezTo>
                  <a:pt x="408" y="531"/>
                  <a:pt x="408" y="531"/>
                  <a:pt x="408" y="531"/>
                </a:cubicBezTo>
                <a:cubicBezTo>
                  <a:pt x="408" y="531"/>
                  <a:pt x="407" y="531"/>
                  <a:pt x="407" y="531"/>
                </a:cubicBezTo>
                <a:cubicBezTo>
                  <a:pt x="373" y="531"/>
                  <a:pt x="346" y="558"/>
                  <a:pt x="346" y="592"/>
                </a:cubicBezTo>
                <a:cubicBezTo>
                  <a:pt x="346" y="625"/>
                  <a:pt x="373" y="653"/>
                  <a:pt x="407" y="653"/>
                </a:cubicBezTo>
                <a:cubicBezTo>
                  <a:pt x="440" y="653"/>
                  <a:pt x="468" y="625"/>
                  <a:pt x="468" y="592"/>
                </a:cubicBezTo>
                <a:cubicBezTo>
                  <a:pt x="468" y="564"/>
                  <a:pt x="448" y="540"/>
                  <a:pt x="422" y="533"/>
                </a:cubicBezTo>
                <a:cubicBezTo>
                  <a:pt x="452" y="382"/>
                  <a:pt x="452" y="382"/>
                  <a:pt x="452" y="382"/>
                </a:cubicBezTo>
                <a:cubicBezTo>
                  <a:pt x="456" y="383"/>
                  <a:pt x="460" y="383"/>
                  <a:pt x="464" y="383"/>
                </a:cubicBezTo>
                <a:cubicBezTo>
                  <a:pt x="469" y="383"/>
                  <a:pt x="474" y="383"/>
                  <a:pt x="478" y="382"/>
                </a:cubicBezTo>
                <a:cubicBezTo>
                  <a:pt x="553" y="537"/>
                  <a:pt x="553" y="537"/>
                  <a:pt x="553" y="537"/>
                </a:cubicBezTo>
                <a:cubicBezTo>
                  <a:pt x="533" y="547"/>
                  <a:pt x="519" y="568"/>
                  <a:pt x="519" y="592"/>
                </a:cubicBezTo>
                <a:cubicBezTo>
                  <a:pt x="519" y="625"/>
                  <a:pt x="546" y="653"/>
                  <a:pt x="580" y="653"/>
                </a:cubicBezTo>
                <a:cubicBezTo>
                  <a:pt x="613" y="653"/>
                  <a:pt x="641" y="625"/>
                  <a:pt x="641" y="592"/>
                </a:cubicBezTo>
                <a:cubicBezTo>
                  <a:pt x="641" y="558"/>
                  <a:pt x="613" y="531"/>
                  <a:pt x="580" y="531"/>
                </a:cubicBezTo>
                <a:close/>
                <a:moveTo>
                  <a:pt x="108" y="592"/>
                </a:moveTo>
                <a:cubicBezTo>
                  <a:pt x="108" y="618"/>
                  <a:pt x="87" y="639"/>
                  <a:pt x="61" y="639"/>
                </a:cubicBezTo>
                <a:cubicBezTo>
                  <a:pt x="35" y="639"/>
                  <a:pt x="14" y="618"/>
                  <a:pt x="14" y="592"/>
                </a:cubicBezTo>
                <a:cubicBezTo>
                  <a:pt x="14" y="566"/>
                  <a:pt x="35" y="545"/>
                  <a:pt x="61" y="545"/>
                </a:cubicBezTo>
                <a:cubicBezTo>
                  <a:pt x="87" y="545"/>
                  <a:pt x="108" y="566"/>
                  <a:pt x="108" y="592"/>
                </a:cubicBezTo>
                <a:close/>
                <a:moveTo>
                  <a:pt x="281" y="592"/>
                </a:moveTo>
                <a:cubicBezTo>
                  <a:pt x="281" y="618"/>
                  <a:pt x="260" y="639"/>
                  <a:pt x="234" y="639"/>
                </a:cubicBezTo>
                <a:cubicBezTo>
                  <a:pt x="208" y="639"/>
                  <a:pt x="187" y="618"/>
                  <a:pt x="187" y="592"/>
                </a:cubicBezTo>
                <a:cubicBezTo>
                  <a:pt x="187" y="566"/>
                  <a:pt x="208" y="545"/>
                  <a:pt x="234" y="545"/>
                </a:cubicBezTo>
                <a:cubicBezTo>
                  <a:pt x="260" y="545"/>
                  <a:pt x="281" y="566"/>
                  <a:pt x="281" y="592"/>
                </a:cubicBezTo>
                <a:close/>
                <a:moveTo>
                  <a:pt x="223" y="323"/>
                </a:moveTo>
                <a:cubicBezTo>
                  <a:pt x="223" y="348"/>
                  <a:pt x="202" y="369"/>
                  <a:pt x="176" y="369"/>
                </a:cubicBezTo>
                <a:cubicBezTo>
                  <a:pt x="150" y="369"/>
                  <a:pt x="129" y="348"/>
                  <a:pt x="129" y="323"/>
                </a:cubicBezTo>
                <a:cubicBezTo>
                  <a:pt x="129" y="297"/>
                  <a:pt x="150" y="276"/>
                  <a:pt x="176" y="276"/>
                </a:cubicBezTo>
                <a:cubicBezTo>
                  <a:pt x="202" y="276"/>
                  <a:pt x="223" y="297"/>
                  <a:pt x="223" y="323"/>
                </a:cubicBezTo>
                <a:close/>
                <a:moveTo>
                  <a:pt x="273" y="61"/>
                </a:moveTo>
                <a:cubicBezTo>
                  <a:pt x="273" y="35"/>
                  <a:pt x="294" y="14"/>
                  <a:pt x="320" y="14"/>
                </a:cubicBezTo>
                <a:cubicBezTo>
                  <a:pt x="346" y="14"/>
                  <a:pt x="367" y="35"/>
                  <a:pt x="367" y="61"/>
                </a:cubicBezTo>
                <a:cubicBezTo>
                  <a:pt x="367" y="87"/>
                  <a:pt x="346" y="108"/>
                  <a:pt x="320" y="108"/>
                </a:cubicBezTo>
                <a:cubicBezTo>
                  <a:pt x="294" y="108"/>
                  <a:pt x="273" y="87"/>
                  <a:pt x="273" y="61"/>
                </a:cubicBezTo>
                <a:close/>
                <a:moveTo>
                  <a:pt x="454" y="592"/>
                </a:moveTo>
                <a:cubicBezTo>
                  <a:pt x="454" y="618"/>
                  <a:pt x="433" y="639"/>
                  <a:pt x="407" y="639"/>
                </a:cubicBezTo>
                <a:cubicBezTo>
                  <a:pt x="381" y="639"/>
                  <a:pt x="360" y="618"/>
                  <a:pt x="360" y="592"/>
                </a:cubicBezTo>
                <a:cubicBezTo>
                  <a:pt x="360" y="566"/>
                  <a:pt x="381" y="545"/>
                  <a:pt x="407" y="545"/>
                </a:cubicBezTo>
                <a:cubicBezTo>
                  <a:pt x="433" y="545"/>
                  <a:pt x="454" y="566"/>
                  <a:pt x="454" y="592"/>
                </a:cubicBezTo>
                <a:close/>
                <a:moveTo>
                  <a:pt x="418" y="323"/>
                </a:moveTo>
                <a:cubicBezTo>
                  <a:pt x="418" y="297"/>
                  <a:pt x="439" y="276"/>
                  <a:pt x="464" y="276"/>
                </a:cubicBezTo>
                <a:cubicBezTo>
                  <a:pt x="490" y="276"/>
                  <a:pt x="511" y="297"/>
                  <a:pt x="511" y="323"/>
                </a:cubicBezTo>
                <a:cubicBezTo>
                  <a:pt x="511" y="348"/>
                  <a:pt x="490" y="369"/>
                  <a:pt x="464" y="369"/>
                </a:cubicBezTo>
                <a:cubicBezTo>
                  <a:pt x="439" y="369"/>
                  <a:pt x="418" y="348"/>
                  <a:pt x="418" y="323"/>
                </a:cubicBezTo>
                <a:close/>
                <a:moveTo>
                  <a:pt x="580" y="639"/>
                </a:moveTo>
                <a:cubicBezTo>
                  <a:pt x="554" y="639"/>
                  <a:pt x="533" y="618"/>
                  <a:pt x="533" y="592"/>
                </a:cubicBezTo>
                <a:cubicBezTo>
                  <a:pt x="533" y="566"/>
                  <a:pt x="554" y="545"/>
                  <a:pt x="580" y="545"/>
                </a:cubicBezTo>
                <a:cubicBezTo>
                  <a:pt x="606" y="545"/>
                  <a:pt x="627" y="566"/>
                  <a:pt x="627" y="592"/>
                </a:cubicBezTo>
                <a:cubicBezTo>
                  <a:pt x="627" y="618"/>
                  <a:pt x="606" y="639"/>
                  <a:pt x="580" y="639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1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936" y="4725144"/>
            <a:ext cx="12241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1196752"/>
            <a:ext cx="5587032" cy="51845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результате власть захватили коммунисты, которые хотели построить общенародное государство без частной собственности. Но коммунисты не дали обещанную свободу народам тех краёв, которые в своё время были захвачены Российской империей.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НОВЫЕ КОЛОНИАЛЬНЫЕ ПОРЯДКИ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АДМИН\Desktop\110809_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16" y="3789040"/>
            <a:ext cx="5400600" cy="2587418"/>
          </a:xfrm>
          <a:prstGeom prst="rect">
            <a:avLst/>
          </a:prstGeom>
          <a:noFill/>
        </p:spPr>
      </p:pic>
      <p:pic>
        <p:nvPicPr>
          <p:cNvPr id="8" name="Picture 2" descr="C:\Users\АДМИН\Desktop\1478117455_bullet_main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008" y="1124744"/>
            <a:ext cx="5400600" cy="2564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124744"/>
            <a:ext cx="5659040" cy="532859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В том числе и наш край продолжал оставаться колонией теперь уже коммунистической России. Советская Россия в 1917 году свергла Национальное правительство, сформированное в городе Коканде. Колониальная зависимость была усилена.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НОВЫЕ КОЛОНИАЛЬНЫЕ ПОРЯДКИ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2530" name="Picture 2" descr="фото №3 Кокан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16" y="1052736"/>
            <a:ext cx="5472608" cy="54205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196752"/>
            <a:ext cx="5659040" cy="518457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Это стало причиной начала национально- освободительной борьбы. Возглавили борьбу такие командующие как </a:t>
            </a:r>
            <a:r>
              <a:rPr lang="ru-RU" sz="3500" b="1" dirty="0" err="1" smtClean="0">
                <a:latin typeface="Arial" pitchFamily="34" charset="0"/>
                <a:cs typeface="Arial" pitchFamily="34" charset="0"/>
              </a:rPr>
              <a:t>курбаши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dirty="0" err="1" smtClean="0">
                <a:latin typeface="Arial" pitchFamily="34" charset="0"/>
                <a:cs typeface="Arial" pitchFamily="34" charset="0"/>
              </a:rPr>
              <a:t>Мадаминбек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3500" b="1" dirty="0" err="1" smtClean="0">
                <a:latin typeface="Arial" pitchFamily="34" charset="0"/>
                <a:cs typeface="Arial" pitchFamily="34" charset="0"/>
              </a:rPr>
              <a:t>Шермухаммадбек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.                      Борьба за независимость продолжалась несколько лет.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НОВЫЕ КОЛОНИАЛЬНЫЕ ПОРЯДКИ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1508" name="Picture 4" descr="Мадаминбек в центре  (фото из открытых источников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16" y="1124744"/>
            <a:ext cx="5400600" cy="38164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384032" y="5085184"/>
            <a:ext cx="50522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Мадаминбек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в центре 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(фото из открытых источников)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344" y="4221088"/>
            <a:ext cx="11521280" cy="223224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Однако военные силы были неравны. В результате борьба за независимость Родины потерпела поражение. Борцов за независимость Туркестана называли «басмачами» (разбойниками).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БАСМАЧЕСТВО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3554" name="Picture 2" descr="https://imgprx.livejournal.net/14e07b7c2866c613dd520c1afc4dcc0ff1709048/Kg9CbCp5e5cim4xiLVfX-gY-VBTLK5sXX2ZqJx8xj_mGicguYKcXET0eMInsC9lhJbZjCX4FI_8nCP2usKrbcxYEuyeS2l7sCDl9AM21LctZg8yDmjUcRnbvkEddNxh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980728"/>
            <a:ext cx="5112568" cy="3096344"/>
          </a:xfrm>
          <a:prstGeom prst="rect">
            <a:avLst/>
          </a:prstGeom>
          <a:noFill/>
        </p:spPr>
      </p:pic>
      <p:pic>
        <p:nvPicPr>
          <p:cNvPr id="23556" name="Picture 4" descr="https://imgprx.livejournal.net/aed00a0af8471b6d2b636f6aa2a68c970d6830d0/eY4GHj1nn_9LyPTJoubtR-3i9ww4DkGt6TNXbaXnsrrTameyb41tYgvFQVzSziYe9XTl5troRvBBL4Ec0FcoRyAYlBuh2M2BplcZlc07Un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416" y="908720"/>
            <a:ext cx="4248472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1196752"/>
            <a:ext cx="5760640" cy="511256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Басмачество (от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тюрк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басмак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нападать, налетать), вооружённое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движение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 Средней Азии в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1917 - 1926г.г.                                        Являлось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формой классовой борьбы феодалов, баев, кулаков,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национальной буржуазии против Советской власти. 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БАСМАЧЕСТВО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3250" name="Picture 2" descr="https://comstol.info/wp-content/uploads/2015/08/basm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980728"/>
            <a:ext cx="4824536" cy="2981326"/>
          </a:xfrm>
          <a:prstGeom prst="rect">
            <a:avLst/>
          </a:prstGeom>
          <a:noFill/>
        </p:spPr>
      </p:pic>
      <p:pic>
        <p:nvPicPr>
          <p:cNvPr id="53252" name="Picture 4" descr="Война с басмачами. Как это был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056" y="4221088"/>
            <a:ext cx="4896544" cy="22790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9376" y="1196752"/>
            <a:ext cx="5515024" cy="489654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Местную интеллигенцию правительство коммунистов подвергла жестоким репрессиям. Потому что они были самыми активными участниками борьбы за независимость Отчизны.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НОВЫЕ КОЛОНИАЛЬНЫЕ ПОРЯДКИ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i.pinimg.com/originals/c8/23/7f/c8237f9bc6f8b59e5424410b70987138.jpg"/>
          <p:cNvPicPr/>
          <p:nvPr/>
        </p:nvPicPr>
        <p:blipFill>
          <a:blip r:embed="rId2" cstate="print"/>
          <a:srcRect t="24834"/>
          <a:stretch>
            <a:fillRect/>
          </a:stretch>
        </p:blipFill>
        <p:spPr bwMode="auto">
          <a:xfrm>
            <a:off x="6384032" y="1196752"/>
            <a:ext cx="496855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921a3ccc6e3272c479ebc64d68ff1fa5f5531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8046</TotalTime>
  <Words>1033</Words>
  <Application>Microsoft Office PowerPoint</Application>
  <PresentationFormat>Произвольный</PresentationFormat>
  <Paragraphs>100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 ИСТОРИЯ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  ЗАДАНИЯ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</dc:title>
  <dc:creator>Acer</dc:creator>
  <cp:lastModifiedBy>USER</cp:lastModifiedBy>
  <cp:revision>1584</cp:revision>
  <dcterms:created xsi:type="dcterms:W3CDTF">2020-04-27T10:05:42Z</dcterms:created>
  <dcterms:modified xsi:type="dcterms:W3CDTF">2020-12-05T04:32:14Z</dcterms:modified>
</cp:coreProperties>
</file>