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64" r:id="rId2"/>
    <p:sldId id="951" r:id="rId3"/>
    <p:sldId id="1105" r:id="rId4"/>
    <p:sldId id="1106" r:id="rId5"/>
    <p:sldId id="1111" r:id="rId6"/>
    <p:sldId id="1112" r:id="rId7"/>
    <p:sldId id="1113" r:id="rId8"/>
    <p:sldId id="1114" r:id="rId9"/>
    <p:sldId id="1151" r:id="rId10"/>
    <p:sldId id="1161" r:id="rId11"/>
    <p:sldId id="1156" r:id="rId12"/>
    <p:sldId id="1152" r:id="rId13"/>
    <p:sldId id="1153" r:id="rId14"/>
    <p:sldId id="1130" r:id="rId15"/>
    <p:sldId id="1132" r:id="rId16"/>
    <p:sldId id="1158" r:id="rId17"/>
    <p:sldId id="1160" r:id="rId18"/>
    <p:sldId id="1134" r:id="rId19"/>
    <p:sldId id="1137" r:id="rId20"/>
    <p:sldId id="1136" r:id="rId21"/>
    <p:sldId id="1138" r:id="rId22"/>
    <p:sldId id="1142" r:id="rId23"/>
    <p:sldId id="1143" r:id="rId24"/>
    <p:sldId id="1145" r:id="rId25"/>
    <p:sldId id="1146" r:id="rId26"/>
    <p:sldId id="1149" r:id="rId27"/>
    <p:sldId id="1150" r:id="rId28"/>
    <p:sldId id="1154" r:id="rId29"/>
    <p:sldId id="1110" r:id="rId30"/>
    <p:sldId id="1104" r:id="rId31"/>
    <p:sldId id="701" r:id="rId32"/>
  </p:sldIdLst>
  <p:sldSz cx="12192000" cy="6858000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Он положил конец раздробленности во многих странах</a:t>
          </a:r>
          <a:endParaRPr lang="ru-RU" sz="26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CD70578-EB3A-4B03-8572-079D8A1A85F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Восстановил древние торговые пути</a:t>
          </a:r>
          <a:endParaRPr lang="ru-RU" sz="26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048E58C-E402-4C89-BF39-0015119E39DE}" type="parTrans" cxnId="{F0CB86EE-E1A1-40A2-AD43-DF2BB5911E5B}">
      <dgm:prSet/>
      <dgm:spPr/>
      <dgm:t>
        <a:bodyPr/>
        <a:lstStyle/>
        <a:p>
          <a:endParaRPr lang="ru-RU"/>
        </a:p>
      </dgm:t>
    </dgm:pt>
    <dgm:pt modelId="{2ACB57C5-A945-48B0-B3D0-D41D5AFF96AA}" type="sibTrans" cxnId="{F0CB86EE-E1A1-40A2-AD43-DF2BB5911E5B}">
      <dgm:prSet/>
      <dgm:spPr/>
      <dgm:t>
        <a:bodyPr/>
        <a:lstStyle/>
        <a:p>
          <a:endParaRPr lang="ru-RU"/>
        </a:p>
      </dgm:t>
    </dgm:pt>
    <dgm:pt modelId="{29BBDD98-650F-44BC-B27A-AD051EC71D5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Установил </a:t>
          </a:r>
          <a:r>
            <a:rPr lang="ru-RU" sz="2600" b="1" dirty="0" err="1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торгово</a:t>
          </a:r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– дипломатические связи</a:t>
          </a:r>
          <a:endParaRPr lang="ru-RU" sz="26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C10ED0B-F7ED-466F-A3E9-02C9495B347E}" type="parTrans" cxnId="{C5F87673-0517-4642-A89D-0922C4C33CC9}">
      <dgm:prSet/>
      <dgm:spPr/>
      <dgm:t>
        <a:bodyPr/>
        <a:lstStyle/>
        <a:p>
          <a:endParaRPr lang="ru-RU"/>
        </a:p>
      </dgm:t>
    </dgm:pt>
    <dgm:pt modelId="{C0600C5F-7EC5-464C-A56A-34BBD5D19180}" type="sibTrans" cxnId="{C5F87673-0517-4642-A89D-0922C4C33CC9}">
      <dgm:prSet/>
      <dgm:spPr/>
      <dgm:t>
        <a:bodyPr/>
        <a:lstStyle/>
        <a:p>
          <a:endParaRPr lang="ru-RU"/>
        </a:p>
      </dgm:t>
    </dgm:pt>
    <dgm:pt modelId="{ED31221F-8833-4B45-9617-A47A435976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Он покончил с политической раздробленн</a:t>
          </a:r>
          <a:r>
            <a:rPr lang="ru-RU" sz="2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остью и  основал централизованное государство</a:t>
          </a:r>
          <a:endParaRPr lang="ru-RU" sz="28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5BF76FB-9EC1-4C92-91CF-52CEE8CFCD48}" type="parTrans" cxnId="{CB2BE90E-AAC9-4A71-AE31-F77B65296AC7}">
      <dgm:prSet/>
      <dgm:spPr/>
      <dgm:t>
        <a:bodyPr/>
        <a:lstStyle/>
        <a:p>
          <a:endParaRPr lang="ru-RU"/>
        </a:p>
      </dgm:t>
    </dgm:pt>
    <dgm:pt modelId="{0C1811EF-4079-450F-9AB0-CA51AAF9A2E5}" type="sibTrans" cxnId="{CB2BE90E-AAC9-4A71-AE31-F77B65296AC7}">
      <dgm:prSet/>
      <dgm:spPr/>
      <dgm:t>
        <a:bodyPr/>
        <a:lstStyle/>
        <a:p>
          <a:endParaRPr lang="ru-RU"/>
        </a:p>
      </dgm:t>
    </dgm:pt>
    <dgm:pt modelId="{B349C48D-4F20-4CA3-A2B0-76835968C4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effectLst/>
              <a:latin typeface="Arial" pitchFamily="34" charset="0"/>
              <a:cs typeface="Arial" pitchFamily="34" charset="0"/>
            </a:rPr>
            <a:t>Была создана выгодная обстановка для восстановления экономики</a:t>
          </a:r>
          <a:endParaRPr lang="ru-RU" sz="2600" dirty="0">
            <a:effectLst/>
            <a:latin typeface="Arial" pitchFamily="34" charset="0"/>
            <a:cs typeface="Arial" pitchFamily="34" charset="0"/>
          </a:endParaRPr>
        </a:p>
      </dgm:t>
    </dgm:pt>
    <dgm:pt modelId="{78F70620-5356-44B7-BAE5-A499F455AD25}" type="parTrans" cxnId="{62C96268-8D76-4E6D-BDA1-EA5B26B6D397}">
      <dgm:prSet/>
      <dgm:spPr/>
      <dgm:t>
        <a:bodyPr/>
        <a:lstStyle/>
        <a:p>
          <a:endParaRPr lang="ru-RU"/>
        </a:p>
      </dgm:t>
    </dgm:pt>
    <dgm:pt modelId="{44A39A6B-6063-4F26-A6E5-960B274D7F59}" type="sibTrans" cxnId="{62C96268-8D76-4E6D-BDA1-EA5B26B6D397}">
      <dgm:prSet/>
      <dgm:spPr/>
      <dgm:t>
        <a:bodyPr/>
        <a:lstStyle/>
        <a:p>
          <a:endParaRPr lang="ru-RU"/>
        </a:p>
      </dgm:t>
    </dgm:pt>
    <dgm:pt modelId="{B801C9E4-C94B-4AEE-90A8-74D82E87F9B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Были сооружены новые каналы и расширились посевные площади</a:t>
          </a:r>
          <a:endParaRPr lang="ru-RU" sz="26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7AC6B1A-9157-4268-B72A-AFF9AECD9488}" type="parTrans" cxnId="{0C314E0B-2503-4C8B-94BD-98783BC7ADCD}">
      <dgm:prSet/>
      <dgm:spPr/>
      <dgm:t>
        <a:bodyPr/>
        <a:lstStyle/>
        <a:p>
          <a:endParaRPr lang="ru-RU"/>
        </a:p>
      </dgm:t>
    </dgm:pt>
    <dgm:pt modelId="{E1755E57-3DB8-4D63-BDA7-EC1BCA460255}" type="sibTrans" cxnId="{0C314E0B-2503-4C8B-94BD-98783BC7ADCD}">
      <dgm:prSet/>
      <dgm:spPr/>
      <dgm:t>
        <a:bodyPr/>
        <a:lstStyle/>
        <a:p>
          <a:endParaRPr lang="ru-RU"/>
        </a:p>
      </dgm:t>
    </dgm:pt>
    <dgm:pt modelId="{D557A7D4-CE6D-489F-8369-0186C23E7F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6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Развивались ремесло,  торговля, наука и культура, благоустраивались и становились многолюдными города</a:t>
          </a:r>
          <a:endParaRPr lang="ru-RU" sz="26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A464B00-C5F2-49D6-B005-E5529EBB91B2}" type="parTrans" cxnId="{8F7BFCEC-A679-4DEC-AF64-C70EFCF80FCD}">
      <dgm:prSet/>
      <dgm:spPr/>
      <dgm:t>
        <a:bodyPr/>
        <a:lstStyle/>
        <a:p>
          <a:endParaRPr lang="ru-RU"/>
        </a:p>
      </dgm:t>
    </dgm:pt>
    <dgm:pt modelId="{A3AE6115-8FC2-4457-B673-9CB94FA4191D}" type="sibTrans" cxnId="{8F7BFCEC-A679-4DEC-AF64-C70EFCF80FCD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</dgm:pt>
    <dgm:pt modelId="{D567C730-DD68-46E1-A22A-F176D2A2CC66}" type="pres">
      <dgm:prSet presAssocID="{5AEA5DF2-BAB0-4681-BF39-87C22855AC29}" presName="cycle" presStyleCnt="0"/>
      <dgm:spPr/>
    </dgm:pt>
    <dgm:pt modelId="{A947C46B-5867-4BC9-AC38-E6C9A369784B}" type="pres">
      <dgm:prSet presAssocID="{5AEA5DF2-BAB0-4681-BF39-87C22855AC29}" presName="srcNode" presStyleLbl="node1" presStyleIdx="0" presStyleCnt="7"/>
      <dgm:spPr/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7"/>
      <dgm:spPr/>
    </dgm:pt>
    <dgm:pt modelId="{86E7A872-48A4-4919-8E3D-ABD06DE8A46D}" type="pres">
      <dgm:prSet presAssocID="{5AEA5DF2-BAB0-4681-BF39-87C22855AC29}" presName="dstNode" presStyleLbl="node1" presStyleIdx="0" presStyleCnt="7"/>
      <dgm:spPr/>
    </dgm:pt>
    <dgm:pt modelId="{AE2E0BAB-0D3F-468D-8886-FA1976F6F373}" type="pres">
      <dgm:prSet presAssocID="{F5D4BDFC-961E-4984-B4A7-5587A40001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</dgm:pt>
    <dgm:pt modelId="{CBF2B214-68F4-409B-9590-C65D1C84A25E}" type="pres">
      <dgm:prSet presAssocID="{F5D4BDFC-961E-4984-B4A7-5587A4000157}" presName="accentRepeatNode" presStyleLbl="solidFgAcc1" presStyleIdx="0" presStyleCnt="7"/>
      <dgm:spPr/>
    </dgm:pt>
    <dgm:pt modelId="{3D78F7C0-A1F8-4316-BE97-69EEF5815DF9}" type="pres">
      <dgm:prSet presAssocID="{8CD70578-EB3A-4B03-8572-079D8A1A85F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4D13-CD15-4A60-8F11-7E655EB7A29D}" type="pres">
      <dgm:prSet presAssocID="{8CD70578-EB3A-4B03-8572-079D8A1A85F4}" presName="accent_2" presStyleCnt="0"/>
      <dgm:spPr/>
    </dgm:pt>
    <dgm:pt modelId="{D1E44DFB-321A-4890-A565-2E94A49A6D26}" type="pres">
      <dgm:prSet presAssocID="{8CD70578-EB3A-4B03-8572-079D8A1A85F4}" presName="accentRepeatNode" presStyleLbl="solidFgAcc1" presStyleIdx="1" presStyleCnt="7"/>
      <dgm:spPr/>
    </dgm:pt>
    <dgm:pt modelId="{9100D6D6-D597-400F-A2C0-3CCC471A666C}" type="pres">
      <dgm:prSet presAssocID="{29BBDD98-650F-44BC-B27A-AD051EC71D5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1A2B-2B47-4B66-84DA-D4479076EB05}" type="pres">
      <dgm:prSet presAssocID="{29BBDD98-650F-44BC-B27A-AD051EC71D5A}" presName="accent_3" presStyleCnt="0"/>
      <dgm:spPr/>
    </dgm:pt>
    <dgm:pt modelId="{86FE0FE5-BDD0-4E30-BD12-0C0E47FD9082}" type="pres">
      <dgm:prSet presAssocID="{29BBDD98-650F-44BC-B27A-AD051EC71D5A}" presName="accentRepeatNode" presStyleLbl="solidFgAcc1" presStyleIdx="2" presStyleCnt="7"/>
      <dgm:spPr/>
    </dgm:pt>
    <dgm:pt modelId="{D017D1E8-5415-4968-BBEC-D1AD686B6D5A}" type="pres">
      <dgm:prSet presAssocID="{ED31221F-8833-4B45-9617-A47A435976A0}" presName="text_4" presStyleLbl="node1" presStyleIdx="3" presStyleCnt="7" custScaleY="114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95AB-223F-4882-A8C0-D6335A03FC7B}" type="pres">
      <dgm:prSet presAssocID="{ED31221F-8833-4B45-9617-A47A435976A0}" presName="accent_4" presStyleCnt="0"/>
      <dgm:spPr/>
    </dgm:pt>
    <dgm:pt modelId="{D527AA0E-56B0-405B-BB43-9873A981CBAF}" type="pres">
      <dgm:prSet presAssocID="{ED31221F-8833-4B45-9617-A47A435976A0}" presName="accentRepeatNode" presStyleLbl="solidFgAcc1" presStyleIdx="3" presStyleCnt="7"/>
      <dgm:spPr/>
    </dgm:pt>
    <dgm:pt modelId="{17298035-2FBA-4E02-82D3-7995CA367B33}" type="pres">
      <dgm:prSet presAssocID="{B349C48D-4F20-4CA3-A2B0-76835968C4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2091-F361-4289-A22A-F83E309849B4}" type="pres">
      <dgm:prSet presAssocID="{B349C48D-4F20-4CA3-A2B0-76835968C4D6}" presName="accent_5" presStyleCnt="0"/>
      <dgm:spPr/>
    </dgm:pt>
    <dgm:pt modelId="{2FE2698E-CF56-4033-9A48-350D0052B287}" type="pres">
      <dgm:prSet presAssocID="{B349C48D-4F20-4CA3-A2B0-76835968C4D6}" presName="accentRepeatNode" presStyleLbl="solidFgAcc1" presStyleIdx="4" presStyleCnt="7"/>
      <dgm:spPr/>
    </dgm:pt>
    <dgm:pt modelId="{C26390B8-39DD-4928-9E79-EF0467EABAA5}" type="pres">
      <dgm:prSet presAssocID="{B801C9E4-C94B-4AEE-90A8-74D82E87F9B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414A2-FA66-4FC4-AEFC-CAFBBD0F05ED}" type="pres">
      <dgm:prSet presAssocID="{B801C9E4-C94B-4AEE-90A8-74D82E87F9B4}" presName="accent_6" presStyleCnt="0"/>
      <dgm:spPr/>
    </dgm:pt>
    <dgm:pt modelId="{65F7DD86-677D-4641-BD71-92B2743B92F9}" type="pres">
      <dgm:prSet presAssocID="{B801C9E4-C94B-4AEE-90A8-74D82E87F9B4}" presName="accentRepeatNode" presStyleLbl="solidFgAcc1" presStyleIdx="5" presStyleCnt="7"/>
      <dgm:spPr/>
    </dgm:pt>
    <dgm:pt modelId="{4628013E-7F95-4C6C-9B6F-7202F34AB0DD}" type="pres">
      <dgm:prSet presAssocID="{D557A7D4-CE6D-489F-8369-0186C23E7F84}" presName="text_7" presStyleLbl="node1" presStyleIdx="6" presStyleCnt="7" custScaleY="10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C7B3-835D-4563-8B7D-6D0A983B9C18}" type="pres">
      <dgm:prSet presAssocID="{D557A7D4-CE6D-489F-8369-0186C23E7F84}" presName="accent_7" presStyleCnt="0"/>
      <dgm:spPr/>
    </dgm:pt>
    <dgm:pt modelId="{2C877893-9445-4538-BB20-A9DE9E287775}" type="pres">
      <dgm:prSet presAssocID="{D557A7D4-CE6D-489F-8369-0186C23E7F84}" presName="accentRepeatNode" presStyleLbl="solidFgAcc1" presStyleIdx="6" presStyleCnt="7"/>
      <dgm:spPr/>
    </dgm:pt>
  </dgm:ptLst>
  <dgm:cxnLst>
    <dgm:cxn modelId="{8F7BFCEC-A679-4DEC-AF64-C70EFCF80FCD}" srcId="{5AEA5DF2-BAB0-4681-BF39-87C22855AC29}" destId="{D557A7D4-CE6D-489F-8369-0186C23E7F84}" srcOrd="6" destOrd="0" parTransId="{FA464B00-C5F2-49D6-B005-E5529EBB91B2}" sibTransId="{A3AE6115-8FC2-4457-B673-9CB94FA4191D}"/>
    <dgm:cxn modelId="{F0CB86EE-E1A1-40A2-AD43-DF2BB5911E5B}" srcId="{5AEA5DF2-BAB0-4681-BF39-87C22855AC29}" destId="{8CD70578-EB3A-4B03-8572-079D8A1A85F4}" srcOrd="1" destOrd="0" parTransId="{7048E58C-E402-4C89-BF39-0015119E39DE}" sibTransId="{2ACB57C5-A945-48B0-B3D0-D41D5AFF96AA}"/>
    <dgm:cxn modelId="{CB2BE90E-AAC9-4A71-AE31-F77B65296AC7}" srcId="{5AEA5DF2-BAB0-4681-BF39-87C22855AC29}" destId="{ED31221F-8833-4B45-9617-A47A435976A0}" srcOrd="3" destOrd="0" parTransId="{65BF76FB-9EC1-4C92-91CF-52CEE8CFCD48}" sibTransId="{0C1811EF-4079-450F-9AB0-CA51AAF9A2E5}"/>
    <dgm:cxn modelId="{97A4B651-CA69-424C-813A-E380D13F0627}" type="presOf" srcId="{B801C9E4-C94B-4AEE-90A8-74D82E87F9B4}" destId="{C26390B8-39DD-4928-9E79-EF0467EABAA5}" srcOrd="0" destOrd="0" presId="urn:microsoft.com/office/officeart/2008/layout/VerticalCurvedList"/>
    <dgm:cxn modelId="{C5F87673-0517-4642-A89D-0922C4C33CC9}" srcId="{5AEA5DF2-BAB0-4681-BF39-87C22855AC29}" destId="{29BBDD98-650F-44BC-B27A-AD051EC71D5A}" srcOrd="2" destOrd="0" parTransId="{EC10ED0B-F7ED-466F-A3E9-02C9495B347E}" sibTransId="{C0600C5F-7EC5-464C-A56A-34BBD5D19180}"/>
    <dgm:cxn modelId="{8D0018B7-2734-4C5B-A887-5F36B4A912EB}" type="presOf" srcId="{D557A7D4-CE6D-489F-8369-0186C23E7F84}" destId="{4628013E-7F95-4C6C-9B6F-7202F34AB0DD}" srcOrd="0" destOrd="0" presId="urn:microsoft.com/office/officeart/2008/layout/VerticalCurvedList"/>
    <dgm:cxn modelId="{0C314E0B-2503-4C8B-94BD-98783BC7ADCD}" srcId="{5AEA5DF2-BAB0-4681-BF39-87C22855AC29}" destId="{B801C9E4-C94B-4AEE-90A8-74D82E87F9B4}" srcOrd="5" destOrd="0" parTransId="{47AC6B1A-9157-4268-B72A-AFF9AECD9488}" sibTransId="{E1755E57-3DB8-4D63-BDA7-EC1BCA460255}"/>
    <dgm:cxn modelId="{A6B7BB73-5BE7-4BF8-8331-CEEF46691CC5}" type="presOf" srcId="{B349C48D-4F20-4CA3-A2B0-76835968C4D6}" destId="{17298035-2FBA-4E02-82D3-7995CA367B33}" srcOrd="0" destOrd="0" presId="urn:microsoft.com/office/officeart/2008/layout/VerticalCurvedList"/>
    <dgm:cxn modelId="{09CE0638-899F-4208-B909-25DF3D89BE34}" type="presOf" srcId="{F5D4BDFC-961E-4984-B4A7-5587A4000157}" destId="{AE2E0BAB-0D3F-468D-8886-FA1976F6F373}" srcOrd="0" destOrd="0" presId="urn:microsoft.com/office/officeart/2008/layout/VerticalCurvedList"/>
    <dgm:cxn modelId="{ACA02095-155A-4A94-92EE-AD54A5A68ADD}" type="presOf" srcId="{8CD70578-EB3A-4B03-8572-079D8A1A85F4}" destId="{3D78F7C0-A1F8-4316-BE97-69EEF5815DF9}" srcOrd="0" destOrd="0" presId="urn:microsoft.com/office/officeart/2008/layout/VerticalCurvedList"/>
    <dgm:cxn modelId="{321402A6-FB89-4828-92BE-3104CCEE00A6}" type="presOf" srcId="{5AEA5DF2-BAB0-4681-BF39-87C22855AC29}" destId="{581F5D5D-934B-4237-A7F4-2E43682AE493}" srcOrd="0" destOrd="0" presId="urn:microsoft.com/office/officeart/2008/layout/VerticalCurvedList"/>
    <dgm:cxn modelId="{9CB267E9-6E05-44E3-A9F2-9E0AAA2857D6}" type="presOf" srcId="{DC019EE3-A840-46F0-A75F-09F258A8D9A3}" destId="{4A1618EA-520F-43B1-93E8-4B42C32CC5B3}" srcOrd="0" destOrd="0" presId="urn:microsoft.com/office/officeart/2008/layout/VerticalCurvedList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37EB98AC-3CB9-469B-8A88-258DAFF0DC3E}" type="presOf" srcId="{ED31221F-8833-4B45-9617-A47A435976A0}" destId="{D017D1E8-5415-4968-BBEC-D1AD686B6D5A}" srcOrd="0" destOrd="0" presId="urn:microsoft.com/office/officeart/2008/layout/VerticalCurvedList"/>
    <dgm:cxn modelId="{62C96268-8D76-4E6D-BDA1-EA5B26B6D397}" srcId="{5AEA5DF2-BAB0-4681-BF39-87C22855AC29}" destId="{B349C48D-4F20-4CA3-A2B0-76835968C4D6}" srcOrd="4" destOrd="0" parTransId="{78F70620-5356-44B7-BAE5-A499F455AD25}" sibTransId="{44A39A6B-6063-4F26-A6E5-960B274D7F59}"/>
    <dgm:cxn modelId="{C9560D93-BB8B-4DFA-9897-C475499C66ED}" type="presOf" srcId="{29BBDD98-650F-44BC-B27A-AD051EC71D5A}" destId="{9100D6D6-D597-400F-A2C0-3CCC471A666C}" srcOrd="0" destOrd="0" presId="urn:microsoft.com/office/officeart/2008/layout/VerticalCurvedList"/>
    <dgm:cxn modelId="{2396F555-7947-45BF-AABE-53C1F4E3158F}" type="presParOf" srcId="{581F5D5D-934B-4237-A7F4-2E43682AE493}" destId="{619944F2-E7B5-43A4-9563-5937A274237F}" srcOrd="0" destOrd="0" presId="urn:microsoft.com/office/officeart/2008/layout/VerticalCurvedList"/>
    <dgm:cxn modelId="{07BD4D97-0FA6-4B46-844F-F6D29D2AE6DC}" type="presParOf" srcId="{619944F2-E7B5-43A4-9563-5937A274237F}" destId="{D567C730-DD68-46E1-A22A-F176D2A2CC66}" srcOrd="0" destOrd="0" presId="urn:microsoft.com/office/officeart/2008/layout/VerticalCurvedList"/>
    <dgm:cxn modelId="{51284A59-0023-4648-8F29-DA3325A00FCE}" type="presParOf" srcId="{D567C730-DD68-46E1-A22A-F176D2A2CC66}" destId="{A947C46B-5867-4BC9-AC38-E6C9A369784B}" srcOrd="0" destOrd="0" presId="urn:microsoft.com/office/officeart/2008/layout/VerticalCurvedList"/>
    <dgm:cxn modelId="{BED11412-2E74-41EB-8B8D-E33058886698}" type="presParOf" srcId="{D567C730-DD68-46E1-A22A-F176D2A2CC66}" destId="{4A1618EA-520F-43B1-93E8-4B42C32CC5B3}" srcOrd="1" destOrd="0" presId="urn:microsoft.com/office/officeart/2008/layout/VerticalCurvedList"/>
    <dgm:cxn modelId="{8D76F8B9-F1FA-4813-A34C-B7696689BCB4}" type="presParOf" srcId="{D567C730-DD68-46E1-A22A-F176D2A2CC66}" destId="{2A6841A8-B287-4420-83C0-236A8FC65C88}" srcOrd="2" destOrd="0" presId="urn:microsoft.com/office/officeart/2008/layout/VerticalCurvedList"/>
    <dgm:cxn modelId="{848BDE97-EEA7-49E1-B3C9-4F57E1D73937}" type="presParOf" srcId="{D567C730-DD68-46E1-A22A-F176D2A2CC66}" destId="{86E7A872-48A4-4919-8E3D-ABD06DE8A46D}" srcOrd="3" destOrd="0" presId="urn:microsoft.com/office/officeart/2008/layout/VerticalCurvedList"/>
    <dgm:cxn modelId="{FCD2C189-95F2-46A1-86C3-AD68BAC511B6}" type="presParOf" srcId="{619944F2-E7B5-43A4-9563-5937A274237F}" destId="{AE2E0BAB-0D3F-468D-8886-FA1976F6F373}" srcOrd="1" destOrd="0" presId="urn:microsoft.com/office/officeart/2008/layout/VerticalCurvedList"/>
    <dgm:cxn modelId="{28F71F7B-90D5-42E0-BBE8-0DCC058F751D}" type="presParOf" srcId="{619944F2-E7B5-43A4-9563-5937A274237F}" destId="{A1705F86-8E3C-421C-82A6-6EFF04F1D676}" srcOrd="2" destOrd="0" presId="urn:microsoft.com/office/officeart/2008/layout/VerticalCurvedList"/>
    <dgm:cxn modelId="{67BDA566-EBF0-4C66-97A3-3608048EE512}" type="presParOf" srcId="{A1705F86-8E3C-421C-82A6-6EFF04F1D676}" destId="{CBF2B214-68F4-409B-9590-C65D1C84A25E}" srcOrd="0" destOrd="0" presId="urn:microsoft.com/office/officeart/2008/layout/VerticalCurvedList"/>
    <dgm:cxn modelId="{94365252-E49F-4940-9977-6BB6B561F308}" type="presParOf" srcId="{619944F2-E7B5-43A4-9563-5937A274237F}" destId="{3D78F7C0-A1F8-4316-BE97-69EEF5815DF9}" srcOrd="3" destOrd="0" presId="urn:microsoft.com/office/officeart/2008/layout/VerticalCurvedList"/>
    <dgm:cxn modelId="{4DEE1EA9-C8D4-41FD-AED7-6363A63697C0}" type="presParOf" srcId="{619944F2-E7B5-43A4-9563-5937A274237F}" destId="{BFA84D13-CD15-4A60-8F11-7E655EB7A29D}" srcOrd="4" destOrd="0" presId="urn:microsoft.com/office/officeart/2008/layout/VerticalCurvedList"/>
    <dgm:cxn modelId="{D0B22456-6293-4EE2-81C1-B2812D9D6DB9}" type="presParOf" srcId="{BFA84D13-CD15-4A60-8F11-7E655EB7A29D}" destId="{D1E44DFB-321A-4890-A565-2E94A49A6D26}" srcOrd="0" destOrd="0" presId="urn:microsoft.com/office/officeart/2008/layout/VerticalCurvedList"/>
    <dgm:cxn modelId="{19B524BB-E34A-4F8F-ABC9-773801F9B19D}" type="presParOf" srcId="{619944F2-E7B5-43A4-9563-5937A274237F}" destId="{9100D6D6-D597-400F-A2C0-3CCC471A666C}" srcOrd="5" destOrd="0" presId="urn:microsoft.com/office/officeart/2008/layout/VerticalCurvedList"/>
    <dgm:cxn modelId="{5C6B49D5-9B76-4B18-8DE9-36EA28CD3215}" type="presParOf" srcId="{619944F2-E7B5-43A4-9563-5937A274237F}" destId="{3E721A2B-2B47-4B66-84DA-D4479076EB05}" srcOrd="6" destOrd="0" presId="urn:microsoft.com/office/officeart/2008/layout/VerticalCurvedList"/>
    <dgm:cxn modelId="{80423323-2D53-4966-922B-5AA9191EE9DA}" type="presParOf" srcId="{3E721A2B-2B47-4B66-84DA-D4479076EB05}" destId="{86FE0FE5-BDD0-4E30-BD12-0C0E47FD9082}" srcOrd="0" destOrd="0" presId="urn:microsoft.com/office/officeart/2008/layout/VerticalCurvedList"/>
    <dgm:cxn modelId="{3D63EC48-3EEE-4FCE-90B9-FE1319F79811}" type="presParOf" srcId="{619944F2-E7B5-43A4-9563-5937A274237F}" destId="{D017D1E8-5415-4968-BBEC-D1AD686B6D5A}" srcOrd="7" destOrd="0" presId="urn:microsoft.com/office/officeart/2008/layout/VerticalCurvedList"/>
    <dgm:cxn modelId="{DF114396-415A-4659-BFE1-756AE46899E7}" type="presParOf" srcId="{619944F2-E7B5-43A4-9563-5937A274237F}" destId="{238B95AB-223F-4882-A8C0-D6335A03FC7B}" srcOrd="8" destOrd="0" presId="urn:microsoft.com/office/officeart/2008/layout/VerticalCurvedList"/>
    <dgm:cxn modelId="{844E6019-BB21-4A7A-9A35-5AE988C41BCB}" type="presParOf" srcId="{238B95AB-223F-4882-A8C0-D6335A03FC7B}" destId="{D527AA0E-56B0-405B-BB43-9873A981CBAF}" srcOrd="0" destOrd="0" presId="urn:microsoft.com/office/officeart/2008/layout/VerticalCurvedList"/>
    <dgm:cxn modelId="{14AECE4D-1E4E-4453-8DEB-B8B37B78EBFA}" type="presParOf" srcId="{619944F2-E7B5-43A4-9563-5937A274237F}" destId="{17298035-2FBA-4E02-82D3-7995CA367B33}" srcOrd="9" destOrd="0" presId="urn:microsoft.com/office/officeart/2008/layout/VerticalCurvedList"/>
    <dgm:cxn modelId="{3D021A67-2705-46D2-9D87-6F2CE5E984A1}" type="presParOf" srcId="{619944F2-E7B5-43A4-9563-5937A274237F}" destId="{A3952091-F361-4289-A22A-F83E309849B4}" srcOrd="10" destOrd="0" presId="urn:microsoft.com/office/officeart/2008/layout/VerticalCurvedList"/>
    <dgm:cxn modelId="{DDF4D19E-39E1-4A61-A5FA-B890C34F840F}" type="presParOf" srcId="{A3952091-F361-4289-A22A-F83E309849B4}" destId="{2FE2698E-CF56-4033-9A48-350D0052B287}" srcOrd="0" destOrd="0" presId="urn:microsoft.com/office/officeart/2008/layout/VerticalCurvedList"/>
    <dgm:cxn modelId="{DFBE32D7-D2DE-421E-A955-56E8EF7F907E}" type="presParOf" srcId="{619944F2-E7B5-43A4-9563-5937A274237F}" destId="{C26390B8-39DD-4928-9E79-EF0467EABAA5}" srcOrd="11" destOrd="0" presId="urn:microsoft.com/office/officeart/2008/layout/VerticalCurvedList"/>
    <dgm:cxn modelId="{7F6196BB-FBB8-4EA6-9FFB-E20D73874137}" type="presParOf" srcId="{619944F2-E7B5-43A4-9563-5937A274237F}" destId="{626414A2-FA66-4FC4-AEFC-CAFBBD0F05ED}" srcOrd="12" destOrd="0" presId="urn:microsoft.com/office/officeart/2008/layout/VerticalCurvedList"/>
    <dgm:cxn modelId="{7F3ABFAC-18B5-4A9E-8BAE-B2417E35409F}" type="presParOf" srcId="{626414A2-FA66-4FC4-AEFC-CAFBBD0F05ED}" destId="{65F7DD86-677D-4641-BD71-92B2743B92F9}" srcOrd="0" destOrd="0" presId="urn:microsoft.com/office/officeart/2008/layout/VerticalCurvedList"/>
    <dgm:cxn modelId="{B92E34CC-E95B-4B49-8521-D0E29464368F}" type="presParOf" srcId="{619944F2-E7B5-43A4-9563-5937A274237F}" destId="{4628013E-7F95-4C6C-9B6F-7202F34AB0DD}" srcOrd="13" destOrd="0" presId="urn:microsoft.com/office/officeart/2008/layout/VerticalCurvedList"/>
    <dgm:cxn modelId="{8267E665-203E-4246-A10E-26105AFAE639}" type="presParOf" srcId="{619944F2-E7B5-43A4-9563-5937A274237F}" destId="{BAD2C7B3-835D-4563-8B7D-6D0A983B9C18}" srcOrd="14" destOrd="0" presId="urn:microsoft.com/office/officeart/2008/layout/VerticalCurvedList"/>
    <dgm:cxn modelId="{6FCF95E4-2F64-4D20-9793-523DE88E5448}" type="presParOf" srcId="{BAD2C7B3-835D-4563-8B7D-6D0A983B9C18}" destId="{2C877893-9445-4538-BB20-A9DE9E2877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4AB0F-D356-4AA1-8610-8EB658111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0346F-02CE-43DC-B30C-133346B0D0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Объединение территории в Центральной Азии  в единое государство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C6771EA-4DAA-4A59-87D2-5EBD036BBC16}" type="parTrans" cxnId="{3A84C292-B46D-4250-8E6E-AB0A05BC1F34}">
      <dgm:prSet/>
      <dgm:spPr/>
      <dgm:t>
        <a:bodyPr/>
        <a:lstStyle/>
        <a:p>
          <a:endParaRPr lang="ru-RU"/>
        </a:p>
      </dgm:t>
    </dgm:pt>
    <dgm:pt modelId="{45E87B29-B456-4A5B-A325-71744617FBB2}" type="sibTrans" cxnId="{3A84C292-B46D-4250-8E6E-AB0A05BC1F34}">
      <dgm:prSet/>
      <dgm:spPr/>
      <dgm:t>
        <a:bodyPr/>
        <a:lstStyle/>
        <a:p>
          <a:endParaRPr lang="ru-RU"/>
        </a:p>
      </dgm:t>
    </dgm:pt>
    <dgm:pt modelId="{B7A19624-D9AF-4F0B-825F-1F7B17EC20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Разгромил Золотую Орду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2CAB578-381E-40E6-A8BF-63A31B43A597}" type="parTrans" cxnId="{1D79DB4E-E645-4A49-A609-FA3086CD378C}">
      <dgm:prSet/>
      <dgm:spPr/>
      <dgm:t>
        <a:bodyPr/>
        <a:lstStyle/>
        <a:p>
          <a:endParaRPr lang="ru-RU"/>
        </a:p>
      </dgm:t>
    </dgm:pt>
    <dgm:pt modelId="{9CE901B2-7874-42F4-947C-F31B8E4B9538}" type="sibTrans" cxnId="{1D79DB4E-E645-4A49-A609-FA3086CD378C}">
      <dgm:prSet/>
      <dgm:spPr/>
      <dgm:t>
        <a:bodyPr/>
        <a:lstStyle/>
        <a:p>
          <a:endParaRPr lang="ru-RU"/>
        </a:p>
      </dgm:t>
    </dgm:pt>
    <dgm:pt modelId="{434721A2-B58C-4496-86F1-F070ACBBD81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14BFE42-C3CA-4825-84BA-C132B9448A3C}" type="parTrans" cxnId="{1EAB45B3-B48D-440A-9B77-6C4DC5CF178A}">
      <dgm:prSet/>
      <dgm:spPr/>
      <dgm:t>
        <a:bodyPr/>
        <a:lstStyle/>
        <a:p>
          <a:endParaRPr lang="ru-RU"/>
        </a:p>
      </dgm:t>
    </dgm:pt>
    <dgm:pt modelId="{C48314BD-0480-42AD-9205-FA9FDB1DACC1}" type="sibTrans" cxnId="{1EAB45B3-B48D-440A-9B77-6C4DC5CF178A}">
      <dgm:prSet/>
      <dgm:spPr/>
      <dgm:t>
        <a:bodyPr/>
        <a:lstStyle/>
        <a:p>
          <a:endParaRPr lang="ru-RU"/>
        </a:p>
      </dgm:t>
    </dgm:pt>
    <dgm:pt modelId="{2F8E8D8D-FB36-461C-8E6A-4AF5C88B4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Раздробление Османской империи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AF13BF13-EFF3-464E-841B-347FC5241CD5}" type="parTrans" cxnId="{B922EBB4-8D3D-499D-B247-DB6245419590}">
      <dgm:prSet/>
      <dgm:spPr/>
      <dgm:t>
        <a:bodyPr/>
        <a:lstStyle/>
        <a:p>
          <a:endParaRPr lang="ru-RU"/>
        </a:p>
      </dgm:t>
    </dgm:pt>
    <dgm:pt modelId="{74108BC0-3159-491B-A010-D05689EA5154}" type="sibTrans" cxnId="{B922EBB4-8D3D-499D-B247-DB6245419590}">
      <dgm:prSet/>
      <dgm:spPr/>
      <dgm:t>
        <a:bodyPr/>
        <a:lstStyle/>
        <a:p>
          <a:endParaRPr lang="ru-RU"/>
        </a:p>
      </dgm:t>
    </dgm:pt>
    <dgm:pt modelId="{A0805F97-AFB4-4A4C-9247-785AFE2CA05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Восстановление Великого Шелкового пути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B53F3745-FD83-4858-BC63-D657CA867656}" type="parTrans" cxnId="{5E4F5E2A-6237-4B4D-A0D6-B478BAD87C59}">
      <dgm:prSet/>
      <dgm:spPr/>
      <dgm:t>
        <a:bodyPr/>
        <a:lstStyle/>
        <a:p>
          <a:endParaRPr lang="ru-RU"/>
        </a:p>
      </dgm:t>
    </dgm:pt>
    <dgm:pt modelId="{E3CE92C0-F84E-4E38-A068-8F03F7DB11CC}" type="sibTrans" cxnId="{5E4F5E2A-6237-4B4D-A0D6-B478BAD87C59}">
      <dgm:prSet/>
      <dgm:spPr/>
      <dgm:t>
        <a:bodyPr/>
        <a:lstStyle/>
        <a:p>
          <a:endParaRPr lang="ru-RU"/>
        </a:p>
      </dgm:t>
    </dgm:pt>
    <dgm:pt modelId="{42FE976A-4979-46C2-A039-A75B9DFCAC2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73EEA7-A315-4B89-BBF9-0F61C0E4AF49}" type="parTrans" cxnId="{B7DA5F47-EF23-4583-AADC-1EEB42B22CD8}">
      <dgm:prSet/>
      <dgm:spPr/>
      <dgm:t>
        <a:bodyPr/>
        <a:lstStyle/>
        <a:p>
          <a:endParaRPr lang="ru-RU"/>
        </a:p>
      </dgm:t>
    </dgm:pt>
    <dgm:pt modelId="{75903D5B-9747-448C-B079-125FC8CAA152}" type="sibTrans" cxnId="{B7DA5F47-EF23-4583-AADC-1EEB42B22CD8}">
      <dgm:prSet/>
      <dgm:spPr/>
      <dgm:t>
        <a:bodyPr/>
        <a:lstStyle/>
        <a:p>
          <a:endParaRPr lang="ru-RU"/>
        </a:p>
      </dgm:t>
    </dgm:pt>
    <dgm:pt modelId="{A5919D75-0DB6-463E-8054-DB0118EEF8C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Создание благоприятных условий для развития внутренней и внешней политики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FD446BA9-8E38-4262-A05E-DD0DAECBEB38}" type="parTrans" cxnId="{DE2E2B27-2087-4E7E-8DFF-E78D18A21120}">
      <dgm:prSet/>
      <dgm:spPr/>
      <dgm:t>
        <a:bodyPr/>
        <a:lstStyle/>
        <a:p>
          <a:endParaRPr lang="ru-RU"/>
        </a:p>
      </dgm:t>
    </dgm:pt>
    <dgm:pt modelId="{90BAE9D4-2296-4FE9-8B6E-F9B7B93BFE75}" type="sibTrans" cxnId="{DE2E2B27-2087-4E7E-8DFF-E78D18A21120}">
      <dgm:prSet/>
      <dgm:spPr/>
      <dgm:t>
        <a:bodyPr/>
        <a:lstStyle/>
        <a:p>
          <a:endParaRPr lang="ru-RU"/>
        </a:p>
      </dgm:t>
    </dgm:pt>
    <dgm:pt modelId="{EF4A96DA-AF22-4CF9-B1FD-8D11557F547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Великий государственный деятель и полководец в средневековье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AEEF1FE9-988D-4B1E-AE73-DA97308E76A8}" type="parTrans" cxnId="{EC4897EE-F8B0-4B22-83BD-8C8FBAAC8AF9}">
      <dgm:prSet/>
      <dgm:spPr/>
      <dgm:t>
        <a:bodyPr/>
        <a:lstStyle/>
        <a:p>
          <a:endParaRPr lang="ru-RU"/>
        </a:p>
      </dgm:t>
    </dgm:pt>
    <dgm:pt modelId="{1796E9F0-7348-4987-9AED-443080FD5A3B}" type="sibTrans" cxnId="{EC4897EE-F8B0-4B22-83BD-8C8FBAAC8AF9}">
      <dgm:prSet/>
      <dgm:spPr/>
      <dgm:t>
        <a:bodyPr/>
        <a:lstStyle/>
        <a:p>
          <a:endParaRPr lang="ru-RU"/>
        </a:p>
      </dgm:t>
    </dgm:pt>
    <dgm:pt modelId="{2197C3DF-175F-48A4-A988-DB83D338A7A2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ED057A7-1B0B-475D-9B17-E253D06C90E6}" type="sibTrans" cxnId="{6346C35F-491D-4610-B6E5-8F0D2EF38352}">
      <dgm:prSet/>
      <dgm:spPr/>
      <dgm:t>
        <a:bodyPr/>
        <a:lstStyle/>
        <a:p>
          <a:endParaRPr lang="ru-RU"/>
        </a:p>
      </dgm:t>
    </dgm:pt>
    <dgm:pt modelId="{D53D84B7-9551-47FB-9415-F312C579A85D}" type="parTrans" cxnId="{6346C35F-491D-4610-B6E5-8F0D2EF38352}">
      <dgm:prSet/>
      <dgm:spPr/>
      <dgm:t>
        <a:bodyPr/>
        <a:lstStyle/>
        <a:p>
          <a:endParaRPr lang="ru-RU"/>
        </a:p>
      </dgm:t>
    </dgm:pt>
    <dgm:pt modelId="{3E582030-6D3D-45E7-9682-EEAB6E86A806}" type="pres">
      <dgm:prSet presAssocID="{3C54AB0F-D356-4AA1-8610-8EB658111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701DA-7C77-49EA-B9D3-7DF14EBF901E}" type="pres">
      <dgm:prSet presAssocID="{2197C3DF-175F-48A4-A988-DB83D338A7A2}" presName="composite" presStyleCnt="0"/>
      <dgm:spPr/>
    </dgm:pt>
    <dgm:pt modelId="{E5626F00-DBF1-4428-A6B8-D26EA8B673DB}" type="pres">
      <dgm:prSet presAssocID="{2197C3DF-175F-48A4-A988-DB83D338A7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11DAE-7798-40E3-8229-FED1079BE78F}" type="pres">
      <dgm:prSet presAssocID="{2197C3DF-175F-48A4-A988-DB83D338A7A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5EEB0-8431-43E5-9EC0-C749CD5B1696}" type="pres">
      <dgm:prSet presAssocID="{7ED057A7-1B0B-475D-9B17-E253D06C90E6}" presName="sp" presStyleCnt="0"/>
      <dgm:spPr/>
    </dgm:pt>
    <dgm:pt modelId="{87230F77-099C-487A-8747-CE2B38627983}" type="pres">
      <dgm:prSet presAssocID="{434721A2-B58C-4496-86F1-F070ACBBD814}" presName="composite" presStyleCnt="0"/>
      <dgm:spPr/>
    </dgm:pt>
    <dgm:pt modelId="{5BD9C762-CD7B-423C-8C50-8915EF822248}" type="pres">
      <dgm:prSet presAssocID="{434721A2-B58C-4496-86F1-F070ACBBD8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11ED4-72B5-4D34-AE53-48DBB3C4AAE4}" type="pres">
      <dgm:prSet presAssocID="{434721A2-B58C-4496-86F1-F070ACBBD8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A1273-7F25-46B8-AB29-21F08D22EA6E}" type="pres">
      <dgm:prSet presAssocID="{C48314BD-0480-42AD-9205-FA9FDB1DACC1}" presName="sp" presStyleCnt="0"/>
      <dgm:spPr/>
    </dgm:pt>
    <dgm:pt modelId="{37B3386D-A978-4957-9141-71B216228494}" type="pres">
      <dgm:prSet presAssocID="{42FE976A-4979-46C2-A039-A75B9DFCAC2C}" presName="composite" presStyleCnt="0"/>
      <dgm:spPr/>
    </dgm:pt>
    <dgm:pt modelId="{1CE3E387-1904-4436-946F-541825CEAC10}" type="pres">
      <dgm:prSet presAssocID="{42FE976A-4979-46C2-A039-A75B9DFCAC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4E9E2-0540-484B-AF24-553A6C5AC729}" type="pres">
      <dgm:prSet presAssocID="{42FE976A-4979-46C2-A039-A75B9DFCAC2C}" presName="descendantText" presStyleLbl="alignAcc1" presStyleIdx="2" presStyleCnt="3" custScaleY="138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4E70A-3B6B-4FB8-ABD7-027D7035EEAF}" type="presOf" srcId="{434721A2-B58C-4496-86F1-F070ACBBD814}" destId="{5BD9C762-CD7B-423C-8C50-8915EF822248}" srcOrd="0" destOrd="0" presId="urn:microsoft.com/office/officeart/2005/8/layout/chevron2"/>
    <dgm:cxn modelId="{B7DA5F47-EF23-4583-AADC-1EEB42B22CD8}" srcId="{3C54AB0F-D356-4AA1-8610-8EB65811157A}" destId="{42FE976A-4979-46C2-A039-A75B9DFCAC2C}" srcOrd="2" destOrd="0" parTransId="{6573EEA7-A315-4B89-BBF9-0F61C0E4AF49}" sibTransId="{75903D5B-9747-448C-B079-125FC8CAA152}"/>
    <dgm:cxn modelId="{B050B9A9-4B4B-4871-B752-763E8B46968C}" type="presOf" srcId="{2197C3DF-175F-48A4-A988-DB83D338A7A2}" destId="{E5626F00-DBF1-4428-A6B8-D26EA8B673DB}" srcOrd="0" destOrd="0" presId="urn:microsoft.com/office/officeart/2005/8/layout/chevron2"/>
    <dgm:cxn modelId="{061D57ED-08A7-4DF1-86B4-093282B9F9CA}" type="presOf" srcId="{7780346F-02CE-43DC-B30C-133346B0D063}" destId="{3DA11DAE-7798-40E3-8229-FED1079BE78F}" srcOrd="0" destOrd="0" presId="urn:microsoft.com/office/officeart/2005/8/layout/chevron2"/>
    <dgm:cxn modelId="{6346C35F-491D-4610-B6E5-8F0D2EF38352}" srcId="{3C54AB0F-D356-4AA1-8610-8EB65811157A}" destId="{2197C3DF-175F-48A4-A988-DB83D338A7A2}" srcOrd="0" destOrd="0" parTransId="{D53D84B7-9551-47FB-9415-F312C579A85D}" sibTransId="{7ED057A7-1B0B-475D-9B17-E253D06C90E6}"/>
    <dgm:cxn modelId="{DE2E2B27-2087-4E7E-8DFF-E78D18A21120}" srcId="{42FE976A-4979-46C2-A039-A75B9DFCAC2C}" destId="{A5919D75-0DB6-463E-8054-DB0118EEF8CE}" srcOrd="0" destOrd="0" parTransId="{FD446BA9-8E38-4262-A05E-DD0DAECBEB38}" sibTransId="{90BAE9D4-2296-4FE9-8B6E-F9B7B93BFE75}"/>
    <dgm:cxn modelId="{225BA240-7D6D-4B56-A3C5-60D41BFDAED1}" type="presOf" srcId="{A0805F97-AFB4-4A4C-9247-785AFE2CA05C}" destId="{2FF11ED4-72B5-4D34-AE53-48DBB3C4AAE4}" srcOrd="0" destOrd="1" presId="urn:microsoft.com/office/officeart/2005/8/layout/chevron2"/>
    <dgm:cxn modelId="{5E4F5E2A-6237-4B4D-A0D6-B478BAD87C59}" srcId="{434721A2-B58C-4496-86F1-F070ACBBD814}" destId="{A0805F97-AFB4-4A4C-9247-785AFE2CA05C}" srcOrd="1" destOrd="0" parTransId="{B53F3745-FD83-4858-BC63-D657CA867656}" sibTransId="{E3CE92C0-F84E-4E38-A068-8F03F7DB11CC}"/>
    <dgm:cxn modelId="{EC4897EE-F8B0-4B22-83BD-8C8FBAAC8AF9}" srcId="{42FE976A-4979-46C2-A039-A75B9DFCAC2C}" destId="{EF4A96DA-AF22-4CF9-B1FD-8D11557F5478}" srcOrd="1" destOrd="0" parTransId="{AEEF1FE9-988D-4B1E-AE73-DA97308E76A8}" sibTransId="{1796E9F0-7348-4987-9AED-443080FD5A3B}"/>
    <dgm:cxn modelId="{5DC9BC29-2364-4AED-B806-358E3E473B88}" type="presOf" srcId="{3C54AB0F-D356-4AA1-8610-8EB65811157A}" destId="{3E582030-6D3D-45E7-9682-EEAB6E86A806}" srcOrd="0" destOrd="0" presId="urn:microsoft.com/office/officeart/2005/8/layout/chevron2"/>
    <dgm:cxn modelId="{EC2923EC-B180-4D65-9AE4-520EDA8AB7E6}" type="presOf" srcId="{2F8E8D8D-FB36-461C-8E6A-4AF5C88B4BE1}" destId="{2FF11ED4-72B5-4D34-AE53-48DBB3C4AAE4}" srcOrd="0" destOrd="0" presId="urn:microsoft.com/office/officeart/2005/8/layout/chevron2"/>
    <dgm:cxn modelId="{2180973F-3949-4954-80EF-DA27E1C82D3A}" type="presOf" srcId="{B7A19624-D9AF-4F0B-825F-1F7B17EC2014}" destId="{3DA11DAE-7798-40E3-8229-FED1079BE78F}" srcOrd="0" destOrd="1" presId="urn:microsoft.com/office/officeart/2005/8/layout/chevron2"/>
    <dgm:cxn modelId="{3A84C292-B46D-4250-8E6E-AB0A05BC1F34}" srcId="{2197C3DF-175F-48A4-A988-DB83D338A7A2}" destId="{7780346F-02CE-43DC-B30C-133346B0D063}" srcOrd="0" destOrd="0" parTransId="{5C6771EA-4DAA-4A59-87D2-5EBD036BBC16}" sibTransId="{45E87B29-B456-4A5B-A325-71744617FBB2}"/>
    <dgm:cxn modelId="{1D79DB4E-E645-4A49-A609-FA3086CD378C}" srcId="{2197C3DF-175F-48A4-A988-DB83D338A7A2}" destId="{B7A19624-D9AF-4F0B-825F-1F7B17EC2014}" srcOrd="1" destOrd="0" parTransId="{12CAB578-381E-40E6-A8BF-63A31B43A597}" sibTransId="{9CE901B2-7874-42F4-947C-F31B8E4B9538}"/>
    <dgm:cxn modelId="{B922EBB4-8D3D-499D-B247-DB6245419590}" srcId="{434721A2-B58C-4496-86F1-F070ACBBD814}" destId="{2F8E8D8D-FB36-461C-8E6A-4AF5C88B4BE1}" srcOrd="0" destOrd="0" parTransId="{AF13BF13-EFF3-464E-841B-347FC5241CD5}" sibTransId="{74108BC0-3159-491B-A010-D05689EA5154}"/>
    <dgm:cxn modelId="{FF4AF581-619A-46F6-8453-331A9E78D35F}" type="presOf" srcId="{EF4A96DA-AF22-4CF9-B1FD-8D11557F5478}" destId="{98C4E9E2-0540-484B-AF24-553A6C5AC729}" srcOrd="0" destOrd="1" presId="urn:microsoft.com/office/officeart/2005/8/layout/chevron2"/>
    <dgm:cxn modelId="{FC558D24-041C-4A5B-A8A2-2552959D7DF5}" type="presOf" srcId="{42FE976A-4979-46C2-A039-A75B9DFCAC2C}" destId="{1CE3E387-1904-4436-946F-541825CEAC10}" srcOrd="0" destOrd="0" presId="urn:microsoft.com/office/officeart/2005/8/layout/chevron2"/>
    <dgm:cxn modelId="{5136BA0C-BB9C-4860-90F1-5314A74F9DEC}" type="presOf" srcId="{A5919D75-0DB6-463E-8054-DB0118EEF8CE}" destId="{98C4E9E2-0540-484B-AF24-553A6C5AC729}" srcOrd="0" destOrd="0" presId="urn:microsoft.com/office/officeart/2005/8/layout/chevron2"/>
    <dgm:cxn modelId="{1EAB45B3-B48D-440A-9B77-6C4DC5CF178A}" srcId="{3C54AB0F-D356-4AA1-8610-8EB65811157A}" destId="{434721A2-B58C-4496-86F1-F070ACBBD814}" srcOrd="1" destOrd="0" parTransId="{614BFE42-C3CA-4825-84BA-C132B9448A3C}" sibTransId="{C48314BD-0480-42AD-9205-FA9FDB1DACC1}"/>
    <dgm:cxn modelId="{9F1DF087-3411-41AA-B1BC-388848AB7481}" type="presParOf" srcId="{3E582030-6D3D-45E7-9682-EEAB6E86A806}" destId="{3A6701DA-7C77-49EA-B9D3-7DF14EBF901E}" srcOrd="0" destOrd="0" presId="urn:microsoft.com/office/officeart/2005/8/layout/chevron2"/>
    <dgm:cxn modelId="{A1DFB30F-3B67-4426-B296-45C929FF78EA}" type="presParOf" srcId="{3A6701DA-7C77-49EA-B9D3-7DF14EBF901E}" destId="{E5626F00-DBF1-4428-A6B8-D26EA8B673DB}" srcOrd="0" destOrd="0" presId="urn:microsoft.com/office/officeart/2005/8/layout/chevron2"/>
    <dgm:cxn modelId="{753E1FE5-7F85-4CA6-88A6-3C2A37AF2651}" type="presParOf" srcId="{3A6701DA-7C77-49EA-B9D3-7DF14EBF901E}" destId="{3DA11DAE-7798-40E3-8229-FED1079BE78F}" srcOrd="1" destOrd="0" presId="urn:microsoft.com/office/officeart/2005/8/layout/chevron2"/>
    <dgm:cxn modelId="{7E1152F5-1BC2-42B9-9CBF-1C5D97FA3989}" type="presParOf" srcId="{3E582030-6D3D-45E7-9682-EEAB6E86A806}" destId="{A175EEB0-8431-43E5-9EC0-C749CD5B1696}" srcOrd="1" destOrd="0" presId="urn:microsoft.com/office/officeart/2005/8/layout/chevron2"/>
    <dgm:cxn modelId="{1E6EAA6C-E10C-4524-A830-589EAE9AE6C9}" type="presParOf" srcId="{3E582030-6D3D-45E7-9682-EEAB6E86A806}" destId="{87230F77-099C-487A-8747-CE2B38627983}" srcOrd="2" destOrd="0" presId="urn:microsoft.com/office/officeart/2005/8/layout/chevron2"/>
    <dgm:cxn modelId="{D5B7FD98-F1E4-4F09-B432-81DD344360A3}" type="presParOf" srcId="{87230F77-099C-487A-8747-CE2B38627983}" destId="{5BD9C762-CD7B-423C-8C50-8915EF822248}" srcOrd="0" destOrd="0" presId="urn:microsoft.com/office/officeart/2005/8/layout/chevron2"/>
    <dgm:cxn modelId="{D4A16274-396B-4998-8717-D6C5D990A376}" type="presParOf" srcId="{87230F77-099C-487A-8747-CE2B38627983}" destId="{2FF11ED4-72B5-4D34-AE53-48DBB3C4AAE4}" srcOrd="1" destOrd="0" presId="urn:microsoft.com/office/officeart/2005/8/layout/chevron2"/>
    <dgm:cxn modelId="{40616B2C-FD8E-4D87-BA12-1EDD43A9375C}" type="presParOf" srcId="{3E582030-6D3D-45E7-9682-EEAB6E86A806}" destId="{A32A1273-7F25-46B8-AB29-21F08D22EA6E}" srcOrd="3" destOrd="0" presId="urn:microsoft.com/office/officeart/2005/8/layout/chevron2"/>
    <dgm:cxn modelId="{CCB7B0C1-EE69-4DA8-B581-0F4463245D17}" type="presParOf" srcId="{3E582030-6D3D-45E7-9682-EEAB6E86A806}" destId="{37B3386D-A978-4957-9141-71B216228494}" srcOrd="4" destOrd="0" presId="urn:microsoft.com/office/officeart/2005/8/layout/chevron2"/>
    <dgm:cxn modelId="{037F2465-DC8A-432D-84ED-C288F07C8548}" type="presParOf" srcId="{37B3386D-A978-4957-9141-71B216228494}" destId="{1CE3E387-1904-4436-946F-541825CEAC10}" srcOrd="0" destOrd="0" presId="urn:microsoft.com/office/officeart/2005/8/layout/chevron2"/>
    <dgm:cxn modelId="{04C785BC-2F41-461C-8945-413367FA961D}" type="presParOf" srcId="{37B3386D-A978-4957-9141-71B216228494}" destId="{98C4E9E2-0540-484B-AF24-553A6C5AC7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Амир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Темур</a:t>
          </a:r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вошел в историю, прежде всего, как созидатель</a:t>
          </a:r>
          <a:endParaRPr lang="ru-RU" sz="3000" b="1" i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Амир</a:t>
          </a:r>
          <a:r>
            <a:rPr lang="ru-RU" sz="30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i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Темур</a:t>
          </a:r>
          <a:r>
            <a:rPr lang="ru-RU" sz="30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– освободитель Европы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C826121-EE82-4EC9-B875-65D4894F13E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Именно при нем были построены величественные памятники архитектуры, которые по сей день вызывают бесконечную гордость у наших соотечественников, большой интерес и восхищение у зарубежных гостей</a:t>
          </a:r>
          <a:endParaRPr lang="ru-RU" sz="3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52A083-B918-4A3F-BB0D-4F3CE4077B47}" type="parTrans" cxnId="{CECA86A4-65FA-43EB-93DE-217E1A004468}">
      <dgm:prSet/>
      <dgm:spPr/>
      <dgm:t>
        <a:bodyPr/>
        <a:lstStyle/>
        <a:p>
          <a:endParaRPr lang="ru-RU"/>
        </a:p>
      </dgm:t>
    </dgm:pt>
    <dgm:pt modelId="{EF398533-E015-48BD-964F-14D69A400ECB}" type="sibTrans" cxnId="{CECA86A4-65FA-43EB-93DE-217E1A004468}">
      <dgm:prSet/>
      <dgm:spPr/>
      <dgm:t>
        <a:bodyPr/>
        <a:lstStyle/>
        <a:p>
          <a:endParaRPr lang="ru-RU"/>
        </a:p>
      </dgm:t>
    </dgm:pt>
    <dgm:pt modelId="{7BCE5AD0-C711-4E37-97F4-AED9AAA54F0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 объединил вокруг себя лучших деятелей науки и культуры, искусных зодчих, строителей и мастеров, чьи прекрасные творения должны были служить показателем мощи государства</a:t>
          </a:r>
          <a:endParaRPr lang="ru-RU" sz="3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DCB636-0CA7-44BB-B5FF-2503DC01AB70}" type="parTrans" cxnId="{F4106103-2AD1-4DFC-B0D4-0F080C31B3F6}">
      <dgm:prSet/>
      <dgm:spPr/>
      <dgm:t>
        <a:bodyPr/>
        <a:lstStyle/>
        <a:p>
          <a:endParaRPr lang="ru-RU"/>
        </a:p>
      </dgm:t>
    </dgm:pt>
    <dgm:pt modelId="{42B75136-BF57-44F4-BA98-37EFC7D879B2}" type="sibTrans" cxnId="{F4106103-2AD1-4DFC-B0D4-0F080C31B3F6}">
      <dgm:prSet/>
      <dgm:spPr/>
      <dgm:t>
        <a:bodyPr/>
        <a:lstStyle/>
        <a:p>
          <a:endParaRPr lang="ru-RU"/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374349" custScaleY="70423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CD5C445-56B8-405A-B378-89C8BE1B8BEE}" type="pres">
      <dgm:prSet presAssocID="{7BCE5AD0-C711-4E37-97F4-AED9AAA54F0B}" presName="node" presStyleLbl="node1" presStyleIdx="1" presStyleCnt="4" custScaleX="385376" custScaleY="15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0FE43-8216-4AC6-A909-66869E20A220}" type="pres">
      <dgm:prSet presAssocID="{42B75136-BF57-44F4-BA98-37EFC7D879B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F172477-C880-44D9-8E8D-34F2AA4802FC}" type="pres">
      <dgm:prSet presAssocID="{42B75136-BF57-44F4-BA98-37EFC7D879B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51EA354-B7BF-4E17-B279-23993A4C3656}" type="pres">
      <dgm:prSet presAssocID="{CC826121-EE82-4EC9-B875-65D4894F13E2}" presName="node" presStyleLbl="node1" presStyleIdx="2" presStyleCnt="4" custScaleX="374349" custScaleY="166159" custLinFactNeighborX="-5136" custLinFactNeighborY="-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AD3A-1536-4075-9533-651D8493D5AC}" type="pres">
      <dgm:prSet presAssocID="{EF398533-E015-48BD-964F-14D69A400EC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6DAF3C-D194-4CA8-B621-DB2118CA73E4}" type="pres">
      <dgm:prSet presAssocID="{EF398533-E015-48BD-964F-14D69A400E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3" presStyleCnt="4" custScaleX="385376" custScaleY="70071" custLinFactNeighborX="-3961" custLinFactNeighborY="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A552-4C16-450A-A0E9-ED260B7B1D91}" type="presOf" srcId="{CC826121-EE82-4EC9-B875-65D4894F13E2}" destId="{851EA354-B7BF-4E17-B279-23993A4C3656}" srcOrd="0" destOrd="0" presId="urn:microsoft.com/office/officeart/2005/8/layout/process2"/>
    <dgm:cxn modelId="{BEEB406C-908A-4D8B-8C4E-7A4138B2F776}" type="presOf" srcId="{7BB888F9-38AC-491F-9767-A2740C7024A5}" destId="{DCBDC0F0-6741-4C7F-BF09-E698C478B404}" srcOrd="1" destOrd="0" presId="urn:microsoft.com/office/officeart/2005/8/layout/process2"/>
    <dgm:cxn modelId="{5232FA99-EF8B-414E-A2BB-32BB87A4008A}" type="presOf" srcId="{EF398533-E015-48BD-964F-14D69A400ECB}" destId="{4FD6AD3A-1536-4075-9533-651D8493D5AC}" srcOrd="0" destOrd="0" presId="urn:microsoft.com/office/officeart/2005/8/layout/process2"/>
    <dgm:cxn modelId="{536E82CB-161F-4DF0-B9FB-A0A6C4BACEC9}" type="presOf" srcId="{7BB888F9-38AC-491F-9767-A2740C7024A5}" destId="{261EA25F-C933-4C09-B661-2E3993E0CA6F}" srcOrd="0" destOrd="0" presId="urn:microsoft.com/office/officeart/2005/8/layout/process2"/>
    <dgm:cxn modelId="{316DD30F-1B98-46CB-B305-CB122568EC15}" type="presOf" srcId="{42B75136-BF57-44F4-BA98-37EFC7D879B2}" destId="{5590FE43-8216-4AC6-A909-66869E20A220}" srcOrd="0" destOrd="0" presId="urn:microsoft.com/office/officeart/2005/8/layout/process2"/>
    <dgm:cxn modelId="{DE69F42B-9140-4346-B6C6-8CD35481595D}" type="presOf" srcId="{55CA8F6A-A719-4DC8-94AC-BDB5570A48AD}" destId="{71FD606C-BDF9-431F-B036-6ACA5D71E9FB}" srcOrd="0" destOrd="0" presId="urn:microsoft.com/office/officeart/2005/8/layout/process2"/>
    <dgm:cxn modelId="{CECA86A4-65FA-43EB-93DE-217E1A004468}" srcId="{55CA8F6A-A719-4DC8-94AC-BDB5570A48AD}" destId="{CC826121-EE82-4EC9-B875-65D4894F13E2}" srcOrd="2" destOrd="0" parTransId="{5852A083-B918-4A3F-BB0D-4F3CE4077B47}" sibTransId="{EF398533-E015-48BD-964F-14D69A400ECB}"/>
    <dgm:cxn modelId="{F4106103-2AD1-4DFC-B0D4-0F080C31B3F6}" srcId="{55CA8F6A-A719-4DC8-94AC-BDB5570A48AD}" destId="{7BCE5AD0-C711-4E37-97F4-AED9AAA54F0B}" srcOrd="1" destOrd="0" parTransId="{CFDCB636-0CA7-44BB-B5FF-2503DC01AB70}" sibTransId="{42B75136-BF57-44F4-BA98-37EFC7D879B2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2FEBE147-C046-4010-952E-CD32E4E9D311}" srcId="{55CA8F6A-A719-4DC8-94AC-BDB5570A48AD}" destId="{C250B9D5-EA85-4EE2-AC01-4AB4C1983EE1}" srcOrd="3" destOrd="0" parTransId="{AADE0474-5764-459F-99B6-2BDA66DC5548}" sibTransId="{2E677265-4466-4F62-828C-C111B714D3F4}"/>
    <dgm:cxn modelId="{BEA6CE85-94E5-47FE-85B9-167C791B6903}" type="presOf" srcId="{EF398533-E015-48BD-964F-14D69A400ECB}" destId="{D16DAF3C-D194-4CA8-B621-DB2118CA73E4}" srcOrd="1" destOrd="0" presId="urn:microsoft.com/office/officeart/2005/8/layout/process2"/>
    <dgm:cxn modelId="{41F87336-0844-401B-A2D0-CFF9F81EE2AD}" type="presOf" srcId="{40BFF0ED-64E2-459A-A26E-8D0018A04622}" destId="{121CE2F8-E67C-4BB2-8B7A-0153E465E37B}" srcOrd="0" destOrd="0" presId="urn:microsoft.com/office/officeart/2005/8/layout/process2"/>
    <dgm:cxn modelId="{E0AB2CD2-9A79-4BA8-B1C1-E40822853FED}" type="presOf" srcId="{42B75136-BF57-44F4-BA98-37EFC7D879B2}" destId="{0F172477-C880-44D9-8E8D-34F2AA4802FC}" srcOrd="1" destOrd="0" presId="urn:microsoft.com/office/officeart/2005/8/layout/process2"/>
    <dgm:cxn modelId="{04E4F8C6-8CBF-4CE4-B2E1-4B57361B5A4E}" type="presOf" srcId="{7BCE5AD0-C711-4E37-97F4-AED9AAA54F0B}" destId="{0CD5C445-56B8-405A-B378-89C8BE1B8BEE}" srcOrd="0" destOrd="0" presId="urn:microsoft.com/office/officeart/2005/8/layout/process2"/>
    <dgm:cxn modelId="{9E74F6FC-FBF9-4BFD-BD4C-CD21C3033729}" type="presOf" srcId="{C250B9D5-EA85-4EE2-AC01-4AB4C1983EE1}" destId="{D92AB306-7E3D-477C-9D22-FDE42D09E422}" srcOrd="0" destOrd="0" presId="urn:microsoft.com/office/officeart/2005/8/layout/process2"/>
    <dgm:cxn modelId="{832E9A93-CA49-4073-9678-36B92321E2DC}" type="presParOf" srcId="{71FD606C-BDF9-431F-B036-6ACA5D71E9FB}" destId="{121CE2F8-E67C-4BB2-8B7A-0153E465E37B}" srcOrd="0" destOrd="0" presId="urn:microsoft.com/office/officeart/2005/8/layout/process2"/>
    <dgm:cxn modelId="{9F7A8355-4530-4CB1-AFC7-45B5DF55B34C}" type="presParOf" srcId="{71FD606C-BDF9-431F-B036-6ACA5D71E9FB}" destId="{261EA25F-C933-4C09-B661-2E3993E0CA6F}" srcOrd="1" destOrd="0" presId="urn:microsoft.com/office/officeart/2005/8/layout/process2"/>
    <dgm:cxn modelId="{7330036A-607D-4B52-B6B6-6CA139F5B21A}" type="presParOf" srcId="{261EA25F-C933-4C09-B661-2E3993E0CA6F}" destId="{DCBDC0F0-6741-4C7F-BF09-E698C478B404}" srcOrd="0" destOrd="0" presId="urn:microsoft.com/office/officeart/2005/8/layout/process2"/>
    <dgm:cxn modelId="{65E61498-7A09-40F9-9490-CC8506CF82B4}" type="presParOf" srcId="{71FD606C-BDF9-431F-B036-6ACA5D71E9FB}" destId="{0CD5C445-56B8-405A-B378-89C8BE1B8BEE}" srcOrd="2" destOrd="0" presId="urn:microsoft.com/office/officeart/2005/8/layout/process2"/>
    <dgm:cxn modelId="{B120240E-6364-4D99-A3C2-9D6F5B280BCB}" type="presParOf" srcId="{71FD606C-BDF9-431F-B036-6ACA5D71E9FB}" destId="{5590FE43-8216-4AC6-A909-66869E20A220}" srcOrd="3" destOrd="0" presId="urn:microsoft.com/office/officeart/2005/8/layout/process2"/>
    <dgm:cxn modelId="{F7E01064-F07F-4C6E-AFBF-A7A85A8DFA61}" type="presParOf" srcId="{5590FE43-8216-4AC6-A909-66869E20A220}" destId="{0F172477-C880-44D9-8E8D-34F2AA4802FC}" srcOrd="0" destOrd="0" presId="urn:microsoft.com/office/officeart/2005/8/layout/process2"/>
    <dgm:cxn modelId="{40AC42BA-7055-449B-B3E7-11547E6F4AFF}" type="presParOf" srcId="{71FD606C-BDF9-431F-B036-6ACA5D71E9FB}" destId="{851EA354-B7BF-4E17-B279-23993A4C3656}" srcOrd="4" destOrd="0" presId="urn:microsoft.com/office/officeart/2005/8/layout/process2"/>
    <dgm:cxn modelId="{3A1BC86B-675E-4D92-9A57-3944BB9425B1}" type="presParOf" srcId="{71FD606C-BDF9-431F-B036-6ACA5D71E9FB}" destId="{4FD6AD3A-1536-4075-9533-651D8493D5AC}" srcOrd="5" destOrd="0" presId="urn:microsoft.com/office/officeart/2005/8/layout/process2"/>
    <dgm:cxn modelId="{27516C8F-F7E0-4F51-8E05-944087719113}" type="presParOf" srcId="{4FD6AD3A-1536-4075-9533-651D8493D5AC}" destId="{D16DAF3C-D194-4CA8-B621-DB2118CA73E4}" srcOrd="0" destOrd="0" presId="urn:microsoft.com/office/officeart/2005/8/layout/process2"/>
    <dgm:cxn modelId="{ACD45C77-255A-475A-88E0-18E1C4DEE83A}" type="presParOf" srcId="{71FD606C-BDF9-431F-B036-6ACA5D71E9FB}" destId="{D92AB306-7E3D-477C-9D22-FDE42D09E4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6721767" y="-1028676"/>
          <a:ext cx="8006632" cy="8006632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417341" y="270454"/>
          <a:ext cx="11695235" cy="54067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Он положил конец раздробленности во многих странах</a:t>
          </a:r>
          <a:endParaRPr lang="ru-RU" sz="26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17341" y="270454"/>
        <a:ext cx="11695235" cy="540670"/>
      </dsp:txXfrm>
    </dsp:sp>
    <dsp:sp modelId="{CBF2B214-68F4-409B-9590-C65D1C84A25E}">
      <dsp:nvSpPr>
        <dsp:cNvPr id="0" name=""/>
        <dsp:cNvSpPr/>
      </dsp:nvSpPr>
      <dsp:spPr>
        <a:xfrm>
          <a:off x="79422" y="202870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F7C0-A1F8-4316-BE97-69EEF5815DF9}">
      <dsp:nvSpPr>
        <dsp:cNvPr id="0" name=""/>
        <dsp:cNvSpPr/>
      </dsp:nvSpPr>
      <dsp:spPr>
        <a:xfrm>
          <a:off x="906967" y="1081936"/>
          <a:ext cx="11205609" cy="54067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Восстановил древние торговые пути</a:t>
          </a:r>
          <a:endParaRPr lang="ru-RU" sz="26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906967" y="1081936"/>
        <a:ext cx="11205609" cy="540670"/>
      </dsp:txXfrm>
    </dsp:sp>
    <dsp:sp modelId="{D1E44DFB-321A-4890-A565-2E94A49A6D26}">
      <dsp:nvSpPr>
        <dsp:cNvPr id="0" name=""/>
        <dsp:cNvSpPr/>
      </dsp:nvSpPr>
      <dsp:spPr>
        <a:xfrm>
          <a:off x="569048" y="1014352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D6D6-D597-400F-A2C0-3CCC471A666C}">
      <dsp:nvSpPr>
        <dsp:cNvPr id="0" name=""/>
        <dsp:cNvSpPr/>
      </dsp:nvSpPr>
      <dsp:spPr>
        <a:xfrm>
          <a:off x="1175280" y="1892822"/>
          <a:ext cx="10937296" cy="5406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Установил </a:t>
          </a:r>
          <a:r>
            <a:rPr lang="ru-RU" sz="2600" b="1" kern="1200" dirty="0" err="1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торгово</a:t>
          </a: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– дипломатические связи</a:t>
          </a:r>
          <a:endParaRPr lang="ru-RU" sz="26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175280" y="1892822"/>
        <a:ext cx="10937296" cy="540670"/>
      </dsp:txXfrm>
    </dsp:sp>
    <dsp:sp modelId="{86FE0FE5-BDD0-4E30-BD12-0C0E47FD9082}">
      <dsp:nvSpPr>
        <dsp:cNvPr id="0" name=""/>
        <dsp:cNvSpPr/>
      </dsp:nvSpPr>
      <dsp:spPr>
        <a:xfrm>
          <a:off x="837361" y="1825239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D1E8-5415-4968-BBEC-D1AD686B6D5A}">
      <dsp:nvSpPr>
        <dsp:cNvPr id="0" name=""/>
        <dsp:cNvSpPr/>
      </dsp:nvSpPr>
      <dsp:spPr>
        <a:xfrm>
          <a:off x="1260949" y="2664297"/>
          <a:ext cx="10851627" cy="62068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Он покончил с политической раздробленн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остью и  основал централизованное государство</a:t>
          </a:r>
          <a:endParaRPr lang="ru-RU" sz="28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260949" y="2664297"/>
        <a:ext cx="10851627" cy="620684"/>
      </dsp:txXfrm>
    </dsp:sp>
    <dsp:sp modelId="{D527AA0E-56B0-405B-BB43-9873A981CBAF}">
      <dsp:nvSpPr>
        <dsp:cNvPr id="0" name=""/>
        <dsp:cNvSpPr/>
      </dsp:nvSpPr>
      <dsp:spPr>
        <a:xfrm>
          <a:off x="923030" y="2636720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8035-2FBA-4E02-82D3-7995CA367B33}">
      <dsp:nvSpPr>
        <dsp:cNvPr id="0" name=""/>
        <dsp:cNvSpPr/>
      </dsp:nvSpPr>
      <dsp:spPr>
        <a:xfrm>
          <a:off x="1175280" y="3515786"/>
          <a:ext cx="10937296" cy="54067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  <a:latin typeface="Arial" pitchFamily="34" charset="0"/>
              <a:cs typeface="Arial" pitchFamily="34" charset="0"/>
            </a:rPr>
            <a:t>Была создана выгодная обстановка для восстановления экономики</a:t>
          </a:r>
          <a:endParaRPr lang="ru-RU" sz="260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175280" y="3515786"/>
        <a:ext cx="10937296" cy="540670"/>
      </dsp:txXfrm>
    </dsp:sp>
    <dsp:sp modelId="{2FE2698E-CF56-4033-9A48-350D0052B287}">
      <dsp:nvSpPr>
        <dsp:cNvPr id="0" name=""/>
        <dsp:cNvSpPr/>
      </dsp:nvSpPr>
      <dsp:spPr>
        <a:xfrm>
          <a:off x="837361" y="3448202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390B8-39DD-4928-9E79-EF0467EABAA5}">
      <dsp:nvSpPr>
        <dsp:cNvPr id="0" name=""/>
        <dsp:cNvSpPr/>
      </dsp:nvSpPr>
      <dsp:spPr>
        <a:xfrm>
          <a:off x="906967" y="4326673"/>
          <a:ext cx="11205609" cy="540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Были сооружены новые каналы и расширились посевные площади</a:t>
          </a:r>
          <a:endParaRPr lang="ru-RU" sz="26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906967" y="4326673"/>
        <a:ext cx="11205609" cy="540670"/>
      </dsp:txXfrm>
    </dsp:sp>
    <dsp:sp modelId="{65F7DD86-677D-4641-BD71-92B2743B92F9}">
      <dsp:nvSpPr>
        <dsp:cNvPr id="0" name=""/>
        <dsp:cNvSpPr/>
      </dsp:nvSpPr>
      <dsp:spPr>
        <a:xfrm>
          <a:off x="569048" y="4259089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8013E-7F95-4C6C-9B6F-7202F34AB0DD}">
      <dsp:nvSpPr>
        <dsp:cNvPr id="0" name=""/>
        <dsp:cNvSpPr/>
      </dsp:nvSpPr>
      <dsp:spPr>
        <a:xfrm>
          <a:off x="417341" y="5112567"/>
          <a:ext cx="11695235" cy="59184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9157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Развивались ремесло,  торговля, наука и культура, благоустраивались и становились многолюдными города</a:t>
          </a:r>
          <a:endParaRPr lang="ru-RU" sz="260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17341" y="5112567"/>
        <a:ext cx="11695235" cy="591845"/>
      </dsp:txXfrm>
    </dsp:sp>
    <dsp:sp modelId="{2C877893-9445-4538-BB20-A9DE9E287775}">
      <dsp:nvSpPr>
        <dsp:cNvPr id="0" name=""/>
        <dsp:cNvSpPr/>
      </dsp:nvSpPr>
      <dsp:spPr>
        <a:xfrm>
          <a:off x="79422" y="5070571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26F00-DBF1-4428-A6B8-D26EA8B673DB}">
      <dsp:nvSpPr>
        <dsp:cNvPr id="0" name=""/>
        <dsp:cNvSpPr/>
      </dsp:nvSpPr>
      <dsp:spPr>
        <a:xfrm rot="5400000">
          <a:off x="-292395" y="296266"/>
          <a:ext cx="1949305" cy="136451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 rot="5400000">
        <a:off x="-292395" y="296266"/>
        <a:ext cx="1949305" cy="1364513"/>
      </dsp:txXfrm>
    </dsp:sp>
    <dsp:sp modelId="{3DA11DAE-7798-40E3-8229-FED1079BE78F}">
      <dsp:nvSpPr>
        <dsp:cNvPr id="0" name=""/>
        <dsp:cNvSpPr/>
      </dsp:nvSpPr>
      <dsp:spPr>
        <a:xfrm rot="5400000">
          <a:off x="5718224" y="-4349840"/>
          <a:ext cx="1267048" cy="997447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Объединение территории в Центральной Азии  в единое государство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Разгромил Золотую Орду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718224" y="-4349840"/>
        <a:ext cx="1267048" cy="9974470"/>
      </dsp:txXfrm>
    </dsp:sp>
    <dsp:sp modelId="{5BD9C762-CD7B-423C-8C50-8915EF822248}">
      <dsp:nvSpPr>
        <dsp:cNvPr id="0" name=""/>
        <dsp:cNvSpPr/>
      </dsp:nvSpPr>
      <dsp:spPr>
        <a:xfrm rot="5400000">
          <a:off x="-292395" y="2063440"/>
          <a:ext cx="1949305" cy="1364513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92395" y="2063440"/>
        <a:ext cx="1949305" cy="1364513"/>
      </dsp:txXfrm>
    </dsp:sp>
    <dsp:sp modelId="{2FF11ED4-72B5-4D34-AE53-48DBB3C4AAE4}">
      <dsp:nvSpPr>
        <dsp:cNvPr id="0" name=""/>
        <dsp:cNvSpPr/>
      </dsp:nvSpPr>
      <dsp:spPr>
        <a:xfrm rot="5400000">
          <a:off x="5718224" y="-2582665"/>
          <a:ext cx="1267048" cy="9974470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Раздробление Османской империи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Восстановление Великого Шелкового пути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718224" y="-2582665"/>
        <a:ext cx="1267048" cy="9974470"/>
      </dsp:txXfrm>
    </dsp:sp>
    <dsp:sp modelId="{1CE3E387-1904-4436-946F-541825CEAC10}">
      <dsp:nvSpPr>
        <dsp:cNvPr id="0" name=""/>
        <dsp:cNvSpPr/>
      </dsp:nvSpPr>
      <dsp:spPr>
        <a:xfrm rot="5400000">
          <a:off x="-292395" y="4072475"/>
          <a:ext cx="1949305" cy="1364513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5400000">
        <a:off x="-292395" y="4072475"/>
        <a:ext cx="1949305" cy="1364513"/>
      </dsp:txXfrm>
    </dsp:sp>
    <dsp:sp modelId="{98C4E9E2-0540-484B-AF24-553A6C5AC729}">
      <dsp:nvSpPr>
        <dsp:cNvPr id="0" name=""/>
        <dsp:cNvSpPr/>
      </dsp:nvSpPr>
      <dsp:spPr>
        <a:xfrm rot="5400000">
          <a:off x="5476364" y="-573631"/>
          <a:ext cx="1750769" cy="9974470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Создание благоприятных условий для развития внутренней и внешней политики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Великий государственный деятель и полководец в средневековье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5476364" y="-573631"/>
        <a:ext cx="1750769" cy="99744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167923" y="0"/>
          <a:ext cx="11401457" cy="6744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Амир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Темур</a:t>
          </a: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вошел в историю, прежде всего, как созидатель</a:t>
          </a:r>
          <a:endParaRPr lang="ru-RU" sz="3000" b="1" i="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7923" y="0"/>
        <a:ext cx="11401457" cy="674444"/>
      </dsp:txXfrm>
    </dsp:sp>
    <dsp:sp modelId="{261EA25F-C933-4C09-B661-2E3993E0CA6F}">
      <dsp:nvSpPr>
        <dsp:cNvPr id="0" name=""/>
        <dsp:cNvSpPr/>
      </dsp:nvSpPr>
      <dsp:spPr>
        <a:xfrm rot="5400000">
          <a:off x="5687536" y="700448"/>
          <a:ext cx="362231" cy="43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87536" y="700448"/>
        <a:ext cx="362231" cy="430967"/>
      </dsp:txXfrm>
    </dsp:sp>
    <dsp:sp modelId="{0CD5C445-56B8-405A-B378-89C8BE1B8BEE}">
      <dsp:nvSpPr>
        <dsp:cNvPr id="0" name=""/>
        <dsp:cNvSpPr/>
      </dsp:nvSpPr>
      <dsp:spPr>
        <a:xfrm>
          <a:off x="0" y="1157420"/>
          <a:ext cx="11737304" cy="1523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 объединил вокруг себя лучших деятелей науки и культуры, искусных зодчих, строителей и мастеров, чьи прекрасные творения должны были служить показателем мощи государства</a:t>
          </a:r>
          <a:endParaRPr lang="ru-RU" sz="3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157420"/>
        <a:ext cx="11737304" cy="1523019"/>
      </dsp:txXfrm>
    </dsp:sp>
    <dsp:sp modelId="{5590FE43-8216-4AC6-A909-66869E20A220}">
      <dsp:nvSpPr>
        <dsp:cNvPr id="0" name=""/>
        <dsp:cNvSpPr/>
      </dsp:nvSpPr>
      <dsp:spPr>
        <a:xfrm rot="5668124">
          <a:off x="5624622" y="2687146"/>
          <a:ext cx="334301" cy="43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668124">
        <a:off x="5624622" y="2687146"/>
        <a:ext cx="334301" cy="430967"/>
      </dsp:txXfrm>
    </dsp:sp>
    <dsp:sp modelId="{851EA354-B7BF-4E17-B279-23993A4C3656}">
      <dsp:nvSpPr>
        <dsp:cNvPr id="0" name=""/>
        <dsp:cNvSpPr/>
      </dsp:nvSpPr>
      <dsp:spPr>
        <a:xfrm>
          <a:off x="11497" y="3124820"/>
          <a:ext cx="11401457" cy="15913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Именно при нем были построены величественные памятники архитектуры, которые по сей день вызывают бесконечную гордость у наших соотечественников, большой интерес и восхищение у зарубежных гостей</a:t>
          </a:r>
          <a:endParaRPr lang="ru-RU" sz="3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497" y="3124820"/>
        <a:ext cx="11401457" cy="1591313"/>
      </dsp:txXfrm>
    </dsp:sp>
    <dsp:sp modelId="{4FD6AD3A-1536-4075-9533-651D8493D5AC}">
      <dsp:nvSpPr>
        <dsp:cNvPr id="0" name=""/>
        <dsp:cNvSpPr/>
      </dsp:nvSpPr>
      <dsp:spPr>
        <a:xfrm rot="5074794">
          <a:off x="5617353" y="4759374"/>
          <a:ext cx="389828" cy="43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074794">
        <a:off x="5617353" y="4759374"/>
        <a:ext cx="389828" cy="430967"/>
      </dsp:txXfrm>
    </dsp:sp>
    <dsp:sp modelId="{D92AB306-7E3D-477C-9D22-FDE42D09E422}">
      <dsp:nvSpPr>
        <dsp:cNvPr id="0" name=""/>
        <dsp:cNvSpPr/>
      </dsp:nvSpPr>
      <dsp:spPr>
        <a:xfrm>
          <a:off x="0" y="5233582"/>
          <a:ext cx="11737304" cy="671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Амир</a:t>
          </a:r>
          <a:r>
            <a:rPr lang="ru-RU" sz="30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3000" b="1" i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Темур</a:t>
          </a:r>
          <a:r>
            <a:rPr lang="ru-RU" sz="3000" b="1" i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– освободитель Европы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5233582"/>
        <a:ext cx="11737304" cy="67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767408" y="2852936"/>
            <a:ext cx="5616624" cy="330799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 ТЕМУР</a:t>
            </a: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(2 – урок) 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5360" y="3068960"/>
            <a:ext cx="449204" cy="28083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s://i.ytimg.com/vi/hAZ5H3ycppI/maxresdefault.jpg"/>
          <p:cNvPicPr>
            <a:picLocks noChangeAspect="1" noChangeArrowheads="1"/>
          </p:cNvPicPr>
          <p:nvPr/>
        </p:nvPicPr>
        <p:blipFill>
          <a:blip r:embed="rId2" cstate="print"/>
          <a:srcRect t="17850" b="8651"/>
          <a:stretch>
            <a:fillRect/>
          </a:stretch>
        </p:blipFill>
        <p:spPr bwMode="auto">
          <a:xfrm>
            <a:off x="5879976" y="2708920"/>
            <a:ext cx="5976664" cy="3606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908720"/>
            <a:ext cx="7502624" cy="5616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Будучи мудрым правителем, он понимал, что державу, созданную мечом, может уберечь лишь закон. Поэтому им был принят 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свод законов, известных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«Уложения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Основной их идеей являлось утверждение 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принципа верховенства и нерушимости закона, обязательного как для правителей и должностных лиц, так и для воинов и простого народа.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И ЕГО РОЛЬ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3250" name="Picture 2" descr="https://cdn1.img.sputniknews-uz.com/images/378/78/3787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2420888"/>
            <a:ext cx="3384376" cy="2923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И ЕГО РОЛЬ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360" y="764704"/>
            <a:ext cx="1137726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 совете был рассмотрен вопрос и о столице будущего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государства. Мнения  разошлись. Советник  настаивал: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«Столицей должен стать город Карши»…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7368" y="2204864"/>
            <a:ext cx="11305256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Другие предлагали основать столицу в городе Кеше. </a:t>
            </a:r>
          </a:p>
          <a:p>
            <a:pPr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Споры прервал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: «Столицей будет Самарканд!»,</a:t>
            </a:r>
          </a:p>
          <a:p>
            <a:pPr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– сказал он и напомнил, что Самарканд был некогда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столицей Древнего Туркестана.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7368" y="4581128"/>
            <a:ext cx="11233248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Да и Александр Македонский сделал Самарканд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своей столицей на Востоке. «Думаем, что Самарканд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заслуживает быть столицей», – заключил он.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иби хан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8248" y="980728"/>
            <a:ext cx="3378200" cy="1809750"/>
          </a:xfrm>
          <a:prstGeom prst="rect">
            <a:avLst/>
          </a:prstGeom>
        </p:spPr>
      </p:pic>
      <p:pic>
        <p:nvPicPr>
          <p:cNvPr id="6" name="Рисунок 5" descr="шахи зи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0256" y="2996952"/>
            <a:ext cx="3505200" cy="1743075"/>
          </a:xfrm>
          <a:prstGeom prst="rect">
            <a:avLst/>
          </a:prstGeom>
        </p:spPr>
      </p:pic>
      <p:pic>
        <p:nvPicPr>
          <p:cNvPr id="7" name="Рисунок 6" descr="гур эм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8248" y="5013176"/>
            <a:ext cx="3649092" cy="1638300"/>
          </a:xfrm>
          <a:prstGeom prst="rect">
            <a:avLst/>
          </a:prstGeom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ВОЗРОЖДЕНИЕ САМАРКАНДА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1344" y="764704"/>
            <a:ext cx="7992888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Была построена неповторимой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красоты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мечеть.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мечеть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Биби-Ханым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defRPr/>
            </a:pP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3352" y="3212976"/>
            <a:ext cx="7920880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dirty="0" smtClean="0"/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Восстановлен  мавзолей Шахи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Зинда</a:t>
            </a:r>
            <a:endParaRPr lang="ru-RU" sz="3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3352" y="4941168"/>
            <a:ext cx="7848872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Построена усыпальница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Гур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Эмир, где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похоронен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Тимур, и некоторые</a:t>
            </a:r>
          </a:p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члены его семьи</a:t>
            </a:r>
          </a:p>
          <a:p>
            <a:pPr algn="ctr"/>
            <a:endParaRPr lang="ru-RU" sz="3200" dirty="0" smtClean="0"/>
          </a:p>
          <a:p>
            <a:pPr algn="ctr">
              <a:defRPr/>
            </a:pP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368" y="908721"/>
            <a:ext cx="10972800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Его цитата: «Если сомневаетесь в нашем могуществе, посмотрите на наши постройки».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14690" name="Picture 2" descr="http://globaltrip.uz/images/tours/bt_150215104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2420888"/>
            <a:ext cx="3264363" cy="2016224"/>
          </a:xfrm>
          <a:prstGeom prst="rect">
            <a:avLst/>
          </a:prstGeom>
          <a:noFill/>
        </p:spPr>
      </p:pic>
      <p:pic>
        <p:nvPicPr>
          <p:cNvPr id="114692" name="Picture 4" descr="https://news.fergananews.com/photos/2015/02/tim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68" y="2564904"/>
            <a:ext cx="3810000" cy="1771651"/>
          </a:xfrm>
          <a:prstGeom prst="rect">
            <a:avLst/>
          </a:prstGeom>
          <a:noFill/>
        </p:spPr>
      </p:pic>
      <p:pic>
        <p:nvPicPr>
          <p:cNvPr id="6" name="Рисунок 5" descr="Samarkanda IGP27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4245" y="2492896"/>
            <a:ext cx="3479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Registan square Samarkan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4509120"/>
            <a:ext cx="3810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osque Bibi Khanum (5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344" y="4653136"/>
            <a:ext cx="3713989" cy="18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0" y="0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avatars.mds.yandex.net/get-zen_doc/44972/pub_5d0b0d28f56fb600afe24613_5d0b102b278e6f00af968e9d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9816" y="4509120"/>
            <a:ext cx="3149080" cy="2099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908720"/>
          <a:ext cx="12192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836712"/>
            <a:ext cx="11425269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мировой истории чрезвычайно велико.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инициативе Международной организации ЮНЕСКО в 1996 году широко праздновался юбилей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и этот год был провозглашен «Годом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». 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688" y="4869160"/>
            <a:ext cx="5716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</a:rPr>
              <a:t>Вы спросите почему?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image.jimcdn.com/app/cms/image/transf/none/path/s2a731d8736c6811a/image/ifd1750a320333216/version/139149011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4149080"/>
            <a:ext cx="2922159" cy="2304256"/>
          </a:xfrm>
          <a:prstGeom prst="rect">
            <a:avLst/>
          </a:prstGeom>
          <a:noFill/>
        </p:spPr>
      </p:pic>
      <p:pic>
        <p:nvPicPr>
          <p:cNvPr id="18436" name="Picture 4" descr="https://im0-tub-ru.yandex.net/i?id=a2b98ac7d04b47929dcade237bb1136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4077072"/>
            <a:ext cx="2952328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836712"/>
            <a:ext cx="5520267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110000"/>
              </a:lnSpc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Он заложил фундамент такого государства, создал его правовые основы. Ярким свидетельством тому служат его слова: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«Девять десятых государственных дел я решал с помощью советов, мероприятий и аудиенций, и лишь десятую часть с помощью меча».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s://pbs.twimg.com/media/EC0llf5XkAAlDPY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908720"/>
            <a:ext cx="5894512" cy="5496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35360" y="836712"/>
            <a:ext cx="11521280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200" i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</a:t>
            </a:r>
            <a:r>
              <a:rPr lang="ru-RU" sz="2800" b="1" i="0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0" dirty="0" err="1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 осуществил большую работу, послужившую укреплению взаимосвязей между Европой и Азией. Он установил связи и стремился укрепить их со странами разных частей света. Во внешней политике </a:t>
            </a:r>
            <a:r>
              <a:rPr lang="ru-RU" sz="2800" b="1" i="0" dirty="0" err="1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0" dirty="0" err="1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 главной идеей служило широкое установление международных экономических и торговых связей, благодаря которому получили бы выгоду все, и прежде всего 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народ,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о свободе и независимости  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думал </a:t>
            </a:r>
            <a:r>
              <a:rPr lang="ru-RU" sz="2800" b="1" i="0" dirty="0" err="1">
                <a:latin typeface="Arial" pitchFamily="34" charset="0"/>
                <a:cs typeface="Arial" pitchFamily="34" charset="0"/>
              </a:rPr>
              <a:t>Амир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0" dirty="0" err="1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2800" b="1" i="0" dirty="0">
                <a:latin typeface="Arial" pitchFamily="34" charset="0"/>
                <a:cs typeface="Arial" pitchFamily="34" charset="0"/>
              </a:rPr>
              <a:t> еще 600 лет назад.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9154" name="AutoShape 2" descr="Неоконченный путь Великого Хромого. Почему Тамерлан не пошел на Москву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Неоконченный путь Великого Хромого. Почему Тамерлан не пошел на Москву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https://comunicom.ru/images/Interesnoe/ibn-khald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9" y="4077072"/>
            <a:ext cx="5256584" cy="2446065"/>
          </a:xfrm>
          <a:prstGeom prst="rect">
            <a:avLst/>
          </a:prstGeom>
          <a:noFill/>
        </p:spPr>
      </p:pic>
      <p:pic>
        <p:nvPicPr>
          <p:cNvPr id="49162" name="Picture 10" descr="https://i.ytimg.com/vi/DHdHAogp7Ak/maxresdefault.jpg"/>
          <p:cNvPicPr>
            <a:picLocks noChangeAspect="1" noChangeArrowheads="1"/>
          </p:cNvPicPr>
          <p:nvPr/>
        </p:nvPicPr>
        <p:blipFill>
          <a:blip r:embed="rId3" cstate="print"/>
          <a:srcRect t="13250" b="12201"/>
          <a:stretch>
            <a:fillRect/>
          </a:stretch>
        </p:blipFill>
        <p:spPr bwMode="auto">
          <a:xfrm>
            <a:off x="5807968" y="4121696"/>
            <a:ext cx="6048672" cy="2403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1384" y="2924944"/>
            <a:ext cx="10945216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внёс выдающийся вклад в национальную государственную систему, образование и культуру, в общее развитие своего государства.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содействовал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строительству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исторических зданий, особенно в Самарканде. Некоторые из них можно увидеть сегодня. 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7410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0296" y="764704"/>
            <a:ext cx="3139108" cy="2094233"/>
          </a:xfrm>
          <a:prstGeom prst="rect">
            <a:avLst/>
          </a:prstGeom>
          <a:noFill/>
        </p:spPr>
      </p:pic>
      <p:pic>
        <p:nvPicPr>
          <p:cNvPr id="17414" name="Picture 6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764704"/>
            <a:ext cx="1944216" cy="2062226"/>
          </a:xfrm>
          <a:prstGeom prst="rect">
            <a:avLst/>
          </a:prstGeom>
          <a:noFill/>
        </p:spPr>
      </p:pic>
      <p:pic>
        <p:nvPicPr>
          <p:cNvPr id="17416" name="Picture 8" descr="https://cdn1.img.sputniknews-uz.com/images/378/78/3787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836712"/>
            <a:ext cx="3575719" cy="2045994"/>
          </a:xfrm>
          <a:prstGeom prst="rect">
            <a:avLst/>
          </a:prstGeom>
          <a:noFill/>
        </p:spPr>
      </p:pic>
      <p:pic>
        <p:nvPicPr>
          <p:cNvPr id="17418" name="Picture 10" descr="https://cdn1.ozone.ru/multimedia/1017927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776" y="764704"/>
            <a:ext cx="1944216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arkand2004_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908720"/>
            <a:ext cx="48245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9936" y="980728"/>
            <a:ext cx="6158457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Регистан</a:t>
            </a:r>
            <a:r>
              <a:rPr lang="ru-RU" sz="3200" b="1" dirty="0" smtClean="0">
                <a:solidFill>
                  <a:srgbClr val="002060"/>
                </a:solidFill>
              </a:rPr>
              <a:t> - </a:t>
            </a:r>
            <a:r>
              <a:rPr lang="ru-RU" sz="3200" b="1" dirty="0">
                <a:solidFill>
                  <a:srgbClr val="002060"/>
                </a:solidFill>
              </a:rPr>
              <a:t>(от </a:t>
            </a:r>
            <a:r>
              <a:rPr lang="ru-RU" sz="3200" b="1" dirty="0" err="1">
                <a:solidFill>
                  <a:srgbClr val="002060"/>
                </a:solidFill>
              </a:rPr>
              <a:t>рег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>
                <a:solidFill>
                  <a:srgbClr val="002060"/>
                </a:solidFill>
              </a:rPr>
              <a:t>песок</a:t>
            </a:r>
            <a:r>
              <a:rPr lang="ru-RU" sz="3200" b="1" dirty="0">
                <a:solidFill>
                  <a:srgbClr val="002060"/>
                </a:solidFill>
              </a:rPr>
              <a:t> и стан </a:t>
            </a: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>
                <a:solidFill>
                  <a:srgbClr val="002060"/>
                </a:solidFill>
              </a:rPr>
              <a:t>место</a:t>
            </a:r>
            <a:r>
              <a:rPr lang="ru-RU" sz="3200" b="1" dirty="0">
                <a:solidFill>
                  <a:srgbClr val="002060"/>
                </a:solidFill>
              </a:rPr>
              <a:t>; буквально </a:t>
            </a:r>
            <a:r>
              <a:rPr lang="ru-RU" sz="3200" b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>
                <a:solidFill>
                  <a:srgbClr val="002060"/>
                </a:solidFill>
              </a:rPr>
              <a:t>место, покрытое песком</a:t>
            </a:r>
            <a:r>
              <a:rPr lang="ru-RU" sz="3200" b="1" dirty="0">
                <a:solidFill>
                  <a:srgbClr val="002060"/>
                </a:solidFill>
              </a:rPr>
              <a:t>)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название главных площадей в городах Среднего Востока.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РЕГИСТАН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mininnovation.uz/uploads/news/d9f7485bd3bfd5058ea265ad13c8dd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3933056"/>
            <a:ext cx="5142929" cy="2513979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zen_doc/1855206/pub_5d14e0bae13fd800b4d52a82_5d14e5170e660100b0b5802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3645024"/>
            <a:ext cx="4805264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1052736"/>
            <a:ext cx="11305256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 ТЕМУР – ОСВОБОДИТЕЛЬ НАРОДОВ ЕВРОПЫ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924944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РОЛЬ АМИРА ТЕМУРА В ИСТОРИИ МИРА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4581128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ЮБИЛЕЙ АМИРА ТЕМУРА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 САРАЙ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19936" y="980728"/>
            <a:ext cx="615845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Ак</a:t>
            </a:r>
            <a:r>
              <a:rPr lang="ru-RU" sz="3200" b="1" dirty="0" smtClean="0">
                <a:solidFill>
                  <a:srgbClr val="002060"/>
                </a:solidFill>
              </a:rPr>
              <a:t> - сарай - («Белый дворец»)  резиденция </a:t>
            </a:r>
            <a:r>
              <a:rPr lang="ru-RU" sz="3200" b="1" dirty="0" err="1" smtClean="0">
                <a:solidFill>
                  <a:srgbClr val="002060"/>
                </a:solidFill>
              </a:rPr>
              <a:t>Амира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Темура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Шахрисабзе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История Дворца Ак Са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861048"/>
            <a:ext cx="4896544" cy="2766788"/>
          </a:xfrm>
          <a:prstGeom prst="rect">
            <a:avLst/>
          </a:prstGeom>
          <a:noFill/>
        </p:spPr>
      </p:pic>
      <p:pic>
        <p:nvPicPr>
          <p:cNvPr id="15364" name="Picture 4" descr="История Дворца Ак Са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908720"/>
            <a:ext cx="4968552" cy="2664296"/>
          </a:xfrm>
          <a:prstGeom prst="rect">
            <a:avLst/>
          </a:prstGeom>
          <a:noFill/>
        </p:spPr>
      </p:pic>
      <p:pic>
        <p:nvPicPr>
          <p:cNvPr id="15366" name="Picture 6" descr="https://2img.net/h/shestopalov.org/fotki_yandex_ru/vyparivateli/shaxrisabz_pamiat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976" y="2996952"/>
            <a:ext cx="571500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dc73822c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6" y="836712"/>
            <a:ext cx="6477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560" y="989360"/>
            <a:ext cx="4468383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Гур-Эмир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(«</a:t>
            </a:r>
            <a:r>
              <a:rPr lang="vi-VN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Гробница </a:t>
            </a:r>
            <a:r>
              <a:rPr lang="vi-VN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эмира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»)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мавзолей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Амира 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его членов семьи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Самарканде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ГУР ЭМИР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i0.wp.com/tourpedia.ru/wp-content/uploads/2019/08/%D0%93%D1%83%D1%80-%D0%AD%D0%BC%D0%B8%D1%80-%D1%83%D0%B7%D0%BE%D1%80%D1%8B-1.jpg?fit=1024%2C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336" y="4509120"/>
            <a:ext cx="2624808" cy="1944216"/>
          </a:xfrm>
          <a:prstGeom prst="rect">
            <a:avLst/>
          </a:prstGeom>
          <a:noFill/>
        </p:spPr>
      </p:pic>
      <p:pic>
        <p:nvPicPr>
          <p:cNvPr id="14340" name="Picture 4" descr="http://tourpedia.ru/wp-content/uploads/2019/08/%D0%93%D1%83%D1%80-%D0%AD%D0%BC%D0%B8%D1%80-%D0%B2%D0%BD%D1%83%D1%82%D1%80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4365104"/>
            <a:ext cx="3240360" cy="2162640"/>
          </a:xfrm>
          <a:prstGeom prst="rect">
            <a:avLst/>
          </a:prstGeom>
          <a:noFill/>
        </p:spPr>
      </p:pic>
      <p:pic>
        <p:nvPicPr>
          <p:cNvPr id="14342" name="Picture 6" descr="https://upload.wikimedia.org/wikipedia/commons/thumb/8/8e/%D0%9C%D1%83%D0%B7%D0%B5%D0%B9_%D0%B8%D1%81%D1%82%D0%BE%D1%80%D0%B8%D0%B8_%D0%A2%D0%B8%D0%BC%D1%83%D1%80%D0%B8%D0%B4%D0%BE%D0%B2_11.jpg/1280px-%D0%9C%D1%83%D0%B7%D0%B5%D0%B9_%D0%B8%D1%81%D1%82%D0%BE%D1%80%D0%B8%D0%B8_%D0%A2%D0%B8%D0%BC%D1%83%D1%80%D0%B8%D0%B4%D0%BE%D0%B2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3933056"/>
            <a:ext cx="4320480" cy="2417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9336" y="908720"/>
            <a:ext cx="5832648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1402 году во Франции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была отлита статуэтка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из чистого золота с надписью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«ОСВОБОДИТЕЛЬ ЕВРОПЫ»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84032" y="3140968"/>
            <a:ext cx="5328592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1553 году было издано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произведение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итальянского ученого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«ВЕЛИЧИЕ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ТАМЕРЛАНА ИЗ СКИФИИ»</a:t>
            </a:r>
            <a:endPara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i.pinimg.com/originals/96/99/7b/96997b31c1ec09bc5b014c7cf75baa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3356992"/>
            <a:ext cx="4248472" cy="3126139"/>
          </a:xfrm>
          <a:prstGeom prst="rect">
            <a:avLst/>
          </a:prstGeom>
          <a:noFill/>
        </p:spPr>
      </p:pic>
      <p:pic>
        <p:nvPicPr>
          <p:cNvPr id="13314" name="Picture 2" descr="https://sun9-52.userapi.com/c846324/v846324555/1940b7/_4BikUIFbVc.jpg"/>
          <p:cNvPicPr>
            <a:picLocks noChangeAspect="1" noChangeArrowheads="1"/>
          </p:cNvPicPr>
          <p:nvPr/>
        </p:nvPicPr>
        <p:blipFill>
          <a:blip r:embed="rId3" cstate="print"/>
          <a:srcRect l="1890" t="5215" b="6127"/>
          <a:stretch>
            <a:fillRect/>
          </a:stretch>
        </p:blipFill>
        <p:spPr bwMode="auto">
          <a:xfrm>
            <a:off x="6456040" y="836712"/>
            <a:ext cx="4968552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¢Ð°Ð¼ÐµÑÐ»Ð°Ð½, ÐÐ½Ð¸Ð³Ð° Ð¿Ð¾Ð±ÐµÐ´. Ð§ÑÐ´ÐµÑÐ° ÑÑÐ´ÑÐ±Ñ Ð¸ÑÑÐ¾ÑÐ¸Ð¸ Ð¢Ð¸Ð¼ÑÑÐ° â ÑÐ¸ÑÐ°ÑÑ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83671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ÑÐ¸Ð¼ÐµÑÐ°Ð½Ð¸Ñ ÐºÐ½Ð¸Ð³Ð¸: Ð¢Ð°Ð¼ÐµÑÐ»Ð°Ð½. ÐÐ°Ð²Ð¾ÐµÐ²Ð°ÑÐµÐ»Ñ Ð¼Ð¸ÑÐ° | ÐÐ¶Ð°ÑÑÐ¸Ð½ ÐÐ°ÑÐ¾ÑÑÐ¸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432" y="1412776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Ð·Ð´Ð°Ð½ ÑÐ¾Ð¼Ð°Ð½ Ð² ÑÑÐ¸ÑÐ°Ñ Ð¾Ð± ÐÐ¼Ð¸ÑÐµ Ð¢ÐµÐ¼ÑÑÐµ â ÐÐ°Ð·ÐµÑÐ°.u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44" y="4725144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 Ð°Ð¿ÑÐµÐ»Ñ 2017 Ð³Ð¾Ð´Ð°,ÐÐ°ÑÐ¸Ð¾Ð½Ð°Ð»ÑÐ½Ð°Ñ Ð±Ð¸Ð±Ð»Ð¸Ð¾ÑÐµÐºÐ° ÐÑÐµÐ·ÐµÐ½ÑÐ°ÑÐ¸Ñ ÐºÐ½Ð¸Ð³Ð¸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672" y="3356992"/>
            <a:ext cx="2838881" cy="181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1344" y="908720"/>
            <a:ext cx="6552728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en-US" sz="3200" dirty="0" smtClean="0">
                <a:solidFill>
                  <a:srgbClr val="000000"/>
                </a:solidFill>
                <a:latin typeface="TimesNewRomanPSMT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TimesNewRomanPSMT" charset="0"/>
                <a:ea typeface="Calibri" pitchFamily="34" charset="0"/>
                <a:cs typeface="Times New Roman" pitchFamily="18" charset="0"/>
              </a:rPr>
              <a:t>том же веке издается </a:t>
            </a: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TimesNewRomanPSMT" charset="0"/>
                <a:ea typeface="Calibri" pitchFamily="34" charset="0"/>
                <a:cs typeface="Times New Roman" pitchFamily="18" charset="0"/>
              </a:rPr>
              <a:t>произведение испанского </a:t>
            </a: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TimesNewRomanPSMT" charset="0"/>
                <a:ea typeface="Calibri" pitchFamily="34" charset="0"/>
                <a:cs typeface="Times New Roman" pitchFamily="18" charset="0"/>
              </a:rPr>
              <a:t>историка Перо Мексика </a:t>
            </a:r>
          </a:p>
          <a:p>
            <a:pPr lvl="0" algn="ctr"/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 charset="0"/>
                <a:ea typeface="Calibri" pitchFamily="34" charset="0"/>
                <a:cs typeface="Times New Roman" pitchFamily="18" charset="0"/>
              </a:rPr>
              <a:t>ИСТОРИЯ ВЕЛИКОГО ТЕМУРА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/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90656" y="3933056"/>
            <a:ext cx="5737992" cy="259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настоящему времени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33  странах издано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более 500 произведений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посвященных </a:t>
            </a:r>
          </a:p>
          <a:p>
            <a:pPr algn="ctr"/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Амиру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Темуру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340768"/>
            <a:ext cx="5328592" cy="44644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Узбекистане увековечено имя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Его имя присвоено проспектам, площадям многих городов и кишлаков,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паркам,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школам,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кинотеатрам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a.d-cd.net/c15010c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980728"/>
            <a:ext cx="5832648" cy="2632222"/>
          </a:xfrm>
          <a:prstGeom prst="rect">
            <a:avLst/>
          </a:prstGeom>
          <a:noFill/>
        </p:spPr>
      </p:pic>
      <p:pic>
        <p:nvPicPr>
          <p:cNvPr id="11270" name="Picture 6" descr="http://i.mycdn.me/i?r=AzEPZsRbOZEKgBhR0XGMT1Rkxsrg9TEwDNG_3d3Scsveg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3717032"/>
            <a:ext cx="2483261" cy="2423593"/>
          </a:xfrm>
          <a:prstGeom prst="rect">
            <a:avLst/>
          </a:prstGeom>
          <a:noFill/>
        </p:spPr>
      </p:pic>
      <p:pic>
        <p:nvPicPr>
          <p:cNvPr id="11272" name="Picture 8" descr="http://xorazm-iib.uz/source/Rasmlar/2DSC_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89040"/>
            <a:ext cx="2736304" cy="236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__7f2eb__d28d1ec__xxl - OLYMPIC TOUR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9" y="2996952"/>
            <a:ext cx="4401167" cy="2475656"/>
          </a:xfrm>
          <a:prstGeom prst="rect">
            <a:avLst/>
          </a:prstGeom>
          <a:noFill/>
        </p:spPr>
      </p:pic>
      <p:pic>
        <p:nvPicPr>
          <p:cNvPr id="25604" name="Picture 4" descr="ÑÐºÐ²ÐµÑ ÐÐ¼Ð¸ÑÐ° Ð¢ÐµÐ¼Ñ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851" y="2708921"/>
            <a:ext cx="3072341" cy="3192355"/>
          </a:xfrm>
          <a:prstGeom prst="rect">
            <a:avLst/>
          </a:prstGeom>
          <a:noFill/>
        </p:spPr>
      </p:pic>
      <p:pic>
        <p:nvPicPr>
          <p:cNvPr id="25606" name="Picture 6" descr="Ð¢Ð¸Ð¼ÑÑ Ð¢Ð°Ð¼ÐµÑÐ»Ð°Ð½ - Ð¾ÑÐ·ÑÐ² Ð¾ Statue of Amir Temur, Ð¡Ð°Ð¼Ð°ÑÐºÐ°Ð½Ð´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693" y="3140969"/>
            <a:ext cx="4011963" cy="24155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9376" y="980728"/>
            <a:ext cx="1094521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городах Ташкенте, Самарканде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Шахрисабзе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были установлены памятники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Амиру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836712"/>
            <a:ext cx="10972800" cy="13247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/>
              <a:t>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>
                <a:solidFill>
                  <a:srgbClr val="002060"/>
                </a:solidFill>
              </a:rPr>
              <a:t>1996 году в </a:t>
            </a:r>
            <a:r>
              <a:rPr lang="ru-RU" sz="3600" b="1" dirty="0" smtClean="0">
                <a:solidFill>
                  <a:srgbClr val="002060"/>
                </a:solidFill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</a:rPr>
              <a:t>ашкенте построен </a:t>
            </a:r>
            <a:r>
              <a:rPr lang="ru-RU" sz="3600" b="1" dirty="0">
                <a:solidFill>
                  <a:srgbClr val="002060"/>
                </a:solidFill>
              </a:rPr>
              <a:t>Государственный музей </a:t>
            </a:r>
            <a:r>
              <a:rPr lang="ru-RU" sz="3600" b="1" dirty="0" smtClean="0">
                <a:solidFill>
                  <a:srgbClr val="002060"/>
                </a:solidFill>
              </a:rPr>
              <a:t> истории </a:t>
            </a:r>
            <a:r>
              <a:rPr lang="ru-RU" sz="3600" b="1" dirty="0" err="1" smtClean="0">
                <a:solidFill>
                  <a:srgbClr val="002060"/>
                </a:solidFill>
              </a:rPr>
              <a:t>Тимуридов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 galle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348880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ÑÐ·ÐµÐ¹ ÐÐ¼Ð¸ÑÐ° Ð¢Ð¸Ð¼ÑÑÐ°, Ð¢Ð°ÑÐºÐµÐ½Ñ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2348880"/>
            <a:ext cx="41529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upload.wikimedia.org/wikipedia/commons/thumb/1/1c/%D0%9C%D1%83%D0%B7%D0%B5%D0%B9_%D0%B8%D1%81%D1%82%D0%BE%D1%80%D0%B8%D0%B8_%D0%A2%D0%B8%D0%BC%D1%83%D1%80%D0%B8%D0%B4%D0%BE%D0%B2_10.jpg/210px-%D0%9C%D1%83%D0%B7%D0%B5%D0%B9_%D0%B8%D1%81%D1%82%D0%BE%D1%80%D0%B8%D0%B8_%D0%A2%D0%B8%D0%BC%D1%83%D1%80%D0%B8%D0%B4%D0%BE%D0%B2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4725144"/>
            <a:ext cx="2304256" cy="1783458"/>
          </a:xfrm>
          <a:prstGeom prst="rect">
            <a:avLst/>
          </a:prstGeom>
          <a:noFill/>
        </p:spPr>
      </p:pic>
      <p:pic>
        <p:nvPicPr>
          <p:cNvPr id="9220" name="Picture 4" descr="Stamps of Uzbekistan, 2003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6" y="2492896"/>
            <a:ext cx="2381250" cy="1724025"/>
          </a:xfrm>
          <a:prstGeom prst="rect">
            <a:avLst/>
          </a:prstGeom>
          <a:noFill/>
        </p:spPr>
      </p:pic>
      <p:pic>
        <p:nvPicPr>
          <p:cNvPr id="9222" name="Picture 6" descr="http://akorgrp.uz/images/tour_img/full/1536516546_3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680" y="4725144"/>
            <a:ext cx="2645024" cy="1763350"/>
          </a:xfrm>
          <a:prstGeom prst="rect">
            <a:avLst/>
          </a:prstGeom>
          <a:noFill/>
        </p:spPr>
      </p:pic>
      <p:pic>
        <p:nvPicPr>
          <p:cNvPr id="9224" name="Picture 8" descr="https://im3.turbina.ru/photos.4/3/8/0/8/1/3118083/big.photo/Muzey-istorii-Timurid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4032" y="4725144"/>
            <a:ext cx="1529408" cy="1817440"/>
          </a:xfrm>
          <a:prstGeom prst="rect">
            <a:avLst/>
          </a:prstGeom>
          <a:noFill/>
        </p:spPr>
      </p:pic>
      <p:pic>
        <p:nvPicPr>
          <p:cNvPr id="9226" name="Picture 10" descr="https://fsd.multiurok.ru/html/2017/10/19/s_59e9053601a01/716198_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6240" y="4653136"/>
            <a:ext cx="3435285" cy="1928392"/>
          </a:xfrm>
          <a:prstGeom prst="rect">
            <a:avLst/>
          </a:prstGeom>
          <a:noFill/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 И ИСТОРИЯ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908720"/>
            <a:ext cx="11188824" cy="2448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фондах хранятся уникальные предметы, среди которых рукописные книги, письма, монеты, керамические, бронзовые и медные изделия, образцы декора, манускрипты, предметы этнографии, серебряные украшения и многие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другие.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ÐÑÐ·ÑÐ² Ð¾ ÐÑÐ·ÐµÐ¹ &quot;ÐÐ¼Ð¸ÑÐ° Ð¢Ð¸Ð¼ÑÑÐ°&quot; (Ð£Ð·Ð±ÐµÐºÐ¸ÑÑÐ°Ð½, Ð¢Ð°ÑÐºÐµÐ½Ñ) | Ð¯ Ð¼ÐµÑÑÐ°Ð»Ð° ÑÐ°Ð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3573016"/>
            <a:ext cx="2133600" cy="2857500"/>
          </a:xfrm>
          <a:prstGeom prst="rect">
            <a:avLst/>
          </a:prstGeom>
          <a:noFill/>
        </p:spPr>
      </p:pic>
      <p:pic>
        <p:nvPicPr>
          <p:cNvPr id="10244" name="Picture 4" descr="ÑÐ¾ÑÐ¾Ð³ÑÐ°ÑÐ¸Ð¸ Ð¢Ð°ÑÐºÐµÐ½Ñ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3573016"/>
            <a:ext cx="2394505" cy="2700571"/>
          </a:xfrm>
          <a:prstGeom prst="rect">
            <a:avLst/>
          </a:prstGeom>
          <a:noFill/>
        </p:spPr>
      </p:pic>
      <p:pic>
        <p:nvPicPr>
          <p:cNvPr id="10246" name="Picture 6" descr="ÐÐ¾ÑÑÐ´Ð°ÑÑÑÐ²ÐµÐ½Ð½ÑÐ¹ Ð¼ÑÐ·ÐµÐ¹ Ð¸ÑÑÐ¾ÑÐ¸Ð¸ Ð¢Ð¸Ð¼ÑÑÐ¸Ð´Ð¾Ð² â ÐÐ¸ÐºÐ¸Ð¿ÐµÐ´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3645024"/>
            <a:ext cx="2463800" cy="2466975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horde.me/uploads/temp/10/10fcad650345e297f80f5ce5134a4d9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64" y="3573016"/>
            <a:ext cx="3532073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3352" y="836712"/>
            <a:ext cx="1126083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26 апреля 1996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годаб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ыла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учреждена одна из высших наград нашей Родины  орден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Amir Temur or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60849"/>
            <a:ext cx="2376264" cy="2304256"/>
          </a:xfrm>
          <a:prstGeom prst="rect">
            <a:avLst/>
          </a:prstGeom>
          <a:noFill/>
        </p:spPr>
      </p:pic>
      <p:pic>
        <p:nvPicPr>
          <p:cNvPr id="7172" name="Picture 4" descr="https://upload.wikimedia.org/wikipedia/commons/1/11/Amir_Temur_order_ty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4437112"/>
            <a:ext cx="2232248" cy="22077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5680" y="2060848"/>
            <a:ext cx="612068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Орден посвящён основателю государства   Тамерлану.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28 августа 1996 года Указом Главы государства города Самарканд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Шахрисабз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были награждены этим орденом.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В 1997 и 2003 годах в статут ордена вносились изменения.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В 2014 году орденом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был награждён  г. Термез.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s://pbs.twimg.com/media/Cv9z1K0XgAAWFwv.jpg"/>
          <p:cNvPicPr>
            <a:picLocks noChangeAspect="1" noChangeArrowheads="1"/>
          </p:cNvPicPr>
          <p:nvPr/>
        </p:nvPicPr>
        <p:blipFill>
          <a:blip r:embed="rId4" cstate="print"/>
          <a:srcRect l="16003" t="8298" r="16701" b="8717"/>
          <a:stretch>
            <a:fillRect/>
          </a:stretch>
        </p:blipFill>
        <p:spPr bwMode="auto">
          <a:xfrm>
            <a:off x="9480376" y="2780928"/>
            <a:ext cx="2448271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07368" y="836712"/>
          <a:ext cx="1133898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ЗАСЛУГИ АМИРА ТЕМУРА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Государству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начала угрожать Золотая Орда - государство, созданное монголами. На троне этого государства сидел хан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Тохтамыш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s://ic.pics.livejournal.com/krisandr/47289181/2568005/256800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700808"/>
            <a:ext cx="5386813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99829371"/>
              </p:ext>
            </p:extLst>
          </p:nvPr>
        </p:nvGraphicFramePr>
        <p:xfrm>
          <a:off x="191344" y="764704"/>
          <a:ext cx="117373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CD5C445-56B8-405A-B378-89C8BE1B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590FE43-8216-4AC6-A909-66869E20A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51EA354-B7BF-4E17-B279-23993A4C3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FD6AD3A-1536-4075-9533-651D8493D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§32.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99 – 101.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151784" y="2348880"/>
            <a:ext cx="3888432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хронологическую таблицу деятельности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84232" y="3212976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Выполните задание № 4 на стр. 101.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764704"/>
            <a:ext cx="11449272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приступил к устранению угрозы Золотой Орды. В 1395 году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разгромил войска хана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Тохтамыша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Эта победа очень ослабила Золотую Орду и существенно ускорила освобождение Руси, подчинявшейся Золотой Орде, от монгольского ига.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pbs.twimg.com/profile_banners/1599627938/1374022851/1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789040"/>
            <a:ext cx="11521280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1402 году близ Анкары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сокрушил армию султана Османской империи (Турции)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Баязета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представлявшего собой большую угрозу для народов Западной Европы.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s://pbs.twimg.com/media/D8A42Y1X4AUj7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1556792"/>
            <a:ext cx="5100575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96752"/>
            <a:ext cx="5515024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Это поражение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турков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отвело угрозу их нападения на западноевропейские государства. Европейские правители, освободившиеся от такого опасного врага как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Баязет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послали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благодарственные письма.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6628" name="Picture 4" descr="https://pbs.twimg.com/media/EJzYaK0XkAASB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268760"/>
            <a:ext cx="5472608" cy="5177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4"/>
            <a:ext cx="5384800" cy="50014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короли Франции и Испании направили своих послов. Уже в XV веке в Западной Европе был установлен памятник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с глубокомысленной надписью «Освободителю Европы».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92344" y="1412776"/>
            <a:ext cx="2390056" cy="1108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Памятник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Амиру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Темуру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Англии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0" y="5157192"/>
            <a:ext cx="3312368" cy="1440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Изображение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Амира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итальянской живописи 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XVI века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i.mycdn.me/i?r=AyH4iRPQ2q0otWIFepML2LxR1Ijr1mwHR3gjPh9RBKBKBQ"/>
          <p:cNvPicPr>
            <a:picLocks noChangeAspect="1" noChangeArrowheads="1"/>
          </p:cNvPicPr>
          <p:nvPr/>
        </p:nvPicPr>
        <p:blipFill>
          <a:blip r:embed="rId2" cstate="print"/>
          <a:srcRect r="19153"/>
          <a:stretch>
            <a:fillRect/>
          </a:stretch>
        </p:blipFill>
        <p:spPr bwMode="auto">
          <a:xfrm>
            <a:off x="6240016" y="1124744"/>
            <a:ext cx="2736304" cy="4038601"/>
          </a:xfrm>
          <a:prstGeom prst="rect">
            <a:avLst/>
          </a:prstGeom>
          <a:noFill/>
        </p:spPr>
      </p:pic>
      <p:pic>
        <p:nvPicPr>
          <p:cNvPr id="25604" name="Picture 4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4352" y="2708920"/>
            <a:ext cx="2595850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9294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основал на родной земле государство и сумел превратить его в централизованную могущественную державу. В то же время он стал освободителем Европы.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ОСВОБОДИТЕЛЬ ЕВРОПЫ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47b98a8a9b23"/>
          <p:cNvPicPr>
            <a:picLocks noChangeAspect="1" noChangeArrowheads="1"/>
          </p:cNvPicPr>
          <p:nvPr/>
        </p:nvPicPr>
        <p:blipFill>
          <a:blip r:embed="rId2" cstate="print"/>
          <a:srcRect b="6021"/>
          <a:stretch>
            <a:fillRect/>
          </a:stretch>
        </p:blipFill>
        <p:spPr bwMode="auto">
          <a:xfrm>
            <a:off x="6600056" y="1196752"/>
            <a:ext cx="453650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>
            <a:spLocks/>
          </p:cNvSpPr>
          <p:nvPr/>
        </p:nvSpPr>
        <p:spPr bwMode="auto">
          <a:xfrm>
            <a:off x="0" y="3699"/>
            <a:ext cx="12192000" cy="688998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АМИР ТЕМУР И ЕГО РОЛЬ В ИСТОРИИ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35360" y="764704"/>
            <a:ext cx="11377264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Вожди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тюрко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­ монгольских племен Междуречья и все </a:t>
            </a:r>
          </a:p>
          <a:p>
            <a:pPr algn="ctr">
              <a:defRPr/>
            </a:pP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амиры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признали власть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Темура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3352" y="5013176"/>
            <a:ext cx="11449272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созывает совет  на котором излагает план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государственного обустройства и возрождения городов </a:t>
            </a:r>
          </a:p>
          <a:p>
            <a:pPr algn="ctr">
              <a:defRPr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и крепостей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ziyouz.uz/wp-content/uploads/2016/08/amir_tem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844824"/>
            <a:ext cx="5904656" cy="2982889"/>
          </a:xfrm>
          <a:prstGeom prst="rect">
            <a:avLst/>
          </a:prstGeom>
          <a:noFill/>
        </p:spPr>
      </p:pic>
      <p:pic>
        <p:nvPicPr>
          <p:cNvPr id="23556" name="Picture 4" descr="https://telegra.ph/file/36480ef366d88499055ca.jpg"/>
          <p:cNvPicPr>
            <a:picLocks noChangeAspect="1" noChangeArrowheads="1"/>
          </p:cNvPicPr>
          <p:nvPr/>
        </p:nvPicPr>
        <p:blipFill>
          <a:blip r:embed="rId3" cstate="print"/>
          <a:srcRect l="2953" t="4928" r="3286" b="4392"/>
          <a:stretch>
            <a:fillRect/>
          </a:stretch>
        </p:blipFill>
        <p:spPr bwMode="auto">
          <a:xfrm>
            <a:off x="6672064" y="1844824"/>
            <a:ext cx="4968552" cy="29086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1107</Words>
  <Application>Microsoft Office PowerPoint</Application>
  <PresentationFormat>Произвольный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1456</cp:revision>
  <dcterms:created xsi:type="dcterms:W3CDTF">2020-04-27T10:05:42Z</dcterms:created>
  <dcterms:modified xsi:type="dcterms:W3CDTF">2020-12-01T02:54:37Z</dcterms:modified>
</cp:coreProperties>
</file>