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564" r:id="rId2"/>
    <p:sldId id="951" r:id="rId3"/>
    <p:sldId id="1072" r:id="rId4"/>
    <p:sldId id="1089" r:id="rId5"/>
    <p:sldId id="1118" r:id="rId6"/>
    <p:sldId id="1093" r:id="rId7"/>
    <p:sldId id="1090" r:id="rId8"/>
    <p:sldId id="1112" r:id="rId9"/>
    <p:sldId id="1091" r:id="rId10"/>
    <p:sldId id="1074" r:id="rId11"/>
    <p:sldId id="1075" r:id="rId12"/>
    <p:sldId id="1101" r:id="rId13"/>
    <p:sldId id="1113" r:id="rId14"/>
    <p:sldId id="1108" r:id="rId15"/>
    <p:sldId id="1109" r:id="rId16"/>
    <p:sldId id="1076" r:id="rId17"/>
    <p:sldId id="1077" r:id="rId18"/>
    <p:sldId id="1106" r:id="rId19"/>
    <p:sldId id="1119" r:id="rId20"/>
    <p:sldId id="1121" r:id="rId21"/>
    <p:sldId id="1120" r:id="rId22"/>
    <p:sldId id="1078" r:id="rId23"/>
    <p:sldId id="1094" r:id="rId24"/>
    <p:sldId id="1114" r:id="rId25"/>
    <p:sldId id="1096" r:id="rId26"/>
    <p:sldId id="1095" r:id="rId27"/>
    <p:sldId id="1097" r:id="rId28"/>
    <p:sldId id="1098" r:id="rId29"/>
    <p:sldId id="1079" r:id="rId30"/>
    <p:sldId id="1080" r:id="rId31"/>
    <p:sldId id="1081" r:id="rId32"/>
    <p:sldId id="1082" r:id="rId33"/>
    <p:sldId id="1083" r:id="rId34"/>
    <p:sldId id="1116" r:id="rId35"/>
    <p:sldId id="1117" r:id="rId36"/>
    <p:sldId id="1115" r:id="rId37"/>
    <p:sldId id="1085" r:id="rId38"/>
    <p:sldId id="1100" r:id="rId39"/>
    <p:sldId id="1104" r:id="rId40"/>
    <p:sldId id="701" r:id="rId41"/>
  </p:sldIdLst>
  <p:sldSz cx="12192000" cy="6858000"/>
  <p:notesSz cx="6858000" cy="9144000"/>
  <p:custDataLst>
    <p:tags r:id="rId4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308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7F668-4A26-47FF-BC71-3AF114745243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07B5BC-0412-4CBF-8DA7-5A0FB20D9F27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5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НАЛОГИ</a:t>
          </a:r>
          <a:endParaRPr lang="ru-RU" sz="5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C3ED8CEE-17E1-4260-A614-2548217B2220}" type="parTrans" cxnId="{F49DDBD3-AC23-4347-9FD7-E97871DB986B}">
      <dgm:prSet/>
      <dgm:spPr/>
      <dgm:t>
        <a:bodyPr/>
        <a:lstStyle/>
        <a:p>
          <a:endParaRPr lang="ru-RU"/>
        </a:p>
      </dgm:t>
    </dgm:pt>
    <dgm:pt modelId="{D6073DDA-8EC8-4E17-AF12-D698A22FF318}" type="sibTrans" cxnId="{F49DDBD3-AC23-4347-9FD7-E97871DB986B}">
      <dgm:prSet/>
      <dgm:spPr/>
      <dgm:t>
        <a:bodyPr/>
        <a:lstStyle/>
        <a:p>
          <a:endParaRPr lang="ru-RU"/>
        </a:p>
      </dgm:t>
    </dgm:pt>
    <dgm:pt modelId="{C5184176-574D-4CB2-A9C5-E626D9FF6254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Джизья</a:t>
          </a:r>
          <a:r>
            <a:rPr lang="ru-RU" b="1" i="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-</a:t>
          </a:r>
          <a:r>
            <a:rPr lang="ru-RU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подушный налог, взимаемый с не  принявших ислам</a:t>
          </a:r>
          <a:endParaRPr lang="ru-RU" i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4AAFF9C5-D700-40CC-9618-67E22CBB6C69}" type="parTrans" cxnId="{EC9CD24F-A0D8-4F8A-B14B-58EC41E381B1}">
      <dgm:prSet/>
      <dgm:spPr/>
      <dgm:t>
        <a:bodyPr/>
        <a:lstStyle/>
        <a:p>
          <a:endParaRPr lang="ru-RU"/>
        </a:p>
      </dgm:t>
    </dgm:pt>
    <dgm:pt modelId="{E98436F1-0570-4593-8EF6-89FEB0FAAFC5}" type="sibTrans" cxnId="{EC9CD24F-A0D8-4F8A-B14B-58EC41E381B1}">
      <dgm:prSet/>
      <dgm:spPr/>
      <dgm:t>
        <a:bodyPr/>
        <a:lstStyle/>
        <a:p>
          <a:endParaRPr lang="ru-RU"/>
        </a:p>
      </dgm:t>
    </dgm:pt>
    <dgm:pt modelId="{EA405673-6003-4BB8-836A-2254F756661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Закят</a:t>
          </a:r>
          <a:r>
            <a:rPr lang="ru-RU" b="1" i="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– </a:t>
          </a:r>
        </a:p>
        <a:p>
          <a:r>
            <a:rPr lang="ru-RU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налог со скота и имущества</a:t>
          </a:r>
          <a:endParaRPr lang="ru-RU" i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07AAD78F-B82F-465A-97F0-692C36706749}" type="parTrans" cxnId="{7437DF65-C965-4CD7-91C5-C10D6DC5E112}">
      <dgm:prSet/>
      <dgm:spPr/>
      <dgm:t>
        <a:bodyPr/>
        <a:lstStyle/>
        <a:p>
          <a:endParaRPr lang="ru-RU"/>
        </a:p>
      </dgm:t>
    </dgm:pt>
    <dgm:pt modelId="{0A0BC61A-052F-4CB2-AEC5-799E6BD3A3D9}" type="sibTrans" cxnId="{7437DF65-C965-4CD7-91C5-C10D6DC5E112}">
      <dgm:prSet/>
      <dgm:spPr/>
      <dgm:t>
        <a:bodyPr/>
        <a:lstStyle/>
        <a:p>
          <a:endParaRPr lang="ru-RU"/>
        </a:p>
      </dgm:t>
    </dgm:pt>
    <dgm:pt modelId="{39258A00-56A9-4892-AC1E-98D19C670DB5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Харадж -</a:t>
          </a:r>
          <a:r>
            <a:rPr lang="ru-RU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поземельный налог</a:t>
          </a:r>
          <a:endParaRPr lang="ru-RU" i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1A68D76-D1A6-41FD-B9CF-3BEA9956BDB6}" type="parTrans" cxnId="{D74E5505-3E6E-43F3-9BD9-049379CB8BEB}">
      <dgm:prSet/>
      <dgm:spPr/>
      <dgm:t>
        <a:bodyPr/>
        <a:lstStyle/>
        <a:p>
          <a:endParaRPr lang="ru-RU"/>
        </a:p>
      </dgm:t>
    </dgm:pt>
    <dgm:pt modelId="{90204E79-538D-47F1-AB02-8A3B8567B029}" type="sibTrans" cxnId="{D74E5505-3E6E-43F3-9BD9-049379CB8BEB}">
      <dgm:prSet/>
      <dgm:spPr/>
      <dgm:t>
        <a:bodyPr/>
        <a:lstStyle/>
        <a:p>
          <a:endParaRPr lang="ru-RU"/>
        </a:p>
      </dgm:t>
    </dgm:pt>
    <dgm:pt modelId="{3D38655C-1604-4376-8122-1E2CE0E8E71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Ушр</a:t>
          </a:r>
          <a:r>
            <a:rPr lang="ru-RU" b="1" i="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- </a:t>
          </a:r>
          <a:r>
            <a:rPr lang="ru-RU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десятина, налог с урожая</a:t>
          </a:r>
          <a:endParaRPr lang="ru-RU" i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2095EBFB-51CF-4511-AFD4-6B6E96629E9F}" type="parTrans" cxnId="{A91C2CB4-2840-4EFB-8B29-21A3AFA18589}">
      <dgm:prSet/>
      <dgm:spPr/>
      <dgm:t>
        <a:bodyPr/>
        <a:lstStyle/>
        <a:p>
          <a:endParaRPr lang="ru-RU"/>
        </a:p>
      </dgm:t>
    </dgm:pt>
    <dgm:pt modelId="{1427F1F0-CF3B-44E1-9D89-0DE706A8059D}" type="sibTrans" cxnId="{A91C2CB4-2840-4EFB-8B29-21A3AFA18589}">
      <dgm:prSet/>
      <dgm:spPr/>
      <dgm:t>
        <a:bodyPr/>
        <a:lstStyle/>
        <a:p>
          <a:endParaRPr lang="ru-RU"/>
        </a:p>
      </dgm:t>
    </dgm:pt>
    <dgm:pt modelId="{EB2BDD84-BBA5-4C81-9AA6-1A235AD1D0E3}" type="pres">
      <dgm:prSet presAssocID="{A137F668-4A26-47FF-BC71-3AF11474524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A4CC3F-9F25-48D2-AF71-CEDC8262DDCB}" type="pres">
      <dgm:prSet presAssocID="{5207B5BC-0412-4CBF-8DA7-5A0FB20D9F27}" presName="roof" presStyleLbl="dkBgShp" presStyleIdx="0" presStyleCnt="2"/>
      <dgm:spPr/>
      <dgm:t>
        <a:bodyPr/>
        <a:lstStyle/>
        <a:p>
          <a:endParaRPr lang="ru-RU"/>
        </a:p>
      </dgm:t>
    </dgm:pt>
    <dgm:pt modelId="{0F42D349-D082-4182-BB4A-FA8D35CAB707}" type="pres">
      <dgm:prSet presAssocID="{5207B5BC-0412-4CBF-8DA7-5A0FB20D9F27}" presName="pillars" presStyleCnt="0"/>
      <dgm:spPr/>
    </dgm:pt>
    <dgm:pt modelId="{4DFAA890-EAC2-4BB1-9609-12E587305EF8}" type="pres">
      <dgm:prSet presAssocID="{5207B5BC-0412-4CBF-8DA7-5A0FB20D9F27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99DBCE-DF64-4FB2-BE93-951C3786234C}" type="pres">
      <dgm:prSet presAssocID="{EA405673-6003-4BB8-836A-2254F7566611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8295EB-3FE3-4336-B306-064321AC8E91}" type="pres">
      <dgm:prSet presAssocID="{3D38655C-1604-4376-8122-1E2CE0E8E714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B1A65-56BD-4641-8473-4B3198920596}" type="pres">
      <dgm:prSet presAssocID="{39258A00-56A9-4892-AC1E-98D19C670DB5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FBA0B-0E30-4063-94BA-14319E074CC6}" type="pres">
      <dgm:prSet presAssocID="{5207B5BC-0412-4CBF-8DA7-5A0FB20D9F27}" presName="base" presStyleLbl="dkBgShp" presStyleIdx="1" presStyleCnt="2"/>
      <dgm:spPr/>
    </dgm:pt>
  </dgm:ptLst>
  <dgm:cxnLst>
    <dgm:cxn modelId="{FAD616E4-27AE-4AFA-8415-23DA7E13D5AF}" type="presOf" srcId="{5207B5BC-0412-4CBF-8DA7-5A0FB20D9F27}" destId="{7DA4CC3F-9F25-48D2-AF71-CEDC8262DDCB}" srcOrd="0" destOrd="0" presId="urn:microsoft.com/office/officeart/2005/8/layout/hList3"/>
    <dgm:cxn modelId="{6226CB55-CAB8-4CF1-914A-50B1BB311954}" type="presOf" srcId="{A137F668-4A26-47FF-BC71-3AF114745243}" destId="{EB2BDD84-BBA5-4C81-9AA6-1A235AD1D0E3}" srcOrd="0" destOrd="0" presId="urn:microsoft.com/office/officeart/2005/8/layout/hList3"/>
    <dgm:cxn modelId="{E4F50DFB-4018-4CFE-966C-61B41AFC381A}" type="presOf" srcId="{3D38655C-1604-4376-8122-1E2CE0E8E714}" destId="{578295EB-3FE3-4336-B306-064321AC8E91}" srcOrd="0" destOrd="0" presId="urn:microsoft.com/office/officeart/2005/8/layout/hList3"/>
    <dgm:cxn modelId="{7437DF65-C965-4CD7-91C5-C10D6DC5E112}" srcId="{5207B5BC-0412-4CBF-8DA7-5A0FB20D9F27}" destId="{EA405673-6003-4BB8-836A-2254F7566611}" srcOrd="1" destOrd="0" parTransId="{07AAD78F-B82F-465A-97F0-692C36706749}" sibTransId="{0A0BC61A-052F-4CB2-AEC5-799E6BD3A3D9}"/>
    <dgm:cxn modelId="{D74E5505-3E6E-43F3-9BD9-049379CB8BEB}" srcId="{5207B5BC-0412-4CBF-8DA7-5A0FB20D9F27}" destId="{39258A00-56A9-4892-AC1E-98D19C670DB5}" srcOrd="3" destOrd="0" parTransId="{E1A68D76-D1A6-41FD-B9CF-3BEA9956BDB6}" sibTransId="{90204E79-538D-47F1-AB02-8A3B8567B029}"/>
    <dgm:cxn modelId="{77DCA714-5BC3-423B-ADDA-03706D60DB95}" type="presOf" srcId="{EA405673-6003-4BB8-836A-2254F7566611}" destId="{D799DBCE-DF64-4FB2-BE93-951C3786234C}" srcOrd="0" destOrd="0" presId="urn:microsoft.com/office/officeart/2005/8/layout/hList3"/>
    <dgm:cxn modelId="{F49DDBD3-AC23-4347-9FD7-E97871DB986B}" srcId="{A137F668-4A26-47FF-BC71-3AF114745243}" destId="{5207B5BC-0412-4CBF-8DA7-5A0FB20D9F27}" srcOrd="0" destOrd="0" parTransId="{C3ED8CEE-17E1-4260-A614-2548217B2220}" sibTransId="{D6073DDA-8EC8-4E17-AF12-D698A22FF318}"/>
    <dgm:cxn modelId="{48AA2A78-4F5B-488E-8009-314254543C0D}" type="presOf" srcId="{C5184176-574D-4CB2-A9C5-E626D9FF6254}" destId="{4DFAA890-EAC2-4BB1-9609-12E587305EF8}" srcOrd="0" destOrd="0" presId="urn:microsoft.com/office/officeart/2005/8/layout/hList3"/>
    <dgm:cxn modelId="{EC9CD24F-A0D8-4F8A-B14B-58EC41E381B1}" srcId="{5207B5BC-0412-4CBF-8DA7-5A0FB20D9F27}" destId="{C5184176-574D-4CB2-A9C5-E626D9FF6254}" srcOrd="0" destOrd="0" parTransId="{4AAFF9C5-D700-40CC-9618-67E22CBB6C69}" sibTransId="{E98436F1-0570-4593-8EF6-89FEB0FAAFC5}"/>
    <dgm:cxn modelId="{DD9CCA5E-194C-476C-A311-1FCCD084B1CA}" type="presOf" srcId="{39258A00-56A9-4892-AC1E-98D19C670DB5}" destId="{1C7B1A65-56BD-4641-8473-4B3198920596}" srcOrd="0" destOrd="0" presId="urn:microsoft.com/office/officeart/2005/8/layout/hList3"/>
    <dgm:cxn modelId="{A91C2CB4-2840-4EFB-8B29-21A3AFA18589}" srcId="{5207B5BC-0412-4CBF-8DA7-5A0FB20D9F27}" destId="{3D38655C-1604-4376-8122-1E2CE0E8E714}" srcOrd="2" destOrd="0" parTransId="{2095EBFB-51CF-4511-AFD4-6B6E96629E9F}" sibTransId="{1427F1F0-CF3B-44E1-9D89-0DE706A8059D}"/>
    <dgm:cxn modelId="{8525C393-1C00-47A6-8711-8025C3BA0F3C}" type="presParOf" srcId="{EB2BDD84-BBA5-4C81-9AA6-1A235AD1D0E3}" destId="{7DA4CC3F-9F25-48D2-AF71-CEDC8262DDCB}" srcOrd="0" destOrd="0" presId="urn:microsoft.com/office/officeart/2005/8/layout/hList3"/>
    <dgm:cxn modelId="{30871D34-8987-41D2-90B0-746D194F5522}" type="presParOf" srcId="{EB2BDD84-BBA5-4C81-9AA6-1A235AD1D0E3}" destId="{0F42D349-D082-4182-BB4A-FA8D35CAB707}" srcOrd="1" destOrd="0" presId="urn:microsoft.com/office/officeart/2005/8/layout/hList3"/>
    <dgm:cxn modelId="{39F36751-A311-4912-8471-EE0DE1724334}" type="presParOf" srcId="{0F42D349-D082-4182-BB4A-FA8D35CAB707}" destId="{4DFAA890-EAC2-4BB1-9609-12E587305EF8}" srcOrd="0" destOrd="0" presId="urn:microsoft.com/office/officeart/2005/8/layout/hList3"/>
    <dgm:cxn modelId="{1D0A5A62-38B9-484D-B35F-0D17A382AD07}" type="presParOf" srcId="{0F42D349-D082-4182-BB4A-FA8D35CAB707}" destId="{D799DBCE-DF64-4FB2-BE93-951C3786234C}" srcOrd="1" destOrd="0" presId="urn:microsoft.com/office/officeart/2005/8/layout/hList3"/>
    <dgm:cxn modelId="{5BEA1E29-148B-44FF-AEE4-C1200CCC4A05}" type="presParOf" srcId="{0F42D349-D082-4182-BB4A-FA8D35CAB707}" destId="{578295EB-3FE3-4336-B306-064321AC8E91}" srcOrd="2" destOrd="0" presId="urn:microsoft.com/office/officeart/2005/8/layout/hList3"/>
    <dgm:cxn modelId="{22E2CB6E-738F-40A0-AF02-7ECF757390E8}" type="presParOf" srcId="{0F42D349-D082-4182-BB4A-FA8D35CAB707}" destId="{1C7B1A65-56BD-4641-8473-4B3198920596}" srcOrd="3" destOrd="0" presId="urn:microsoft.com/office/officeart/2005/8/layout/hList3"/>
    <dgm:cxn modelId="{BD5100C1-1884-4C21-8CEA-08577A62DEB8}" type="presParOf" srcId="{EB2BDD84-BBA5-4C81-9AA6-1A235AD1D0E3}" destId="{5E8FBA0B-0E30-4063-94BA-14319E074CC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C07C3F-495B-474A-8566-66C7C635FEB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5F31C5-4A4C-4135-A24F-FC97EB7CE715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идеи</a:t>
          </a:r>
          <a:endParaRPr lang="ru-RU" sz="4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897E74A5-9E82-4970-89AA-B5AD44EF610A}" type="parTrans" cxnId="{7203D44D-13BB-423F-AB19-9F0896A5EEBB}">
      <dgm:prSet/>
      <dgm:spPr/>
      <dgm:t>
        <a:bodyPr/>
        <a:lstStyle/>
        <a:p>
          <a:endParaRPr lang="ru-RU"/>
        </a:p>
      </dgm:t>
    </dgm:pt>
    <dgm:pt modelId="{E76D2FD4-77C9-401F-8D4E-CFE5A93B9D73}" type="sibTrans" cxnId="{7203D44D-13BB-423F-AB19-9F0896A5EEBB}">
      <dgm:prSet/>
      <dgm:spPr/>
      <dgm:t>
        <a:bodyPr/>
        <a:lstStyle/>
        <a:p>
          <a:endParaRPr lang="ru-RU"/>
        </a:p>
      </dgm:t>
    </dgm:pt>
    <dgm:pt modelId="{DB157C51-986E-44F0-89B6-FB212F15FB0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социальное</a:t>
          </a:r>
        </a:p>
        <a:p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равенство</a:t>
          </a:r>
          <a:endParaRPr lang="ru-RU" sz="3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0886E00-2C7A-4A78-8187-72DB6519C772}" type="parTrans" cxnId="{6181A64D-8136-4F23-AE66-EF831C16BFDF}">
      <dgm:prSet/>
      <dgm:spPr/>
      <dgm:t>
        <a:bodyPr/>
        <a:lstStyle/>
        <a:p>
          <a:endParaRPr lang="ru-RU"/>
        </a:p>
      </dgm:t>
    </dgm:pt>
    <dgm:pt modelId="{95685B7C-0E12-4F98-99B8-8C6B8A062E8A}" type="sibTrans" cxnId="{6181A64D-8136-4F23-AE66-EF831C16BFDF}">
      <dgm:prSet/>
      <dgm:spPr/>
      <dgm:t>
        <a:bodyPr/>
        <a:lstStyle/>
        <a:p>
          <a:endParaRPr lang="ru-RU"/>
        </a:p>
      </dgm:t>
    </dgm:pt>
    <dgm:pt modelId="{B2077511-3165-4F7C-A997-8C8515C7FE11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свобода</a:t>
          </a:r>
          <a:endParaRPr lang="ru-RU" sz="3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D35079CA-AAAE-4C53-AEC5-4B116A996E1D}" type="parTrans" cxnId="{18B33093-AE87-4BF5-B538-BE05A15EE804}">
      <dgm:prSet/>
      <dgm:spPr/>
      <dgm:t>
        <a:bodyPr/>
        <a:lstStyle/>
        <a:p>
          <a:endParaRPr lang="ru-RU"/>
        </a:p>
      </dgm:t>
    </dgm:pt>
    <dgm:pt modelId="{7AEF41A7-EEF1-4E8A-93AD-A3D2EA486A22}" type="sibTrans" cxnId="{18B33093-AE87-4BF5-B538-BE05A15EE804}">
      <dgm:prSet/>
      <dgm:spPr/>
      <dgm:t>
        <a:bodyPr/>
        <a:lstStyle/>
        <a:p>
          <a:endParaRPr lang="ru-RU"/>
        </a:p>
      </dgm:t>
    </dgm:pt>
    <dgm:pt modelId="{2F393437-C490-40D5-A206-A8EE03EAEB2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борьба против государственной власти</a:t>
          </a:r>
          <a:endParaRPr lang="ru-RU" sz="3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32FE17F-B212-4FBE-9A1B-5FB9E52F1171}" type="parTrans" cxnId="{6EE5C73B-1505-4DE2-AFD3-5BE2B4A431C1}">
      <dgm:prSet/>
      <dgm:spPr/>
      <dgm:t>
        <a:bodyPr/>
        <a:lstStyle/>
        <a:p>
          <a:endParaRPr lang="ru-RU"/>
        </a:p>
      </dgm:t>
    </dgm:pt>
    <dgm:pt modelId="{46613F23-1DF5-4BE5-8CBA-485EDF2DB3DD}" type="sibTrans" cxnId="{6EE5C73B-1505-4DE2-AFD3-5BE2B4A431C1}">
      <dgm:prSet/>
      <dgm:spPr/>
      <dgm:t>
        <a:bodyPr/>
        <a:lstStyle/>
        <a:p>
          <a:endParaRPr lang="ru-RU"/>
        </a:p>
      </dgm:t>
    </dgm:pt>
    <dgm:pt modelId="{D06B3E98-5A92-4E28-91ED-49170969911C}" type="pres">
      <dgm:prSet presAssocID="{23C07C3F-495B-474A-8566-66C7C635FEB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100A0A-189D-4478-9623-0E2E7C6E8749}" type="pres">
      <dgm:prSet presAssocID="{725F31C5-4A4C-4135-A24F-FC97EB7CE715}" presName="centerShape" presStyleLbl="node0" presStyleIdx="0" presStyleCnt="1"/>
      <dgm:spPr/>
      <dgm:t>
        <a:bodyPr/>
        <a:lstStyle/>
        <a:p>
          <a:endParaRPr lang="ru-RU"/>
        </a:p>
      </dgm:t>
    </dgm:pt>
    <dgm:pt modelId="{B0887E28-DE9C-42F1-9BE8-2BF8470A7019}" type="pres">
      <dgm:prSet presAssocID="{50886E00-2C7A-4A78-8187-72DB6519C772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D31246F3-186C-4DA4-9685-45582A3CB3C6}" type="pres">
      <dgm:prSet presAssocID="{DB157C51-986E-44F0-89B6-FB212F15FB01}" presName="node" presStyleLbl="node1" presStyleIdx="0" presStyleCnt="3" custScaleX="193457" custRadScaleRad="129688" custRadScaleInc="-17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D2D84-9873-417E-986F-4A10404871E4}" type="pres">
      <dgm:prSet presAssocID="{D35079CA-AAAE-4C53-AEC5-4B116A996E1D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24D76B77-BBE3-42E8-B4CA-BFB689A8D42E}" type="pres">
      <dgm:prSet presAssocID="{B2077511-3165-4F7C-A997-8C8515C7FE1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3C621-BA2B-4CCD-A5EC-865357F9825A}" type="pres">
      <dgm:prSet presAssocID="{732FE17F-B212-4FBE-9A1B-5FB9E52F1171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88CF477C-1F4B-44B3-8D89-11C6A44A8BB8}" type="pres">
      <dgm:prSet presAssocID="{2F393437-C490-40D5-A206-A8EE03EAEB26}" presName="node" presStyleLbl="node1" presStyleIdx="2" presStyleCnt="3" custScaleX="201949" custRadScaleRad="138985" custRadScaleInc="18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03D44D-13BB-423F-AB19-9F0896A5EEBB}" srcId="{23C07C3F-495B-474A-8566-66C7C635FEB2}" destId="{725F31C5-4A4C-4135-A24F-FC97EB7CE715}" srcOrd="0" destOrd="0" parTransId="{897E74A5-9E82-4970-89AA-B5AD44EF610A}" sibTransId="{E76D2FD4-77C9-401F-8D4E-CFE5A93B9D73}"/>
    <dgm:cxn modelId="{5BF92544-86B7-4020-A975-2BF7675614AE}" type="presOf" srcId="{2F393437-C490-40D5-A206-A8EE03EAEB26}" destId="{88CF477C-1F4B-44B3-8D89-11C6A44A8BB8}" srcOrd="0" destOrd="0" presId="urn:microsoft.com/office/officeart/2005/8/layout/radial4"/>
    <dgm:cxn modelId="{6EE5C73B-1505-4DE2-AFD3-5BE2B4A431C1}" srcId="{725F31C5-4A4C-4135-A24F-FC97EB7CE715}" destId="{2F393437-C490-40D5-A206-A8EE03EAEB26}" srcOrd="2" destOrd="0" parTransId="{732FE17F-B212-4FBE-9A1B-5FB9E52F1171}" sibTransId="{46613F23-1DF5-4BE5-8CBA-485EDF2DB3DD}"/>
    <dgm:cxn modelId="{20E900F2-72DA-4410-A101-76552D53B902}" type="presOf" srcId="{50886E00-2C7A-4A78-8187-72DB6519C772}" destId="{B0887E28-DE9C-42F1-9BE8-2BF8470A7019}" srcOrd="0" destOrd="0" presId="urn:microsoft.com/office/officeart/2005/8/layout/radial4"/>
    <dgm:cxn modelId="{6181A64D-8136-4F23-AE66-EF831C16BFDF}" srcId="{725F31C5-4A4C-4135-A24F-FC97EB7CE715}" destId="{DB157C51-986E-44F0-89B6-FB212F15FB01}" srcOrd="0" destOrd="0" parTransId="{50886E00-2C7A-4A78-8187-72DB6519C772}" sibTransId="{95685B7C-0E12-4F98-99B8-8C6B8A062E8A}"/>
    <dgm:cxn modelId="{B81B5E24-FFCF-44AB-BD25-E9D0A1E5396C}" type="presOf" srcId="{D35079CA-AAAE-4C53-AEC5-4B116A996E1D}" destId="{BCED2D84-9873-417E-986F-4A10404871E4}" srcOrd="0" destOrd="0" presId="urn:microsoft.com/office/officeart/2005/8/layout/radial4"/>
    <dgm:cxn modelId="{E3E356CF-4478-4B5C-8421-2B85FE519C8D}" type="presOf" srcId="{DB157C51-986E-44F0-89B6-FB212F15FB01}" destId="{D31246F3-186C-4DA4-9685-45582A3CB3C6}" srcOrd="0" destOrd="0" presId="urn:microsoft.com/office/officeart/2005/8/layout/radial4"/>
    <dgm:cxn modelId="{3FF15F2C-37C2-4306-AFAB-A416F0F77398}" type="presOf" srcId="{23C07C3F-495B-474A-8566-66C7C635FEB2}" destId="{D06B3E98-5A92-4E28-91ED-49170969911C}" srcOrd="0" destOrd="0" presId="urn:microsoft.com/office/officeart/2005/8/layout/radial4"/>
    <dgm:cxn modelId="{FB5FEDFA-7087-4CBD-BCA2-A27A417436C2}" type="presOf" srcId="{732FE17F-B212-4FBE-9A1B-5FB9E52F1171}" destId="{46C3C621-BA2B-4CCD-A5EC-865357F9825A}" srcOrd="0" destOrd="0" presId="urn:microsoft.com/office/officeart/2005/8/layout/radial4"/>
    <dgm:cxn modelId="{49A63F14-7F70-4ACF-83E5-11A01EE2EBE1}" type="presOf" srcId="{725F31C5-4A4C-4135-A24F-FC97EB7CE715}" destId="{C9100A0A-189D-4478-9623-0E2E7C6E8749}" srcOrd="0" destOrd="0" presId="urn:microsoft.com/office/officeart/2005/8/layout/radial4"/>
    <dgm:cxn modelId="{C4C06731-58F6-4A1B-A9D2-26E94D79BB76}" type="presOf" srcId="{B2077511-3165-4F7C-A997-8C8515C7FE11}" destId="{24D76B77-BBE3-42E8-B4CA-BFB689A8D42E}" srcOrd="0" destOrd="0" presId="urn:microsoft.com/office/officeart/2005/8/layout/radial4"/>
    <dgm:cxn modelId="{18B33093-AE87-4BF5-B538-BE05A15EE804}" srcId="{725F31C5-4A4C-4135-A24F-FC97EB7CE715}" destId="{B2077511-3165-4F7C-A997-8C8515C7FE11}" srcOrd="1" destOrd="0" parTransId="{D35079CA-AAAE-4C53-AEC5-4B116A996E1D}" sibTransId="{7AEF41A7-EEF1-4E8A-93AD-A3D2EA486A22}"/>
    <dgm:cxn modelId="{246DD06B-CDAD-4E91-B11B-B8C074FC48A8}" type="presParOf" srcId="{D06B3E98-5A92-4E28-91ED-49170969911C}" destId="{C9100A0A-189D-4478-9623-0E2E7C6E8749}" srcOrd="0" destOrd="0" presId="urn:microsoft.com/office/officeart/2005/8/layout/radial4"/>
    <dgm:cxn modelId="{7A89F487-0A2B-4FA4-9E89-3C4D493D4A0D}" type="presParOf" srcId="{D06B3E98-5A92-4E28-91ED-49170969911C}" destId="{B0887E28-DE9C-42F1-9BE8-2BF8470A7019}" srcOrd="1" destOrd="0" presId="urn:microsoft.com/office/officeart/2005/8/layout/radial4"/>
    <dgm:cxn modelId="{866ACD64-D3D5-4915-8068-A11EBDF43D9D}" type="presParOf" srcId="{D06B3E98-5A92-4E28-91ED-49170969911C}" destId="{D31246F3-186C-4DA4-9685-45582A3CB3C6}" srcOrd="2" destOrd="0" presId="urn:microsoft.com/office/officeart/2005/8/layout/radial4"/>
    <dgm:cxn modelId="{1C686D27-C331-4D71-AEEF-30251A3B4615}" type="presParOf" srcId="{D06B3E98-5A92-4E28-91ED-49170969911C}" destId="{BCED2D84-9873-417E-986F-4A10404871E4}" srcOrd="3" destOrd="0" presId="urn:microsoft.com/office/officeart/2005/8/layout/radial4"/>
    <dgm:cxn modelId="{B04E283A-246B-4774-AFB0-DCD41DFEC741}" type="presParOf" srcId="{D06B3E98-5A92-4E28-91ED-49170969911C}" destId="{24D76B77-BBE3-42E8-B4CA-BFB689A8D42E}" srcOrd="4" destOrd="0" presId="urn:microsoft.com/office/officeart/2005/8/layout/radial4"/>
    <dgm:cxn modelId="{5BB88270-6353-4496-B365-A6E78DFEDE87}" type="presParOf" srcId="{D06B3E98-5A92-4E28-91ED-49170969911C}" destId="{46C3C621-BA2B-4CCD-A5EC-865357F9825A}" srcOrd="5" destOrd="0" presId="urn:microsoft.com/office/officeart/2005/8/layout/radial4"/>
    <dgm:cxn modelId="{29D65D8A-3EDD-46BA-A2D1-4FB440DF0389}" type="presParOf" srcId="{D06B3E98-5A92-4E28-91ED-49170969911C}" destId="{88CF477C-1F4B-44B3-8D89-11C6A44A8BB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F6B793-A3DC-4372-9731-D973CA37824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E33B5C-3DC4-450E-8765-74160BDF3825}">
      <dgm:prSet phldrT="[Текст]" phldr="1"/>
      <dgm:spPr/>
      <dgm:t>
        <a:bodyPr/>
        <a:lstStyle/>
        <a:p>
          <a:endParaRPr lang="ru-RU" dirty="0"/>
        </a:p>
      </dgm:t>
    </dgm:pt>
    <dgm:pt modelId="{E55F511A-8578-4A20-9524-E24592CA0952}" type="parTrans" cxnId="{5447B5FC-DF3E-475C-BBCD-3A65A76755BA}">
      <dgm:prSet/>
      <dgm:spPr/>
      <dgm:t>
        <a:bodyPr/>
        <a:lstStyle/>
        <a:p>
          <a:endParaRPr lang="ru-RU"/>
        </a:p>
      </dgm:t>
    </dgm:pt>
    <dgm:pt modelId="{75304DC2-E1EB-4549-B5E1-6EB448394E0C}" type="sibTrans" cxnId="{5447B5FC-DF3E-475C-BBCD-3A65A76755BA}">
      <dgm:prSet/>
      <dgm:spPr/>
      <dgm:t>
        <a:bodyPr/>
        <a:lstStyle/>
        <a:p>
          <a:endParaRPr lang="ru-RU"/>
        </a:p>
      </dgm:t>
    </dgm:pt>
    <dgm:pt modelId="{72098515-EA24-4718-9982-A8E5AEA808A0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latin typeface="Arial" pitchFamily="34" charset="0"/>
              <a:cs typeface="Arial" pitchFamily="34" charset="0"/>
            </a:rPr>
            <a:t>Основная причина поражения восстания «людей в белых одеждах» заключалась, прежде всего, в разрозненности их сил и отсутствие военной подготовки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BE59C6AA-7858-4EAC-A705-8E825874AEC1}" type="parTrans" cxnId="{AE242890-3EBE-43A0-A33F-599D582403A1}">
      <dgm:prSet/>
      <dgm:spPr/>
      <dgm:t>
        <a:bodyPr/>
        <a:lstStyle/>
        <a:p>
          <a:endParaRPr lang="ru-RU"/>
        </a:p>
      </dgm:t>
    </dgm:pt>
    <dgm:pt modelId="{54DB1D4F-FB01-44FA-9212-52F06FA4B18B}" type="sibTrans" cxnId="{AE242890-3EBE-43A0-A33F-599D582403A1}">
      <dgm:prSet/>
      <dgm:spPr/>
      <dgm:t>
        <a:bodyPr/>
        <a:lstStyle/>
        <a:p>
          <a:endParaRPr lang="ru-RU"/>
        </a:p>
      </dgm:t>
    </dgm:pt>
    <dgm:pt modelId="{C657A145-F0F1-42CE-820A-E464BD886F5F}">
      <dgm:prSet phldrT="[Текст]" phldr="1"/>
      <dgm:spPr/>
      <dgm:t>
        <a:bodyPr/>
        <a:lstStyle/>
        <a:p>
          <a:endParaRPr lang="ru-RU"/>
        </a:p>
      </dgm:t>
    </dgm:pt>
    <dgm:pt modelId="{113EF2F4-1E1C-4D83-895C-E17D32A509FD}" type="parTrans" cxnId="{819CB896-7E89-4A39-8732-72D3C4BC8CFA}">
      <dgm:prSet/>
      <dgm:spPr/>
      <dgm:t>
        <a:bodyPr/>
        <a:lstStyle/>
        <a:p>
          <a:endParaRPr lang="ru-RU"/>
        </a:p>
      </dgm:t>
    </dgm:pt>
    <dgm:pt modelId="{9FFFDFCF-72AD-4556-B426-D78A56C2B430}" type="sibTrans" cxnId="{819CB896-7E89-4A39-8732-72D3C4BC8CFA}">
      <dgm:prSet/>
      <dgm:spPr/>
      <dgm:t>
        <a:bodyPr/>
        <a:lstStyle/>
        <a:p>
          <a:endParaRPr lang="ru-RU"/>
        </a:p>
      </dgm:t>
    </dgm:pt>
    <dgm:pt modelId="{ADB4126E-BD43-4B97-A51E-387ABED905B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latin typeface="Arial" pitchFamily="34" charset="0"/>
              <a:cs typeface="Arial" pitchFamily="34" charset="0"/>
            </a:rPr>
            <a:t>Представители местной знати, поначалу использовавшие в своих интересах народную борьбу за независимость, испугались размаха движения и встали на путь предательства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A3A6C360-5D09-4F8A-A217-6FFFD721C20C}" type="parTrans" cxnId="{F08CFD13-DABD-4B58-83BC-6461588B32B2}">
      <dgm:prSet/>
      <dgm:spPr/>
      <dgm:t>
        <a:bodyPr/>
        <a:lstStyle/>
        <a:p>
          <a:endParaRPr lang="ru-RU"/>
        </a:p>
      </dgm:t>
    </dgm:pt>
    <dgm:pt modelId="{1BF7B458-9D71-47D6-AD86-9FA585229880}" type="sibTrans" cxnId="{F08CFD13-DABD-4B58-83BC-6461588B32B2}">
      <dgm:prSet/>
      <dgm:spPr/>
      <dgm:t>
        <a:bodyPr/>
        <a:lstStyle/>
        <a:p>
          <a:endParaRPr lang="ru-RU"/>
        </a:p>
      </dgm:t>
    </dgm:pt>
    <dgm:pt modelId="{1CB3785C-527D-4EE6-A2E3-A0E502E0488D}">
      <dgm:prSet phldrT="[Текст]" phldr="1"/>
      <dgm:spPr/>
      <dgm:t>
        <a:bodyPr/>
        <a:lstStyle/>
        <a:p>
          <a:endParaRPr lang="ru-RU"/>
        </a:p>
      </dgm:t>
    </dgm:pt>
    <dgm:pt modelId="{61C3EBC7-A632-4FFD-8499-D099946A0EAA}" type="parTrans" cxnId="{E06888A5-7338-4E68-AF22-A28BB8A2828A}">
      <dgm:prSet/>
      <dgm:spPr/>
      <dgm:t>
        <a:bodyPr/>
        <a:lstStyle/>
        <a:p>
          <a:endParaRPr lang="ru-RU"/>
        </a:p>
      </dgm:t>
    </dgm:pt>
    <dgm:pt modelId="{54A6FC3A-95BA-415D-9595-5C81478A3DC3}" type="sibTrans" cxnId="{E06888A5-7338-4E68-AF22-A28BB8A2828A}">
      <dgm:prSet/>
      <dgm:spPr/>
      <dgm:t>
        <a:bodyPr/>
        <a:lstStyle/>
        <a:p>
          <a:endParaRPr lang="ru-RU"/>
        </a:p>
      </dgm:t>
    </dgm:pt>
    <dgm:pt modelId="{A8474B0A-0A9B-4B84-B48D-91338E02A89B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latin typeface="Arial" pitchFamily="34" charset="0"/>
              <a:cs typeface="Arial" pitchFamily="34" charset="0"/>
            </a:rPr>
            <a:t>В результате слишком затянувшейся войны, когда земледельцы были лишены нормальных условий жизни и привычных земледельческих работ, их силы иссякли, и наступило время разочарования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BD08DAB4-8D59-461B-B768-805D5A9B4159}" type="parTrans" cxnId="{6C324877-81AC-4701-86A9-1CD4C600E957}">
      <dgm:prSet/>
      <dgm:spPr/>
      <dgm:t>
        <a:bodyPr/>
        <a:lstStyle/>
        <a:p>
          <a:endParaRPr lang="ru-RU"/>
        </a:p>
      </dgm:t>
    </dgm:pt>
    <dgm:pt modelId="{B7A6B5DA-DD49-4B18-A6E1-D8E2921F3E54}" type="sibTrans" cxnId="{6C324877-81AC-4701-86A9-1CD4C600E957}">
      <dgm:prSet/>
      <dgm:spPr/>
      <dgm:t>
        <a:bodyPr/>
        <a:lstStyle/>
        <a:p>
          <a:endParaRPr lang="ru-RU"/>
        </a:p>
      </dgm:t>
    </dgm:pt>
    <dgm:pt modelId="{ED1E741E-B53F-4102-BC39-7CAC1C9258F1}" type="pres">
      <dgm:prSet presAssocID="{92F6B793-A3DC-4372-9731-D973CA37824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9ACC47-83EB-4E36-BD0B-4158E7457D40}" type="pres">
      <dgm:prSet presAssocID="{D0E33B5C-3DC4-450E-8765-74160BDF3825}" presName="composite" presStyleCnt="0"/>
      <dgm:spPr/>
    </dgm:pt>
    <dgm:pt modelId="{90FD2827-C449-4E14-A474-F6E332103C42}" type="pres">
      <dgm:prSet presAssocID="{D0E33B5C-3DC4-450E-8765-74160BDF382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C8BF2-8D9F-4BEC-8D09-126BD574FDD0}" type="pres">
      <dgm:prSet presAssocID="{D0E33B5C-3DC4-450E-8765-74160BDF382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A57A3-BEEA-447D-A970-93DA5E8AC32C}" type="pres">
      <dgm:prSet presAssocID="{75304DC2-E1EB-4549-B5E1-6EB448394E0C}" presName="sp" presStyleCnt="0"/>
      <dgm:spPr/>
    </dgm:pt>
    <dgm:pt modelId="{0352B073-960B-4F81-B186-DD48A7C3F50F}" type="pres">
      <dgm:prSet presAssocID="{C657A145-F0F1-42CE-820A-E464BD886F5F}" presName="composite" presStyleCnt="0"/>
      <dgm:spPr/>
    </dgm:pt>
    <dgm:pt modelId="{AA40BEEC-B50C-4E9E-A547-72B7BD324EF7}" type="pres">
      <dgm:prSet presAssocID="{C657A145-F0F1-42CE-820A-E464BD886F5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29106-DFE0-41BA-827C-A60C40E131D6}" type="pres">
      <dgm:prSet presAssocID="{C657A145-F0F1-42CE-820A-E464BD886F5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697FB-AAC6-4DC0-897C-4858E7DD688A}" type="pres">
      <dgm:prSet presAssocID="{9FFFDFCF-72AD-4556-B426-D78A56C2B430}" presName="sp" presStyleCnt="0"/>
      <dgm:spPr/>
    </dgm:pt>
    <dgm:pt modelId="{DC64740B-737C-4B78-8DDA-B0D2AE75C04D}" type="pres">
      <dgm:prSet presAssocID="{1CB3785C-527D-4EE6-A2E3-A0E502E0488D}" presName="composite" presStyleCnt="0"/>
      <dgm:spPr/>
    </dgm:pt>
    <dgm:pt modelId="{0893D0CA-238B-47D0-82C9-11A7BF46A3C2}" type="pres">
      <dgm:prSet presAssocID="{1CB3785C-527D-4EE6-A2E3-A0E502E0488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C88FD-B6BA-4CDE-A787-83F1FCE89D21}" type="pres">
      <dgm:prSet presAssocID="{1CB3785C-527D-4EE6-A2E3-A0E502E0488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111DE9-E440-4957-AE8E-6F44B56255CD}" type="presOf" srcId="{C657A145-F0F1-42CE-820A-E464BD886F5F}" destId="{AA40BEEC-B50C-4E9E-A547-72B7BD324EF7}" srcOrd="0" destOrd="0" presId="urn:microsoft.com/office/officeart/2005/8/layout/chevron2"/>
    <dgm:cxn modelId="{819CB896-7E89-4A39-8732-72D3C4BC8CFA}" srcId="{92F6B793-A3DC-4372-9731-D973CA378248}" destId="{C657A145-F0F1-42CE-820A-E464BD886F5F}" srcOrd="1" destOrd="0" parTransId="{113EF2F4-1E1C-4D83-895C-E17D32A509FD}" sibTransId="{9FFFDFCF-72AD-4556-B426-D78A56C2B430}"/>
    <dgm:cxn modelId="{805B3D79-8EE4-4E7C-A926-C0A834020DC5}" type="presOf" srcId="{ADB4126E-BD43-4B97-A51E-387ABED905B4}" destId="{29529106-DFE0-41BA-827C-A60C40E131D6}" srcOrd="0" destOrd="0" presId="urn:microsoft.com/office/officeart/2005/8/layout/chevron2"/>
    <dgm:cxn modelId="{98141811-C54D-4CA3-A8D5-1C14C0A6DE0E}" type="presOf" srcId="{1CB3785C-527D-4EE6-A2E3-A0E502E0488D}" destId="{0893D0CA-238B-47D0-82C9-11A7BF46A3C2}" srcOrd="0" destOrd="0" presId="urn:microsoft.com/office/officeart/2005/8/layout/chevron2"/>
    <dgm:cxn modelId="{37B79E7D-D189-4ACB-867D-CCF2AD9A246F}" type="presOf" srcId="{72098515-EA24-4718-9982-A8E5AEA808A0}" destId="{B77C8BF2-8D9F-4BEC-8D09-126BD574FDD0}" srcOrd="0" destOrd="0" presId="urn:microsoft.com/office/officeart/2005/8/layout/chevron2"/>
    <dgm:cxn modelId="{E20453AF-709B-4406-821F-56BCF6EEFF5E}" type="presOf" srcId="{92F6B793-A3DC-4372-9731-D973CA378248}" destId="{ED1E741E-B53F-4102-BC39-7CAC1C9258F1}" srcOrd="0" destOrd="0" presId="urn:microsoft.com/office/officeart/2005/8/layout/chevron2"/>
    <dgm:cxn modelId="{F08CFD13-DABD-4B58-83BC-6461588B32B2}" srcId="{C657A145-F0F1-42CE-820A-E464BD886F5F}" destId="{ADB4126E-BD43-4B97-A51E-387ABED905B4}" srcOrd="0" destOrd="0" parTransId="{A3A6C360-5D09-4F8A-A217-6FFFD721C20C}" sibTransId="{1BF7B458-9D71-47D6-AD86-9FA585229880}"/>
    <dgm:cxn modelId="{E06888A5-7338-4E68-AF22-A28BB8A2828A}" srcId="{92F6B793-A3DC-4372-9731-D973CA378248}" destId="{1CB3785C-527D-4EE6-A2E3-A0E502E0488D}" srcOrd="2" destOrd="0" parTransId="{61C3EBC7-A632-4FFD-8499-D099946A0EAA}" sibTransId="{54A6FC3A-95BA-415D-9595-5C81478A3DC3}"/>
    <dgm:cxn modelId="{8CC8D857-C948-4C36-95CF-98F25C5ACC33}" type="presOf" srcId="{A8474B0A-0A9B-4B84-B48D-91338E02A89B}" destId="{A09C88FD-B6BA-4CDE-A787-83F1FCE89D21}" srcOrd="0" destOrd="0" presId="urn:microsoft.com/office/officeart/2005/8/layout/chevron2"/>
    <dgm:cxn modelId="{AE242890-3EBE-43A0-A33F-599D582403A1}" srcId="{D0E33B5C-3DC4-450E-8765-74160BDF3825}" destId="{72098515-EA24-4718-9982-A8E5AEA808A0}" srcOrd="0" destOrd="0" parTransId="{BE59C6AA-7858-4EAC-A705-8E825874AEC1}" sibTransId="{54DB1D4F-FB01-44FA-9212-52F06FA4B18B}"/>
    <dgm:cxn modelId="{DDDD1D78-5818-44B1-A4C3-CE2665310B93}" type="presOf" srcId="{D0E33B5C-3DC4-450E-8765-74160BDF3825}" destId="{90FD2827-C449-4E14-A474-F6E332103C42}" srcOrd="0" destOrd="0" presId="urn:microsoft.com/office/officeart/2005/8/layout/chevron2"/>
    <dgm:cxn modelId="{6C324877-81AC-4701-86A9-1CD4C600E957}" srcId="{1CB3785C-527D-4EE6-A2E3-A0E502E0488D}" destId="{A8474B0A-0A9B-4B84-B48D-91338E02A89B}" srcOrd="0" destOrd="0" parTransId="{BD08DAB4-8D59-461B-B768-805D5A9B4159}" sibTransId="{B7A6B5DA-DD49-4B18-A6E1-D8E2921F3E54}"/>
    <dgm:cxn modelId="{5447B5FC-DF3E-475C-BBCD-3A65A76755BA}" srcId="{92F6B793-A3DC-4372-9731-D973CA378248}" destId="{D0E33B5C-3DC4-450E-8765-74160BDF3825}" srcOrd="0" destOrd="0" parTransId="{E55F511A-8578-4A20-9524-E24592CA0952}" sibTransId="{75304DC2-E1EB-4549-B5E1-6EB448394E0C}"/>
    <dgm:cxn modelId="{8F46252E-F39A-48EA-BDC9-0F9987A73A5A}" type="presParOf" srcId="{ED1E741E-B53F-4102-BC39-7CAC1C9258F1}" destId="{1C9ACC47-83EB-4E36-BD0B-4158E7457D40}" srcOrd="0" destOrd="0" presId="urn:microsoft.com/office/officeart/2005/8/layout/chevron2"/>
    <dgm:cxn modelId="{3436B82A-B804-489C-88EB-E384DDEE44E1}" type="presParOf" srcId="{1C9ACC47-83EB-4E36-BD0B-4158E7457D40}" destId="{90FD2827-C449-4E14-A474-F6E332103C42}" srcOrd="0" destOrd="0" presId="urn:microsoft.com/office/officeart/2005/8/layout/chevron2"/>
    <dgm:cxn modelId="{946DB95B-5093-4F1B-84FE-14A039D9D014}" type="presParOf" srcId="{1C9ACC47-83EB-4E36-BD0B-4158E7457D40}" destId="{B77C8BF2-8D9F-4BEC-8D09-126BD574FDD0}" srcOrd="1" destOrd="0" presId="urn:microsoft.com/office/officeart/2005/8/layout/chevron2"/>
    <dgm:cxn modelId="{EF30A1C3-73FE-4CE0-A326-B45ACF051CA0}" type="presParOf" srcId="{ED1E741E-B53F-4102-BC39-7CAC1C9258F1}" destId="{FA0A57A3-BEEA-447D-A970-93DA5E8AC32C}" srcOrd="1" destOrd="0" presId="urn:microsoft.com/office/officeart/2005/8/layout/chevron2"/>
    <dgm:cxn modelId="{DDD78ED6-012B-4552-8634-2E951D068E9D}" type="presParOf" srcId="{ED1E741E-B53F-4102-BC39-7CAC1C9258F1}" destId="{0352B073-960B-4F81-B186-DD48A7C3F50F}" srcOrd="2" destOrd="0" presId="urn:microsoft.com/office/officeart/2005/8/layout/chevron2"/>
    <dgm:cxn modelId="{9613E259-C258-4216-BD96-783E44491180}" type="presParOf" srcId="{0352B073-960B-4F81-B186-DD48A7C3F50F}" destId="{AA40BEEC-B50C-4E9E-A547-72B7BD324EF7}" srcOrd="0" destOrd="0" presId="urn:microsoft.com/office/officeart/2005/8/layout/chevron2"/>
    <dgm:cxn modelId="{03D9547C-971A-4D5A-A133-E3FE5CD88615}" type="presParOf" srcId="{0352B073-960B-4F81-B186-DD48A7C3F50F}" destId="{29529106-DFE0-41BA-827C-A60C40E131D6}" srcOrd="1" destOrd="0" presId="urn:microsoft.com/office/officeart/2005/8/layout/chevron2"/>
    <dgm:cxn modelId="{66C3E172-0959-4179-9068-25F95C9A4BC8}" type="presParOf" srcId="{ED1E741E-B53F-4102-BC39-7CAC1C9258F1}" destId="{904697FB-AAC6-4DC0-897C-4858E7DD688A}" srcOrd="3" destOrd="0" presId="urn:microsoft.com/office/officeart/2005/8/layout/chevron2"/>
    <dgm:cxn modelId="{9D037C5A-24A2-47D1-BEA7-223CEE68A0EA}" type="presParOf" srcId="{ED1E741E-B53F-4102-BC39-7CAC1C9258F1}" destId="{DC64740B-737C-4B78-8DDA-B0D2AE75C04D}" srcOrd="4" destOrd="0" presId="urn:microsoft.com/office/officeart/2005/8/layout/chevron2"/>
    <dgm:cxn modelId="{01449E58-62DF-49E6-91F1-BCF422E9D229}" type="presParOf" srcId="{DC64740B-737C-4B78-8DDA-B0D2AE75C04D}" destId="{0893D0CA-238B-47D0-82C9-11A7BF46A3C2}" srcOrd="0" destOrd="0" presId="urn:microsoft.com/office/officeart/2005/8/layout/chevron2"/>
    <dgm:cxn modelId="{0B7C8B3F-E24D-4366-BE8B-B0F5DB00BBC4}" type="presParOf" srcId="{DC64740B-737C-4B78-8DDA-B0D2AE75C04D}" destId="{A09C88FD-B6BA-4CDE-A787-83F1FCE89D2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0BFF0ED-64E2-459A-A26E-8D0018A0462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i="0" dirty="0" smtClean="0">
              <a:latin typeface="Arial" pitchFamily="34" charset="0"/>
              <a:cs typeface="Arial" pitchFamily="34" charset="0"/>
            </a:rPr>
            <a:t>В 769—783 гг. </a:t>
          </a:r>
          <a:r>
            <a:rPr lang="ru-RU" sz="2400" b="1" i="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b="1" i="0" dirty="0" smtClean="0">
              <a:latin typeface="Arial" pitchFamily="34" charset="0"/>
              <a:cs typeface="Arial" pitchFamily="34" charset="0"/>
            </a:rPr>
            <a:t>вспыхнуло  народное восстание. Восставшие носили белую одежду, поэтому в историю это восстание вошло под названием восстании «людей в белых одеждах».</a:t>
          </a:r>
          <a:endParaRPr lang="ru-RU" sz="2400" b="1" i="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B27D7C8C-7DFF-4995-8F71-9224B4C39174}" type="par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BB888F9-38AC-491F-9767-A2740C7024A5}" type="sib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250B9D5-EA85-4EE2-AC01-4AB4C1983EE1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i="0" dirty="0" smtClean="0">
              <a:latin typeface="Arial" pitchFamily="34" charset="0"/>
              <a:cs typeface="Arial" pitchFamily="34" charset="0"/>
            </a:rPr>
            <a:t>Арабы установили здесь налоговую систему, в том числе харадж, </a:t>
          </a:r>
          <a:r>
            <a:rPr lang="ru-RU" sz="2400" b="1" i="0" dirty="0" err="1" smtClean="0">
              <a:latin typeface="Arial" pitchFamily="34" charset="0"/>
              <a:cs typeface="Arial" pitchFamily="34" charset="0"/>
            </a:rPr>
            <a:t>ушр</a:t>
          </a:r>
          <a:r>
            <a:rPr lang="ru-RU" sz="2400" b="1" i="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2400" b="1" i="0" dirty="0" err="1" smtClean="0">
              <a:latin typeface="Arial" pitchFamily="34" charset="0"/>
              <a:cs typeface="Arial" pitchFamily="34" charset="0"/>
            </a:rPr>
            <a:t>закят</a:t>
          </a:r>
          <a:r>
            <a:rPr lang="ru-RU" sz="2400" b="1" i="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2400" b="1" i="0" dirty="0" err="1" smtClean="0">
              <a:latin typeface="Arial" pitchFamily="34" charset="0"/>
              <a:cs typeface="Arial" pitchFamily="34" charset="0"/>
            </a:rPr>
            <a:t>джизью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ADE0474-5764-459F-99B6-2BDA66DC5548}" type="parTrans" cxnId="{2FEBE147-C046-4010-952E-CD32E4E9D31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E677265-4466-4F62-828C-C111B714D3F4}" type="sibTrans" cxnId="{2FEBE147-C046-4010-952E-CD32E4E9D31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C826121-EE82-4EC9-B875-65D4894F13E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i="0" dirty="0" smtClean="0">
              <a:latin typeface="Arial" pitchFamily="34" charset="0"/>
              <a:cs typeface="Arial" pitchFamily="34" charset="0"/>
            </a:rPr>
            <a:t>В результате завоевания халифата земледельческие оазисы были разорены, многие города и крупные поселения были сожжены и превращены в руины.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852A083-B918-4A3F-BB0D-4F3CE4077B47}" type="parTrans" cxnId="{CECA86A4-65FA-43EB-93DE-217E1A004468}">
      <dgm:prSet/>
      <dgm:spPr/>
      <dgm:t>
        <a:bodyPr/>
        <a:lstStyle/>
        <a:p>
          <a:endParaRPr lang="ru-RU"/>
        </a:p>
      </dgm:t>
    </dgm:pt>
    <dgm:pt modelId="{EF398533-E015-48BD-964F-14D69A400ECB}" type="sibTrans" cxnId="{CECA86A4-65FA-43EB-93DE-217E1A004468}">
      <dgm:prSet/>
      <dgm:spPr/>
      <dgm:t>
        <a:bodyPr/>
        <a:lstStyle/>
        <a:p>
          <a:endParaRPr lang="ru-RU"/>
        </a:p>
      </dgm:t>
    </dgm:pt>
    <dgm:pt modelId="{7BCE5AD0-C711-4E37-97F4-AED9AAA54F0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Движение «людей в белых одеждах» </a:t>
          </a:r>
          <a:r>
            <a:rPr lang="ru-RU" sz="24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переросло </a:t>
          </a:r>
          <a:r>
            <a:rPr lang="ru-RU" sz="24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народное восстание. Охватив весь </a:t>
          </a:r>
          <a:r>
            <a:rPr lang="ru-RU" sz="24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Согд, </a:t>
          </a:r>
          <a:r>
            <a:rPr lang="ru-RU" sz="24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движение </a:t>
          </a:r>
          <a:r>
            <a:rPr lang="ru-RU" sz="24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также </a:t>
          </a:r>
          <a:r>
            <a:rPr lang="ru-RU" sz="24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оказало влияние на долину </a:t>
          </a:r>
          <a:r>
            <a:rPr lang="ru-RU" sz="2400" b="1" i="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Илока</a:t>
          </a:r>
          <a:r>
            <a:rPr lang="ru-RU" sz="24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(Ахангаран) и </a:t>
          </a:r>
          <a:r>
            <a:rPr lang="ru-RU" sz="2400" b="1" i="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Шаша</a:t>
          </a:r>
          <a:r>
            <a:rPr lang="ru-RU" sz="24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 В восстании приняли участие разные слои населения.</a:t>
          </a:r>
          <a:endParaRPr lang="ru-RU" sz="2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FDCB636-0CA7-44BB-B5FF-2503DC01AB70}" type="parTrans" cxnId="{F4106103-2AD1-4DFC-B0D4-0F080C31B3F6}">
      <dgm:prSet/>
      <dgm:spPr/>
      <dgm:t>
        <a:bodyPr/>
        <a:lstStyle/>
        <a:p>
          <a:endParaRPr lang="ru-RU"/>
        </a:p>
      </dgm:t>
    </dgm:pt>
    <dgm:pt modelId="{42B75136-BF57-44F4-BA98-37EFC7D879B2}" type="sibTrans" cxnId="{F4106103-2AD1-4DFC-B0D4-0F080C31B3F6}">
      <dgm:prSet/>
      <dgm:spPr/>
      <dgm:t>
        <a:bodyPr/>
        <a:lstStyle/>
        <a:p>
          <a:endParaRPr lang="ru-RU"/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1CE2F8-E67C-4BB2-8B7A-0153E465E37B}" type="pres">
      <dgm:prSet presAssocID="{40BFF0ED-64E2-459A-A26E-8D0018A04622}" presName="node" presStyleLbl="node1" presStyleIdx="0" presStyleCnt="4" custScaleX="374349" custScaleY="120178" custLinFactNeighborY="-6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EA25F-C933-4C09-B661-2E3993E0CA6F}" type="pres">
      <dgm:prSet presAssocID="{7BB888F9-38AC-491F-9767-A2740C7024A5}" presName="sibTrans" presStyleLbl="sibTrans2D1" presStyleIdx="0" presStyleCnt="3"/>
      <dgm:spPr/>
      <dgm:t>
        <a:bodyPr/>
        <a:lstStyle/>
        <a:p>
          <a:endParaRPr lang="ru-RU"/>
        </a:p>
      </dgm:t>
    </dgm:pt>
    <dgm:pt modelId="{DCBDC0F0-6741-4C7F-BF09-E698C478B404}" type="pres">
      <dgm:prSet presAssocID="{7BB888F9-38AC-491F-9767-A2740C7024A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0CD5C445-56B8-405A-B378-89C8BE1B8BEE}" type="pres">
      <dgm:prSet presAssocID="{7BCE5AD0-C711-4E37-97F4-AED9AAA54F0B}" presName="node" presStyleLbl="node1" presStyleIdx="1" presStyleCnt="4" custScaleX="385376" custScaleY="132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0FE43-8216-4AC6-A909-66869E20A220}" type="pres">
      <dgm:prSet presAssocID="{42B75136-BF57-44F4-BA98-37EFC7D879B2}" presName="sibTrans" presStyleLbl="sibTrans2D1" presStyleIdx="1" presStyleCnt="3"/>
      <dgm:spPr/>
      <dgm:t>
        <a:bodyPr/>
        <a:lstStyle/>
        <a:p>
          <a:endParaRPr lang="ru-RU"/>
        </a:p>
      </dgm:t>
    </dgm:pt>
    <dgm:pt modelId="{0F172477-C880-44D9-8E8D-34F2AA4802FC}" type="pres">
      <dgm:prSet presAssocID="{42B75136-BF57-44F4-BA98-37EFC7D879B2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51EA354-B7BF-4E17-B279-23993A4C3656}" type="pres">
      <dgm:prSet presAssocID="{CC826121-EE82-4EC9-B875-65D4894F13E2}" presName="node" presStyleLbl="node1" presStyleIdx="2" presStyleCnt="4" custScaleX="374349" custScaleY="98844" custLinFactNeighborX="-5136" custLinFactNeighborY="-7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6AD3A-1536-4075-9533-651D8493D5AC}" type="pres">
      <dgm:prSet presAssocID="{EF398533-E015-48BD-964F-14D69A400ECB}" presName="sibTrans" presStyleLbl="sibTrans2D1" presStyleIdx="2" presStyleCnt="3"/>
      <dgm:spPr/>
      <dgm:t>
        <a:bodyPr/>
        <a:lstStyle/>
        <a:p>
          <a:endParaRPr lang="ru-RU"/>
        </a:p>
      </dgm:t>
    </dgm:pt>
    <dgm:pt modelId="{D16DAF3C-D194-4CA8-B621-DB2118CA73E4}" type="pres">
      <dgm:prSet presAssocID="{EF398533-E015-48BD-964F-14D69A400ECB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D92AB306-7E3D-477C-9D22-FDE42D09E422}" type="pres">
      <dgm:prSet presAssocID="{C250B9D5-EA85-4EE2-AC01-4AB4C1983EE1}" presName="node" presStyleLbl="node1" presStyleIdx="3" presStyleCnt="4" custScaleX="390020" custScaleY="94227" custLinFactX="100000" custLinFactNeighborX="139859" custLinFactNeighborY="93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C6A552-4C16-450A-A0E9-ED260B7B1D91}" type="presOf" srcId="{CC826121-EE82-4EC9-B875-65D4894F13E2}" destId="{851EA354-B7BF-4E17-B279-23993A4C3656}" srcOrd="0" destOrd="0" presId="urn:microsoft.com/office/officeart/2005/8/layout/process2"/>
    <dgm:cxn modelId="{BEEB406C-908A-4D8B-8C4E-7A4138B2F776}" type="presOf" srcId="{7BB888F9-38AC-491F-9767-A2740C7024A5}" destId="{DCBDC0F0-6741-4C7F-BF09-E698C478B404}" srcOrd="1" destOrd="0" presId="urn:microsoft.com/office/officeart/2005/8/layout/process2"/>
    <dgm:cxn modelId="{5232FA99-EF8B-414E-A2BB-32BB87A4008A}" type="presOf" srcId="{EF398533-E015-48BD-964F-14D69A400ECB}" destId="{4FD6AD3A-1536-4075-9533-651D8493D5AC}" srcOrd="0" destOrd="0" presId="urn:microsoft.com/office/officeart/2005/8/layout/process2"/>
    <dgm:cxn modelId="{536E82CB-161F-4DF0-B9FB-A0A6C4BACEC9}" type="presOf" srcId="{7BB888F9-38AC-491F-9767-A2740C7024A5}" destId="{261EA25F-C933-4C09-B661-2E3993E0CA6F}" srcOrd="0" destOrd="0" presId="urn:microsoft.com/office/officeart/2005/8/layout/process2"/>
    <dgm:cxn modelId="{316DD30F-1B98-46CB-B305-CB122568EC15}" type="presOf" srcId="{42B75136-BF57-44F4-BA98-37EFC7D879B2}" destId="{5590FE43-8216-4AC6-A909-66869E20A220}" srcOrd="0" destOrd="0" presId="urn:microsoft.com/office/officeart/2005/8/layout/process2"/>
    <dgm:cxn modelId="{DE69F42B-9140-4346-B6C6-8CD35481595D}" type="presOf" srcId="{55CA8F6A-A719-4DC8-94AC-BDB5570A48AD}" destId="{71FD606C-BDF9-431F-B036-6ACA5D71E9FB}" srcOrd="0" destOrd="0" presId="urn:microsoft.com/office/officeart/2005/8/layout/process2"/>
    <dgm:cxn modelId="{F4106103-2AD1-4DFC-B0D4-0F080C31B3F6}" srcId="{55CA8F6A-A719-4DC8-94AC-BDB5570A48AD}" destId="{7BCE5AD0-C711-4E37-97F4-AED9AAA54F0B}" srcOrd="1" destOrd="0" parTransId="{CFDCB636-0CA7-44BB-B5FF-2503DC01AB70}" sibTransId="{42B75136-BF57-44F4-BA98-37EFC7D879B2}"/>
    <dgm:cxn modelId="{CECA86A4-65FA-43EB-93DE-217E1A004468}" srcId="{55CA8F6A-A719-4DC8-94AC-BDB5570A48AD}" destId="{CC826121-EE82-4EC9-B875-65D4894F13E2}" srcOrd="2" destOrd="0" parTransId="{5852A083-B918-4A3F-BB0D-4F3CE4077B47}" sibTransId="{EF398533-E015-48BD-964F-14D69A400ECB}"/>
    <dgm:cxn modelId="{035BA03A-5391-41D8-BB45-FCBAFE141F3C}" srcId="{55CA8F6A-A719-4DC8-94AC-BDB5570A48AD}" destId="{40BFF0ED-64E2-459A-A26E-8D0018A04622}" srcOrd="0" destOrd="0" parTransId="{B27D7C8C-7DFF-4995-8F71-9224B4C39174}" sibTransId="{7BB888F9-38AC-491F-9767-A2740C7024A5}"/>
    <dgm:cxn modelId="{2FEBE147-C046-4010-952E-CD32E4E9D311}" srcId="{55CA8F6A-A719-4DC8-94AC-BDB5570A48AD}" destId="{C250B9D5-EA85-4EE2-AC01-4AB4C1983EE1}" srcOrd="3" destOrd="0" parTransId="{AADE0474-5764-459F-99B6-2BDA66DC5548}" sibTransId="{2E677265-4466-4F62-828C-C111B714D3F4}"/>
    <dgm:cxn modelId="{BEA6CE85-94E5-47FE-85B9-167C791B6903}" type="presOf" srcId="{EF398533-E015-48BD-964F-14D69A400ECB}" destId="{D16DAF3C-D194-4CA8-B621-DB2118CA73E4}" srcOrd="1" destOrd="0" presId="urn:microsoft.com/office/officeart/2005/8/layout/process2"/>
    <dgm:cxn modelId="{41F87336-0844-401B-A2D0-CFF9F81EE2AD}" type="presOf" srcId="{40BFF0ED-64E2-459A-A26E-8D0018A04622}" destId="{121CE2F8-E67C-4BB2-8B7A-0153E465E37B}" srcOrd="0" destOrd="0" presId="urn:microsoft.com/office/officeart/2005/8/layout/process2"/>
    <dgm:cxn modelId="{E0AB2CD2-9A79-4BA8-B1C1-E40822853FED}" type="presOf" srcId="{42B75136-BF57-44F4-BA98-37EFC7D879B2}" destId="{0F172477-C880-44D9-8E8D-34F2AA4802FC}" srcOrd="1" destOrd="0" presId="urn:microsoft.com/office/officeart/2005/8/layout/process2"/>
    <dgm:cxn modelId="{04E4F8C6-8CBF-4CE4-B2E1-4B57361B5A4E}" type="presOf" srcId="{7BCE5AD0-C711-4E37-97F4-AED9AAA54F0B}" destId="{0CD5C445-56B8-405A-B378-89C8BE1B8BEE}" srcOrd="0" destOrd="0" presId="urn:microsoft.com/office/officeart/2005/8/layout/process2"/>
    <dgm:cxn modelId="{9E74F6FC-FBF9-4BFD-BD4C-CD21C3033729}" type="presOf" srcId="{C250B9D5-EA85-4EE2-AC01-4AB4C1983EE1}" destId="{D92AB306-7E3D-477C-9D22-FDE42D09E422}" srcOrd="0" destOrd="0" presId="urn:microsoft.com/office/officeart/2005/8/layout/process2"/>
    <dgm:cxn modelId="{832E9A93-CA49-4073-9678-36B92321E2DC}" type="presParOf" srcId="{71FD606C-BDF9-431F-B036-6ACA5D71E9FB}" destId="{121CE2F8-E67C-4BB2-8B7A-0153E465E37B}" srcOrd="0" destOrd="0" presId="urn:microsoft.com/office/officeart/2005/8/layout/process2"/>
    <dgm:cxn modelId="{9F7A8355-4530-4CB1-AFC7-45B5DF55B34C}" type="presParOf" srcId="{71FD606C-BDF9-431F-B036-6ACA5D71E9FB}" destId="{261EA25F-C933-4C09-B661-2E3993E0CA6F}" srcOrd="1" destOrd="0" presId="urn:microsoft.com/office/officeart/2005/8/layout/process2"/>
    <dgm:cxn modelId="{7330036A-607D-4B52-B6B6-6CA139F5B21A}" type="presParOf" srcId="{261EA25F-C933-4C09-B661-2E3993E0CA6F}" destId="{DCBDC0F0-6741-4C7F-BF09-E698C478B404}" srcOrd="0" destOrd="0" presId="urn:microsoft.com/office/officeart/2005/8/layout/process2"/>
    <dgm:cxn modelId="{65E61498-7A09-40F9-9490-CC8506CF82B4}" type="presParOf" srcId="{71FD606C-BDF9-431F-B036-6ACA5D71E9FB}" destId="{0CD5C445-56B8-405A-B378-89C8BE1B8BEE}" srcOrd="2" destOrd="0" presId="urn:microsoft.com/office/officeart/2005/8/layout/process2"/>
    <dgm:cxn modelId="{B120240E-6364-4D99-A3C2-9D6F5B280BCB}" type="presParOf" srcId="{71FD606C-BDF9-431F-B036-6ACA5D71E9FB}" destId="{5590FE43-8216-4AC6-A909-66869E20A220}" srcOrd="3" destOrd="0" presId="urn:microsoft.com/office/officeart/2005/8/layout/process2"/>
    <dgm:cxn modelId="{F7E01064-F07F-4C6E-AFBF-A7A85A8DFA61}" type="presParOf" srcId="{5590FE43-8216-4AC6-A909-66869E20A220}" destId="{0F172477-C880-44D9-8E8D-34F2AA4802FC}" srcOrd="0" destOrd="0" presId="urn:microsoft.com/office/officeart/2005/8/layout/process2"/>
    <dgm:cxn modelId="{40AC42BA-7055-449B-B3E7-11547E6F4AFF}" type="presParOf" srcId="{71FD606C-BDF9-431F-B036-6ACA5D71E9FB}" destId="{851EA354-B7BF-4E17-B279-23993A4C3656}" srcOrd="4" destOrd="0" presId="urn:microsoft.com/office/officeart/2005/8/layout/process2"/>
    <dgm:cxn modelId="{3A1BC86B-675E-4D92-9A57-3944BB9425B1}" type="presParOf" srcId="{71FD606C-BDF9-431F-B036-6ACA5D71E9FB}" destId="{4FD6AD3A-1536-4075-9533-651D8493D5AC}" srcOrd="5" destOrd="0" presId="urn:microsoft.com/office/officeart/2005/8/layout/process2"/>
    <dgm:cxn modelId="{27516C8F-F7E0-4F51-8E05-944087719113}" type="presParOf" srcId="{4FD6AD3A-1536-4075-9533-651D8493D5AC}" destId="{D16DAF3C-D194-4CA8-B621-DB2118CA73E4}" srcOrd="0" destOrd="0" presId="urn:microsoft.com/office/officeart/2005/8/layout/process2"/>
    <dgm:cxn modelId="{ACD45C77-255A-475A-88E0-18E1C4DEE83A}" type="presParOf" srcId="{71FD606C-BDF9-431F-B036-6ACA5D71E9FB}" destId="{D92AB306-7E3D-477C-9D22-FDE42D09E422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A4CC3F-9F25-48D2-AF71-CEDC8262DDCB}">
      <dsp:nvSpPr>
        <dsp:cNvPr id="0" name=""/>
        <dsp:cNvSpPr/>
      </dsp:nvSpPr>
      <dsp:spPr>
        <a:xfrm>
          <a:off x="0" y="0"/>
          <a:ext cx="10887000" cy="1576975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НАЛОГИ</a:t>
          </a:r>
          <a:endParaRPr lang="ru-RU" sz="5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0"/>
        <a:ext cx="10887000" cy="1576975"/>
      </dsp:txXfrm>
    </dsp:sp>
    <dsp:sp modelId="{4DFAA890-EAC2-4BB1-9609-12E587305EF8}">
      <dsp:nvSpPr>
        <dsp:cNvPr id="0" name=""/>
        <dsp:cNvSpPr/>
      </dsp:nvSpPr>
      <dsp:spPr>
        <a:xfrm>
          <a:off x="0" y="1576975"/>
          <a:ext cx="2721749" cy="331164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Джизья</a:t>
          </a:r>
          <a:r>
            <a:rPr lang="ru-RU" sz="2800" b="1" i="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-</a:t>
          </a:r>
          <a:r>
            <a:rPr lang="ru-RU" sz="28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подушный налог, взимаемый с не  принявших ислам</a:t>
          </a:r>
          <a:endParaRPr lang="ru-RU" sz="2800" i="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1576975"/>
        <a:ext cx="2721749" cy="3311647"/>
      </dsp:txXfrm>
    </dsp:sp>
    <dsp:sp modelId="{D799DBCE-DF64-4FB2-BE93-951C3786234C}">
      <dsp:nvSpPr>
        <dsp:cNvPr id="0" name=""/>
        <dsp:cNvSpPr/>
      </dsp:nvSpPr>
      <dsp:spPr>
        <a:xfrm>
          <a:off x="2721749" y="1576975"/>
          <a:ext cx="2721749" cy="3311647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Закят</a:t>
          </a:r>
          <a:r>
            <a:rPr lang="ru-RU" sz="2800" b="1" i="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–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налог со скота и имущества</a:t>
          </a:r>
          <a:endParaRPr lang="ru-RU" sz="2800" i="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721749" y="1576975"/>
        <a:ext cx="2721749" cy="3311647"/>
      </dsp:txXfrm>
    </dsp:sp>
    <dsp:sp modelId="{578295EB-3FE3-4336-B306-064321AC8E91}">
      <dsp:nvSpPr>
        <dsp:cNvPr id="0" name=""/>
        <dsp:cNvSpPr/>
      </dsp:nvSpPr>
      <dsp:spPr>
        <a:xfrm>
          <a:off x="5443499" y="1576975"/>
          <a:ext cx="2721749" cy="331164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Ушр</a:t>
          </a:r>
          <a:r>
            <a:rPr lang="ru-RU" sz="2800" b="1" i="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- </a:t>
          </a:r>
          <a:r>
            <a:rPr lang="ru-RU" sz="28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десятина, налог с урожая</a:t>
          </a:r>
          <a:endParaRPr lang="ru-RU" sz="2800" i="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5443499" y="1576975"/>
        <a:ext cx="2721749" cy="3311647"/>
      </dsp:txXfrm>
    </dsp:sp>
    <dsp:sp modelId="{1C7B1A65-56BD-4641-8473-4B3198920596}">
      <dsp:nvSpPr>
        <dsp:cNvPr id="0" name=""/>
        <dsp:cNvSpPr/>
      </dsp:nvSpPr>
      <dsp:spPr>
        <a:xfrm>
          <a:off x="8165250" y="1576975"/>
          <a:ext cx="2721749" cy="3311647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Харадж -</a:t>
          </a:r>
          <a:r>
            <a:rPr lang="ru-RU" sz="28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поземельный налог</a:t>
          </a:r>
          <a:endParaRPr lang="ru-RU" sz="2800" i="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8165250" y="1576975"/>
        <a:ext cx="2721749" cy="3311647"/>
      </dsp:txXfrm>
    </dsp:sp>
    <dsp:sp modelId="{5E8FBA0B-0E30-4063-94BA-14319E074CC6}">
      <dsp:nvSpPr>
        <dsp:cNvPr id="0" name=""/>
        <dsp:cNvSpPr/>
      </dsp:nvSpPr>
      <dsp:spPr>
        <a:xfrm>
          <a:off x="0" y="4888623"/>
          <a:ext cx="10887000" cy="36796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100A0A-189D-4478-9623-0E2E7C6E8749}">
      <dsp:nvSpPr>
        <dsp:cNvPr id="0" name=""/>
        <dsp:cNvSpPr/>
      </dsp:nvSpPr>
      <dsp:spPr>
        <a:xfrm>
          <a:off x="4483976" y="2757124"/>
          <a:ext cx="2315895" cy="2315895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идеи</a:t>
          </a:r>
          <a:endParaRPr lang="ru-RU" sz="4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4483976" y="2757124"/>
        <a:ext cx="2315895" cy="2315895"/>
      </dsp:txXfrm>
    </dsp:sp>
    <dsp:sp modelId="{B0887E28-DE9C-42F1-9BE8-2BF8470A7019}">
      <dsp:nvSpPr>
        <dsp:cNvPr id="0" name=""/>
        <dsp:cNvSpPr/>
      </dsp:nvSpPr>
      <dsp:spPr>
        <a:xfrm rot="12293772">
          <a:off x="2008876" y="2494498"/>
          <a:ext cx="2566464" cy="66003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246F3-186C-4DA4-9685-45582A3CB3C6}">
      <dsp:nvSpPr>
        <dsp:cNvPr id="0" name=""/>
        <dsp:cNvSpPr/>
      </dsp:nvSpPr>
      <dsp:spPr>
        <a:xfrm>
          <a:off x="0" y="1404263"/>
          <a:ext cx="4256248" cy="17600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социальное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равенство</a:t>
          </a:r>
          <a:endParaRPr lang="ru-RU" sz="3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1404263"/>
        <a:ext cx="4256248" cy="1760080"/>
      </dsp:txXfrm>
    </dsp:sp>
    <dsp:sp modelId="{BCED2D84-9873-417E-986F-4A10404871E4}">
      <dsp:nvSpPr>
        <dsp:cNvPr id="0" name=""/>
        <dsp:cNvSpPr/>
      </dsp:nvSpPr>
      <dsp:spPr>
        <a:xfrm rot="16200000">
          <a:off x="4755193" y="1437162"/>
          <a:ext cx="1773460" cy="66003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76B77-BBE3-42E8-B4CA-BFB689A8D42E}">
      <dsp:nvSpPr>
        <dsp:cNvPr id="0" name=""/>
        <dsp:cNvSpPr/>
      </dsp:nvSpPr>
      <dsp:spPr>
        <a:xfrm>
          <a:off x="4541873" y="407"/>
          <a:ext cx="2200100" cy="17600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свобода</a:t>
          </a:r>
          <a:endParaRPr lang="ru-RU" sz="3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4541873" y="407"/>
        <a:ext cx="2200100" cy="1760080"/>
      </dsp:txXfrm>
    </dsp:sp>
    <dsp:sp modelId="{46C3C621-BA2B-4CCD-A5EC-865357F9825A}">
      <dsp:nvSpPr>
        <dsp:cNvPr id="0" name=""/>
        <dsp:cNvSpPr/>
      </dsp:nvSpPr>
      <dsp:spPr>
        <a:xfrm rot="20041814">
          <a:off x="6687722" y="2442654"/>
          <a:ext cx="2599229" cy="66003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F477C-1F4B-44B3-8D89-11C6A44A8BB8}">
      <dsp:nvSpPr>
        <dsp:cNvPr id="0" name=""/>
        <dsp:cNvSpPr/>
      </dsp:nvSpPr>
      <dsp:spPr>
        <a:xfrm>
          <a:off x="6934182" y="1323531"/>
          <a:ext cx="4443081" cy="17600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борьба против государственной власти</a:t>
          </a:r>
          <a:endParaRPr lang="ru-RU" sz="3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6934182" y="1323531"/>
        <a:ext cx="4443081" cy="17600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FD2827-C449-4E14-A474-F6E332103C42}">
      <dsp:nvSpPr>
        <dsp:cNvPr id="0" name=""/>
        <dsp:cNvSpPr/>
      </dsp:nvSpPr>
      <dsp:spPr>
        <a:xfrm rot="5400000">
          <a:off x="-278070" y="281195"/>
          <a:ext cx="1853800" cy="1297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 dirty="0"/>
        </a:p>
      </dsp:txBody>
      <dsp:txXfrm rot="5400000">
        <a:off x="-278070" y="281195"/>
        <a:ext cx="1853800" cy="1297660"/>
      </dsp:txXfrm>
    </dsp:sp>
    <dsp:sp modelId="{B77C8BF2-8D9F-4BEC-8D09-126BD574FDD0}">
      <dsp:nvSpPr>
        <dsp:cNvPr id="0" name=""/>
        <dsp:cNvSpPr/>
      </dsp:nvSpPr>
      <dsp:spPr>
        <a:xfrm rot="5400000">
          <a:off x="5770981" y="-4470195"/>
          <a:ext cx="1204970" cy="10151611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Основная причина поражения восстания «людей в белых одеждах» заключалась, прежде всего, в разрозненности их сил и отсутствие военной подготовки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 rot="5400000">
        <a:off x="5770981" y="-4470195"/>
        <a:ext cx="1204970" cy="10151611"/>
      </dsp:txXfrm>
    </dsp:sp>
    <dsp:sp modelId="{AA40BEEC-B50C-4E9E-A547-72B7BD324EF7}">
      <dsp:nvSpPr>
        <dsp:cNvPr id="0" name=""/>
        <dsp:cNvSpPr/>
      </dsp:nvSpPr>
      <dsp:spPr>
        <a:xfrm rot="5400000">
          <a:off x="-278070" y="1943457"/>
          <a:ext cx="1853800" cy="1297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 rot="5400000">
        <a:off x="-278070" y="1943457"/>
        <a:ext cx="1853800" cy="1297660"/>
      </dsp:txXfrm>
    </dsp:sp>
    <dsp:sp modelId="{29529106-DFE0-41BA-827C-A60C40E131D6}">
      <dsp:nvSpPr>
        <dsp:cNvPr id="0" name=""/>
        <dsp:cNvSpPr/>
      </dsp:nvSpPr>
      <dsp:spPr>
        <a:xfrm rot="5400000">
          <a:off x="5770981" y="-2807932"/>
          <a:ext cx="1204970" cy="10151611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Представители местной знати, поначалу использовавшие в своих интересах народную борьбу за независимость, испугались размаха движения и встали на путь предательства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 rot="5400000">
        <a:off x="5770981" y="-2807932"/>
        <a:ext cx="1204970" cy="10151611"/>
      </dsp:txXfrm>
    </dsp:sp>
    <dsp:sp modelId="{0893D0CA-238B-47D0-82C9-11A7BF46A3C2}">
      <dsp:nvSpPr>
        <dsp:cNvPr id="0" name=""/>
        <dsp:cNvSpPr/>
      </dsp:nvSpPr>
      <dsp:spPr>
        <a:xfrm rot="5400000">
          <a:off x="-278070" y="3605720"/>
          <a:ext cx="1853800" cy="12976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 rot="5400000">
        <a:off x="-278070" y="3605720"/>
        <a:ext cx="1853800" cy="1297660"/>
      </dsp:txXfrm>
    </dsp:sp>
    <dsp:sp modelId="{A09C88FD-B6BA-4CDE-A787-83F1FCE89D21}">
      <dsp:nvSpPr>
        <dsp:cNvPr id="0" name=""/>
        <dsp:cNvSpPr/>
      </dsp:nvSpPr>
      <dsp:spPr>
        <a:xfrm rot="5400000">
          <a:off x="5770981" y="-1145670"/>
          <a:ext cx="1204970" cy="10151611"/>
        </a:xfrm>
        <a:prstGeom prst="round2Same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В результате слишком затянувшейся войны, когда земледельцы были лишены нормальных условий жизни и привычных земледельческих работ, их силы иссякли, и наступило время разочарования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 rot="5400000">
        <a:off x="5770981" y="-1145670"/>
        <a:ext cx="1204970" cy="1015161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1CE2F8-E67C-4BB2-8B7A-0153E465E37B}">
      <dsp:nvSpPr>
        <dsp:cNvPr id="0" name=""/>
        <dsp:cNvSpPr/>
      </dsp:nvSpPr>
      <dsp:spPr>
        <a:xfrm>
          <a:off x="167923" y="0"/>
          <a:ext cx="11401457" cy="118902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Arial" pitchFamily="34" charset="0"/>
              <a:cs typeface="Arial" pitchFamily="34" charset="0"/>
            </a:rPr>
            <a:t>В 769—783 гг. </a:t>
          </a:r>
          <a:r>
            <a:rPr lang="ru-RU" sz="2400" b="1" i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b="1" i="0" kern="1200" dirty="0" smtClean="0">
              <a:latin typeface="Arial" pitchFamily="34" charset="0"/>
              <a:cs typeface="Arial" pitchFamily="34" charset="0"/>
            </a:rPr>
            <a:t>вспыхнуло  народное восстание. Восставшие носили белую одежду, поэтому в историю это восстание вошло под названием восстании «людей в белых одеждах».</a:t>
          </a:r>
          <a:endParaRPr lang="ru-RU" sz="2400" b="1" i="0" kern="120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167923" y="0"/>
        <a:ext cx="11401457" cy="1189027"/>
      </dsp:txXfrm>
    </dsp:sp>
    <dsp:sp modelId="{261EA25F-C933-4C09-B661-2E3993E0CA6F}">
      <dsp:nvSpPr>
        <dsp:cNvPr id="0" name=""/>
        <dsp:cNvSpPr/>
      </dsp:nvSpPr>
      <dsp:spPr>
        <a:xfrm rot="5400000">
          <a:off x="5681729" y="1215645"/>
          <a:ext cx="373845" cy="4452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681729" y="1215645"/>
        <a:ext cx="373845" cy="445225"/>
      </dsp:txXfrm>
    </dsp:sp>
    <dsp:sp modelId="{0CD5C445-56B8-405A-B378-89C8BE1B8BEE}">
      <dsp:nvSpPr>
        <dsp:cNvPr id="0" name=""/>
        <dsp:cNvSpPr/>
      </dsp:nvSpPr>
      <dsp:spPr>
        <a:xfrm>
          <a:off x="0" y="1687488"/>
          <a:ext cx="11737304" cy="13137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Движение «людей в белых одеждах» </a:t>
          </a:r>
          <a:r>
            <a:rPr lang="ru-RU" sz="24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переросло </a:t>
          </a:r>
          <a:r>
            <a:rPr lang="ru-RU" sz="24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народное восстание. Охватив весь </a:t>
          </a:r>
          <a:r>
            <a:rPr lang="ru-RU" sz="24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Согд, </a:t>
          </a:r>
          <a:r>
            <a:rPr lang="ru-RU" sz="24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движение </a:t>
          </a:r>
          <a:r>
            <a:rPr lang="ru-RU" sz="24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также </a:t>
          </a:r>
          <a:r>
            <a:rPr lang="ru-RU" sz="24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оказало влияние на долину </a:t>
          </a:r>
          <a:r>
            <a:rPr lang="ru-RU" sz="2400" b="1" i="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Илока</a:t>
          </a:r>
          <a:r>
            <a:rPr lang="ru-RU" sz="24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(Ахангаран) и </a:t>
          </a:r>
          <a:r>
            <a:rPr lang="ru-RU" sz="2400" b="1" i="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Шаша</a:t>
          </a:r>
          <a:r>
            <a:rPr lang="ru-RU" sz="24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 В восстании приняли участие разные слои населения.</a:t>
          </a:r>
          <a:endParaRPr lang="ru-RU" sz="2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1687488"/>
        <a:ext cx="11737304" cy="1313789"/>
      </dsp:txXfrm>
    </dsp:sp>
    <dsp:sp modelId="{5590FE43-8216-4AC6-A909-66869E20A220}">
      <dsp:nvSpPr>
        <dsp:cNvPr id="0" name=""/>
        <dsp:cNvSpPr/>
      </dsp:nvSpPr>
      <dsp:spPr>
        <a:xfrm rot="5734003">
          <a:off x="5609284" y="3008206"/>
          <a:ext cx="345942" cy="4452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5734003">
        <a:off x="5609284" y="3008206"/>
        <a:ext cx="345942" cy="445225"/>
      </dsp:txXfrm>
    </dsp:sp>
    <dsp:sp modelId="{851EA354-B7BF-4E17-B279-23993A4C3656}">
      <dsp:nvSpPr>
        <dsp:cNvPr id="0" name=""/>
        <dsp:cNvSpPr/>
      </dsp:nvSpPr>
      <dsp:spPr>
        <a:xfrm>
          <a:off x="11497" y="3460359"/>
          <a:ext cx="11401457" cy="97795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Arial" pitchFamily="34" charset="0"/>
              <a:cs typeface="Arial" pitchFamily="34" charset="0"/>
            </a:rPr>
            <a:t>В результате завоевания халифата земледельческие оазисы были разорены, многие города и крупные поселения были сожжены и превращены в руины.</a:t>
          </a:r>
          <a:endParaRPr lang="ru-RU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1497" y="3460359"/>
        <a:ext cx="11401457" cy="977951"/>
      </dsp:txXfrm>
    </dsp:sp>
    <dsp:sp modelId="{4FD6AD3A-1536-4075-9533-651D8493D5AC}">
      <dsp:nvSpPr>
        <dsp:cNvPr id="0" name=""/>
        <dsp:cNvSpPr/>
      </dsp:nvSpPr>
      <dsp:spPr>
        <a:xfrm rot="5040214">
          <a:off x="5590259" y="4482735"/>
          <a:ext cx="402758" cy="4452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5040214">
        <a:off x="5590259" y="4482735"/>
        <a:ext cx="402758" cy="445225"/>
      </dsp:txXfrm>
    </dsp:sp>
    <dsp:sp modelId="{D92AB306-7E3D-477C-9D22-FDE42D09E422}">
      <dsp:nvSpPr>
        <dsp:cNvPr id="0" name=""/>
        <dsp:cNvSpPr/>
      </dsp:nvSpPr>
      <dsp:spPr>
        <a:xfrm>
          <a:off x="-70720" y="4972384"/>
          <a:ext cx="11878745" cy="93227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Arial" pitchFamily="34" charset="0"/>
              <a:cs typeface="Arial" pitchFamily="34" charset="0"/>
            </a:rPr>
            <a:t>Арабы установили здесь налоговую систему, в том числе харадж, </a:t>
          </a:r>
          <a:r>
            <a:rPr lang="ru-RU" sz="2400" b="1" i="0" kern="1200" dirty="0" err="1" smtClean="0">
              <a:latin typeface="Arial" pitchFamily="34" charset="0"/>
              <a:cs typeface="Arial" pitchFamily="34" charset="0"/>
            </a:rPr>
            <a:t>ушр</a:t>
          </a:r>
          <a:r>
            <a:rPr lang="ru-RU" sz="2400" b="1" i="0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2400" b="1" i="0" kern="1200" dirty="0" err="1" smtClean="0">
              <a:latin typeface="Arial" pitchFamily="34" charset="0"/>
              <a:cs typeface="Arial" pitchFamily="34" charset="0"/>
            </a:rPr>
            <a:t>закят</a:t>
          </a:r>
          <a:r>
            <a:rPr lang="ru-RU" sz="2400" b="1" i="0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2400" b="1" i="0" kern="1200" dirty="0" err="1" smtClean="0">
              <a:latin typeface="Arial" pitchFamily="34" charset="0"/>
              <a:cs typeface="Arial" pitchFamily="34" charset="0"/>
            </a:rPr>
            <a:t>джизью</a:t>
          </a:r>
          <a:endParaRPr lang="ru-RU" sz="2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-70720" y="4972384"/>
        <a:ext cx="11878745" cy="932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32F52-5376-4195-AFB7-B4B9DCBDA9A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9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9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1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4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7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0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8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839416" y="2708920"/>
            <a:ext cx="6624736" cy="3092549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НАРОДНО – ОСВОБОДИТЕЛЬНАЯ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БОРЬБА ПРОТИВ АРАБОВ</a:t>
            </a: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» 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61963"/>
            <a:ext cx="1276349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84432" y="1176284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35360" y="3068960"/>
            <a:ext cx="449204" cy="280831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https://ds04.infourok.ru/uploads/ex/0b60/00110ed7-ba7394b9/img18.jpg"/>
          <p:cNvPicPr/>
          <p:nvPr/>
        </p:nvPicPr>
        <p:blipFill>
          <a:blip r:embed="rId2" cstate="print"/>
          <a:srcRect l="19882" t="13248" r="18546" b="2991"/>
          <a:stretch>
            <a:fillRect/>
          </a:stretch>
        </p:blipFill>
        <p:spPr bwMode="auto">
          <a:xfrm>
            <a:off x="7968208" y="2348880"/>
            <a:ext cx="3657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492941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Несмотря на это, наши предки оказали завоевателям упорное сопротивление.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Однако арабы, обладавшие могущественной армией, в 715 году установили в наших краях свою власть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Пал Хорезм и остался только Самарканд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1196752"/>
            <a:ext cx="4248472" cy="48965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0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49294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Арабы начали угнетать народ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Азии.                   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Был увеличен размер налогов взимаемых с местного населения. Самые лучшие земли были отданы арабам - переселенцам. Богатства страны беспощадно грабились.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410" name="AutoShape 2" descr="https://artsdot.com/ADC/Art.nsf/O/8DNUK3/$File/Adolf-Schreyer-Arabian-Horsem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artsdot.com/ADC/Art.nsf/O/8DNUK3/$File/Adolf-Schreyer-Arabian-Horsem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https://disgustingmen.com/wp-content/uploads/2019/07/07f9724d4ee5f7307b256c6791804a7d563491f8-1024x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052736"/>
            <a:ext cx="5408432" cy="2957737"/>
          </a:xfrm>
          <a:prstGeom prst="rect">
            <a:avLst/>
          </a:prstGeom>
          <a:noFill/>
        </p:spPr>
      </p:pic>
      <p:sp>
        <p:nvSpPr>
          <p:cNvPr id="17416" name="AutoShape 8" descr="https://artsdot.com/ADC/Art-ImgScreen-2.nsf/O/A-8DNUJM/$FILE/Adolf-schreyer-an-arab-horseman-on-the-marc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http://www.sothebys.com/content/dam/stb/lots/D09/D09003/D09003-40-lr-1.jpg"/>
          <p:cNvPicPr/>
          <p:nvPr/>
        </p:nvPicPr>
        <p:blipFill>
          <a:blip r:embed="rId3" cstate="print"/>
          <a:srcRect l="10422" r="11164"/>
          <a:stretch>
            <a:fillRect/>
          </a:stretch>
        </p:blipFill>
        <p:spPr bwMode="auto">
          <a:xfrm>
            <a:off x="6456040" y="4149080"/>
            <a:ext cx="2117725" cy="219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2" name="Picture 2" descr="https://avatars.mds.yandex.net/get-zen_doc/57035/pub_5e3ad1564f83891831a2a086_5e3adceed86469218fd64584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6360" y="4149080"/>
            <a:ext cx="1982193" cy="219777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5384800" cy="50014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покоренных областях арабская знать захватила лучшие земельные угодья, ирригационные сооружения. Арабы установили здесь налоговую систему, в том числе харадж,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ушр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закят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джизью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s://presentacii.ru/documents_2/1479449dd7a8497dd33a512fb315ea28/img3.jpg"/>
          <p:cNvPicPr/>
          <p:nvPr/>
        </p:nvPicPr>
        <p:blipFill>
          <a:blip r:embed="rId2" cstate="print"/>
          <a:srcRect l="2405" t="1924" r="46222" b="15972"/>
          <a:stretch>
            <a:fillRect/>
          </a:stretch>
        </p:blipFill>
        <p:spPr bwMode="auto">
          <a:xfrm>
            <a:off x="6888088" y="1196752"/>
            <a:ext cx="4032448" cy="473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551384" y="1124744"/>
          <a:ext cx="108870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5486400" cy="52565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«…Мы мстим за убийство своих соплеменников, и наше возмездие неотвратимо…                            …Того, кто дерзает от рода отречься открыто, терзают клинки и тяжелые топчут копыта… …В добычу берем только самое ценное, ничтожная нам не по вкусу добыча…»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s://fsd.multiurok.ru/html/2017/11/01/s_59fa0d37b21f3/img0.jpg"/>
          <p:cNvPicPr/>
          <p:nvPr/>
        </p:nvPicPr>
        <p:blipFill>
          <a:blip r:embed="rId2" cstate="print"/>
          <a:srcRect l="5612" t="8547" r="6250" b="9117"/>
          <a:stretch>
            <a:fillRect/>
          </a:stretch>
        </p:blipFill>
        <p:spPr bwMode="auto">
          <a:xfrm>
            <a:off x="6312024" y="1700808"/>
            <a:ext cx="54006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1052736"/>
            <a:ext cx="7272808" cy="54006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«…Я знаю, что лень не добро нам приносит, а зло, беспечность страшна – неприятель врасплох застает… </a:t>
            </a:r>
          </a:p>
          <a:p>
            <a:pPr>
              <a:buNone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…Неделю могу я прожить без еды и питья,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мне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голод не страшен и думать не стану о нем… </a:t>
            </a:r>
          </a:p>
          <a:p>
            <a:pPr>
              <a:buNone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…Никто не посмеет мне дать подаянье в пути, глодать буду камни и в землю вгрызаться зубами… </a:t>
            </a:r>
          </a:p>
          <a:p>
            <a:pPr>
              <a:buNone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…В опасности племя мое – я готов умереть. Враги угрожают – иду без боязни в сраженье…» 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s://fsd.multiurok.ru/html/2017/11/01/s_59fa0d37b21f3/img1.jpg"/>
          <p:cNvPicPr/>
          <p:nvPr/>
        </p:nvPicPr>
        <p:blipFill>
          <a:blip r:embed="rId2" cstate="print"/>
          <a:srcRect l="1764" t="42735" r="54754"/>
          <a:stretch>
            <a:fillRect/>
          </a:stretch>
        </p:blipFill>
        <p:spPr bwMode="auto">
          <a:xfrm>
            <a:off x="7968208" y="1700808"/>
            <a:ext cx="3744416" cy="393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1384" y="1124745"/>
            <a:ext cx="11089232" cy="18002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 тому же, арабы мнили себя выше местного населения, далеко опережавшего их в развитии, и всячески унижали его.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i.ytimg.com/vi/UaBEZKXqm1g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3140968"/>
            <a:ext cx="6768752" cy="3384376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https://ds04.infourok.ru/uploads/ex/0b60/00110ed7-ba7394b9/img21.jpg"/>
          <p:cNvPicPr/>
          <p:nvPr/>
        </p:nvPicPr>
        <p:blipFill>
          <a:blip r:embed="rId3" cstate="print"/>
          <a:srcRect l="43453" t="6838" r="4325" b="6410"/>
          <a:stretch>
            <a:fillRect/>
          </a:stretch>
        </p:blipFill>
        <p:spPr bwMode="auto">
          <a:xfrm>
            <a:off x="8112224" y="3068960"/>
            <a:ext cx="338437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340768"/>
            <a:ext cx="5198368" cy="478540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Несправедливость и угнетение со стороны арабов вызвало острое недовольство у местного населения, что привело к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восстанию,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которое началось в 769 году.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thinkdm.files.wordpress.com/2020/02/adolf-schreyer-cavali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992" y="1340768"/>
            <a:ext cx="5441742" cy="49720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268760"/>
            <a:ext cx="5384800" cy="485740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Он родился в маленьком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селении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недалеко от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Мерва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По словам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среднеазиатского историка,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внешне он был безобразен, поэтому постоянно ходил с повязкой на лице. Некоторые называли его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Хашим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одноглазый».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s://ds02.infourok.ru/uploads/ex/08d6/0000a515-780d927d/img26.jpg"/>
          <p:cNvPicPr/>
          <p:nvPr/>
        </p:nvPicPr>
        <p:blipFill>
          <a:blip r:embed="rId3" cstate="print"/>
          <a:srcRect l="60609" t="24359" r="2833" b="6197"/>
          <a:stretch>
            <a:fillRect/>
          </a:stretch>
        </p:blipFill>
        <p:spPr bwMode="auto">
          <a:xfrm>
            <a:off x="6816080" y="1340768"/>
            <a:ext cx="4392488" cy="48238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1052736"/>
            <a:ext cx="7776864" cy="54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юности он   получил хорошее образование,  изучал различные науки,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магию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у различных учителей, знал несколько языков, в том числе и "древних" что позволило ему потом  стать лидером и основателем движения в “белых одеждах”. К тому же он был очень умелым иллюзионистом, благодаря чему многие его сторонники почитали его как святого.</a:t>
            </a:r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avatars.mds.yandex.net/get-zen_doc/3737694/pub_5f756907a4b55f1a91952cbb_5f75692dcdcd496427d9bdb0/scale_1200"/>
          <p:cNvPicPr>
            <a:picLocks noChangeAspect="1" noChangeArrowheads="1"/>
          </p:cNvPicPr>
          <p:nvPr/>
        </p:nvPicPr>
        <p:blipFill>
          <a:blip r:embed="rId2" cstate="print"/>
          <a:srcRect t="36808"/>
          <a:stretch>
            <a:fillRect/>
          </a:stretch>
        </p:blipFill>
        <p:spPr bwMode="auto">
          <a:xfrm>
            <a:off x="8184232" y="1268760"/>
            <a:ext cx="3863752" cy="2160240"/>
          </a:xfrm>
          <a:prstGeom prst="rect">
            <a:avLst/>
          </a:prstGeom>
          <a:noFill/>
        </p:spPr>
      </p:pic>
      <p:pic>
        <p:nvPicPr>
          <p:cNvPr id="1028" name="Picture 4" descr="https://yt3.ggpht.com/a/AATXAJwFzUZnksRa2oMTGmAKeWNvHpLviwKpaghKjg=s900-c-k-c0xffffffff-no-rj-mo"/>
          <p:cNvPicPr>
            <a:picLocks noChangeAspect="1" noChangeArrowheads="1"/>
          </p:cNvPicPr>
          <p:nvPr/>
        </p:nvPicPr>
        <p:blipFill>
          <a:blip r:embed="rId3" cstate="print"/>
          <a:srcRect l="47879"/>
          <a:stretch>
            <a:fillRect/>
          </a:stretch>
        </p:blipFill>
        <p:spPr bwMode="auto">
          <a:xfrm>
            <a:off x="8976320" y="3501008"/>
            <a:ext cx="2074252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79376" y="1052736"/>
            <a:ext cx="11305256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ВТОРЖЕНИЕ АРАБОВ В  СРЕДНЮЮ АЗИЮ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79376" y="3140968"/>
            <a:ext cx="11233247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ПРИЧИНЫ ВОССТАНИЯ </a:t>
            </a: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«ЛЮДЕЙ В БЕЛЫХ ОДЕЖДАХ»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79376" y="5157192"/>
            <a:ext cx="11137237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РЕЗУЛЬТАТЫ ВОССТАНИЯ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ЛЕГЕНДА О МУКАННЕ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8376" name="Picture 8" descr="https://im0-tub-ru.yandex.net/i?id=8dabca85cee86874ae84acc34df89f5e&amp;ref=rim&amp;n=33&amp;w=200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0296" y="4365104"/>
            <a:ext cx="2952328" cy="2220838"/>
          </a:xfrm>
          <a:prstGeom prst="rect">
            <a:avLst/>
          </a:prstGeom>
          <a:noFill/>
        </p:spPr>
      </p:pic>
      <p:pic>
        <p:nvPicPr>
          <p:cNvPr id="12" name="Picture 8" descr="https://im0-tub-ru.yandex.net/i?id=8dabca85cee86874ae84acc34df89f5e&amp;ref=rim&amp;n=33&amp;w=200&amp;h=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81683" y="4046773"/>
            <a:ext cx="2232248" cy="3012926"/>
          </a:xfrm>
          <a:prstGeom prst="rect">
            <a:avLst/>
          </a:prstGeom>
          <a:noFill/>
        </p:spPr>
      </p:pic>
      <p:pic>
        <p:nvPicPr>
          <p:cNvPr id="58378" name="Picture 10" descr="https://5dreal.com/wp-content/uploads/2019/12/religion-3491357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908720"/>
            <a:ext cx="5618818" cy="3312368"/>
          </a:xfrm>
          <a:prstGeom prst="rect">
            <a:avLst/>
          </a:prstGeom>
          <a:noFill/>
        </p:spPr>
      </p:pic>
      <p:pic>
        <p:nvPicPr>
          <p:cNvPr id="58380" name="Picture 12" descr="https://avatars.mds.yandex.net/get-zen_doc/1589334/pub_5eabfd45271ade25fc6d782a_5eabfeae9f27d24aaa48d6e0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08" y="908720"/>
            <a:ext cx="5726766" cy="3312368"/>
          </a:xfrm>
          <a:prstGeom prst="rect">
            <a:avLst/>
          </a:prstGeom>
          <a:noFill/>
        </p:spPr>
      </p:pic>
      <p:pic>
        <p:nvPicPr>
          <p:cNvPr id="58382" name="Picture 14" descr="https://avatars.mds.yandex.net/get-zen_doc/916951/pub_5ca487147545af00b3619131_5ca4876715bac500b33f88d0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5720" y="4437112"/>
            <a:ext cx="4752528" cy="21965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ЛЕГЕНДА О МУКАННЕ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7346" name="Picture 2" descr="https://i.pinimg.com/originals/c2/5b/b9/c25bb9f4e8024e6592b21c3936340866.jpg"/>
          <p:cNvPicPr>
            <a:picLocks noChangeAspect="1" noChangeArrowheads="1"/>
          </p:cNvPicPr>
          <p:nvPr/>
        </p:nvPicPr>
        <p:blipFill>
          <a:blip r:embed="rId2" cstate="print"/>
          <a:srcRect t="12465" r="16211" b="12742"/>
          <a:stretch>
            <a:fillRect/>
          </a:stretch>
        </p:blipFill>
        <p:spPr bwMode="auto">
          <a:xfrm>
            <a:off x="191344" y="4193704"/>
            <a:ext cx="3600400" cy="2664296"/>
          </a:xfrm>
          <a:prstGeom prst="rect">
            <a:avLst/>
          </a:prstGeom>
          <a:noFill/>
        </p:spPr>
      </p:pic>
      <p:pic>
        <p:nvPicPr>
          <p:cNvPr id="57348" name="Picture 4" descr="https://images.newscientist.com/wp-content/uploads/2020/09/02110243/shutterstock_519411058_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1052736"/>
            <a:ext cx="3816424" cy="2664296"/>
          </a:xfrm>
          <a:prstGeom prst="rect">
            <a:avLst/>
          </a:prstGeom>
          <a:noFill/>
        </p:spPr>
      </p:pic>
      <p:pic>
        <p:nvPicPr>
          <p:cNvPr id="57350" name="Picture 6" descr="https://i.pinimg.com/736x/2e/9f/f7/2e9ff75a498e822666d6191557ea545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9776" y="997700"/>
            <a:ext cx="3301943" cy="5860300"/>
          </a:xfrm>
          <a:prstGeom prst="rect">
            <a:avLst/>
          </a:prstGeom>
          <a:noFill/>
        </p:spPr>
      </p:pic>
      <p:pic>
        <p:nvPicPr>
          <p:cNvPr id="57352" name="Picture 8" descr="https://i.pinimg.com/originals/1f/98/4a/1f984a4eb1a13f641439f5cc20f52eb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360" y="1124744"/>
            <a:ext cx="3456384" cy="2784009"/>
          </a:xfrm>
          <a:prstGeom prst="rect">
            <a:avLst/>
          </a:prstGeom>
          <a:noFill/>
        </p:spPr>
      </p:pic>
      <p:pic>
        <p:nvPicPr>
          <p:cNvPr id="57354" name="Picture 10" descr="http://paint-dot-net.narod.ru/tutorials/im/moon/Final.jpg"/>
          <p:cNvPicPr>
            <a:picLocks noChangeAspect="1" noChangeArrowheads="1"/>
          </p:cNvPicPr>
          <p:nvPr/>
        </p:nvPicPr>
        <p:blipFill>
          <a:blip r:embed="rId6" cstate="print"/>
          <a:srcRect l="4725" t="21103" r="4556" b="5656"/>
          <a:stretch>
            <a:fillRect/>
          </a:stretch>
        </p:blipFill>
        <p:spPr bwMode="auto">
          <a:xfrm>
            <a:off x="7680176" y="4149080"/>
            <a:ext cx="4100795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052736"/>
            <a:ext cx="5659040" cy="507343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Настоящее 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его имя -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Хашим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ибн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Хаким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.                                 Он скрывал свое лицо платком. Участники восстания, чтобы отличаться от арабов, носили белую одежду. Поэтому это восстание вошло в историю как «Восстание людей в белых одеждах».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vek-noviy.ru/wp-content/uploads/2016/04/Vostanie-Lyudey-v-belyih-odezhd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1052736"/>
            <a:ext cx="5328592" cy="5078711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268760"/>
            <a:ext cx="5515024" cy="511256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Обладая незаурядными способностями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на государственной службе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он занимал высокие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должности визиря и военачальника.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Восставшие жители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чтобы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отличиться от других, носили белое одеяние. 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араб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1628800"/>
            <a:ext cx="5688632" cy="41764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479376" y="1052736"/>
          <a:ext cx="11377264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ИДЕИ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340768"/>
            <a:ext cx="5384800" cy="478540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Он,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рассылает по всему городу послание, в котором говорится: «Веруйте в меня и знайте, что царский престол по праву принадлежит только мне. Мне принадлежит право судить и, кроме того, миловать…»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5157192"/>
            <a:ext cx="5384800" cy="96962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Муканна на троне</a:t>
            </a:r>
          </a:p>
          <a:p>
            <a:endParaRPr lang="ru-RU" dirty="0"/>
          </a:p>
        </p:txBody>
      </p:sp>
      <p:pic>
        <p:nvPicPr>
          <p:cNvPr id="6" name="Рисунок 5" descr="Муканна на трон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4" y="1268760"/>
            <a:ext cx="4752528" cy="36588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980728"/>
            <a:ext cx="5587032" cy="53285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соратниками скрывается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горной крепости без Кеша, который становится очагом восстания.                      Сюда стягиваются                люди и обозы.    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Его авторитет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влияние разрастается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распространяется за пределы Кеша и Бухары.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https://ds03.infourok.ru/uploads/ex/04ef/0003e906-544495da/img20.jpg"/>
          <p:cNvPicPr/>
          <p:nvPr/>
        </p:nvPicPr>
        <p:blipFill>
          <a:blip r:embed="rId2" cstate="print"/>
          <a:srcRect l="9300" t="49145" r="45965" b="5556"/>
          <a:stretch>
            <a:fillRect/>
          </a:stretch>
        </p:blipFill>
        <p:spPr bwMode="auto">
          <a:xfrm>
            <a:off x="6384032" y="3789040"/>
            <a:ext cx="5328592" cy="245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ds03.infourok.ru/uploads/ex/04ef/0003e906-544495da/img20.jpg"/>
          <p:cNvPicPr/>
          <p:nvPr/>
        </p:nvPicPr>
        <p:blipFill>
          <a:blip r:embed="rId2" cstate="print"/>
          <a:srcRect l="9300" t="6511" r="46767" b="52494"/>
          <a:stretch>
            <a:fillRect/>
          </a:stretch>
        </p:blipFill>
        <p:spPr bwMode="auto">
          <a:xfrm>
            <a:off x="6384032" y="980728"/>
            <a:ext cx="5256584" cy="255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052736"/>
            <a:ext cx="5384800" cy="5073433"/>
          </a:xfr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775 году вспыхивает восстание и охватывает весь Согд. Арабы, засевшие 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городах,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не решаются вступить в открытую схватку с восставшими.                             Халиф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подавления восстания снабжает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арабские войска всем необходимым.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s://fsd.multiurok.ru/html/2017/11/01/s_59fa0d37b21f3/img2.jpg"/>
          <p:cNvPicPr/>
          <p:nvPr/>
        </p:nvPicPr>
        <p:blipFill>
          <a:blip r:embed="rId2" cstate="print"/>
          <a:srcRect l="19081" t="4558" r="21098"/>
          <a:stretch>
            <a:fillRect/>
          </a:stretch>
        </p:blipFill>
        <p:spPr bwMode="auto">
          <a:xfrm>
            <a:off x="6456040" y="1268760"/>
            <a:ext cx="4536504" cy="441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08720"/>
            <a:ext cx="5976664" cy="561662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первом же сражении в 775 году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одерживает победу над арабским войском, остатки которого скрываются за стенами Самарканда.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помощь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арабам приходит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20-тысячное войско. Новый поход против восставших закончился разгромом самоуверенных арабов под Термезом, затем между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Кешем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Самаркандом.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76100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s://ds03.infourok.ru/uploads/ex/04ef/0003e906-544495da/img22.jpg"/>
          <p:cNvPicPr/>
          <p:nvPr/>
        </p:nvPicPr>
        <p:blipFill>
          <a:blip r:embed="rId2" cstate="print"/>
          <a:srcRect l="57563" t="18162" r="13452" b="11325"/>
          <a:stretch>
            <a:fillRect/>
          </a:stretch>
        </p:blipFill>
        <p:spPr bwMode="auto">
          <a:xfrm>
            <a:off x="6816080" y="980728"/>
            <a:ext cx="4536504" cy="55446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1330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Восстание, продолжавшееся до 783 года, ставило завоевания арабов под угрозу. Поэтому они предприняли все меры для его подавления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Восстание Мукан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1556792"/>
            <a:ext cx="5184576" cy="41764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052736"/>
            <a:ext cx="5400600" cy="532859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Прекрасные погодные условия нашего края, её бесчисленные богатства привлекали внимание также и арабов. Поэтому в VIII веке они начали вторжение на территорию нашей Отчизны.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i.mycdn.me/i?r=AzEPZsRbOZEKgBhR0XGMT1RkX_WaFFOMIFlk38ugGvhRxKaKTM5SRkZCeTgDn6uOy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1124744"/>
            <a:ext cx="5400600" cy="267805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484" name="Picture 4" descr="https://i.artfile.ru/2749x1285_1158850_%5bwww.ArtFile.ru%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4077072"/>
            <a:ext cx="5313536" cy="23827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4784"/>
            <a:ext cx="5384800" cy="47525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Несмотря на это, отряды восставших оказывали арабам сильное сопротивление. Однако силы были не равны, что дало возможность арабам одно за другим наносить удары по повстанцам.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s://ds03.infourok.ru/uploads/ex/04ef/0003e906-544495da/img23.jpg"/>
          <p:cNvPicPr/>
          <p:nvPr/>
        </p:nvPicPr>
        <p:blipFill>
          <a:blip r:embed="rId2" cstate="print"/>
          <a:srcRect l="4971" t="19017" r="56066" b="20727"/>
          <a:stretch>
            <a:fillRect/>
          </a:stretch>
        </p:blipFill>
        <p:spPr bwMode="auto">
          <a:xfrm>
            <a:off x="6672064" y="1484784"/>
            <a:ext cx="4680520" cy="46805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Наконец арабы вторглись в долину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Кашкадарьи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 осадили крепость                               Сом - центр и оплот восставших, и, после длительного сопротивления восставших, взяли его.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1268" name="Picture 4" descr="https://artpostergallery.ru/userdata/image/thumbs/55/ef/55ef64d4d73c245e6d424e3014ad9723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6080" y="1628800"/>
            <a:ext cx="4281495" cy="45628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1268760"/>
            <a:ext cx="11247040" cy="1800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Восстание «людей в белых одеждах»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потерпело поражение. Из - за безвыходности положения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предводитель восстания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бросился в огонь печи и погиб.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800" y="3212976"/>
            <a:ext cx="316835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https://hayratuz.files.wordpress.com/2016/04/5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3212976"/>
            <a:ext cx="2911227" cy="3367402"/>
          </a:xfrm>
          <a:prstGeom prst="rect">
            <a:avLst/>
          </a:prstGeom>
          <a:noFill/>
        </p:spPr>
      </p:pic>
      <p:pic>
        <p:nvPicPr>
          <p:cNvPr id="10245" name="Picture 5" descr="https://www.lifo.gr/uploads/image/472484/Untitled-10_207.jpg"/>
          <p:cNvPicPr>
            <a:picLocks noChangeAspect="1" noChangeArrowheads="1"/>
          </p:cNvPicPr>
          <p:nvPr/>
        </p:nvPicPr>
        <p:blipFill>
          <a:blip r:embed="rId4" cstate="print"/>
          <a:srcRect l="41363"/>
          <a:stretch>
            <a:fillRect/>
          </a:stretch>
        </p:blipFill>
        <p:spPr bwMode="auto">
          <a:xfrm>
            <a:off x="8328248" y="3212976"/>
            <a:ext cx="3044278" cy="33123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492941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Арабские захватчики победили, потому что обладали действующей армией, прошедшей хорошую военную подготовку. Армия арабов своевременно обеспечивалась всем необходимым со стороны государства.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1412776"/>
            <a:ext cx="5076329" cy="44644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268760"/>
            <a:ext cx="5384800" cy="488600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Основную массу восставших составляло трудовое крестьянство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Средней Азии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 мелкие местные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землевладельцы.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1.bp.blogspot.com/-U20LfWQ63_w/T8Xd-HhvN5I/AAAAAAAAAo8/i3RCFMcuuiE/s1600/Leopold%20Carl%20Mueller%20(1834%20-%201892)%20Egyptian%20Water%20Carriers,%201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980728"/>
            <a:ext cx="5371341" cy="3195948"/>
          </a:xfrm>
          <a:prstGeom prst="rect">
            <a:avLst/>
          </a:prstGeom>
          <a:noFill/>
        </p:spPr>
      </p:pic>
      <p:pic>
        <p:nvPicPr>
          <p:cNvPr id="4100" name="Picture 4" descr="https://im0-tub-ru.yandex.net/i?id=77cf7996eac1fa804b7055bd4dc5c624&amp;ref=rim&amp;n=33&amp;w=206&amp;h=1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4365104"/>
            <a:ext cx="1800200" cy="2088232"/>
          </a:xfrm>
          <a:prstGeom prst="rect">
            <a:avLst/>
          </a:prstGeom>
          <a:noFill/>
        </p:spPr>
      </p:pic>
      <p:pic>
        <p:nvPicPr>
          <p:cNvPr id="4102" name="Picture 6" descr="https://content.wdl.org/10913/service/thumbnail/1430176180/1024x1024/1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72464" y="4293096"/>
            <a:ext cx="1656184" cy="2160240"/>
          </a:xfrm>
          <a:prstGeom prst="rect">
            <a:avLst/>
          </a:prstGeom>
          <a:noFill/>
        </p:spPr>
      </p:pic>
      <p:pic>
        <p:nvPicPr>
          <p:cNvPr id="4104" name="Picture 8" descr="https://dl.wdl.org/1385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8208" y="4653136"/>
            <a:ext cx="2234931" cy="16026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1424" y="1124744"/>
            <a:ext cx="10441160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ОСНОВНЫЕ ЦЕНТРЫ ВОССТАНИЯ</a:t>
            </a:r>
            <a:endParaRPr lang="ru-RU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983432" y="2348880"/>
            <a:ext cx="1248139" cy="20630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91344" y="4581128"/>
            <a:ext cx="3312368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Самарканд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159896" y="2420888"/>
            <a:ext cx="1248139" cy="252028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503712" y="5445224"/>
            <a:ext cx="4104456" cy="12241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селение возле </a:t>
            </a:r>
            <a:endParaRPr lang="ru-RU" sz="4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Бухары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9768408" y="2420888"/>
            <a:ext cx="1248139" cy="201622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608168" y="4653136"/>
            <a:ext cx="4320480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горная крепость </a:t>
            </a:r>
            <a:endParaRPr lang="ru-RU" sz="4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области Кеш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ПОРАЖЕНИЯ ВОССТАНИЯ</a:t>
            </a:r>
            <a:endParaRPr lang="ru-RU" sz="48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35360" y="1196752"/>
          <a:ext cx="114492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Восстание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«людей в белых одеждах»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хоть и было подавлено, но оно нанесло сильный удар по основам арабского завоевания. В то же время, это восстание показало, что могущество народа в его прочном единстве.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2060848"/>
            <a:ext cx="4981575" cy="374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492941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Борьба местного населения против завоевателей имела свои последствия. Власть халифата постепенно ослабла. Тем самым был ускорен путь населения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нашего края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 независимости.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МУКАННЫ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1202" name="Picture 2" descr="https://img-fotki.yandex.ru/get/241199/374871492.16c/0_1f55ad_870a582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1916832"/>
            <a:ext cx="5136704" cy="38983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999829371"/>
              </p:ext>
            </p:extLst>
          </p:nvPr>
        </p:nvGraphicFramePr>
        <p:xfrm>
          <a:off x="191344" y="764704"/>
          <a:ext cx="1173730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D5C445-56B8-405A-B378-89C8BE1B8B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0CD5C445-56B8-405A-B378-89C8BE1B8B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590FE43-8216-4AC6-A909-66869E20A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5590FE43-8216-4AC6-A909-66869E20A2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D6AD3A-1536-4075-9533-651D8493D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4FD6AD3A-1536-4075-9533-651D8493D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2AB306-7E3D-477C-9D22-FDE42D09E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D92AB306-7E3D-477C-9D22-FDE42D09E4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052736"/>
            <a:ext cx="11377264" cy="12961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Арабы стали называть нашу страну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Мавераннахром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(землёй, по ту сторону реки).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tripplanet.ru/wp-content/uploads/asia/uzbekistan/tashkent/charvak-reservo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2636912"/>
            <a:ext cx="5724972" cy="39589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pravdaurfo.ru/sites/default/files/6_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0" y="2636912"/>
            <a:ext cx="5296090" cy="39613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868" y="33724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92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94.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079776" y="2924944"/>
            <a:ext cx="3888432" cy="14994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Напишите основные причины восстания.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184232" y="3212976"/>
            <a:ext cx="3744416" cy="14994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Дайте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характеристику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восставшим.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519937" y="155679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735960" y="177281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3952" y="4509120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268760"/>
            <a:ext cx="5587032" cy="518457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«То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что за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рекой» (земля,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по ту сторону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реки) -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территория правобережья Амударьи, завоёванная Арабским халифатом в VIII веке. Территория современного Таджикистана, Узбекистана, восточного Туркменистана и Кыргызстана.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s.fishki.net/upload/post/201503/31/1485427/d2625cff4cea5c057427bca3d67924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1340768"/>
            <a:ext cx="5570836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196752"/>
            <a:ext cx="4910336" cy="485740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Накануне захватнического похода арабов наше отечество ещё не являлось единым сильным государством, что было на руку арабским завоевателям.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ttps://ds05.infourok.ru/uploads/ex/0b2b/00024192-20b665de/img2.jpg"/>
          <p:cNvPicPr/>
          <p:nvPr/>
        </p:nvPicPr>
        <p:blipFill>
          <a:blip r:embed="rId2" cstate="print"/>
          <a:srcRect l="8819" t="64137" r="60239" b="3366"/>
          <a:stretch>
            <a:fillRect/>
          </a:stretch>
        </p:blipFill>
        <p:spPr bwMode="auto">
          <a:xfrm>
            <a:off x="6456040" y="1124744"/>
            <a:ext cx="4104456" cy="19518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Picture 2" descr="https://pp.userapi.com/c626217/v626217559/58c57/Qz_a9aAdjH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7928" y="3429000"/>
            <a:ext cx="5969124" cy="29066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196752"/>
            <a:ext cx="5384800" cy="355698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673 году арабы вторглись в Среднюю Азию и один за другим покорили города: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Бухору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Пайкенд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Кеш (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Шахрисабз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Несеф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(Карши).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240016" y="5339694"/>
            <a:ext cx="5384800" cy="89761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Один за другим падали целые государства и города, арабы поглощали их.</a:t>
            </a:r>
          </a:p>
          <a:p>
            <a:pPr algn="ctr"/>
            <a:endParaRPr lang="ru-RU" dirty="0"/>
          </a:p>
        </p:txBody>
      </p:sp>
      <p:pic>
        <p:nvPicPr>
          <p:cNvPr id="6" name="Рисунок 5" descr="Один за другим падали целые государства и города, арабская империя поглощала их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1252129"/>
            <a:ext cx="5256584" cy="35450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8" name="Picture 4" descr="http://filichkina-l.narod.ru/img_0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4941168"/>
            <a:ext cx="5112568" cy="165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http://player.myshared.ru/9/539182/slides/slide_15.jpg"/>
          <p:cNvPicPr>
            <a:picLocks noChangeAspect="1" noChangeArrowheads="1"/>
          </p:cNvPicPr>
          <p:nvPr/>
        </p:nvPicPr>
        <p:blipFill>
          <a:blip r:embed="rId2" cstate="print"/>
          <a:srcRect l="2362" t="9450" r="2351" b="9701"/>
          <a:stretch>
            <a:fillRect/>
          </a:stretch>
        </p:blipFill>
        <p:spPr bwMode="auto">
          <a:xfrm>
            <a:off x="479376" y="908720"/>
            <a:ext cx="11233248" cy="5544616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8" name="Стрелка влево 7"/>
          <p:cNvSpPr/>
          <p:nvPr/>
        </p:nvSpPr>
        <p:spPr>
          <a:xfrm rot="7548659">
            <a:off x="6907356" y="4223747"/>
            <a:ext cx="1714500" cy="21431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 rot="8445844">
            <a:off x="8305130" y="3072162"/>
            <a:ext cx="1285875" cy="38523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 rot="7263682">
            <a:off x="9284148" y="2368594"/>
            <a:ext cx="599956" cy="38523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3843709">
            <a:off x="9600303" y="2075692"/>
            <a:ext cx="525463" cy="27516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8390968">
            <a:off x="9996418" y="1746439"/>
            <a:ext cx="952376" cy="38523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10218194">
            <a:off x="9708485" y="2563214"/>
            <a:ext cx="1714500" cy="2889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268760"/>
            <a:ext cx="6336704" cy="48965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6500" b="1" dirty="0" smtClean="0">
                <a:latin typeface="Arial" pitchFamily="34" charset="0"/>
                <a:cs typeface="Arial" pitchFamily="34" charset="0"/>
              </a:rPr>
              <a:t>В 711 году, воспользовавшись усилившимися внутренними распрями, арабы покорили Хорезм. Возглавлял арабское войско опытный полководец                                    </a:t>
            </a:r>
            <a:r>
              <a:rPr lang="ru-RU" sz="6500" b="1" dirty="0" err="1" smtClean="0">
                <a:latin typeface="Arial" pitchFamily="34" charset="0"/>
                <a:cs typeface="Arial" pitchFamily="34" charset="0"/>
              </a:rPr>
              <a:t>Кутейба</a:t>
            </a:r>
            <a:r>
              <a:rPr lang="ru-RU" sz="6500" b="1" dirty="0" smtClean="0">
                <a:latin typeface="Arial" pitchFamily="34" charset="0"/>
                <a:cs typeface="Arial" pitchFamily="34" charset="0"/>
              </a:rPr>
              <a:t> – ибн - Муслим.                      В 712 году армия арабов, усиленная перешедшими на их сторону бухарцами и </a:t>
            </a:r>
            <a:r>
              <a:rPr lang="ru-RU" sz="6500" b="1" dirty="0" err="1" smtClean="0">
                <a:latin typeface="Arial" pitchFamily="34" charset="0"/>
                <a:cs typeface="Arial" pitchFamily="34" charset="0"/>
              </a:rPr>
              <a:t>хорезмийцами</a:t>
            </a:r>
            <a:r>
              <a:rPr lang="ru-RU" sz="6500" b="1" dirty="0" smtClean="0">
                <a:latin typeface="Arial" pitchFamily="34" charset="0"/>
                <a:cs typeface="Arial" pitchFamily="34" charset="0"/>
              </a:rPr>
              <a:t>, осадила Самарканд.</a:t>
            </a: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1124744"/>
            <a:ext cx="4248472" cy="51845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АРАБОВ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6393</TotalTime>
  <Words>1221</Words>
  <Application>Microsoft Office PowerPoint</Application>
  <PresentationFormat>Произвольный</PresentationFormat>
  <Paragraphs>116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1272</cp:revision>
  <dcterms:created xsi:type="dcterms:W3CDTF">2020-04-27T10:05:42Z</dcterms:created>
  <dcterms:modified xsi:type="dcterms:W3CDTF">2020-11-25T12:55:17Z</dcterms:modified>
</cp:coreProperties>
</file>