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564" r:id="rId2"/>
    <p:sldId id="951" r:id="rId3"/>
    <p:sldId id="1072" r:id="rId4"/>
    <p:sldId id="1089" r:id="rId5"/>
    <p:sldId id="1118" r:id="rId6"/>
    <p:sldId id="1093" r:id="rId7"/>
    <p:sldId id="1090" r:id="rId8"/>
    <p:sldId id="1112" r:id="rId9"/>
    <p:sldId id="1091" r:id="rId10"/>
    <p:sldId id="1074" r:id="rId11"/>
    <p:sldId id="1075" r:id="rId12"/>
    <p:sldId id="1101" r:id="rId13"/>
    <p:sldId id="1113" r:id="rId14"/>
    <p:sldId id="1108" r:id="rId15"/>
    <p:sldId id="1109" r:id="rId16"/>
    <p:sldId id="1076" r:id="rId17"/>
    <p:sldId id="1077" r:id="rId18"/>
    <p:sldId id="1106" r:id="rId19"/>
    <p:sldId id="1119" r:id="rId20"/>
    <p:sldId id="1121" r:id="rId21"/>
    <p:sldId id="1120" r:id="rId22"/>
    <p:sldId id="1078" r:id="rId23"/>
    <p:sldId id="1094" r:id="rId24"/>
    <p:sldId id="1114" r:id="rId25"/>
    <p:sldId id="1096" r:id="rId26"/>
    <p:sldId id="1095" r:id="rId27"/>
    <p:sldId id="1097" r:id="rId28"/>
    <p:sldId id="1098" r:id="rId29"/>
    <p:sldId id="1079" r:id="rId30"/>
    <p:sldId id="1080" r:id="rId31"/>
    <p:sldId id="1081" r:id="rId32"/>
    <p:sldId id="1082" r:id="rId33"/>
    <p:sldId id="1083" r:id="rId34"/>
    <p:sldId id="1116" r:id="rId35"/>
    <p:sldId id="1117" r:id="rId36"/>
    <p:sldId id="1115" r:id="rId37"/>
    <p:sldId id="1085" r:id="rId38"/>
    <p:sldId id="1100" r:id="rId39"/>
    <p:sldId id="1104" r:id="rId40"/>
    <p:sldId id="701" r:id="rId41"/>
  </p:sldIdLst>
  <p:sldSz cx="12192000" cy="6858000"/>
  <p:notesSz cx="6858000" cy="9144000"/>
  <p:custDataLst>
    <p:tags r:id="rId4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308" y="-7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gs" Target="tags/tag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37F668-4A26-47FF-BC71-3AF114745243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207B5BC-0412-4CBF-8DA7-5A0FB20D9F27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5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НАЛОГИ</a:t>
          </a:r>
          <a:endParaRPr lang="ru-RU" sz="5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3ED8CEE-17E1-4260-A614-2548217B2220}" type="parTrans" cxnId="{F49DDBD3-AC23-4347-9FD7-E97871DB986B}">
      <dgm:prSet/>
      <dgm:spPr/>
      <dgm:t>
        <a:bodyPr/>
        <a:lstStyle/>
        <a:p>
          <a:endParaRPr lang="ru-RU"/>
        </a:p>
      </dgm:t>
    </dgm:pt>
    <dgm:pt modelId="{D6073DDA-8EC8-4E17-AF12-D698A22FF318}" type="sibTrans" cxnId="{F49DDBD3-AC23-4347-9FD7-E97871DB986B}">
      <dgm:prSet/>
      <dgm:spPr/>
      <dgm:t>
        <a:bodyPr/>
        <a:lstStyle/>
        <a:p>
          <a:endParaRPr lang="ru-RU"/>
        </a:p>
      </dgm:t>
    </dgm:pt>
    <dgm:pt modelId="{C5184176-574D-4CB2-A9C5-E626D9FF6254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i="0" dirty="0" err="1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Джизья</a:t>
          </a:r>
          <a:r>
            <a:rPr lang="ru-RU" b="1" i="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 -</a:t>
          </a:r>
          <a:r>
            <a:rPr lang="ru-RU" b="1" i="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подушный налог, взимаемый с не  принявших ислам</a:t>
          </a:r>
          <a:endParaRPr lang="ru-RU" i="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4AAFF9C5-D700-40CC-9618-67E22CBB6C69}" type="parTrans" cxnId="{EC9CD24F-A0D8-4F8A-B14B-58EC41E381B1}">
      <dgm:prSet/>
      <dgm:spPr/>
      <dgm:t>
        <a:bodyPr/>
        <a:lstStyle/>
        <a:p>
          <a:endParaRPr lang="ru-RU"/>
        </a:p>
      </dgm:t>
    </dgm:pt>
    <dgm:pt modelId="{E98436F1-0570-4593-8EF6-89FEB0FAAFC5}" type="sibTrans" cxnId="{EC9CD24F-A0D8-4F8A-B14B-58EC41E381B1}">
      <dgm:prSet/>
      <dgm:spPr/>
      <dgm:t>
        <a:bodyPr/>
        <a:lstStyle/>
        <a:p>
          <a:endParaRPr lang="ru-RU"/>
        </a:p>
      </dgm:t>
    </dgm:pt>
    <dgm:pt modelId="{EA405673-6003-4BB8-836A-2254F7566611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i="0" dirty="0" err="1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Закят</a:t>
          </a:r>
          <a:r>
            <a:rPr lang="ru-RU" b="1" i="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 – </a:t>
          </a:r>
        </a:p>
        <a:p>
          <a:r>
            <a:rPr lang="ru-RU" b="1" i="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налог со скота и имущества</a:t>
          </a:r>
          <a:endParaRPr lang="ru-RU" i="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07AAD78F-B82F-465A-97F0-692C36706749}" type="parTrans" cxnId="{7437DF65-C965-4CD7-91C5-C10D6DC5E112}">
      <dgm:prSet/>
      <dgm:spPr/>
      <dgm:t>
        <a:bodyPr/>
        <a:lstStyle/>
        <a:p>
          <a:endParaRPr lang="ru-RU"/>
        </a:p>
      </dgm:t>
    </dgm:pt>
    <dgm:pt modelId="{0A0BC61A-052F-4CB2-AEC5-799E6BD3A3D9}" type="sibTrans" cxnId="{7437DF65-C965-4CD7-91C5-C10D6DC5E112}">
      <dgm:prSet/>
      <dgm:spPr/>
      <dgm:t>
        <a:bodyPr/>
        <a:lstStyle/>
        <a:p>
          <a:endParaRPr lang="ru-RU"/>
        </a:p>
      </dgm:t>
    </dgm:pt>
    <dgm:pt modelId="{39258A00-56A9-4892-AC1E-98D19C670DB5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i="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Харадж -</a:t>
          </a:r>
          <a:r>
            <a:rPr lang="ru-RU" b="1" i="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поземельный налог</a:t>
          </a:r>
          <a:endParaRPr lang="ru-RU" i="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E1A68D76-D1A6-41FD-B9CF-3BEA9956BDB6}" type="parTrans" cxnId="{D74E5505-3E6E-43F3-9BD9-049379CB8BEB}">
      <dgm:prSet/>
      <dgm:spPr/>
      <dgm:t>
        <a:bodyPr/>
        <a:lstStyle/>
        <a:p>
          <a:endParaRPr lang="ru-RU"/>
        </a:p>
      </dgm:t>
    </dgm:pt>
    <dgm:pt modelId="{90204E79-538D-47F1-AB02-8A3B8567B029}" type="sibTrans" cxnId="{D74E5505-3E6E-43F3-9BD9-049379CB8BEB}">
      <dgm:prSet/>
      <dgm:spPr/>
      <dgm:t>
        <a:bodyPr/>
        <a:lstStyle/>
        <a:p>
          <a:endParaRPr lang="ru-RU"/>
        </a:p>
      </dgm:t>
    </dgm:pt>
    <dgm:pt modelId="{3D38655C-1604-4376-8122-1E2CE0E8E714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i="0" dirty="0" err="1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Ушр</a:t>
          </a:r>
          <a:r>
            <a:rPr lang="ru-RU" b="1" i="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 - </a:t>
          </a:r>
          <a:r>
            <a:rPr lang="ru-RU" b="1" i="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десятина, налог с урожая</a:t>
          </a:r>
          <a:endParaRPr lang="ru-RU" i="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095EBFB-51CF-4511-AFD4-6B6E96629E9F}" type="parTrans" cxnId="{A91C2CB4-2840-4EFB-8B29-21A3AFA18589}">
      <dgm:prSet/>
      <dgm:spPr/>
      <dgm:t>
        <a:bodyPr/>
        <a:lstStyle/>
        <a:p>
          <a:endParaRPr lang="ru-RU"/>
        </a:p>
      </dgm:t>
    </dgm:pt>
    <dgm:pt modelId="{1427F1F0-CF3B-44E1-9D89-0DE706A8059D}" type="sibTrans" cxnId="{A91C2CB4-2840-4EFB-8B29-21A3AFA18589}">
      <dgm:prSet/>
      <dgm:spPr/>
      <dgm:t>
        <a:bodyPr/>
        <a:lstStyle/>
        <a:p>
          <a:endParaRPr lang="ru-RU"/>
        </a:p>
      </dgm:t>
    </dgm:pt>
    <dgm:pt modelId="{EB2BDD84-BBA5-4C81-9AA6-1A235AD1D0E3}" type="pres">
      <dgm:prSet presAssocID="{A137F668-4A26-47FF-BC71-3AF114745243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DA4CC3F-9F25-48D2-AF71-CEDC8262DDCB}" type="pres">
      <dgm:prSet presAssocID="{5207B5BC-0412-4CBF-8DA7-5A0FB20D9F27}" presName="roof" presStyleLbl="dkBgShp" presStyleIdx="0" presStyleCnt="2"/>
      <dgm:spPr/>
      <dgm:t>
        <a:bodyPr/>
        <a:lstStyle/>
        <a:p>
          <a:endParaRPr lang="ru-RU"/>
        </a:p>
      </dgm:t>
    </dgm:pt>
    <dgm:pt modelId="{0F42D349-D082-4182-BB4A-FA8D35CAB707}" type="pres">
      <dgm:prSet presAssocID="{5207B5BC-0412-4CBF-8DA7-5A0FB20D9F27}" presName="pillars" presStyleCnt="0"/>
      <dgm:spPr/>
    </dgm:pt>
    <dgm:pt modelId="{4DFAA890-EAC2-4BB1-9609-12E587305EF8}" type="pres">
      <dgm:prSet presAssocID="{5207B5BC-0412-4CBF-8DA7-5A0FB20D9F27}" presName="pillar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99DBCE-DF64-4FB2-BE93-951C3786234C}" type="pres">
      <dgm:prSet presAssocID="{EA405673-6003-4BB8-836A-2254F7566611}" presName="pillarX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8295EB-3FE3-4336-B306-064321AC8E91}" type="pres">
      <dgm:prSet presAssocID="{3D38655C-1604-4376-8122-1E2CE0E8E714}" presName="pillarX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7B1A65-56BD-4641-8473-4B3198920596}" type="pres">
      <dgm:prSet presAssocID="{39258A00-56A9-4892-AC1E-98D19C670DB5}" presName="pillarX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8FBA0B-0E30-4063-94BA-14319E074CC6}" type="pres">
      <dgm:prSet presAssocID="{5207B5BC-0412-4CBF-8DA7-5A0FB20D9F27}" presName="base" presStyleLbl="dkBgShp" presStyleIdx="1" presStyleCnt="2"/>
      <dgm:spPr/>
    </dgm:pt>
  </dgm:ptLst>
  <dgm:cxnLst>
    <dgm:cxn modelId="{FAD616E4-27AE-4AFA-8415-23DA7E13D5AF}" type="presOf" srcId="{5207B5BC-0412-4CBF-8DA7-5A0FB20D9F27}" destId="{7DA4CC3F-9F25-48D2-AF71-CEDC8262DDCB}" srcOrd="0" destOrd="0" presId="urn:microsoft.com/office/officeart/2005/8/layout/hList3"/>
    <dgm:cxn modelId="{6226CB55-CAB8-4CF1-914A-50B1BB311954}" type="presOf" srcId="{A137F668-4A26-47FF-BC71-3AF114745243}" destId="{EB2BDD84-BBA5-4C81-9AA6-1A235AD1D0E3}" srcOrd="0" destOrd="0" presId="urn:microsoft.com/office/officeart/2005/8/layout/hList3"/>
    <dgm:cxn modelId="{E4F50DFB-4018-4CFE-966C-61B41AFC381A}" type="presOf" srcId="{3D38655C-1604-4376-8122-1E2CE0E8E714}" destId="{578295EB-3FE3-4336-B306-064321AC8E91}" srcOrd="0" destOrd="0" presId="urn:microsoft.com/office/officeart/2005/8/layout/hList3"/>
    <dgm:cxn modelId="{7437DF65-C965-4CD7-91C5-C10D6DC5E112}" srcId="{5207B5BC-0412-4CBF-8DA7-5A0FB20D9F27}" destId="{EA405673-6003-4BB8-836A-2254F7566611}" srcOrd="1" destOrd="0" parTransId="{07AAD78F-B82F-465A-97F0-692C36706749}" sibTransId="{0A0BC61A-052F-4CB2-AEC5-799E6BD3A3D9}"/>
    <dgm:cxn modelId="{D74E5505-3E6E-43F3-9BD9-049379CB8BEB}" srcId="{5207B5BC-0412-4CBF-8DA7-5A0FB20D9F27}" destId="{39258A00-56A9-4892-AC1E-98D19C670DB5}" srcOrd="3" destOrd="0" parTransId="{E1A68D76-D1A6-41FD-B9CF-3BEA9956BDB6}" sibTransId="{90204E79-538D-47F1-AB02-8A3B8567B029}"/>
    <dgm:cxn modelId="{77DCA714-5BC3-423B-ADDA-03706D60DB95}" type="presOf" srcId="{EA405673-6003-4BB8-836A-2254F7566611}" destId="{D799DBCE-DF64-4FB2-BE93-951C3786234C}" srcOrd="0" destOrd="0" presId="urn:microsoft.com/office/officeart/2005/8/layout/hList3"/>
    <dgm:cxn modelId="{F49DDBD3-AC23-4347-9FD7-E97871DB986B}" srcId="{A137F668-4A26-47FF-BC71-3AF114745243}" destId="{5207B5BC-0412-4CBF-8DA7-5A0FB20D9F27}" srcOrd="0" destOrd="0" parTransId="{C3ED8CEE-17E1-4260-A614-2548217B2220}" sibTransId="{D6073DDA-8EC8-4E17-AF12-D698A22FF318}"/>
    <dgm:cxn modelId="{48AA2A78-4F5B-488E-8009-314254543C0D}" type="presOf" srcId="{C5184176-574D-4CB2-A9C5-E626D9FF6254}" destId="{4DFAA890-EAC2-4BB1-9609-12E587305EF8}" srcOrd="0" destOrd="0" presId="urn:microsoft.com/office/officeart/2005/8/layout/hList3"/>
    <dgm:cxn modelId="{EC9CD24F-A0D8-4F8A-B14B-58EC41E381B1}" srcId="{5207B5BC-0412-4CBF-8DA7-5A0FB20D9F27}" destId="{C5184176-574D-4CB2-A9C5-E626D9FF6254}" srcOrd="0" destOrd="0" parTransId="{4AAFF9C5-D700-40CC-9618-67E22CBB6C69}" sibTransId="{E98436F1-0570-4593-8EF6-89FEB0FAAFC5}"/>
    <dgm:cxn modelId="{DD9CCA5E-194C-476C-A311-1FCCD084B1CA}" type="presOf" srcId="{39258A00-56A9-4892-AC1E-98D19C670DB5}" destId="{1C7B1A65-56BD-4641-8473-4B3198920596}" srcOrd="0" destOrd="0" presId="urn:microsoft.com/office/officeart/2005/8/layout/hList3"/>
    <dgm:cxn modelId="{A91C2CB4-2840-4EFB-8B29-21A3AFA18589}" srcId="{5207B5BC-0412-4CBF-8DA7-5A0FB20D9F27}" destId="{3D38655C-1604-4376-8122-1E2CE0E8E714}" srcOrd="2" destOrd="0" parTransId="{2095EBFB-51CF-4511-AFD4-6B6E96629E9F}" sibTransId="{1427F1F0-CF3B-44E1-9D89-0DE706A8059D}"/>
    <dgm:cxn modelId="{8525C393-1C00-47A6-8711-8025C3BA0F3C}" type="presParOf" srcId="{EB2BDD84-BBA5-4C81-9AA6-1A235AD1D0E3}" destId="{7DA4CC3F-9F25-48D2-AF71-CEDC8262DDCB}" srcOrd="0" destOrd="0" presId="urn:microsoft.com/office/officeart/2005/8/layout/hList3"/>
    <dgm:cxn modelId="{30871D34-8987-41D2-90B0-746D194F5522}" type="presParOf" srcId="{EB2BDD84-BBA5-4C81-9AA6-1A235AD1D0E3}" destId="{0F42D349-D082-4182-BB4A-FA8D35CAB707}" srcOrd="1" destOrd="0" presId="urn:microsoft.com/office/officeart/2005/8/layout/hList3"/>
    <dgm:cxn modelId="{39F36751-A311-4912-8471-EE0DE1724334}" type="presParOf" srcId="{0F42D349-D082-4182-BB4A-FA8D35CAB707}" destId="{4DFAA890-EAC2-4BB1-9609-12E587305EF8}" srcOrd="0" destOrd="0" presId="urn:microsoft.com/office/officeart/2005/8/layout/hList3"/>
    <dgm:cxn modelId="{1D0A5A62-38B9-484D-B35F-0D17A382AD07}" type="presParOf" srcId="{0F42D349-D082-4182-BB4A-FA8D35CAB707}" destId="{D799DBCE-DF64-4FB2-BE93-951C3786234C}" srcOrd="1" destOrd="0" presId="urn:microsoft.com/office/officeart/2005/8/layout/hList3"/>
    <dgm:cxn modelId="{5BEA1E29-148B-44FF-AEE4-C1200CCC4A05}" type="presParOf" srcId="{0F42D349-D082-4182-BB4A-FA8D35CAB707}" destId="{578295EB-3FE3-4336-B306-064321AC8E91}" srcOrd="2" destOrd="0" presId="urn:microsoft.com/office/officeart/2005/8/layout/hList3"/>
    <dgm:cxn modelId="{22E2CB6E-738F-40A0-AF02-7ECF757390E8}" type="presParOf" srcId="{0F42D349-D082-4182-BB4A-FA8D35CAB707}" destId="{1C7B1A65-56BD-4641-8473-4B3198920596}" srcOrd="3" destOrd="0" presId="urn:microsoft.com/office/officeart/2005/8/layout/hList3"/>
    <dgm:cxn modelId="{BD5100C1-1884-4C21-8CEA-08577A62DEB8}" type="presParOf" srcId="{EB2BDD84-BBA5-4C81-9AA6-1A235AD1D0E3}" destId="{5E8FBA0B-0E30-4063-94BA-14319E074CC6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3C07C3F-495B-474A-8566-66C7C635FEB2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25F31C5-4A4C-4135-A24F-FC97EB7CE715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4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идеи</a:t>
          </a:r>
          <a:endParaRPr lang="ru-RU" sz="4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897E74A5-9E82-4970-89AA-B5AD44EF610A}" type="parTrans" cxnId="{7203D44D-13BB-423F-AB19-9F0896A5EEBB}">
      <dgm:prSet/>
      <dgm:spPr/>
      <dgm:t>
        <a:bodyPr/>
        <a:lstStyle/>
        <a:p>
          <a:endParaRPr lang="ru-RU"/>
        </a:p>
      </dgm:t>
    </dgm:pt>
    <dgm:pt modelId="{E76D2FD4-77C9-401F-8D4E-CFE5A93B9D73}" type="sibTrans" cxnId="{7203D44D-13BB-423F-AB19-9F0896A5EEBB}">
      <dgm:prSet/>
      <dgm:spPr/>
      <dgm:t>
        <a:bodyPr/>
        <a:lstStyle/>
        <a:p>
          <a:endParaRPr lang="ru-RU"/>
        </a:p>
      </dgm:t>
    </dgm:pt>
    <dgm:pt modelId="{DB157C51-986E-44F0-89B6-FB212F15FB01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социальное</a:t>
          </a:r>
        </a:p>
        <a:p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равенство</a:t>
          </a:r>
          <a:endParaRPr lang="ru-RU" sz="3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50886E00-2C7A-4A78-8187-72DB6519C772}" type="parTrans" cxnId="{6181A64D-8136-4F23-AE66-EF831C16BFDF}">
      <dgm:prSet/>
      <dgm:spPr/>
      <dgm:t>
        <a:bodyPr/>
        <a:lstStyle/>
        <a:p>
          <a:endParaRPr lang="ru-RU"/>
        </a:p>
      </dgm:t>
    </dgm:pt>
    <dgm:pt modelId="{95685B7C-0E12-4F98-99B8-8C6B8A062E8A}" type="sibTrans" cxnId="{6181A64D-8136-4F23-AE66-EF831C16BFDF}">
      <dgm:prSet/>
      <dgm:spPr/>
      <dgm:t>
        <a:bodyPr/>
        <a:lstStyle/>
        <a:p>
          <a:endParaRPr lang="ru-RU"/>
        </a:p>
      </dgm:t>
    </dgm:pt>
    <dgm:pt modelId="{B2077511-3165-4F7C-A997-8C8515C7FE11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свобода</a:t>
          </a:r>
          <a:endParaRPr lang="ru-RU" sz="3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D35079CA-AAAE-4C53-AEC5-4B116A996E1D}" type="parTrans" cxnId="{18B33093-AE87-4BF5-B538-BE05A15EE804}">
      <dgm:prSet/>
      <dgm:spPr/>
      <dgm:t>
        <a:bodyPr/>
        <a:lstStyle/>
        <a:p>
          <a:endParaRPr lang="ru-RU"/>
        </a:p>
      </dgm:t>
    </dgm:pt>
    <dgm:pt modelId="{7AEF41A7-EEF1-4E8A-93AD-A3D2EA486A22}" type="sibTrans" cxnId="{18B33093-AE87-4BF5-B538-BE05A15EE804}">
      <dgm:prSet/>
      <dgm:spPr/>
      <dgm:t>
        <a:bodyPr/>
        <a:lstStyle/>
        <a:p>
          <a:endParaRPr lang="ru-RU"/>
        </a:p>
      </dgm:t>
    </dgm:pt>
    <dgm:pt modelId="{2F393437-C490-40D5-A206-A8EE03EAEB26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борьба против государственной власти</a:t>
          </a:r>
          <a:endParaRPr lang="ru-RU" sz="3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32FE17F-B212-4FBE-9A1B-5FB9E52F1171}" type="parTrans" cxnId="{6EE5C73B-1505-4DE2-AFD3-5BE2B4A431C1}">
      <dgm:prSet/>
      <dgm:spPr/>
      <dgm:t>
        <a:bodyPr/>
        <a:lstStyle/>
        <a:p>
          <a:endParaRPr lang="ru-RU"/>
        </a:p>
      </dgm:t>
    </dgm:pt>
    <dgm:pt modelId="{46613F23-1DF5-4BE5-8CBA-485EDF2DB3DD}" type="sibTrans" cxnId="{6EE5C73B-1505-4DE2-AFD3-5BE2B4A431C1}">
      <dgm:prSet/>
      <dgm:spPr/>
      <dgm:t>
        <a:bodyPr/>
        <a:lstStyle/>
        <a:p>
          <a:endParaRPr lang="ru-RU"/>
        </a:p>
      </dgm:t>
    </dgm:pt>
    <dgm:pt modelId="{D06B3E98-5A92-4E28-91ED-49170969911C}" type="pres">
      <dgm:prSet presAssocID="{23C07C3F-495B-474A-8566-66C7C635FEB2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9100A0A-189D-4478-9623-0E2E7C6E8749}" type="pres">
      <dgm:prSet presAssocID="{725F31C5-4A4C-4135-A24F-FC97EB7CE715}" presName="centerShape" presStyleLbl="node0" presStyleIdx="0" presStyleCnt="1"/>
      <dgm:spPr/>
      <dgm:t>
        <a:bodyPr/>
        <a:lstStyle/>
        <a:p>
          <a:endParaRPr lang="ru-RU"/>
        </a:p>
      </dgm:t>
    </dgm:pt>
    <dgm:pt modelId="{B0887E28-DE9C-42F1-9BE8-2BF8470A7019}" type="pres">
      <dgm:prSet presAssocID="{50886E00-2C7A-4A78-8187-72DB6519C772}" presName="parTrans" presStyleLbl="bgSibTrans2D1" presStyleIdx="0" presStyleCnt="3"/>
      <dgm:spPr/>
      <dgm:t>
        <a:bodyPr/>
        <a:lstStyle/>
        <a:p>
          <a:endParaRPr lang="ru-RU"/>
        </a:p>
      </dgm:t>
    </dgm:pt>
    <dgm:pt modelId="{D31246F3-186C-4DA4-9685-45582A3CB3C6}" type="pres">
      <dgm:prSet presAssocID="{DB157C51-986E-44F0-89B6-FB212F15FB01}" presName="node" presStyleLbl="node1" presStyleIdx="0" presStyleCnt="3" custScaleX="193457" custRadScaleRad="129688" custRadScaleInc="-175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ED2D84-9873-417E-986F-4A10404871E4}" type="pres">
      <dgm:prSet presAssocID="{D35079CA-AAAE-4C53-AEC5-4B116A996E1D}" presName="parTrans" presStyleLbl="bgSibTrans2D1" presStyleIdx="1" presStyleCnt="3"/>
      <dgm:spPr/>
      <dgm:t>
        <a:bodyPr/>
        <a:lstStyle/>
        <a:p>
          <a:endParaRPr lang="ru-RU"/>
        </a:p>
      </dgm:t>
    </dgm:pt>
    <dgm:pt modelId="{24D76B77-BBE3-42E8-B4CA-BFB689A8D42E}" type="pres">
      <dgm:prSet presAssocID="{B2077511-3165-4F7C-A997-8C8515C7FE11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C3C621-BA2B-4CCD-A5EC-865357F9825A}" type="pres">
      <dgm:prSet presAssocID="{732FE17F-B212-4FBE-9A1B-5FB9E52F1171}" presName="parTrans" presStyleLbl="bgSibTrans2D1" presStyleIdx="2" presStyleCnt="3"/>
      <dgm:spPr/>
      <dgm:t>
        <a:bodyPr/>
        <a:lstStyle/>
        <a:p>
          <a:endParaRPr lang="ru-RU"/>
        </a:p>
      </dgm:t>
    </dgm:pt>
    <dgm:pt modelId="{88CF477C-1F4B-44B3-8D89-11C6A44A8BB8}" type="pres">
      <dgm:prSet presAssocID="{2F393437-C490-40D5-A206-A8EE03EAEB26}" presName="node" presStyleLbl="node1" presStyleIdx="2" presStyleCnt="3" custScaleX="201949" custRadScaleRad="138985" custRadScaleInc="184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203D44D-13BB-423F-AB19-9F0896A5EEBB}" srcId="{23C07C3F-495B-474A-8566-66C7C635FEB2}" destId="{725F31C5-4A4C-4135-A24F-FC97EB7CE715}" srcOrd="0" destOrd="0" parTransId="{897E74A5-9E82-4970-89AA-B5AD44EF610A}" sibTransId="{E76D2FD4-77C9-401F-8D4E-CFE5A93B9D73}"/>
    <dgm:cxn modelId="{5BF92544-86B7-4020-A975-2BF7675614AE}" type="presOf" srcId="{2F393437-C490-40D5-A206-A8EE03EAEB26}" destId="{88CF477C-1F4B-44B3-8D89-11C6A44A8BB8}" srcOrd="0" destOrd="0" presId="urn:microsoft.com/office/officeart/2005/8/layout/radial4"/>
    <dgm:cxn modelId="{6EE5C73B-1505-4DE2-AFD3-5BE2B4A431C1}" srcId="{725F31C5-4A4C-4135-A24F-FC97EB7CE715}" destId="{2F393437-C490-40D5-A206-A8EE03EAEB26}" srcOrd="2" destOrd="0" parTransId="{732FE17F-B212-4FBE-9A1B-5FB9E52F1171}" sibTransId="{46613F23-1DF5-4BE5-8CBA-485EDF2DB3DD}"/>
    <dgm:cxn modelId="{20E900F2-72DA-4410-A101-76552D53B902}" type="presOf" srcId="{50886E00-2C7A-4A78-8187-72DB6519C772}" destId="{B0887E28-DE9C-42F1-9BE8-2BF8470A7019}" srcOrd="0" destOrd="0" presId="urn:microsoft.com/office/officeart/2005/8/layout/radial4"/>
    <dgm:cxn modelId="{6181A64D-8136-4F23-AE66-EF831C16BFDF}" srcId="{725F31C5-4A4C-4135-A24F-FC97EB7CE715}" destId="{DB157C51-986E-44F0-89B6-FB212F15FB01}" srcOrd="0" destOrd="0" parTransId="{50886E00-2C7A-4A78-8187-72DB6519C772}" sibTransId="{95685B7C-0E12-4F98-99B8-8C6B8A062E8A}"/>
    <dgm:cxn modelId="{B81B5E24-FFCF-44AB-BD25-E9D0A1E5396C}" type="presOf" srcId="{D35079CA-AAAE-4C53-AEC5-4B116A996E1D}" destId="{BCED2D84-9873-417E-986F-4A10404871E4}" srcOrd="0" destOrd="0" presId="urn:microsoft.com/office/officeart/2005/8/layout/radial4"/>
    <dgm:cxn modelId="{E3E356CF-4478-4B5C-8421-2B85FE519C8D}" type="presOf" srcId="{DB157C51-986E-44F0-89B6-FB212F15FB01}" destId="{D31246F3-186C-4DA4-9685-45582A3CB3C6}" srcOrd="0" destOrd="0" presId="urn:microsoft.com/office/officeart/2005/8/layout/radial4"/>
    <dgm:cxn modelId="{3FF15F2C-37C2-4306-AFAB-A416F0F77398}" type="presOf" srcId="{23C07C3F-495B-474A-8566-66C7C635FEB2}" destId="{D06B3E98-5A92-4E28-91ED-49170969911C}" srcOrd="0" destOrd="0" presId="urn:microsoft.com/office/officeart/2005/8/layout/radial4"/>
    <dgm:cxn modelId="{FB5FEDFA-7087-4CBD-BCA2-A27A417436C2}" type="presOf" srcId="{732FE17F-B212-4FBE-9A1B-5FB9E52F1171}" destId="{46C3C621-BA2B-4CCD-A5EC-865357F9825A}" srcOrd="0" destOrd="0" presId="urn:microsoft.com/office/officeart/2005/8/layout/radial4"/>
    <dgm:cxn modelId="{49A63F14-7F70-4ACF-83E5-11A01EE2EBE1}" type="presOf" srcId="{725F31C5-4A4C-4135-A24F-FC97EB7CE715}" destId="{C9100A0A-189D-4478-9623-0E2E7C6E8749}" srcOrd="0" destOrd="0" presId="urn:microsoft.com/office/officeart/2005/8/layout/radial4"/>
    <dgm:cxn modelId="{C4C06731-58F6-4A1B-A9D2-26E94D79BB76}" type="presOf" srcId="{B2077511-3165-4F7C-A997-8C8515C7FE11}" destId="{24D76B77-BBE3-42E8-B4CA-BFB689A8D42E}" srcOrd="0" destOrd="0" presId="urn:microsoft.com/office/officeart/2005/8/layout/radial4"/>
    <dgm:cxn modelId="{18B33093-AE87-4BF5-B538-BE05A15EE804}" srcId="{725F31C5-4A4C-4135-A24F-FC97EB7CE715}" destId="{B2077511-3165-4F7C-A997-8C8515C7FE11}" srcOrd="1" destOrd="0" parTransId="{D35079CA-AAAE-4C53-AEC5-4B116A996E1D}" sibTransId="{7AEF41A7-EEF1-4E8A-93AD-A3D2EA486A22}"/>
    <dgm:cxn modelId="{246DD06B-CDAD-4E91-B11B-B8C074FC48A8}" type="presParOf" srcId="{D06B3E98-5A92-4E28-91ED-49170969911C}" destId="{C9100A0A-189D-4478-9623-0E2E7C6E8749}" srcOrd="0" destOrd="0" presId="urn:microsoft.com/office/officeart/2005/8/layout/radial4"/>
    <dgm:cxn modelId="{7A89F487-0A2B-4FA4-9E89-3C4D493D4A0D}" type="presParOf" srcId="{D06B3E98-5A92-4E28-91ED-49170969911C}" destId="{B0887E28-DE9C-42F1-9BE8-2BF8470A7019}" srcOrd="1" destOrd="0" presId="urn:microsoft.com/office/officeart/2005/8/layout/radial4"/>
    <dgm:cxn modelId="{866ACD64-D3D5-4915-8068-A11EBDF43D9D}" type="presParOf" srcId="{D06B3E98-5A92-4E28-91ED-49170969911C}" destId="{D31246F3-186C-4DA4-9685-45582A3CB3C6}" srcOrd="2" destOrd="0" presId="urn:microsoft.com/office/officeart/2005/8/layout/radial4"/>
    <dgm:cxn modelId="{1C686D27-C331-4D71-AEEF-30251A3B4615}" type="presParOf" srcId="{D06B3E98-5A92-4E28-91ED-49170969911C}" destId="{BCED2D84-9873-417E-986F-4A10404871E4}" srcOrd="3" destOrd="0" presId="urn:microsoft.com/office/officeart/2005/8/layout/radial4"/>
    <dgm:cxn modelId="{B04E283A-246B-4774-AFB0-DCD41DFEC741}" type="presParOf" srcId="{D06B3E98-5A92-4E28-91ED-49170969911C}" destId="{24D76B77-BBE3-42E8-B4CA-BFB689A8D42E}" srcOrd="4" destOrd="0" presId="urn:microsoft.com/office/officeart/2005/8/layout/radial4"/>
    <dgm:cxn modelId="{5BB88270-6353-4496-B365-A6E78DFEDE87}" type="presParOf" srcId="{D06B3E98-5A92-4E28-91ED-49170969911C}" destId="{46C3C621-BA2B-4CCD-A5EC-865357F9825A}" srcOrd="5" destOrd="0" presId="urn:microsoft.com/office/officeart/2005/8/layout/radial4"/>
    <dgm:cxn modelId="{29D65D8A-3EDD-46BA-A2D1-4FB440DF0389}" type="presParOf" srcId="{D06B3E98-5A92-4E28-91ED-49170969911C}" destId="{88CF477C-1F4B-44B3-8D89-11C6A44A8BB8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2F6B793-A3DC-4372-9731-D973CA378248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0E33B5C-3DC4-450E-8765-74160BDF3825}">
      <dgm:prSet phldrT="[Текст]" phldr="1"/>
      <dgm:spPr/>
      <dgm:t>
        <a:bodyPr/>
        <a:lstStyle/>
        <a:p>
          <a:endParaRPr lang="ru-RU" dirty="0"/>
        </a:p>
      </dgm:t>
    </dgm:pt>
    <dgm:pt modelId="{E55F511A-8578-4A20-9524-E24592CA0952}" type="parTrans" cxnId="{5447B5FC-DF3E-475C-BBCD-3A65A76755BA}">
      <dgm:prSet/>
      <dgm:spPr/>
      <dgm:t>
        <a:bodyPr/>
        <a:lstStyle/>
        <a:p>
          <a:endParaRPr lang="ru-RU"/>
        </a:p>
      </dgm:t>
    </dgm:pt>
    <dgm:pt modelId="{75304DC2-E1EB-4549-B5E1-6EB448394E0C}" type="sibTrans" cxnId="{5447B5FC-DF3E-475C-BBCD-3A65A76755BA}">
      <dgm:prSet/>
      <dgm:spPr/>
      <dgm:t>
        <a:bodyPr/>
        <a:lstStyle/>
        <a:p>
          <a:endParaRPr lang="ru-RU"/>
        </a:p>
      </dgm:t>
    </dgm:pt>
    <dgm:pt modelId="{72098515-EA24-4718-9982-A8E5AEA808A0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400" b="1" dirty="0" smtClean="0">
              <a:latin typeface="Arial" pitchFamily="34" charset="0"/>
              <a:cs typeface="Arial" pitchFamily="34" charset="0"/>
            </a:rPr>
            <a:t>Основная причина поражения восстания «людей в белых одеждах» заключалась, прежде всего, в разрозненности их сил и отсутствие военной подготовки</a:t>
          </a:r>
          <a:endParaRPr lang="ru-RU" sz="2400" dirty="0">
            <a:latin typeface="Arial" pitchFamily="34" charset="0"/>
            <a:cs typeface="Arial" pitchFamily="34" charset="0"/>
          </a:endParaRPr>
        </a:p>
      </dgm:t>
    </dgm:pt>
    <dgm:pt modelId="{BE59C6AA-7858-4EAC-A705-8E825874AEC1}" type="parTrans" cxnId="{AE242890-3EBE-43A0-A33F-599D582403A1}">
      <dgm:prSet/>
      <dgm:spPr/>
      <dgm:t>
        <a:bodyPr/>
        <a:lstStyle/>
        <a:p>
          <a:endParaRPr lang="ru-RU"/>
        </a:p>
      </dgm:t>
    </dgm:pt>
    <dgm:pt modelId="{54DB1D4F-FB01-44FA-9212-52F06FA4B18B}" type="sibTrans" cxnId="{AE242890-3EBE-43A0-A33F-599D582403A1}">
      <dgm:prSet/>
      <dgm:spPr/>
      <dgm:t>
        <a:bodyPr/>
        <a:lstStyle/>
        <a:p>
          <a:endParaRPr lang="ru-RU"/>
        </a:p>
      </dgm:t>
    </dgm:pt>
    <dgm:pt modelId="{C657A145-F0F1-42CE-820A-E464BD886F5F}">
      <dgm:prSet phldrT="[Текст]" phldr="1"/>
      <dgm:spPr/>
      <dgm:t>
        <a:bodyPr/>
        <a:lstStyle/>
        <a:p>
          <a:endParaRPr lang="ru-RU"/>
        </a:p>
      </dgm:t>
    </dgm:pt>
    <dgm:pt modelId="{113EF2F4-1E1C-4D83-895C-E17D32A509FD}" type="parTrans" cxnId="{819CB896-7E89-4A39-8732-72D3C4BC8CFA}">
      <dgm:prSet/>
      <dgm:spPr/>
      <dgm:t>
        <a:bodyPr/>
        <a:lstStyle/>
        <a:p>
          <a:endParaRPr lang="ru-RU"/>
        </a:p>
      </dgm:t>
    </dgm:pt>
    <dgm:pt modelId="{9FFFDFCF-72AD-4556-B426-D78A56C2B430}" type="sibTrans" cxnId="{819CB896-7E89-4A39-8732-72D3C4BC8CFA}">
      <dgm:prSet/>
      <dgm:spPr/>
      <dgm:t>
        <a:bodyPr/>
        <a:lstStyle/>
        <a:p>
          <a:endParaRPr lang="ru-RU"/>
        </a:p>
      </dgm:t>
    </dgm:pt>
    <dgm:pt modelId="{ADB4126E-BD43-4B97-A51E-387ABED905B4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400" b="1" dirty="0" smtClean="0">
              <a:latin typeface="Arial" pitchFamily="34" charset="0"/>
              <a:cs typeface="Arial" pitchFamily="34" charset="0"/>
            </a:rPr>
            <a:t>Представители местной знати, поначалу использовавшие в своих интересах народную борьбу за независимость, испугались размаха движения и встали на путь предательства</a:t>
          </a:r>
          <a:endParaRPr lang="ru-RU" sz="2400" dirty="0">
            <a:latin typeface="Arial" pitchFamily="34" charset="0"/>
            <a:cs typeface="Arial" pitchFamily="34" charset="0"/>
          </a:endParaRPr>
        </a:p>
      </dgm:t>
    </dgm:pt>
    <dgm:pt modelId="{A3A6C360-5D09-4F8A-A217-6FFFD721C20C}" type="parTrans" cxnId="{F08CFD13-DABD-4B58-83BC-6461588B32B2}">
      <dgm:prSet/>
      <dgm:spPr/>
      <dgm:t>
        <a:bodyPr/>
        <a:lstStyle/>
        <a:p>
          <a:endParaRPr lang="ru-RU"/>
        </a:p>
      </dgm:t>
    </dgm:pt>
    <dgm:pt modelId="{1BF7B458-9D71-47D6-AD86-9FA585229880}" type="sibTrans" cxnId="{F08CFD13-DABD-4B58-83BC-6461588B32B2}">
      <dgm:prSet/>
      <dgm:spPr/>
      <dgm:t>
        <a:bodyPr/>
        <a:lstStyle/>
        <a:p>
          <a:endParaRPr lang="ru-RU"/>
        </a:p>
      </dgm:t>
    </dgm:pt>
    <dgm:pt modelId="{1CB3785C-527D-4EE6-A2E3-A0E502E0488D}">
      <dgm:prSet phldrT="[Текст]" phldr="1"/>
      <dgm:spPr/>
      <dgm:t>
        <a:bodyPr/>
        <a:lstStyle/>
        <a:p>
          <a:endParaRPr lang="ru-RU"/>
        </a:p>
      </dgm:t>
    </dgm:pt>
    <dgm:pt modelId="{61C3EBC7-A632-4FFD-8499-D099946A0EAA}" type="parTrans" cxnId="{E06888A5-7338-4E68-AF22-A28BB8A2828A}">
      <dgm:prSet/>
      <dgm:spPr/>
      <dgm:t>
        <a:bodyPr/>
        <a:lstStyle/>
        <a:p>
          <a:endParaRPr lang="ru-RU"/>
        </a:p>
      </dgm:t>
    </dgm:pt>
    <dgm:pt modelId="{54A6FC3A-95BA-415D-9595-5C81478A3DC3}" type="sibTrans" cxnId="{E06888A5-7338-4E68-AF22-A28BB8A2828A}">
      <dgm:prSet/>
      <dgm:spPr/>
      <dgm:t>
        <a:bodyPr/>
        <a:lstStyle/>
        <a:p>
          <a:endParaRPr lang="ru-RU"/>
        </a:p>
      </dgm:t>
    </dgm:pt>
    <dgm:pt modelId="{A8474B0A-0A9B-4B84-B48D-91338E02A89B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400" b="1" dirty="0" smtClean="0">
              <a:latin typeface="Arial" pitchFamily="34" charset="0"/>
              <a:cs typeface="Arial" pitchFamily="34" charset="0"/>
            </a:rPr>
            <a:t>В результате слишком затянувшейся войны, когда земледельцы были лишены нормальных условий жизни и привычных земледельческих работ, их силы иссякли, и наступило время разочарования</a:t>
          </a:r>
          <a:endParaRPr lang="ru-RU" sz="2400" dirty="0">
            <a:latin typeface="Arial" pitchFamily="34" charset="0"/>
            <a:cs typeface="Arial" pitchFamily="34" charset="0"/>
          </a:endParaRPr>
        </a:p>
      </dgm:t>
    </dgm:pt>
    <dgm:pt modelId="{BD08DAB4-8D59-461B-B768-805D5A9B4159}" type="parTrans" cxnId="{6C324877-81AC-4701-86A9-1CD4C600E957}">
      <dgm:prSet/>
      <dgm:spPr/>
      <dgm:t>
        <a:bodyPr/>
        <a:lstStyle/>
        <a:p>
          <a:endParaRPr lang="ru-RU"/>
        </a:p>
      </dgm:t>
    </dgm:pt>
    <dgm:pt modelId="{B7A6B5DA-DD49-4B18-A6E1-D8E2921F3E54}" type="sibTrans" cxnId="{6C324877-81AC-4701-86A9-1CD4C600E957}">
      <dgm:prSet/>
      <dgm:spPr/>
      <dgm:t>
        <a:bodyPr/>
        <a:lstStyle/>
        <a:p>
          <a:endParaRPr lang="ru-RU"/>
        </a:p>
      </dgm:t>
    </dgm:pt>
    <dgm:pt modelId="{ED1E741E-B53F-4102-BC39-7CAC1C9258F1}" type="pres">
      <dgm:prSet presAssocID="{92F6B793-A3DC-4372-9731-D973CA378248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C9ACC47-83EB-4E36-BD0B-4158E7457D40}" type="pres">
      <dgm:prSet presAssocID="{D0E33B5C-3DC4-450E-8765-74160BDF3825}" presName="composite" presStyleCnt="0"/>
      <dgm:spPr/>
    </dgm:pt>
    <dgm:pt modelId="{90FD2827-C449-4E14-A474-F6E332103C42}" type="pres">
      <dgm:prSet presAssocID="{D0E33B5C-3DC4-450E-8765-74160BDF3825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7C8BF2-8D9F-4BEC-8D09-126BD574FDD0}" type="pres">
      <dgm:prSet presAssocID="{D0E33B5C-3DC4-450E-8765-74160BDF3825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0A57A3-BEEA-447D-A970-93DA5E8AC32C}" type="pres">
      <dgm:prSet presAssocID="{75304DC2-E1EB-4549-B5E1-6EB448394E0C}" presName="sp" presStyleCnt="0"/>
      <dgm:spPr/>
    </dgm:pt>
    <dgm:pt modelId="{0352B073-960B-4F81-B186-DD48A7C3F50F}" type="pres">
      <dgm:prSet presAssocID="{C657A145-F0F1-42CE-820A-E464BD886F5F}" presName="composite" presStyleCnt="0"/>
      <dgm:spPr/>
    </dgm:pt>
    <dgm:pt modelId="{AA40BEEC-B50C-4E9E-A547-72B7BD324EF7}" type="pres">
      <dgm:prSet presAssocID="{C657A145-F0F1-42CE-820A-E464BD886F5F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529106-DFE0-41BA-827C-A60C40E131D6}" type="pres">
      <dgm:prSet presAssocID="{C657A145-F0F1-42CE-820A-E464BD886F5F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4697FB-AAC6-4DC0-897C-4858E7DD688A}" type="pres">
      <dgm:prSet presAssocID="{9FFFDFCF-72AD-4556-B426-D78A56C2B430}" presName="sp" presStyleCnt="0"/>
      <dgm:spPr/>
    </dgm:pt>
    <dgm:pt modelId="{DC64740B-737C-4B78-8DDA-B0D2AE75C04D}" type="pres">
      <dgm:prSet presAssocID="{1CB3785C-527D-4EE6-A2E3-A0E502E0488D}" presName="composite" presStyleCnt="0"/>
      <dgm:spPr/>
    </dgm:pt>
    <dgm:pt modelId="{0893D0CA-238B-47D0-82C9-11A7BF46A3C2}" type="pres">
      <dgm:prSet presAssocID="{1CB3785C-527D-4EE6-A2E3-A0E502E0488D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9C88FD-B6BA-4CDE-A787-83F1FCE89D21}" type="pres">
      <dgm:prSet presAssocID="{1CB3785C-527D-4EE6-A2E3-A0E502E0488D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5111DE9-E440-4957-AE8E-6F44B56255CD}" type="presOf" srcId="{C657A145-F0F1-42CE-820A-E464BD886F5F}" destId="{AA40BEEC-B50C-4E9E-A547-72B7BD324EF7}" srcOrd="0" destOrd="0" presId="urn:microsoft.com/office/officeart/2005/8/layout/chevron2"/>
    <dgm:cxn modelId="{819CB896-7E89-4A39-8732-72D3C4BC8CFA}" srcId="{92F6B793-A3DC-4372-9731-D973CA378248}" destId="{C657A145-F0F1-42CE-820A-E464BD886F5F}" srcOrd="1" destOrd="0" parTransId="{113EF2F4-1E1C-4D83-895C-E17D32A509FD}" sibTransId="{9FFFDFCF-72AD-4556-B426-D78A56C2B430}"/>
    <dgm:cxn modelId="{805B3D79-8EE4-4E7C-A926-C0A834020DC5}" type="presOf" srcId="{ADB4126E-BD43-4B97-A51E-387ABED905B4}" destId="{29529106-DFE0-41BA-827C-A60C40E131D6}" srcOrd="0" destOrd="0" presId="urn:microsoft.com/office/officeart/2005/8/layout/chevron2"/>
    <dgm:cxn modelId="{98141811-C54D-4CA3-A8D5-1C14C0A6DE0E}" type="presOf" srcId="{1CB3785C-527D-4EE6-A2E3-A0E502E0488D}" destId="{0893D0CA-238B-47D0-82C9-11A7BF46A3C2}" srcOrd="0" destOrd="0" presId="urn:microsoft.com/office/officeart/2005/8/layout/chevron2"/>
    <dgm:cxn modelId="{37B79E7D-D189-4ACB-867D-CCF2AD9A246F}" type="presOf" srcId="{72098515-EA24-4718-9982-A8E5AEA808A0}" destId="{B77C8BF2-8D9F-4BEC-8D09-126BD574FDD0}" srcOrd="0" destOrd="0" presId="urn:microsoft.com/office/officeart/2005/8/layout/chevron2"/>
    <dgm:cxn modelId="{E20453AF-709B-4406-821F-56BCF6EEFF5E}" type="presOf" srcId="{92F6B793-A3DC-4372-9731-D973CA378248}" destId="{ED1E741E-B53F-4102-BC39-7CAC1C9258F1}" srcOrd="0" destOrd="0" presId="urn:microsoft.com/office/officeart/2005/8/layout/chevron2"/>
    <dgm:cxn modelId="{F08CFD13-DABD-4B58-83BC-6461588B32B2}" srcId="{C657A145-F0F1-42CE-820A-E464BD886F5F}" destId="{ADB4126E-BD43-4B97-A51E-387ABED905B4}" srcOrd="0" destOrd="0" parTransId="{A3A6C360-5D09-4F8A-A217-6FFFD721C20C}" sibTransId="{1BF7B458-9D71-47D6-AD86-9FA585229880}"/>
    <dgm:cxn modelId="{E06888A5-7338-4E68-AF22-A28BB8A2828A}" srcId="{92F6B793-A3DC-4372-9731-D973CA378248}" destId="{1CB3785C-527D-4EE6-A2E3-A0E502E0488D}" srcOrd="2" destOrd="0" parTransId="{61C3EBC7-A632-4FFD-8499-D099946A0EAA}" sibTransId="{54A6FC3A-95BA-415D-9595-5C81478A3DC3}"/>
    <dgm:cxn modelId="{8CC8D857-C948-4C36-95CF-98F25C5ACC33}" type="presOf" srcId="{A8474B0A-0A9B-4B84-B48D-91338E02A89B}" destId="{A09C88FD-B6BA-4CDE-A787-83F1FCE89D21}" srcOrd="0" destOrd="0" presId="urn:microsoft.com/office/officeart/2005/8/layout/chevron2"/>
    <dgm:cxn modelId="{AE242890-3EBE-43A0-A33F-599D582403A1}" srcId="{D0E33B5C-3DC4-450E-8765-74160BDF3825}" destId="{72098515-EA24-4718-9982-A8E5AEA808A0}" srcOrd="0" destOrd="0" parTransId="{BE59C6AA-7858-4EAC-A705-8E825874AEC1}" sibTransId="{54DB1D4F-FB01-44FA-9212-52F06FA4B18B}"/>
    <dgm:cxn modelId="{DDDD1D78-5818-44B1-A4C3-CE2665310B93}" type="presOf" srcId="{D0E33B5C-3DC4-450E-8765-74160BDF3825}" destId="{90FD2827-C449-4E14-A474-F6E332103C42}" srcOrd="0" destOrd="0" presId="urn:microsoft.com/office/officeart/2005/8/layout/chevron2"/>
    <dgm:cxn modelId="{6C324877-81AC-4701-86A9-1CD4C600E957}" srcId="{1CB3785C-527D-4EE6-A2E3-A0E502E0488D}" destId="{A8474B0A-0A9B-4B84-B48D-91338E02A89B}" srcOrd="0" destOrd="0" parTransId="{BD08DAB4-8D59-461B-B768-805D5A9B4159}" sibTransId="{B7A6B5DA-DD49-4B18-A6E1-D8E2921F3E54}"/>
    <dgm:cxn modelId="{5447B5FC-DF3E-475C-BBCD-3A65A76755BA}" srcId="{92F6B793-A3DC-4372-9731-D973CA378248}" destId="{D0E33B5C-3DC4-450E-8765-74160BDF3825}" srcOrd="0" destOrd="0" parTransId="{E55F511A-8578-4A20-9524-E24592CA0952}" sibTransId="{75304DC2-E1EB-4549-B5E1-6EB448394E0C}"/>
    <dgm:cxn modelId="{8F46252E-F39A-48EA-BDC9-0F9987A73A5A}" type="presParOf" srcId="{ED1E741E-B53F-4102-BC39-7CAC1C9258F1}" destId="{1C9ACC47-83EB-4E36-BD0B-4158E7457D40}" srcOrd="0" destOrd="0" presId="urn:microsoft.com/office/officeart/2005/8/layout/chevron2"/>
    <dgm:cxn modelId="{3436B82A-B804-489C-88EB-E384DDEE44E1}" type="presParOf" srcId="{1C9ACC47-83EB-4E36-BD0B-4158E7457D40}" destId="{90FD2827-C449-4E14-A474-F6E332103C42}" srcOrd="0" destOrd="0" presId="urn:microsoft.com/office/officeart/2005/8/layout/chevron2"/>
    <dgm:cxn modelId="{946DB95B-5093-4F1B-84FE-14A039D9D014}" type="presParOf" srcId="{1C9ACC47-83EB-4E36-BD0B-4158E7457D40}" destId="{B77C8BF2-8D9F-4BEC-8D09-126BD574FDD0}" srcOrd="1" destOrd="0" presId="urn:microsoft.com/office/officeart/2005/8/layout/chevron2"/>
    <dgm:cxn modelId="{EF30A1C3-73FE-4CE0-A326-B45ACF051CA0}" type="presParOf" srcId="{ED1E741E-B53F-4102-BC39-7CAC1C9258F1}" destId="{FA0A57A3-BEEA-447D-A970-93DA5E8AC32C}" srcOrd="1" destOrd="0" presId="urn:microsoft.com/office/officeart/2005/8/layout/chevron2"/>
    <dgm:cxn modelId="{DDD78ED6-012B-4552-8634-2E951D068E9D}" type="presParOf" srcId="{ED1E741E-B53F-4102-BC39-7CAC1C9258F1}" destId="{0352B073-960B-4F81-B186-DD48A7C3F50F}" srcOrd="2" destOrd="0" presId="urn:microsoft.com/office/officeart/2005/8/layout/chevron2"/>
    <dgm:cxn modelId="{9613E259-C258-4216-BD96-783E44491180}" type="presParOf" srcId="{0352B073-960B-4F81-B186-DD48A7C3F50F}" destId="{AA40BEEC-B50C-4E9E-A547-72B7BD324EF7}" srcOrd="0" destOrd="0" presId="urn:microsoft.com/office/officeart/2005/8/layout/chevron2"/>
    <dgm:cxn modelId="{03D9547C-971A-4D5A-A133-E3FE5CD88615}" type="presParOf" srcId="{0352B073-960B-4F81-B186-DD48A7C3F50F}" destId="{29529106-DFE0-41BA-827C-A60C40E131D6}" srcOrd="1" destOrd="0" presId="urn:microsoft.com/office/officeart/2005/8/layout/chevron2"/>
    <dgm:cxn modelId="{66C3E172-0959-4179-9068-25F95C9A4BC8}" type="presParOf" srcId="{ED1E741E-B53F-4102-BC39-7CAC1C9258F1}" destId="{904697FB-AAC6-4DC0-897C-4858E7DD688A}" srcOrd="3" destOrd="0" presId="urn:microsoft.com/office/officeart/2005/8/layout/chevron2"/>
    <dgm:cxn modelId="{9D037C5A-24A2-47D1-BEA7-223CEE68A0EA}" type="presParOf" srcId="{ED1E741E-B53F-4102-BC39-7CAC1C9258F1}" destId="{DC64740B-737C-4B78-8DDA-B0D2AE75C04D}" srcOrd="4" destOrd="0" presId="urn:microsoft.com/office/officeart/2005/8/layout/chevron2"/>
    <dgm:cxn modelId="{01449E58-62DF-49E6-91F1-BCF422E9D229}" type="presParOf" srcId="{DC64740B-737C-4B78-8DDA-B0D2AE75C04D}" destId="{0893D0CA-238B-47D0-82C9-11A7BF46A3C2}" srcOrd="0" destOrd="0" presId="urn:microsoft.com/office/officeart/2005/8/layout/chevron2"/>
    <dgm:cxn modelId="{0B7C8B3F-E24D-4366-BE8B-B0F5DB00BBC4}" type="presParOf" srcId="{DC64740B-737C-4B78-8DDA-B0D2AE75C04D}" destId="{A09C88FD-B6BA-4CDE-A787-83F1FCE89D2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5CA8F6A-A719-4DC8-94AC-BDB5570A48AD}" type="doc">
      <dgm:prSet loTypeId="urn:microsoft.com/office/officeart/2005/8/layout/process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0BFF0ED-64E2-459A-A26E-8D0018A04622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i="0" dirty="0" smtClean="0">
              <a:latin typeface="Arial" pitchFamily="34" charset="0"/>
              <a:cs typeface="Arial" pitchFamily="34" charset="0"/>
            </a:rPr>
            <a:t>В 769—783 гг. </a:t>
          </a:r>
          <a:r>
            <a:rPr lang="ru-RU" sz="2400" b="1" i="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2400" b="1" i="0" dirty="0" smtClean="0">
              <a:latin typeface="Arial" pitchFamily="34" charset="0"/>
              <a:cs typeface="Arial" pitchFamily="34" charset="0"/>
            </a:rPr>
            <a:t>вспыхнуло  народное восстание. Восставшие носили белую одежду, поэтому в историю это восстание вошло под названием восстании «людей в белых одеждах».</a:t>
          </a:r>
          <a:endParaRPr lang="ru-RU" sz="2400" b="1" i="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B27D7C8C-7DFF-4995-8F71-9224B4C39174}" type="parTrans" cxnId="{035BA03A-5391-41D8-BB45-FCBAFE141F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BB888F9-38AC-491F-9767-A2740C7024A5}" type="sibTrans" cxnId="{035BA03A-5391-41D8-BB45-FCBAFE141F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C250B9D5-EA85-4EE2-AC01-4AB4C1983EE1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i="0" dirty="0" smtClean="0">
              <a:latin typeface="Arial" pitchFamily="34" charset="0"/>
              <a:cs typeface="Arial" pitchFamily="34" charset="0"/>
            </a:rPr>
            <a:t>Арабы установили здесь налоговую систему, в том числе харадж, </a:t>
          </a:r>
          <a:r>
            <a:rPr lang="ru-RU" sz="2400" b="1" i="0" dirty="0" err="1" smtClean="0">
              <a:latin typeface="Arial" pitchFamily="34" charset="0"/>
              <a:cs typeface="Arial" pitchFamily="34" charset="0"/>
            </a:rPr>
            <a:t>ушр</a:t>
          </a:r>
          <a:r>
            <a:rPr lang="ru-RU" sz="2400" b="1" i="0" dirty="0" smtClean="0">
              <a:latin typeface="Arial" pitchFamily="34" charset="0"/>
              <a:cs typeface="Arial" pitchFamily="34" charset="0"/>
            </a:rPr>
            <a:t>, </a:t>
          </a:r>
          <a:r>
            <a:rPr lang="ru-RU" sz="2400" b="1" i="0" dirty="0" err="1" smtClean="0">
              <a:latin typeface="Arial" pitchFamily="34" charset="0"/>
              <a:cs typeface="Arial" pitchFamily="34" charset="0"/>
            </a:rPr>
            <a:t>закят</a:t>
          </a:r>
          <a:r>
            <a:rPr lang="ru-RU" sz="2400" b="1" i="0" dirty="0" smtClean="0">
              <a:latin typeface="Arial" pitchFamily="34" charset="0"/>
              <a:cs typeface="Arial" pitchFamily="34" charset="0"/>
            </a:rPr>
            <a:t>, </a:t>
          </a:r>
          <a:r>
            <a:rPr lang="ru-RU" sz="2400" b="1" i="0" dirty="0" err="1" smtClean="0">
              <a:latin typeface="Arial" pitchFamily="34" charset="0"/>
              <a:cs typeface="Arial" pitchFamily="34" charset="0"/>
            </a:rPr>
            <a:t>джизью</a:t>
          </a:r>
          <a:endParaRPr lang="ru-RU" sz="2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AADE0474-5764-459F-99B6-2BDA66DC5548}" type="parTrans" cxnId="{2FEBE147-C046-4010-952E-CD32E4E9D31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E677265-4466-4F62-828C-C111B714D3F4}" type="sibTrans" cxnId="{2FEBE147-C046-4010-952E-CD32E4E9D31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CC826121-EE82-4EC9-B875-65D4894F13E2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i="0" dirty="0" smtClean="0">
              <a:latin typeface="Arial" pitchFamily="34" charset="0"/>
              <a:cs typeface="Arial" pitchFamily="34" charset="0"/>
            </a:rPr>
            <a:t>В результате завоевания халифата земледельческие оазисы были разорены, многие города и крупные поселения были сожжены и превращены в руины.</a:t>
          </a:r>
          <a:endParaRPr lang="ru-RU" sz="24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5852A083-B918-4A3F-BB0D-4F3CE4077B47}" type="parTrans" cxnId="{CECA86A4-65FA-43EB-93DE-217E1A004468}">
      <dgm:prSet/>
      <dgm:spPr/>
      <dgm:t>
        <a:bodyPr/>
        <a:lstStyle/>
        <a:p>
          <a:endParaRPr lang="ru-RU"/>
        </a:p>
      </dgm:t>
    </dgm:pt>
    <dgm:pt modelId="{EF398533-E015-48BD-964F-14D69A400ECB}" type="sibTrans" cxnId="{CECA86A4-65FA-43EB-93DE-217E1A004468}">
      <dgm:prSet/>
      <dgm:spPr/>
      <dgm:t>
        <a:bodyPr/>
        <a:lstStyle/>
        <a:p>
          <a:endParaRPr lang="ru-RU"/>
        </a:p>
      </dgm:t>
    </dgm:pt>
    <dgm:pt modelId="{7BCE5AD0-C711-4E37-97F4-AED9AAA54F0B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400" b="1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Движение «людей в белых одеждах» </a:t>
          </a:r>
          <a:r>
            <a:rPr lang="ru-RU" sz="2400" b="1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переросло </a:t>
          </a:r>
          <a:r>
            <a:rPr lang="ru-RU" sz="2400" b="1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 народное восстание. Охватив весь </a:t>
          </a:r>
          <a:r>
            <a:rPr lang="ru-RU" sz="2400" b="1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Согд, </a:t>
          </a:r>
          <a:r>
            <a:rPr lang="ru-RU" sz="2400" b="1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движение </a:t>
          </a:r>
          <a:r>
            <a:rPr lang="ru-RU" sz="2400" b="1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также </a:t>
          </a:r>
          <a:r>
            <a:rPr lang="ru-RU" sz="2400" b="1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оказало влияние на долину </a:t>
          </a:r>
          <a:r>
            <a:rPr lang="ru-RU" sz="2400" b="1" i="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Илока</a:t>
          </a:r>
          <a:r>
            <a:rPr lang="ru-RU" sz="2400" b="1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(Ахангаран) и </a:t>
          </a:r>
          <a:r>
            <a:rPr lang="ru-RU" sz="2400" b="1" i="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Шаша</a:t>
          </a:r>
          <a:r>
            <a:rPr lang="ru-RU" sz="2400" b="1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. В восстании приняли участие разные слои населения.</a:t>
          </a:r>
          <a:endParaRPr lang="ru-RU" sz="24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CFDCB636-0CA7-44BB-B5FF-2503DC01AB70}" type="parTrans" cxnId="{F4106103-2AD1-4DFC-B0D4-0F080C31B3F6}">
      <dgm:prSet/>
      <dgm:spPr/>
      <dgm:t>
        <a:bodyPr/>
        <a:lstStyle/>
        <a:p>
          <a:endParaRPr lang="ru-RU"/>
        </a:p>
      </dgm:t>
    </dgm:pt>
    <dgm:pt modelId="{42B75136-BF57-44F4-BA98-37EFC7D879B2}" type="sibTrans" cxnId="{F4106103-2AD1-4DFC-B0D4-0F080C31B3F6}">
      <dgm:prSet/>
      <dgm:spPr/>
      <dgm:t>
        <a:bodyPr/>
        <a:lstStyle/>
        <a:p>
          <a:endParaRPr lang="ru-RU"/>
        </a:p>
      </dgm:t>
    </dgm:pt>
    <dgm:pt modelId="{71FD606C-BDF9-431F-B036-6ACA5D71E9FB}" type="pres">
      <dgm:prSet presAssocID="{55CA8F6A-A719-4DC8-94AC-BDB5570A48AD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1CE2F8-E67C-4BB2-8B7A-0153E465E37B}" type="pres">
      <dgm:prSet presAssocID="{40BFF0ED-64E2-459A-A26E-8D0018A04622}" presName="node" presStyleLbl="node1" presStyleIdx="0" presStyleCnt="4" custScaleX="374349" custScaleY="120178" custLinFactNeighborY="-67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1EA25F-C933-4C09-B661-2E3993E0CA6F}" type="pres">
      <dgm:prSet presAssocID="{7BB888F9-38AC-491F-9767-A2740C7024A5}" presName="sibTrans" presStyleLbl="sibTrans2D1" presStyleIdx="0" presStyleCnt="3"/>
      <dgm:spPr/>
      <dgm:t>
        <a:bodyPr/>
        <a:lstStyle/>
        <a:p>
          <a:endParaRPr lang="ru-RU"/>
        </a:p>
      </dgm:t>
    </dgm:pt>
    <dgm:pt modelId="{DCBDC0F0-6741-4C7F-BF09-E698C478B404}" type="pres">
      <dgm:prSet presAssocID="{7BB888F9-38AC-491F-9767-A2740C7024A5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0CD5C445-56B8-405A-B378-89C8BE1B8BEE}" type="pres">
      <dgm:prSet presAssocID="{7BCE5AD0-C711-4E37-97F4-AED9AAA54F0B}" presName="node" presStyleLbl="node1" presStyleIdx="1" presStyleCnt="4" custScaleX="385376" custScaleY="1327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90FE43-8216-4AC6-A909-66869E20A220}" type="pres">
      <dgm:prSet presAssocID="{42B75136-BF57-44F4-BA98-37EFC7D879B2}" presName="sibTrans" presStyleLbl="sibTrans2D1" presStyleIdx="1" presStyleCnt="3"/>
      <dgm:spPr/>
      <dgm:t>
        <a:bodyPr/>
        <a:lstStyle/>
        <a:p>
          <a:endParaRPr lang="ru-RU"/>
        </a:p>
      </dgm:t>
    </dgm:pt>
    <dgm:pt modelId="{0F172477-C880-44D9-8E8D-34F2AA4802FC}" type="pres">
      <dgm:prSet presAssocID="{42B75136-BF57-44F4-BA98-37EFC7D879B2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851EA354-B7BF-4E17-B279-23993A4C3656}" type="pres">
      <dgm:prSet presAssocID="{CC826121-EE82-4EC9-B875-65D4894F13E2}" presName="node" presStyleLbl="node1" presStyleIdx="2" presStyleCnt="4" custScaleX="374349" custScaleY="98844" custLinFactNeighborX="-5136" custLinFactNeighborY="-71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D6AD3A-1536-4075-9533-651D8493D5AC}" type="pres">
      <dgm:prSet presAssocID="{EF398533-E015-48BD-964F-14D69A400ECB}" presName="sibTrans" presStyleLbl="sibTrans2D1" presStyleIdx="2" presStyleCnt="3"/>
      <dgm:spPr/>
      <dgm:t>
        <a:bodyPr/>
        <a:lstStyle/>
        <a:p>
          <a:endParaRPr lang="ru-RU"/>
        </a:p>
      </dgm:t>
    </dgm:pt>
    <dgm:pt modelId="{D16DAF3C-D194-4CA8-B621-DB2118CA73E4}" type="pres">
      <dgm:prSet presAssocID="{EF398533-E015-48BD-964F-14D69A400ECB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D92AB306-7E3D-477C-9D22-FDE42D09E422}" type="pres">
      <dgm:prSet presAssocID="{C250B9D5-EA85-4EE2-AC01-4AB4C1983EE1}" presName="node" presStyleLbl="node1" presStyleIdx="3" presStyleCnt="4" custScaleX="390020" custScaleY="94227" custLinFactX="100000" custLinFactNeighborX="139859" custLinFactNeighborY="936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CC6A552-4C16-450A-A0E9-ED260B7B1D91}" type="presOf" srcId="{CC826121-EE82-4EC9-B875-65D4894F13E2}" destId="{851EA354-B7BF-4E17-B279-23993A4C3656}" srcOrd="0" destOrd="0" presId="urn:microsoft.com/office/officeart/2005/8/layout/process2"/>
    <dgm:cxn modelId="{BEEB406C-908A-4D8B-8C4E-7A4138B2F776}" type="presOf" srcId="{7BB888F9-38AC-491F-9767-A2740C7024A5}" destId="{DCBDC0F0-6741-4C7F-BF09-E698C478B404}" srcOrd="1" destOrd="0" presId="urn:microsoft.com/office/officeart/2005/8/layout/process2"/>
    <dgm:cxn modelId="{5232FA99-EF8B-414E-A2BB-32BB87A4008A}" type="presOf" srcId="{EF398533-E015-48BD-964F-14D69A400ECB}" destId="{4FD6AD3A-1536-4075-9533-651D8493D5AC}" srcOrd="0" destOrd="0" presId="urn:microsoft.com/office/officeart/2005/8/layout/process2"/>
    <dgm:cxn modelId="{536E82CB-161F-4DF0-B9FB-A0A6C4BACEC9}" type="presOf" srcId="{7BB888F9-38AC-491F-9767-A2740C7024A5}" destId="{261EA25F-C933-4C09-B661-2E3993E0CA6F}" srcOrd="0" destOrd="0" presId="urn:microsoft.com/office/officeart/2005/8/layout/process2"/>
    <dgm:cxn modelId="{316DD30F-1B98-46CB-B305-CB122568EC15}" type="presOf" srcId="{42B75136-BF57-44F4-BA98-37EFC7D879B2}" destId="{5590FE43-8216-4AC6-A909-66869E20A220}" srcOrd="0" destOrd="0" presId="urn:microsoft.com/office/officeart/2005/8/layout/process2"/>
    <dgm:cxn modelId="{DE69F42B-9140-4346-B6C6-8CD35481595D}" type="presOf" srcId="{55CA8F6A-A719-4DC8-94AC-BDB5570A48AD}" destId="{71FD606C-BDF9-431F-B036-6ACA5D71E9FB}" srcOrd="0" destOrd="0" presId="urn:microsoft.com/office/officeart/2005/8/layout/process2"/>
    <dgm:cxn modelId="{F4106103-2AD1-4DFC-B0D4-0F080C31B3F6}" srcId="{55CA8F6A-A719-4DC8-94AC-BDB5570A48AD}" destId="{7BCE5AD0-C711-4E37-97F4-AED9AAA54F0B}" srcOrd="1" destOrd="0" parTransId="{CFDCB636-0CA7-44BB-B5FF-2503DC01AB70}" sibTransId="{42B75136-BF57-44F4-BA98-37EFC7D879B2}"/>
    <dgm:cxn modelId="{CECA86A4-65FA-43EB-93DE-217E1A004468}" srcId="{55CA8F6A-A719-4DC8-94AC-BDB5570A48AD}" destId="{CC826121-EE82-4EC9-B875-65D4894F13E2}" srcOrd="2" destOrd="0" parTransId="{5852A083-B918-4A3F-BB0D-4F3CE4077B47}" sibTransId="{EF398533-E015-48BD-964F-14D69A400ECB}"/>
    <dgm:cxn modelId="{035BA03A-5391-41D8-BB45-FCBAFE141F3C}" srcId="{55CA8F6A-A719-4DC8-94AC-BDB5570A48AD}" destId="{40BFF0ED-64E2-459A-A26E-8D0018A04622}" srcOrd="0" destOrd="0" parTransId="{B27D7C8C-7DFF-4995-8F71-9224B4C39174}" sibTransId="{7BB888F9-38AC-491F-9767-A2740C7024A5}"/>
    <dgm:cxn modelId="{2FEBE147-C046-4010-952E-CD32E4E9D311}" srcId="{55CA8F6A-A719-4DC8-94AC-BDB5570A48AD}" destId="{C250B9D5-EA85-4EE2-AC01-4AB4C1983EE1}" srcOrd="3" destOrd="0" parTransId="{AADE0474-5764-459F-99B6-2BDA66DC5548}" sibTransId="{2E677265-4466-4F62-828C-C111B714D3F4}"/>
    <dgm:cxn modelId="{BEA6CE85-94E5-47FE-85B9-167C791B6903}" type="presOf" srcId="{EF398533-E015-48BD-964F-14D69A400ECB}" destId="{D16DAF3C-D194-4CA8-B621-DB2118CA73E4}" srcOrd="1" destOrd="0" presId="urn:microsoft.com/office/officeart/2005/8/layout/process2"/>
    <dgm:cxn modelId="{41F87336-0844-401B-A2D0-CFF9F81EE2AD}" type="presOf" srcId="{40BFF0ED-64E2-459A-A26E-8D0018A04622}" destId="{121CE2F8-E67C-4BB2-8B7A-0153E465E37B}" srcOrd="0" destOrd="0" presId="urn:microsoft.com/office/officeart/2005/8/layout/process2"/>
    <dgm:cxn modelId="{E0AB2CD2-9A79-4BA8-B1C1-E40822853FED}" type="presOf" srcId="{42B75136-BF57-44F4-BA98-37EFC7D879B2}" destId="{0F172477-C880-44D9-8E8D-34F2AA4802FC}" srcOrd="1" destOrd="0" presId="urn:microsoft.com/office/officeart/2005/8/layout/process2"/>
    <dgm:cxn modelId="{04E4F8C6-8CBF-4CE4-B2E1-4B57361B5A4E}" type="presOf" srcId="{7BCE5AD0-C711-4E37-97F4-AED9AAA54F0B}" destId="{0CD5C445-56B8-405A-B378-89C8BE1B8BEE}" srcOrd="0" destOrd="0" presId="urn:microsoft.com/office/officeart/2005/8/layout/process2"/>
    <dgm:cxn modelId="{9E74F6FC-FBF9-4BFD-BD4C-CD21C3033729}" type="presOf" srcId="{C250B9D5-EA85-4EE2-AC01-4AB4C1983EE1}" destId="{D92AB306-7E3D-477C-9D22-FDE42D09E422}" srcOrd="0" destOrd="0" presId="urn:microsoft.com/office/officeart/2005/8/layout/process2"/>
    <dgm:cxn modelId="{832E9A93-CA49-4073-9678-36B92321E2DC}" type="presParOf" srcId="{71FD606C-BDF9-431F-B036-6ACA5D71E9FB}" destId="{121CE2F8-E67C-4BB2-8B7A-0153E465E37B}" srcOrd="0" destOrd="0" presId="urn:microsoft.com/office/officeart/2005/8/layout/process2"/>
    <dgm:cxn modelId="{9F7A8355-4530-4CB1-AFC7-45B5DF55B34C}" type="presParOf" srcId="{71FD606C-BDF9-431F-B036-6ACA5D71E9FB}" destId="{261EA25F-C933-4C09-B661-2E3993E0CA6F}" srcOrd="1" destOrd="0" presId="urn:microsoft.com/office/officeart/2005/8/layout/process2"/>
    <dgm:cxn modelId="{7330036A-607D-4B52-B6B6-6CA139F5B21A}" type="presParOf" srcId="{261EA25F-C933-4C09-B661-2E3993E0CA6F}" destId="{DCBDC0F0-6741-4C7F-BF09-E698C478B404}" srcOrd="0" destOrd="0" presId="urn:microsoft.com/office/officeart/2005/8/layout/process2"/>
    <dgm:cxn modelId="{65E61498-7A09-40F9-9490-CC8506CF82B4}" type="presParOf" srcId="{71FD606C-BDF9-431F-B036-6ACA5D71E9FB}" destId="{0CD5C445-56B8-405A-B378-89C8BE1B8BEE}" srcOrd="2" destOrd="0" presId="urn:microsoft.com/office/officeart/2005/8/layout/process2"/>
    <dgm:cxn modelId="{B120240E-6364-4D99-A3C2-9D6F5B280BCB}" type="presParOf" srcId="{71FD606C-BDF9-431F-B036-6ACA5D71E9FB}" destId="{5590FE43-8216-4AC6-A909-66869E20A220}" srcOrd="3" destOrd="0" presId="urn:microsoft.com/office/officeart/2005/8/layout/process2"/>
    <dgm:cxn modelId="{F7E01064-F07F-4C6E-AFBF-A7A85A8DFA61}" type="presParOf" srcId="{5590FE43-8216-4AC6-A909-66869E20A220}" destId="{0F172477-C880-44D9-8E8D-34F2AA4802FC}" srcOrd="0" destOrd="0" presId="urn:microsoft.com/office/officeart/2005/8/layout/process2"/>
    <dgm:cxn modelId="{40AC42BA-7055-449B-B3E7-11547E6F4AFF}" type="presParOf" srcId="{71FD606C-BDF9-431F-B036-6ACA5D71E9FB}" destId="{851EA354-B7BF-4E17-B279-23993A4C3656}" srcOrd="4" destOrd="0" presId="urn:microsoft.com/office/officeart/2005/8/layout/process2"/>
    <dgm:cxn modelId="{3A1BC86B-675E-4D92-9A57-3944BB9425B1}" type="presParOf" srcId="{71FD606C-BDF9-431F-B036-6ACA5D71E9FB}" destId="{4FD6AD3A-1536-4075-9533-651D8493D5AC}" srcOrd="5" destOrd="0" presId="urn:microsoft.com/office/officeart/2005/8/layout/process2"/>
    <dgm:cxn modelId="{27516C8F-F7E0-4F51-8E05-944087719113}" type="presParOf" srcId="{4FD6AD3A-1536-4075-9533-651D8493D5AC}" destId="{D16DAF3C-D194-4CA8-B621-DB2118CA73E4}" srcOrd="0" destOrd="0" presId="urn:microsoft.com/office/officeart/2005/8/layout/process2"/>
    <dgm:cxn modelId="{ACD45C77-255A-475A-88E0-18E1C4DEE83A}" type="presParOf" srcId="{71FD606C-BDF9-431F-B036-6ACA5D71E9FB}" destId="{D92AB306-7E3D-477C-9D22-FDE42D09E422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DA4CC3F-9F25-48D2-AF71-CEDC8262DDCB}">
      <dsp:nvSpPr>
        <dsp:cNvPr id="0" name=""/>
        <dsp:cNvSpPr/>
      </dsp:nvSpPr>
      <dsp:spPr>
        <a:xfrm>
          <a:off x="0" y="0"/>
          <a:ext cx="10887000" cy="1576975"/>
        </a:xfrm>
        <a:prstGeom prst="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НАЛОГИ</a:t>
          </a:r>
          <a:endParaRPr lang="ru-RU" sz="5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0" y="0"/>
        <a:ext cx="10887000" cy="1576975"/>
      </dsp:txXfrm>
    </dsp:sp>
    <dsp:sp modelId="{4DFAA890-EAC2-4BB1-9609-12E587305EF8}">
      <dsp:nvSpPr>
        <dsp:cNvPr id="0" name=""/>
        <dsp:cNvSpPr/>
      </dsp:nvSpPr>
      <dsp:spPr>
        <a:xfrm>
          <a:off x="0" y="1576975"/>
          <a:ext cx="2721749" cy="3311647"/>
        </a:xfrm>
        <a:prstGeom prst="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dirty="0" err="1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Джизья</a:t>
          </a:r>
          <a:r>
            <a:rPr lang="ru-RU" sz="2800" b="1" i="0" kern="12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 -</a:t>
          </a:r>
          <a:r>
            <a:rPr lang="ru-RU" sz="2800" b="1" i="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подушный налог, взимаемый с не  принявших ислам</a:t>
          </a:r>
          <a:endParaRPr lang="ru-RU" sz="2800" i="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0" y="1576975"/>
        <a:ext cx="2721749" cy="3311647"/>
      </dsp:txXfrm>
    </dsp:sp>
    <dsp:sp modelId="{D799DBCE-DF64-4FB2-BE93-951C3786234C}">
      <dsp:nvSpPr>
        <dsp:cNvPr id="0" name=""/>
        <dsp:cNvSpPr/>
      </dsp:nvSpPr>
      <dsp:spPr>
        <a:xfrm>
          <a:off x="2721749" y="1576975"/>
          <a:ext cx="2721749" cy="3311647"/>
        </a:xfrm>
        <a:prstGeom prst="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dirty="0" err="1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Закят</a:t>
          </a:r>
          <a:r>
            <a:rPr lang="ru-RU" sz="2800" b="1" i="0" kern="12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 –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налог со скота и имущества</a:t>
          </a:r>
          <a:endParaRPr lang="ru-RU" sz="2800" i="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721749" y="1576975"/>
        <a:ext cx="2721749" cy="3311647"/>
      </dsp:txXfrm>
    </dsp:sp>
    <dsp:sp modelId="{578295EB-3FE3-4336-B306-064321AC8E91}">
      <dsp:nvSpPr>
        <dsp:cNvPr id="0" name=""/>
        <dsp:cNvSpPr/>
      </dsp:nvSpPr>
      <dsp:spPr>
        <a:xfrm>
          <a:off x="5443499" y="1576975"/>
          <a:ext cx="2721749" cy="3311647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dirty="0" err="1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Ушр</a:t>
          </a:r>
          <a:r>
            <a:rPr lang="ru-RU" sz="2800" b="1" i="0" kern="12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 - </a:t>
          </a:r>
          <a:r>
            <a:rPr lang="ru-RU" sz="2800" b="1" i="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десятина, налог с урожая</a:t>
          </a:r>
          <a:endParaRPr lang="ru-RU" sz="2800" i="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5443499" y="1576975"/>
        <a:ext cx="2721749" cy="3311647"/>
      </dsp:txXfrm>
    </dsp:sp>
    <dsp:sp modelId="{1C7B1A65-56BD-4641-8473-4B3198920596}">
      <dsp:nvSpPr>
        <dsp:cNvPr id="0" name=""/>
        <dsp:cNvSpPr/>
      </dsp:nvSpPr>
      <dsp:spPr>
        <a:xfrm>
          <a:off x="8165250" y="1576975"/>
          <a:ext cx="2721749" cy="3311647"/>
        </a:xfrm>
        <a:prstGeom prst="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Харадж -</a:t>
          </a:r>
          <a:r>
            <a:rPr lang="ru-RU" sz="2800" b="1" i="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поземельный налог</a:t>
          </a:r>
          <a:endParaRPr lang="ru-RU" sz="2800" i="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8165250" y="1576975"/>
        <a:ext cx="2721749" cy="3311647"/>
      </dsp:txXfrm>
    </dsp:sp>
    <dsp:sp modelId="{5E8FBA0B-0E30-4063-94BA-14319E074CC6}">
      <dsp:nvSpPr>
        <dsp:cNvPr id="0" name=""/>
        <dsp:cNvSpPr/>
      </dsp:nvSpPr>
      <dsp:spPr>
        <a:xfrm>
          <a:off x="0" y="4888623"/>
          <a:ext cx="10887000" cy="36796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9100A0A-189D-4478-9623-0E2E7C6E8749}">
      <dsp:nvSpPr>
        <dsp:cNvPr id="0" name=""/>
        <dsp:cNvSpPr/>
      </dsp:nvSpPr>
      <dsp:spPr>
        <a:xfrm>
          <a:off x="4483976" y="2757124"/>
          <a:ext cx="2315895" cy="2315895"/>
        </a:xfrm>
        <a:prstGeom prst="ellipse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идеи</a:t>
          </a:r>
          <a:endParaRPr lang="ru-RU" sz="4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4483976" y="2757124"/>
        <a:ext cx="2315895" cy="2315895"/>
      </dsp:txXfrm>
    </dsp:sp>
    <dsp:sp modelId="{B0887E28-DE9C-42F1-9BE8-2BF8470A7019}">
      <dsp:nvSpPr>
        <dsp:cNvPr id="0" name=""/>
        <dsp:cNvSpPr/>
      </dsp:nvSpPr>
      <dsp:spPr>
        <a:xfrm rot="12293772">
          <a:off x="2008876" y="2494498"/>
          <a:ext cx="2566464" cy="66003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1246F3-186C-4DA4-9685-45582A3CB3C6}">
      <dsp:nvSpPr>
        <dsp:cNvPr id="0" name=""/>
        <dsp:cNvSpPr/>
      </dsp:nvSpPr>
      <dsp:spPr>
        <a:xfrm>
          <a:off x="0" y="1404263"/>
          <a:ext cx="4256248" cy="176008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социальное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равенство</a:t>
          </a:r>
          <a:endParaRPr lang="ru-RU" sz="3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0" y="1404263"/>
        <a:ext cx="4256248" cy="1760080"/>
      </dsp:txXfrm>
    </dsp:sp>
    <dsp:sp modelId="{BCED2D84-9873-417E-986F-4A10404871E4}">
      <dsp:nvSpPr>
        <dsp:cNvPr id="0" name=""/>
        <dsp:cNvSpPr/>
      </dsp:nvSpPr>
      <dsp:spPr>
        <a:xfrm rot="16200000">
          <a:off x="4755193" y="1437162"/>
          <a:ext cx="1773460" cy="66003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D76B77-BBE3-42E8-B4CA-BFB689A8D42E}">
      <dsp:nvSpPr>
        <dsp:cNvPr id="0" name=""/>
        <dsp:cNvSpPr/>
      </dsp:nvSpPr>
      <dsp:spPr>
        <a:xfrm>
          <a:off x="4541873" y="407"/>
          <a:ext cx="2200100" cy="176008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свобода</a:t>
          </a:r>
          <a:endParaRPr lang="ru-RU" sz="3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4541873" y="407"/>
        <a:ext cx="2200100" cy="1760080"/>
      </dsp:txXfrm>
    </dsp:sp>
    <dsp:sp modelId="{46C3C621-BA2B-4CCD-A5EC-865357F9825A}">
      <dsp:nvSpPr>
        <dsp:cNvPr id="0" name=""/>
        <dsp:cNvSpPr/>
      </dsp:nvSpPr>
      <dsp:spPr>
        <a:xfrm rot="20041814">
          <a:off x="6687722" y="2442654"/>
          <a:ext cx="2599229" cy="660030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CF477C-1F4B-44B3-8D89-11C6A44A8BB8}">
      <dsp:nvSpPr>
        <dsp:cNvPr id="0" name=""/>
        <dsp:cNvSpPr/>
      </dsp:nvSpPr>
      <dsp:spPr>
        <a:xfrm>
          <a:off x="6934182" y="1323531"/>
          <a:ext cx="4443081" cy="176008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борьба против государственной власти</a:t>
          </a:r>
          <a:endParaRPr lang="ru-RU" sz="3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6934182" y="1323531"/>
        <a:ext cx="4443081" cy="176008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0FD2827-C449-4E14-A474-F6E332103C42}">
      <dsp:nvSpPr>
        <dsp:cNvPr id="0" name=""/>
        <dsp:cNvSpPr/>
      </dsp:nvSpPr>
      <dsp:spPr>
        <a:xfrm rot="5400000">
          <a:off x="-278070" y="281195"/>
          <a:ext cx="1853800" cy="129766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500" kern="1200" dirty="0"/>
        </a:p>
      </dsp:txBody>
      <dsp:txXfrm rot="5400000">
        <a:off x="-278070" y="281195"/>
        <a:ext cx="1853800" cy="1297660"/>
      </dsp:txXfrm>
    </dsp:sp>
    <dsp:sp modelId="{B77C8BF2-8D9F-4BEC-8D09-126BD574FDD0}">
      <dsp:nvSpPr>
        <dsp:cNvPr id="0" name=""/>
        <dsp:cNvSpPr/>
      </dsp:nvSpPr>
      <dsp:spPr>
        <a:xfrm rot="5400000">
          <a:off x="5770981" y="-4470195"/>
          <a:ext cx="1204970" cy="10151611"/>
        </a:xfrm>
        <a:prstGeom prst="round2Same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Основная причина поражения восстания «людей в белых одеждах» заключалась, прежде всего, в разрозненности их сил и отсутствие военной подготовки</a:t>
          </a:r>
          <a:endParaRPr lang="ru-RU" sz="2400" kern="1200" dirty="0">
            <a:latin typeface="Arial" pitchFamily="34" charset="0"/>
            <a:cs typeface="Arial" pitchFamily="34" charset="0"/>
          </a:endParaRPr>
        </a:p>
      </dsp:txBody>
      <dsp:txXfrm rot="5400000">
        <a:off x="5770981" y="-4470195"/>
        <a:ext cx="1204970" cy="10151611"/>
      </dsp:txXfrm>
    </dsp:sp>
    <dsp:sp modelId="{AA40BEEC-B50C-4E9E-A547-72B7BD324EF7}">
      <dsp:nvSpPr>
        <dsp:cNvPr id="0" name=""/>
        <dsp:cNvSpPr/>
      </dsp:nvSpPr>
      <dsp:spPr>
        <a:xfrm rot="5400000">
          <a:off x="-278070" y="1943457"/>
          <a:ext cx="1853800" cy="129766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500" kern="1200"/>
        </a:p>
      </dsp:txBody>
      <dsp:txXfrm rot="5400000">
        <a:off x="-278070" y="1943457"/>
        <a:ext cx="1853800" cy="1297660"/>
      </dsp:txXfrm>
    </dsp:sp>
    <dsp:sp modelId="{29529106-DFE0-41BA-827C-A60C40E131D6}">
      <dsp:nvSpPr>
        <dsp:cNvPr id="0" name=""/>
        <dsp:cNvSpPr/>
      </dsp:nvSpPr>
      <dsp:spPr>
        <a:xfrm rot="5400000">
          <a:off x="5770981" y="-2807932"/>
          <a:ext cx="1204970" cy="10151611"/>
        </a:xfrm>
        <a:prstGeom prst="round2Same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Представители местной знати, поначалу использовавшие в своих интересах народную борьбу за независимость, испугались размаха движения и встали на путь предательства</a:t>
          </a:r>
          <a:endParaRPr lang="ru-RU" sz="2400" kern="1200" dirty="0">
            <a:latin typeface="Arial" pitchFamily="34" charset="0"/>
            <a:cs typeface="Arial" pitchFamily="34" charset="0"/>
          </a:endParaRPr>
        </a:p>
      </dsp:txBody>
      <dsp:txXfrm rot="5400000">
        <a:off x="5770981" y="-2807932"/>
        <a:ext cx="1204970" cy="10151611"/>
      </dsp:txXfrm>
    </dsp:sp>
    <dsp:sp modelId="{0893D0CA-238B-47D0-82C9-11A7BF46A3C2}">
      <dsp:nvSpPr>
        <dsp:cNvPr id="0" name=""/>
        <dsp:cNvSpPr/>
      </dsp:nvSpPr>
      <dsp:spPr>
        <a:xfrm rot="5400000">
          <a:off x="-278070" y="3605720"/>
          <a:ext cx="1853800" cy="129766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500" kern="1200"/>
        </a:p>
      </dsp:txBody>
      <dsp:txXfrm rot="5400000">
        <a:off x="-278070" y="3605720"/>
        <a:ext cx="1853800" cy="1297660"/>
      </dsp:txXfrm>
    </dsp:sp>
    <dsp:sp modelId="{A09C88FD-B6BA-4CDE-A787-83F1FCE89D21}">
      <dsp:nvSpPr>
        <dsp:cNvPr id="0" name=""/>
        <dsp:cNvSpPr/>
      </dsp:nvSpPr>
      <dsp:spPr>
        <a:xfrm rot="5400000">
          <a:off x="5770981" y="-1145670"/>
          <a:ext cx="1204970" cy="10151611"/>
        </a:xfrm>
        <a:prstGeom prst="round2Same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latin typeface="Arial" pitchFamily="34" charset="0"/>
              <a:cs typeface="Arial" pitchFamily="34" charset="0"/>
            </a:rPr>
            <a:t>В результате слишком затянувшейся войны, когда земледельцы были лишены нормальных условий жизни и привычных земледельческих работ, их силы иссякли, и наступило время разочарования</a:t>
          </a:r>
          <a:endParaRPr lang="ru-RU" sz="2400" kern="1200" dirty="0">
            <a:latin typeface="Arial" pitchFamily="34" charset="0"/>
            <a:cs typeface="Arial" pitchFamily="34" charset="0"/>
          </a:endParaRPr>
        </a:p>
      </dsp:txBody>
      <dsp:txXfrm rot="5400000">
        <a:off x="5770981" y="-1145670"/>
        <a:ext cx="1204970" cy="10151611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21CE2F8-E67C-4BB2-8B7A-0153E465E37B}">
      <dsp:nvSpPr>
        <dsp:cNvPr id="0" name=""/>
        <dsp:cNvSpPr/>
      </dsp:nvSpPr>
      <dsp:spPr>
        <a:xfrm>
          <a:off x="167923" y="0"/>
          <a:ext cx="11401457" cy="118902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dirty="0" smtClean="0">
              <a:latin typeface="Arial" pitchFamily="34" charset="0"/>
              <a:cs typeface="Arial" pitchFamily="34" charset="0"/>
            </a:rPr>
            <a:t>В 769—783 гг. </a:t>
          </a:r>
          <a:r>
            <a:rPr lang="ru-RU" sz="2400" b="1" i="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ru-RU" sz="2400" b="1" i="0" kern="1200" dirty="0" smtClean="0">
              <a:latin typeface="Arial" pitchFamily="34" charset="0"/>
              <a:cs typeface="Arial" pitchFamily="34" charset="0"/>
            </a:rPr>
            <a:t>вспыхнуло  народное восстание. Восставшие носили белую одежду, поэтому в историю это восстание вошло под названием восстании «людей в белых одеждах».</a:t>
          </a:r>
          <a:endParaRPr lang="ru-RU" sz="2400" b="1" i="0" kern="120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167923" y="0"/>
        <a:ext cx="11401457" cy="1189027"/>
      </dsp:txXfrm>
    </dsp:sp>
    <dsp:sp modelId="{261EA25F-C933-4C09-B661-2E3993E0CA6F}">
      <dsp:nvSpPr>
        <dsp:cNvPr id="0" name=""/>
        <dsp:cNvSpPr/>
      </dsp:nvSpPr>
      <dsp:spPr>
        <a:xfrm rot="5400000">
          <a:off x="5681729" y="1215645"/>
          <a:ext cx="373845" cy="44522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>
            <a:latin typeface="Times New Roman" pitchFamily="18" charset="0"/>
            <a:cs typeface="Times New Roman" pitchFamily="18" charset="0"/>
          </a:endParaRPr>
        </a:p>
      </dsp:txBody>
      <dsp:txXfrm rot="5400000">
        <a:off x="5681729" y="1215645"/>
        <a:ext cx="373845" cy="445225"/>
      </dsp:txXfrm>
    </dsp:sp>
    <dsp:sp modelId="{0CD5C445-56B8-405A-B378-89C8BE1B8BEE}">
      <dsp:nvSpPr>
        <dsp:cNvPr id="0" name=""/>
        <dsp:cNvSpPr/>
      </dsp:nvSpPr>
      <dsp:spPr>
        <a:xfrm>
          <a:off x="0" y="1687488"/>
          <a:ext cx="11737304" cy="131378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Движение «людей в белых одеждах» </a:t>
          </a:r>
          <a:r>
            <a:rPr lang="ru-RU" sz="2400" b="1" i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переросло </a:t>
          </a:r>
          <a:r>
            <a:rPr lang="ru-RU" sz="2400" b="1" i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 народное восстание. Охватив весь </a:t>
          </a:r>
          <a:r>
            <a:rPr lang="ru-RU" sz="2400" b="1" i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Согд, </a:t>
          </a:r>
          <a:r>
            <a:rPr lang="ru-RU" sz="2400" b="1" i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движение </a:t>
          </a:r>
          <a:r>
            <a:rPr lang="ru-RU" sz="2400" b="1" i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также </a:t>
          </a:r>
          <a:r>
            <a:rPr lang="ru-RU" sz="2400" b="1" i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оказало влияние на долину </a:t>
          </a:r>
          <a:r>
            <a:rPr lang="ru-RU" sz="2400" b="1" i="0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Илока</a:t>
          </a:r>
          <a:r>
            <a:rPr lang="ru-RU" sz="2400" b="1" i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(Ахангаран) и </a:t>
          </a:r>
          <a:r>
            <a:rPr lang="ru-RU" sz="2400" b="1" i="0" kern="1200" dirty="0" err="1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Шаша</a:t>
          </a:r>
          <a:r>
            <a:rPr lang="ru-RU" sz="2400" b="1" i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. В восстании приняли участие разные слои населения.</a:t>
          </a:r>
          <a:endParaRPr lang="ru-RU" sz="24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0" y="1687488"/>
        <a:ext cx="11737304" cy="1313789"/>
      </dsp:txXfrm>
    </dsp:sp>
    <dsp:sp modelId="{5590FE43-8216-4AC6-A909-66869E20A220}">
      <dsp:nvSpPr>
        <dsp:cNvPr id="0" name=""/>
        <dsp:cNvSpPr/>
      </dsp:nvSpPr>
      <dsp:spPr>
        <a:xfrm rot="5734003">
          <a:off x="5609284" y="3008206"/>
          <a:ext cx="345942" cy="44522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 rot="5734003">
        <a:off x="5609284" y="3008206"/>
        <a:ext cx="345942" cy="445225"/>
      </dsp:txXfrm>
    </dsp:sp>
    <dsp:sp modelId="{851EA354-B7BF-4E17-B279-23993A4C3656}">
      <dsp:nvSpPr>
        <dsp:cNvPr id="0" name=""/>
        <dsp:cNvSpPr/>
      </dsp:nvSpPr>
      <dsp:spPr>
        <a:xfrm>
          <a:off x="11497" y="3460359"/>
          <a:ext cx="11401457" cy="97795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dirty="0" smtClean="0">
              <a:latin typeface="Arial" pitchFamily="34" charset="0"/>
              <a:cs typeface="Arial" pitchFamily="34" charset="0"/>
            </a:rPr>
            <a:t>В результате завоевания халифата земледельческие оазисы были разорены, многие города и крупные поселения были сожжены и превращены в руины.</a:t>
          </a:r>
          <a:endParaRPr lang="ru-RU" sz="24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11497" y="3460359"/>
        <a:ext cx="11401457" cy="977951"/>
      </dsp:txXfrm>
    </dsp:sp>
    <dsp:sp modelId="{4FD6AD3A-1536-4075-9533-651D8493D5AC}">
      <dsp:nvSpPr>
        <dsp:cNvPr id="0" name=""/>
        <dsp:cNvSpPr/>
      </dsp:nvSpPr>
      <dsp:spPr>
        <a:xfrm rot="5040214">
          <a:off x="5590259" y="4482735"/>
          <a:ext cx="402758" cy="445225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5040214">
        <a:off x="5590259" y="4482735"/>
        <a:ext cx="402758" cy="445225"/>
      </dsp:txXfrm>
    </dsp:sp>
    <dsp:sp modelId="{D92AB306-7E3D-477C-9D22-FDE42D09E422}">
      <dsp:nvSpPr>
        <dsp:cNvPr id="0" name=""/>
        <dsp:cNvSpPr/>
      </dsp:nvSpPr>
      <dsp:spPr>
        <a:xfrm>
          <a:off x="-70720" y="4972384"/>
          <a:ext cx="11878745" cy="93227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0" kern="1200" dirty="0" smtClean="0">
              <a:latin typeface="Arial" pitchFamily="34" charset="0"/>
              <a:cs typeface="Arial" pitchFamily="34" charset="0"/>
            </a:rPr>
            <a:t>Арабы установили здесь налоговую систему, в том числе харадж, </a:t>
          </a:r>
          <a:r>
            <a:rPr lang="ru-RU" sz="2400" b="1" i="0" kern="1200" dirty="0" err="1" smtClean="0">
              <a:latin typeface="Arial" pitchFamily="34" charset="0"/>
              <a:cs typeface="Arial" pitchFamily="34" charset="0"/>
            </a:rPr>
            <a:t>ушр</a:t>
          </a:r>
          <a:r>
            <a:rPr lang="ru-RU" sz="2400" b="1" i="0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ru-RU" sz="2400" b="1" i="0" kern="1200" dirty="0" err="1" smtClean="0">
              <a:latin typeface="Arial" pitchFamily="34" charset="0"/>
              <a:cs typeface="Arial" pitchFamily="34" charset="0"/>
            </a:rPr>
            <a:t>закят</a:t>
          </a:r>
          <a:r>
            <a:rPr lang="ru-RU" sz="2400" b="1" i="0" kern="1200" dirty="0" smtClean="0">
              <a:latin typeface="Arial" pitchFamily="34" charset="0"/>
              <a:cs typeface="Arial" pitchFamily="34" charset="0"/>
            </a:rPr>
            <a:t>, </a:t>
          </a:r>
          <a:r>
            <a:rPr lang="ru-RU" sz="2400" b="1" i="0" kern="1200" dirty="0" err="1" smtClean="0">
              <a:latin typeface="Arial" pitchFamily="34" charset="0"/>
              <a:cs typeface="Arial" pitchFamily="34" charset="0"/>
            </a:rPr>
            <a:t>джизью</a:t>
          </a:r>
          <a:endParaRPr lang="ru-RU" sz="2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-70720" y="4972384"/>
        <a:ext cx="11878745" cy="9322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E32F52-5376-4195-AFB7-B4B9DCBDA9AC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08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293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293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618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423217979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243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5645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065865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55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233424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805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805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82092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12016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706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320262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70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700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70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7" r:id="rId14"/>
  </p:sldLayoutIdLst>
  <p:transition spd="slow"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6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1.png"/><Relationship Id="rId4" Type="http://schemas.openxmlformats.org/officeDocument/2006/relationships/image" Target="../media/image50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gif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701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385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839416" y="2708920"/>
            <a:ext cx="6624736" cy="3092549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</a:t>
            </a:r>
          </a:p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«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НАРОДНО – ОСВОБОДИТЕЛЬНАЯ</a:t>
            </a:r>
          </a:p>
          <a:p>
            <a:pPr marL="32690" algn="ctr" defTabSz="1023886">
              <a:spcBef>
                <a:spcPts val="196"/>
              </a:spcBef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БОРЬБА ПРОТИВ АРАБОВ</a:t>
            </a: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» </a:t>
            </a: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941984" y="461963"/>
            <a:ext cx="1276349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5"/>
            <a:ext cx="361587" cy="767122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ctr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4800" b="1" spc="1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9984432" y="1176284"/>
            <a:ext cx="1143000" cy="452516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algn="ctr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8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35360" y="3068960"/>
            <a:ext cx="449204" cy="280831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8674" name="AutoShape 2" descr="https://tepka.ru/geografiya_5/4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Рисунок 11" descr="https://ds04.infourok.ru/uploads/ex/0b60/00110ed7-ba7394b9/img18.jpg"/>
          <p:cNvPicPr/>
          <p:nvPr/>
        </p:nvPicPr>
        <p:blipFill>
          <a:blip r:embed="rId2" cstate="print"/>
          <a:srcRect l="19882" t="13248" r="18546" b="2991"/>
          <a:stretch>
            <a:fillRect/>
          </a:stretch>
        </p:blipFill>
        <p:spPr bwMode="auto">
          <a:xfrm>
            <a:off x="7968208" y="2348880"/>
            <a:ext cx="36576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196752"/>
            <a:ext cx="5384800" cy="4929417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Несмотря на это, наши предки оказали завоевателям упорное сопротивление.</a:t>
            </a:r>
          </a:p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Однако арабы, обладавшие могущественной армией, в 715 году установили в наших краях свою власть</a:t>
            </a:r>
            <a:r>
              <a:rPr lang="ru-RU" dirty="0" smtClean="0"/>
              <a:t>. 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Рисунок 8" descr="Пал Хорезм и остался только Самарканд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88088" y="1196752"/>
            <a:ext cx="4248472" cy="489654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sp>
        <p:nvSpPr>
          <p:cNvPr id="10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ВТОРЖЕНИЕ АРАБОВ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196752"/>
            <a:ext cx="5384800" cy="4929417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Арабы начали угнетать народ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Азии.                              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Был увеличен размер налогов взимаемых с местного населения. Самые лучшие земли были отданы арабам - переселенцам. Богатства страны беспощадно грабились.</a:t>
            </a:r>
          </a:p>
          <a:p>
            <a:pPr algn="ctr"/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410" name="AutoShape 2" descr="https://artsdot.com/ADC/Art.nsf/O/8DNUK3/$File/Adolf-Schreyer-Arabian-Horsema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2" name="AutoShape 4" descr="https://artsdot.com/ADC/Art.nsf/O/8DNUK3/$File/Adolf-Schreyer-Arabian-Horsema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4" name="Picture 6" descr="https://disgustingmen.com/wp-content/uploads/2019/07/07f9724d4ee5f7307b256c6791804a7d563491f8-1024x5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1052736"/>
            <a:ext cx="5408432" cy="2957737"/>
          </a:xfrm>
          <a:prstGeom prst="rect">
            <a:avLst/>
          </a:prstGeom>
          <a:noFill/>
        </p:spPr>
      </p:pic>
      <p:sp>
        <p:nvSpPr>
          <p:cNvPr id="17416" name="AutoShape 8" descr="https://artsdot.com/ADC/Art-ImgScreen-2.nsf/O/A-8DNUJM/$FILE/Adolf-schreyer-an-arab-horseman-on-the-march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9" descr="http://www.sothebys.com/content/dam/stb/lots/D09/D09003/D09003-40-lr-1.jpg"/>
          <p:cNvPicPr/>
          <p:nvPr/>
        </p:nvPicPr>
        <p:blipFill>
          <a:blip r:embed="rId3" cstate="print"/>
          <a:srcRect l="10422" r="11164"/>
          <a:stretch>
            <a:fillRect/>
          </a:stretch>
        </p:blipFill>
        <p:spPr bwMode="auto">
          <a:xfrm>
            <a:off x="6456040" y="4149080"/>
            <a:ext cx="2117725" cy="2196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ВТОРЖЕНИЕ АРАБОВ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12" name="Picture 2" descr="https://avatars.mds.yandex.net/get-zen_doc/57035/pub_5e3ad1564f83891831a2a086_5e3adceed86469218fd64584/scale_12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336360" y="4149080"/>
            <a:ext cx="1982193" cy="219777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124744"/>
            <a:ext cx="5384800" cy="500142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покоренных областях арабская знать захватила лучшие земельные угодья, ирригационные сооружения. Арабы установили здесь налоговую систему, в том числе харадж,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ушр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закят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джизью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ВТОРЖЕНИЕ АРАБОВ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https://presentacii.ru/documents_2/1479449dd7a8497dd33a512fb315ea28/img3.jpg"/>
          <p:cNvPicPr/>
          <p:nvPr/>
        </p:nvPicPr>
        <p:blipFill>
          <a:blip r:embed="rId2" cstate="print"/>
          <a:srcRect l="2405" t="1924" r="46222" b="15972"/>
          <a:stretch>
            <a:fillRect/>
          </a:stretch>
        </p:blipFill>
        <p:spPr bwMode="auto">
          <a:xfrm>
            <a:off x="6888088" y="1196752"/>
            <a:ext cx="4032448" cy="473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sz="half" idx="1"/>
          </p:nvPr>
        </p:nvGraphicFramePr>
        <p:xfrm>
          <a:off x="551384" y="1124744"/>
          <a:ext cx="10887000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ВТОРЖЕНИЕ АРАБОВ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124744"/>
            <a:ext cx="5486400" cy="525658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«…Мы мстим за убийство своих соплеменников, и наше возмездие неотвратимо…                            …Того, кто дерзает от рода отречься открыто, терзают клинки и тяжелые топчут копыта… …В добычу берем только самое ценное, ничтожная нам не по вкусу добыча…»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ВТОРЖЕНИЕ АРАБОВ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https://fsd.multiurok.ru/html/2017/11/01/s_59fa0d37b21f3/img0.jpg"/>
          <p:cNvPicPr/>
          <p:nvPr/>
        </p:nvPicPr>
        <p:blipFill>
          <a:blip r:embed="rId2" cstate="print"/>
          <a:srcRect l="5612" t="8547" r="6250" b="9117"/>
          <a:stretch>
            <a:fillRect/>
          </a:stretch>
        </p:blipFill>
        <p:spPr bwMode="auto">
          <a:xfrm>
            <a:off x="6312024" y="1700808"/>
            <a:ext cx="5400600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9376" y="1052736"/>
            <a:ext cx="7272808" cy="54006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«…Я знаю, что лень не добро нам приносит, а зло, беспечность страшна – неприятель врасплох застает… </a:t>
            </a:r>
          </a:p>
          <a:p>
            <a:pPr>
              <a:buNone/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…Неделю могу я прожить без еды и питья,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мне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голод не страшен и думать не стану о нем… </a:t>
            </a:r>
          </a:p>
          <a:p>
            <a:pPr>
              <a:buNone/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…Никто не посмеет мне дать подаянье в пути, глодать буду камни и в землю вгрызаться зубами… </a:t>
            </a:r>
          </a:p>
          <a:p>
            <a:pPr>
              <a:buNone/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…В опасности племя мое – я готов умереть. Враги угрожают – иду без боязни в сраженье…» </a:t>
            </a:r>
          </a:p>
          <a:p>
            <a:pPr>
              <a:buNone/>
            </a:pPr>
            <a:r>
              <a:rPr lang="ru-RU" dirty="0" smtClean="0"/>
              <a:t> 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ВТОРЖЕНИЕ АРАБОВ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https://fsd.multiurok.ru/html/2017/11/01/s_59fa0d37b21f3/img1.jpg"/>
          <p:cNvPicPr/>
          <p:nvPr/>
        </p:nvPicPr>
        <p:blipFill>
          <a:blip r:embed="rId2" cstate="print"/>
          <a:srcRect l="1764" t="42735" r="54754"/>
          <a:stretch>
            <a:fillRect/>
          </a:stretch>
        </p:blipFill>
        <p:spPr bwMode="auto">
          <a:xfrm>
            <a:off x="7968208" y="1700808"/>
            <a:ext cx="3744416" cy="3930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51384" y="1124745"/>
            <a:ext cx="11089232" cy="1800200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К тому же, арабы мнили себя выше местного населения, далеко опережавшего их в развитии, и всячески унижали его.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https://i.ytimg.com/vi/UaBEZKXqm1g/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392" y="3140968"/>
            <a:ext cx="6768752" cy="3384376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ВТОРЖЕНИЕ АРАБОВ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9" name="Рисунок 8" descr="https://ds04.infourok.ru/uploads/ex/0b60/00110ed7-ba7394b9/img21.jpg"/>
          <p:cNvPicPr/>
          <p:nvPr/>
        </p:nvPicPr>
        <p:blipFill>
          <a:blip r:embed="rId3" cstate="print"/>
          <a:srcRect l="43453" t="6838" r="4325" b="6410"/>
          <a:stretch>
            <a:fillRect/>
          </a:stretch>
        </p:blipFill>
        <p:spPr bwMode="auto">
          <a:xfrm>
            <a:off x="8112224" y="3068960"/>
            <a:ext cx="3384376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340768"/>
            <a:ext cx="5198368" cy="478540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Несправедливость и угнетение со стороны арабов вызвало острое недовольство у местного населения, что привело к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восстанию,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которое началось в 769 году.</a:t>
            </a:r>
          </a:p>
          <a:p>
            <a:pPr algn="ctr"/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https://thinkdm.files.wordpress.com/2020/02/adolf-schreyer-cavalier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23992" y="1340768"/>
            <a:ext cx="5441742" cy="49720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ВОССТАНИЕ МУКАННЫ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268760"/>
            <a:ext cx="5384800" cy="4857409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Он родился в маленьком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селении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недалеко от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Мерва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 По словам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среднеазиатского историка,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внешне он был безобразен, поэтому постоянно ходил с повязкой на лице. Некоторые называли его «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Хашим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одноглазый».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ВОССТАНИЕ МУКАННЫ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https://ds02.infourok.ru/uploads/ex/08d6/0000a515-780d927d/img26.jpg"/>
          <p:cNvPicPr/>
          <p:nvPr/>
        </p:nvPicPr>
        <p:blipFill>
          <a:blip r:embed="rId3" cstate="print"/>
          <a:srcRect l="60609" t="24359" r="2833" b="6197"/>
          <a:stretch>
            <a:fillRect/>
          </a:stretch>
        </p:blipFill>
        <p:spPr bwMode="auto">
          <a:xfrm>
            <a:off x="6816080" y="1340768"/>
            <a:ext cx="4392488" cy="482381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91344" y="1052736"/>
            <a:ext cx="7776864" cy="54006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юности он   получил хорошее образование,  изучал различные науки,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магию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у различных учителей, знал несколько языков, в том числе и "древних" что позволило ему потом  стать лидером и основателем движения в “белых одеждах”. К тому же он был очень умелым иллюзионистом, благодаря чему многие его сторонники почитали его как святого.</a:t>
            </a:r>
            <a:r>
              <a:rPr lang="ru-RU" sz="3000" dirty="0" smtClean="0"/>
              <a:t/>
            </a:r>
            <a:br>
              <a:rPr lang="ru-RU" sz="3000" dirty="0" smtClean="0"/>
            </a:br>
            <a:endParaRPr lang="ru-RU" sz="3000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ВОССТАНИЕ МУКАННЫ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s://avatars.mds.yandex.net/get-zen_doc/3737694/pub_5f756907a4b55f1a91952cbb_5f75692dcdcd496427d9bdb0/scale_1200"/>
          <p:cNvPicPr>
            <a:picLocks noChangeAspect="1" noChangeArrowheads="1"/>
          </p:cNvPicPr>
          <p:nvPr/>
        </p:nvPicPr>
        <p:blipFill>
          <a:blip r:embed="rId2" cstate="print"/>
          <a:srcRect t="36808"/>
          <a:stretch>
            <a:fillRect/>
          </a:stretch>
        </p:blipFill>
        <p:spPr bwMode="auto">
          <a:xfrm>
            <a:off x="8184232" y="1268760"/>
            <a:ext cx="3863752" cy="2160240"/>
          </a:xfrm>
          <a:prstGeom prst="rect">
            <a:avLst/>
          </a:prstGeom>
          <a:noFill/>
        </p:spPr>
      </p:pic>
      <p:pic>
        <p:nvPicPr>
          <p:cNvPr id="1028" name="Picture 4" descr="https://yt3.ggpht.com/a/AATXAJwFzUZnksRa2oMTGmAKeWNvHpLviwKpaghKjg=s900-c-k-c0xffffffff-no-rj-mo"/>
          <p:cNvPicPr>
            <a:picLocks noChangeAspect="1" noChangeArrowheads="1"/>
          </p:cNvPicPr>
          <p:nvPr/>
        </p:nvPicPr>
        <p:blipFill>
          <a:blip r:embed="rId3" cstate="print"/>
          <a:srcRect l="47879"/>
          <a:stretch>
            <a:fillRect/>
          </a:stretch>
        </p:blipFill>
        <p:spPr bwMode="auto">
          <a:xfrm>
            <a:off x="8976320" y="3501008"/>
            <a:ext cx="2074252" cy="273630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479376" y="1052736"/>
            <a:ext cx="11305256" cy="156966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ВТОРЖЕНИЕ АРАБОВ В  СРЕДНЮЮ АЗИЮ</a:t>
            </a:r>
            <a:endParaRPr lang="ru-RU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479376" y="3140968"/>
            <a:ext cx="11233247" cy="1569660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ПРИЧИНЫ ВОССТАНИЯ 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«ЛЮДЕЙ В БЕЛЫХ ОДЕЖДАХ»</a:t>
            </a:r>
            <a:endParaRPr lang="ru-RU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479376" y="5157192"/>
            <a:ext cx="11137237" cy="830997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РЕЗУЛЬТАТЫ ВОССТАНИЯ</a:t>
            </a:r>
            <a:endParaRPr lang="ru-RU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25326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ЛЕГЕНДА О МУКАННЕ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58376" name="Picture 8" descr="https://im0-tub-ru.yandex.net/i?id=8dabca85cee86874ae84acc34df89f5e&amp;ref=rim&amp;n=33&amp;w=200&amp;h=1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60296" y="4365104"/>
            <a:ext cx="2952328" cy="2220838"/>
          </a:xfrm>
          <a:prstGeom prst="rect">
            <a:avLst/>
          </a:prstGeom>
          <a:noFill/>
        </p:spPr>
      </p:pic>
      <p:pic>
        <p:nvPicPr>
          <p:cNvPr id="12" name="Picture 8" descr="https://im0-tub-ru.yandex.net/i?id=8dabca85cee86874ae84acc34df89f5e&amp;ref=rim&amp;n=33&amp;w=200&amp;h=1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581683" y="4046773"/>
            <a:ext cx="2232248" cy="3012926"/>
          </a:xfrm>
          <a:prstGeom prst="rect">
            <a:avLst/>
          </a:prstGeom>
          <a:noFill/>
        </p:spPr>
      </p:pic>
      <p:pic>
        <p:nvPicPr>
          <p:cNvPr id="58378" name="Picture 10" descr="https://5dreal.com/wp-content/uploads/2019/12/religion-3491357_12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352" y="908720"/>
            <a:ext cx="5618818" cy="3312368"/>
          </a:xfrm>
          <a:prstGeom prst="rect">
            <a:avLst/>
          </a:prstGeom>
          <a:noFill/>
        </p:spPr>
      </p:pic>
      <p:pic>
        <p:nvPicPr>
          <p:cNvPr id="58380" name="Picture 12" descr="https://avatars.mds.yandex.net/get-zen_doc/1589334/pub_5eabfd45271ade25fc6d782a_5eabfeae9f27d24aaa48d6e0/scale_12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68008" y="908720"/>
            <a:ext cx="5726766" cy="3312368"/>
          </a:xfrm>
          <a:prstGeom prst="rect">
            <a:avLst/>
          </a:prstGeom>
          <a:noFill/>
        </p:spPr>
      </p:pic>
      <p:pic>
        <p:nvPicPr>
          <p:cNvPr id="58382" name="Picture 14" descr="https://avatars.mds.yandex.net/get-zen_doc/916951/pub_5ca487147545af00b3619131_5ca4876715bac500b33f88d0/scale_120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5720" y="4437112"/>
            <a:ext cx="4752528" cy="219653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ЛЕГЕНДА О МУКАННЕ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57346" name="Picture 2" descr="https://i.pinimg.com/originals/c2/5b/b9/c25bb9f4e8024e6592b21c3936340866.jpg"/>
          <p:cNvPicPr>
            <a:picLocks noChangeAspect="1" noChangeArrowheads="1"/>
          </p:cNvPicPr>
          <p:nvPr/>
        </p:nvPicPr>
        <p:blipFill>
          <a:blip r:embed="rId2" cstate="print"/>
          <a:srcRect t="12465" r="16211" b="12742"/>
          <a:stretch>
            <a:fillRect/>
          </a:stretch>
        </p:blipFill>
        <p:spPr bwMode="auto">
          <a:xfrm>
            <a:off x="191344" y="4193704"/>
            <a:ext cx="3600400" cy="2664296"/>
          </a:xfrm>
          <a:prstGeom prst="rect">
            <a:avLst/>
          </a:prstGeom>
          <a:noFill/>
        </p:spPr>
      </p:pic>
      <p:pic>
        <p:nvPicPr>
          <p:cNvPr id="57348" name="Picture 4" descr="https://images.newscientist.com/wp-content/uploads/2020/09/02110243/shutterstock_519411058_we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52184" y="1052736"/>
            <a:ext cx="3816424" cy="2664296"/>
          </a:xfrm>
          <a:prstGeom prst="rect">
            <a:avLst/>
          </a:prstGeom>
          <a:noFill/>
        </p:spPr>
      </p:pic>
      <p:pic>
        <p:nvPicPr>
          <p:cNvPr id="57350" name="Picture 6" descr="https://i.pinimg.com/736x/2e/9f/f7/2e9ff75a498e822666d6191557ea545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9776" y="997700"/>
            <a:ext cx="3301943" cy="5860300"/>
          </a:xfrm>
          <a:prstGeom prst="rect">
            <a:avLst/>
          </a:prstGeom>
          <a:noFill/>
        </p:spPr>
      </p:pic>
      <p:pic>
        <p:nvPicPr>
          <p:cNvPr id="57352" name="Picture 8" descr="https://i.pinimg.com/originals/1f/98/4a/1f984a4eb1a13f641439f5cc20f52eb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360" y="1124744"/>
            <a:ext cx="3456384" cy="2784009"/>
          </a:xfrm>
          <a:prstGeom prst="rect">
            <a:avLst/>
          </a:prstGeom>
          <a:noFill/>
        </p:spPr>
      </p:pic>
      <p:pic>
        <p:nvPicPr>
          <p:cNvPr id="57354" name="Picture 10" descr="http://paint-dot-net.narod.ru/tutorials/im/moon/Final.jpg"/>
          <p:cNvPicPr>
            <a:picLocks noChangeAspect="1" noChangeArrowheads="1"/>
          </p:cNvPicPr>
          <p:nvPr/>
        </p:nvPicPr>
        <p:blipFill>
          <a:blip r:embed="rId6" cstate="print"/>
          <a:srcRect l="4725" t="21103" r="4556" b="5656"/>
          <a:stretch>
            <a:fillRect/>
          </a:stretch>
        </p:blipFill>
        <p:spPr bwMode="auto">
          <a:xfrm>
            <a:off x="7680176" y="4149080"/>
            <a:ext cx="4100795" cy="252028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052736"/>
            <a:ext cx="5659040" cy="507343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Настоящее 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его имя - </a:t>
            </a:r>
            <a:r>
              <a:rPr lang="ru-RU" sz="3400" b="1" dirty="0" err="1" smtClean="0">
                <a:latin typeface="Arial" pitchFamily="34" charset="0"/>
                <a:cs typeface="Arial" pitchFamily="34" charset="0"/>
              </a:rPr>
              <a:t>Хашим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 ибн </a:t>
            </a:r>
            <a:r>
              <a:rPr lang="ru-RU" sz="3400" b="1" dirty="0" err="1" smtClean="0">
                <a:latin typeface="Arial" pitchFamily="34" charset="0"/>
                <a:cs typeface="Arial" pitchFamily="34" charset="0"/>
              </a:rPr>
              <a:t>Хаким</a:t>
            </a: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.                                 Он скрывал свое лицо платком. Участники восстания, чтобы отличаться от арабов, носили белую одежду. Поэтому это восстание вошло в историю как «Восстание людей в белых одеждах».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://vek-noviy.ru/wp-content/uploads/2016/04/Vostanie-Lyudey-v-belyih-odezhda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0016" y="1052736"/>
            <a:ext cx="5328592" cy="5078711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ВОССТАНИЕ МУКАННЫ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268760"/>
            <a:ext cx="5515024" cy="5112568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Обладая незаурядными способностями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на государственной службе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он занимал высокие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должности визиря и военачальника.</a:t>
            </a:r>
            <a:br>
              <a:rPr lang="ru-RU" b="1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latin typeface="Arial" pitchFamily="34" charset="0"/>
                <a:cs typeface="Arial" pitchFamily="34" charset="0"/>
              </a:rPr>
              <a:t>Восставшие жители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чтобы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отличиться от других, носили белое одеяние. </a:t>
            </a:r>
          </a:p>
          <a:p>
            <a:pPr algn="ctr"/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арабы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68008" y="1628800"/>
            <a:ext cx="5688632" cy="417646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ВОССТАНИЕ МУКАННЫ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sz="half" idx="1"/>
          </p:nvPr>
        </p:nvGraphicFramePr>
        <p:xfrm>
          <a:off x="479376" y="1052736"/>
          <a:ext cx="11377264" cy="50734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ИДЕИ МУКАННЫ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340768"/>
            <a:ext cx="5384800" cy="4785401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Он,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рассылает по всему городу послание, в котором говорится: «Веруйте в меня и знайте, что царский престол по праву принадлежит только мне. Мне принадлежит право судить и, кроме того, миловать…»</a:t>
            </a:r>
          </a:p>
          <a:p>
            <a:pPr algn="ctr"/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5157192"/>
            <a:ext cx="5384800" cy="96962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    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Муканна на троне</a:t>
            </a:r>
          </a:p>
          <a:p>
            <a:endParaRPr lang="ru-RU" dirty="0"/>
          </a:p>
        </p:txBody>
      </p:sp>
      <p:pic>
        <p:nvPicPr>
          <p:cNvPr id="6" name="Рисунок 5" descr="Муканна на троне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2064" y="1268760"/>
            <a:ext cx="4752528" cy="365882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ВОССТАНИЕ МУКАННЫ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980728"/>
            <a:ext cx="5587032" cy="5328592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соратниками скрывается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горной крепости без Кеша, который становится очагом восстания.                      Сюда стягиваются                люди и обозы.               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Его авторитет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влияние разрастается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распространяется за пределы Кеша и Бухары.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ВОССТАНИЕ МУКАННЫ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8" name="Рисунок 7" descr="https://ds03.infourok.ru/uploads/ex/04ef/0003e906-544495da/img20.jpg"/>
          <p:cNvPicPr/>
          <p:nvPr/>
        </p:nvPicPr>
        <p:blipFill>
          <a:blip r:embed="rId2" cstate="print"/>
          <a:srcRect l="9300" t="49145" r="45965" b="5556"/>
          <a:stretch>
            <a:fillRect/>
          </a:stretch>
        </p:blipFill>
        <p:spPr bwMode="auto">
          <a:xfrm>
            <a:off x="6384032" y="3789040"/>
            <a:ext cx="5328592" cy="2451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s://ds03.infourok.ru/uploads/ex/04ef/0003e906-544495da/img20.jpg"/>
          <p:cNvPicPr/>
          <p:nvPr/>
        </p:nvPicPr>
        <p:blipFill>
          <a:blip r:embed="rId2" cstate="print"/>
          <a:srcRect l="9300" t="6511" r="46767" b="52494"/>
          <a:stretch>
            <a:fillRect/>
          </a:stretch>
        </p:blipFill>
        <p:spPr bwMode="auto">
          <a:xfrm>
            <a:off x="6384032" y="980728"/>
            <a:ext cx="5256584" cy="2553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052736"/>
            <a:ext cx="5384800" cy="5073433"/>
          </a:xfr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775 году вспыхивает восстание и охватывает весь Согд. Арабы, засевшие в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городах,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не решаются вступить в открытую схватку с восставшими.                             Халиф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для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подавления восстания снабжает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арабские войска всем необходимым.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ВОССТАНИЕ МУКАННЫ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https://fsd.multiurok.ru/html/2017/11/01/s_59fa0d37b21f3/img2.jpg"/>
          <p:cNvPicPr/>
          <p:nvPr/>
        </p:nvPicPr>
        <p:blipFill>
          <a:blip r:embed="rId2" cstate="print"/>
          <a:srcRect l="19081" t="4558" r="21098"/>
          <a:stretch>
            <a:fillRect/>
          </a:stretch>
        </p:blipFill>
        <p:spPr bwMode="auto">
          <a:xfrm>
            <a:off x="6456040" y="1268760"/>
            <a:ext cx="4536504" cy="4415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908720"/>
            <a:ext cx="5976664" cy="5616624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 первом же сражении в 775 году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он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одерживает победу над арабским войском, остатки которого скрываются за стенами Самарканда.</a:t>
            </a:r>
            <a:br>
              <a:rPr lang="ru-RU" sz="2800" b="1" dirty="0" smtClean="0"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На помощь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арабам приходит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20-тысячное войско. Новый поход против восставших закончился разгромом самоуверенных арабов под Термезом, затем между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Кешем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и Самаркандом.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761006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ВОССТАНИЕ МУКАННЫ</a:t>
            </a:r>
            <a:endParaRPr lang="ru-RU" sz="5400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https://ds03.infourok.ru/uploads/ex/04ef/0003e906-544495da/img22.jpg"/>
          <p:cNvPicPr/>
          <p:nvPr/>
        </p:nvPicPr>
        <p:blipFill>
          <a:blip r:embed="rId2" cstate="print"/>
          <a:srcRect l="57563" t="18162" r="13452" b="11325"/>
          <a:stretch>
            <a:fillRect/>
          </a:stretch>
        </p:blipFill>
        <p:spPr bwMode="auto">
          <a:xfrm>
            <a:off x="6816080" y="980728"/>
            <a:ext cx="4536504" cy="554461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13305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3400" b="1" dirty="0" smtClean="0">
                <a:latin typeface="Arial" pitchFamily="34" charset="0"/>
                <a:cs typeface="Arial" pitchFamily="34" charset="0"/>
              </a:rPr>
              <a:t>Восстание, продолжавшееся до 783 года, ставило завоевания арабов под угрозу. Поэтому они предприняли все меры для его подавления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Восстание Муканны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56040" y="1556792"/>
            <a:ext cx="5184576" cy="417646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ВОССТАНИЕ МУКАННЫ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1052736"/>
            <a:ext cx="5400600" cy="5328592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Прекрасные погодные условия нашего края, её бесчисленные богатства привлекали внимание также и арабов. Поэтому в VIII веке они начали вторжение на территорию нашей Отчизны.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http://i.mycdn.me/i?r=AzEPZsRbOZEKgBhR0XGMT1RkX_WaFFOMIFlk38ugGvhRxKaKTM5SRkZCeTgDn6uOyi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0016" y="1124744"/>
            <a:ext cx="5400600" cy="267805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20484" name="Picture 4" descr="https://i.artfile.ru/2749x1285_1158850_%5bwww.ArtFile.ru%5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0016" y="4077072"/>
            <a:ext cx="5313536" cy="238279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sp>
        <p:nvSpPr>
          <p:cNvPr id="8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ВТОРЖЕНИЕ АРАБОВ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484784"/>
            <a:ext cx="5384800" cy="475252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Несмотря на это, отряды восставших оказывали арабам сильное сопротивление. Однако силы были не равны, что дало возможность арабам одно за другим наносить удары по повстанцам.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ВОССТАНИЕ МУКАННЫ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7" name="Рисунок 6" descr="https://ds03.infourok.ru/uploads/ex/04ef/0003e906-544495da/img23.jpg"/>
          <p:cNvPicPr/>
          <p:nvPr/>
        </p:nvPicPr>
        <p:blipFill>
          <a:blip r:embed="rId2" cstate="print"/>
          <a:srcRect l="4971" t="19017" r="56066" b="20727"/>
          <a:stretch>
            <a:fillRect/>
          </a:stretch>
        </p:blipFill>
        <p:spPr bwMode="auto">
          <a:xfrm>
            <a:off x="6672064" y="1484784"/>
            <a:ext cx="4680520" cy="468052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Наконец арабы вторглись в долину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Кашкадарьи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и осадили крепость                               Сом - центр и оплот восставших, и, после длительного сопротивления восставших, взяли его.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ВОССТАНИЕ МУКАННЫ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11268" name="Picture 4" descr="https://artpostergallery.ru/userdata/image/thumbs/55/ef/55ef64d4d73c245e6d424e3014ad9723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16080" y="1628800"/>
            <a:ext cx="4281495" cy="456287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9376" y="1268760"/>
            <a:ext cx="11247040" cy="18002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Восстание «людей в белых одеждах»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потерпело поражение. Из - за безвыходности положения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предводитель восстания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бросился в огонь печи и погиб.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ВОССТАНИЕ МУКАННЫ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95800" y="3212976"/>
            <a:ext cx="3168352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 descr="https://hayratuz.files.wordpress.com/2016/04/55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3212976"/>
            <a:ext cx="2911227" cy="3367402"/>
          </a:xfrm>
          <a:prstGeom prst="rect">
            <a:avLst/>
          </a:prstGeom>
          <a:noFill/>
        </p:spPr>
      </p:pic>
      <p:pic>
        <p:nvPicPr>
          <p:cNvPr id="10245" name="Picture 5" descr="https://www.lifo.gr/uploads/image/472484/Untitled-10_207.jpg"/>
          <p:cNvPicPr>
            <a:picLocks noChangeAspect="1" noChangeArrowheads="1"/>
          </p:cNvPicPr>
          <p:nvPr/>
        </p:nvPicPr>
        <p:blipFill>
          <a:blip r:embed="rId4" cstate="print"/>
          <a:srcRect l="41363"/>
          <a:stretch>
            <a:fillRect/>
          </a:stretch>
        </p:blipFill>
        <p:spPr bwMode="auto">
          <a:xfrm>
            <a:off x="8328248" y="3212976"/>
            <a:ext cx="3044278" cy="331236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196752"/>
            <a:ext cx="5384800" cy="4929417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Арабские захватчики победили, потому что обладали действующей армией, прошедшей хорошую военную подготовку. Армия арабов своевременно обеспечивалась всем необходимым со стороны государства.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68008" y="1412776"/>
            <a:ext cx="5076329" cy="446449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ВОССТАНИЕ МУКАННЫ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1268760"/>
            <a:ext cx="5384800" cy="488600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Основную массу восставших составляло трудовое крестьянство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Средней Азии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и мелкие местные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землевладельцы.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ВОССТАНИЕ МУКАННЫ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4098" name="Picture 2" descr="https://1.bp.blogspot.com/-U20LfWQ63_w/T8Xd-HhvN5I/AAAAAAAAAo8/i3RCFMcuuiE/s1600/Leopold%20Carl%20Mueller%20(1834%20-%201892)%20Egyptian%20Water%20Carriers,%20188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4032" y="980728"/>
            <a:ext cx="5371341" cy="3195948"/>
          </a:xfrm>
          <a:prstGeom prst="rect">
            <a:avLst/>
          </a:prstGeom>
          <a:noFill/>
        </p:spPr>
      </p:pic>
      <p:pic>
        <p:nvPicPr>
          <p:cNvPr id="4100" name="Picture 4" descr="https://im0-tub-ru.yandex.net/i?id=77cf7996eac1fa804b7055bd4dc5c624&amp;ref=rim&amp;n=33&amp;w=206&amp;h=15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8008" y="4365104"/>
            <a:ext cx="1800200" cy="2088232"/>
          </a:xfrm>
          <a:prstGeom prst="rect">
            <a:avLst/>
          </a:prstGeom>
          <a:noFill/>
        </p:spPr>
      </p:pic>
      <p:pic>
        <p:nvPicPr>
          <p:cNvPr id="4102" name="Picture 6" descr="https://content.wdl.org/10913/service/thumbnail/1430176180/1024x1024/1/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272464" y="4293096"/>
            <a:ext cx="1656184" cy="2160240"/>
          </a:xfrm>
          <a:prstGeom prst="rect">
            <a:avLst/>
          </a:prstGeom>
          <a:noFill/>
        </p:spPr>
      </p:pic>
      <p:pic>
        <p:nvPicPr>
          <p:cNvPr id="4104" name="Picture 8" descr="https://dl.wdl.org/1385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968208" y="4653136"/>
            <a:ext cx="2234931" cy="160264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ВОССТАНИЕ МУКАННЫ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911424" y="1124744"/>
            <a:ext cx="10441160" cy="86409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ОСНОВНЫЕ ЦЕНТРЫ ВОССТАНИЯ</a:t>
            </a:r>
            <a:endParaRPr lang="ru-RU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983432" y="2348880"/>
            <a:ext cx="1248139" cy="206301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91344" y="4581128"/>
            <a:ext cx="3312368" cy="7920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Самарканд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5159896" y="2420888"/>
            <a:ext cx="1248139" cy="2520280"/>
          </a:xfrm>
          <a:prstGeom prst="down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3503712" y="5445224"/>
            <a:ext cx="4104456" cy="122413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селение возле </a:t>
            </a:r>
            <a:endParaRPr lang="ru-RU" sz="40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Бухары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9768408" y="2420888"/>
            <a:ext cx="1248139" cy="2016224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7608168" y="4653136"/>
            <a:ext cx="4320480" cy="10081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горная крепость </a:t>
            </a:r>
            <a:endParaRPr lang="ru-RU" sz="40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области Кеш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ПРИЧИНЫ ПОРАЖЕНИЯ ВОССТАНИЯ</a:t>
            </a:r>
            <a:endParaRPr lang="ru-RU" sz="4800" dirty="0">
              <a:solidFill>
                <a:schemeClr val="bg1"/>
              </a:solidFill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335360" y="1196752"/>
          <a:ext cx="11449272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Восстание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«людей в белых одеждах»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хоть и было подавлено, но оно нанесло сильный удар по основам арабского завоевания. В то же время, это восстание показало, что могущество народа в его прочном единстве.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ВОССТАНИЕ МУКАННЫ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56040" y="2060848"/>
            <a:ext cx="4981575" cy="3749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196752"/>
            <a:ext cx="5384800" cy="4929417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Борьба местного населения против завоевателей имела свои последствия. Власть халифата постепенно ослабла. Тем самым был ускорен путь населения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нашего края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к независимости.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ВОССТАНИЕ МУКАННЫ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51202" name="Picture 2" descr="https://img-fotki.yandex.ru/get/241199/374871492.16c/0_1f55ad_870a582_ori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4032" y="1916832"/>
            <a:ext cx="5136704" cy="389839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2999829371"/>
              </p:ext>
            </p:extLst>
          </p:nvPr>
        </p:nvGraphicFramePr>
        <p:xfrm>
          <a:off x="191344" y="764704"/>
          <a:ext cx="11737304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bject 2"/>
          <p:cNvSpPr>
            <a:spLocks/>
          </p:cNvSpPr>
          <p:nvPr/>
        </p:nvSpPr>
        <p:spPr bwMode="auto">
          <a:xfrm>
            <a:off x="0" y="3685"/>
            <a:ext cx="12192000" cy="6890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21CE2F8-E67C-4BB2-8B7A-0153E465E3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121CE2F8-E67C-4BB2-8B7A-0153E465E3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61EA25F-C933-4C09-B661-2E3993E0CA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261EA25F-C933-4C09-B661-2E3993E0CA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CD5C445-56B8-405A-B378-89C8BE1B8B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0CD5C445-56B8-405A-B378-89C8BE1B8B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590FE43-8216-4AC6-A909-66869E20A2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graphicEl>
                                              <a:dgm id="{5590FE43-8216-4AC6-A909-66869E20A2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51EA354-B7BF-4E17-B279-23993A4C36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851EA354-B7BF-4E17-B279-23993A4C36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FD6AD3A-1536-4075-9533-651D8493D5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graphicEl>
                                              <a:dgm id="{4FD6AD3A-1536-4075-9533-651D8493D5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92AB306-7E3D-477C-9D22-FDE42D09E4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graphicEl>
                                              <a:dgm id="{D92AB306-7E3D-477C-9D22-FDE42D09E4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1052736"/>
            <a:ext cx="11377264" cy="129614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Арабы стали называть нашу страну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Мавераннахром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(землёй, по ту сторону реки).</a:t>
            </a:r>
          </a:p>
          <a:p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tripplanet.ru/wp-content/uploads/asia/uzbekistan/tashkent/charvak-reservoi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384" y="2636912"/>
            <a:ext cx="5724972" cy="39589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ВТОРЖЕНИЕ АРАБОВ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1028" name="Picture 4" descr="https://pravdaurfo.ru/sites/default/files/6_3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56040" y="2636912"/>
            <a:ext cx="5296090" cy="39613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ЗАДАНИЯ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868" y="337246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9303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30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92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94.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A876B8A-D6F4-45DD-A7CB-4E0ADA116FEA}"/>
              </a:ext>
            </a:extLst>
          </p:cNvPr>
          <p:cNvSpPr txBox="1"/>
          <p:nvPr/>
        </p:nvSpPr>
        <p:spPr>
          <a:xfrm>
            <a:off x="4079776" y="2924944"/>
            <a:ext cx="3888432" cy="149947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Напишите основные причины восстания.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83BB7E-5EFA-4F55-818D-5990E5EC0F5E}"/>
              </a:ext>
            </a:extLst>
          </p:cNvPr>
          <p:cNvSpPr txBox="1"/>
          <p:nvPr/>
        </p:nvSpPr>
        <p:spPr>
          <a:xfrm>
            <a:off x="8184232" y="3212976"/>
            <a:ext cx="3744416" cy="149947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Дайте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характеристику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восставшим.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9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5519937" y="1556792"/>
            <a:ext cx="1385387" cy="1007270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1583500" y="1700808"/>
            <a:ext cx="1344149" cy="1080120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22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6" name="Freeform 42"/>
          <p:cNvSpPr>
            <a:spLocks noEditPoints="1"/>
          </p:cNvSpPr>
          <p:nvPr/>
        </p:nvSpPr>
        <p:spPr bwMode="auto">
          <a:xfrm>
            <a:off x="9552384" y="1844824"/>
            <a:ext cx="1056117" cy="792088"/>
          </a:xfrm>
          <a:custGeom>
            <a:avLst/>
            <a:gdLst>
              <a:gd name="T0" fmla="*/ 122 w 419"/>
              <a:gd name="T1" fmla="*/ 141 h 491"/>
              <a:gd name="T2" fmla="*/ 156 w 419"/>
              <a:gd name="T3" fmla="*/ 239 h 491"/>
              <a:gd name="T4" fmla="*/ 169 w 419"/>
              <a:gd name="T5" fmla="*/ 276 h 491"/>
              <a:gd name="T6" fmla="*/ 194 w 419"/>
              <a:gd name="T7" fmla="*/ 293 h 491"/>
              <a:gd name="T8" fmla="*/ 220 w 419"/>
              <a:gd name="T9" fmla="*/ 276 h 491"/>
              <a:gd name="T10" fmla="*/ 233 w 419"/>
              <a:gd name="T11" fmla="*/ 239 h 491"/>
              <a:gd name="T12" fmla="*/ 266 w 419"/>
              <a:gd name="T13" fmla="*/ 141 h 491"/>
              <a:gd name="T14" fmla="*/ 194 w 419"/>
              <a:gd name="T15" fmla="*/ 283 h 491"/>
              <a:gd name="T16" fmla="*/ 207 w 419"/>
              <a:gd name="T17" fmla="*/ 276 h 491"/>
              <a:gd name="T18" fmla="*/ 223 w 419"/>
              <a:gd name="T19" fmla="*/ 263 h 491"/>
              <a:gd name="T20" fmla="*/ 169 w 419"/>
              <a:gd name="T21" fmla="*/ 266 h 491"/>
              <a:gd name="T22" fmla="*/ 165 w 419"/>
              <a:gd name="T23" fmla="*/ 244 h 491"/>
              <a:gd name="T24" fmla="*/ 223 w 419"/>
              <a:gd name="T25" fmla="*/ 263 h 491"/>
              <a:gd name="T26" fmla="*/ 223 w 419"/>
              <a:gd name="T27" fmla="*/ 235 h 491"/>
              <a:gd name="T28" fmla="*/ 199 w 419"/>
              <a:gd name="T29" fmla="*/ 168 h 491"/>
              <a:gd name="T30" fmla="*/ 221 w 419"/>
              <a:gd name="T31" fmla="*/ 134 h 491"/>
              <a:gd name="T32" fmla="*/ 194 w 419"/>
              <a:gd name="T33" fmla="*/ 159 h 491"/>
              <a:gd name="T34" fmla="*/ 168 w 419"/>
              <a:gd name="T35" fmla="*/ 134 h 491"/>
              <a:gd name="T36" fmla="*/ 190 w 419"/>
              <a:gd name="T37" fmla="*/ 168 h 491"/>
              <a:gd name="T38" fmla="*/ 165 w 419"/>
              <a:gd name="T39" fmla="*/ 235 h 491"/>
              <a:gd name="T40" fmla="*/ 132 w 419"/>
              <a:gd name="T41" fmla="*/ 141 h 491"/>
              <a:gd name="T42" fmla="*/ 257 w 419"/>
              <a:gd name="T43" fmla="*/ 141 h 491"/>
              <a:gd name="T44" fmla="*/ 407 w 419"/>
              <a:gd name="T45" fmla="*/ 250 h 491"/>
              <a:gd name="T46" fmla="*/ 374 w 419"/>
              <a:gd name="T47" fmla="*/ 183 h 491"/>
              <a:gd name="T48" fmla="*/ 374 w 419"/>
              <a:gd name="T49" fmla="*/ 118 h 491"/>
              <a:gd name="T50" fmla="*/ 193 w 419"/>
              <a:gd name="T51" fmla="*/ 0 h 491"/>
              <a:gd name="T52" fmla="*/ 61 w 419"/>
              <a:gd name="T53" fmla="*/ 288 h 491"/>
              <a:gd name="T54" fmla="*/ 72 w 419"/>
              <a:gd name="T55" fmla="*/ 454 h 491"/>
              <a:gd name="T56" fmla="*/ 197 w 419"/>
              <a:gd name="T57" fmla="*/ 491 h 491"/>
              <a:gd name="T58" fmla="*/ 259 w 419"/>
              <a:gd name="T59" fmla="*/ 480 h 491"/>
              <a:gd name="T60" fmla="*/ 345 w 419"/>
              <a:gd name="T61" fmla="*/ 413 h 491"/>
              <a:gd name="T62" fmla="*/ 378 w 419"/>
              <a:gd name="T63" fmla="*/ 391 h 491"/>
              <a:gd name="T64" fmla="*/ 378 w 419"/>
              <a:gd name="T65" fmla="*/ 360 h 491"/>
              <a:gd name="T66" fmla="*/ 388 w 419"/>
              <a:gd name="T67" fmla="*/ 339 h 491"/>
              <a:gd name="T68" fmla="*/ 394 w 419"/>
              <a:gd name="T69" fmla="*/ 319 h 491"/>
              <a:gd name="T70" fmla="*/ 390 w 419"/>
              <a:gd name="T71" fmla="*/ 304 h 491"/>
              <a:gd name="T72" fmla="*/ 409 w 419"/>
              <a:gd name="T73" fmla="*/ 289 h 491"/>
              <a:gd name="T74" fmla="*/ 407 w 419"/>
              <a:gd name="T75" fmla="*/ 250 h 491"/>
              <a:gd name="T76" fmla="*/ 385 w 419"/>
              <a:gd name="T77" fmla="*/ 286 h 491"/>
              <a:gd name="T78" fmla="*/ 380 w 419"/>
              <a:gd name="T79" fmla="*/ 307 h 491"/>
              <a:gd name="T80" fmla="*/ 385 w 419"/>
              <a:gd name="T81" fmla="*/ 317 h 491"/>
              <a:gd name="T82" fmla="*/ 376 w 419"/>
              <a:gd name="T83" fmla="*/ 331 h 491"/>
              <a:gd name="T84" fmla="*/ 375 w 419"/>
              <a:gd name="T85" fmla="*/ 344 h 491"/>
              <a:gd name="T86" fmla="*/ 369 w 419"/>
              <a:gd name="T87" fmla="*/ 365 h 491"/>
              <a:gd name="T88" fmla="*/ 347 w 419"/>
              <a:gd name="T89" fmla="*/ 404 h 491"/>
              <a:gd name="T90" fmla="*/ 261 w 419"/>
              <a:gd name="T91" fmla="*/ 386 h 491"/>
              <a:gd name="T92" fmla="*/ 250 w 419"/>
              <a:gd name="T93" fmla="*/ 476 h 491"/>
              <a:gd name="T94" fmla="*/ 89 w 419"/>
              <a:gd name="T95" fmla="*/ 307 h 491"/>
              <a:gd name="T96" fmla="*/ 9 w 419"/>
              <a:gd name="T97" fmla="*/ 167 h 491"/>
              <a:gd name="T98" fmla="*/ 193 w 419"/>
              <a:gd name="T99" fmla="*/ 9 h 491"/>
              <a:gd name="T100" fmla="*/ 365 w 419"/>
              <a:gd name="T101" fmla="*/ 120 h 491"/>
              <a:gd name="T102" fmla="*/ 365 w 419"/>
              <a:gd name="T103" fmla="*/ 180 h 491"/>
              <a:gd name="T104" fmla="*/ 399 w 419"/>
              <a:gd name="T105" fmla="*/ 255 h 491"/>
              <a:gd name="T106" fmla="*/ 405 w 419"/>
              <a:gd name="T107" fmla="*/ 281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19" h="491">
                <a:moveTo>
                  <a:pt x="194" y="69"/>
                </a:moveTo>
                <a:cubicBezTo>
                  <a:pt x="155" y="69"/>
                  <a:pt x="122" y="101"/>
                  <a:pt x="122" y="141"/>
                </a:cubicBezTo>
                <a:cubicBezTo>
                  <a:pt x="122" y="161"/>
                  <a:pt x="130" y="180"/>
                  <a:pt x="144" y="195"/>
                </a:cubicBezTo>
                <a:cubicBezTo>
                  <a:pt x="148" y="199"/>
                  <a:pt x="156" y="210"/>
                  <a:pt x="156" y="239"/>
                </a:cubicBezTo>
                <a:cubicBezTo>
                  <a:pt x="156" y="263"/>
                  <a:pt x="156" y="263"/>
                  <a:pt x="156" y="263"/>
                </a:cubicBezTo>
                <a:cubicBezTo>
                  <a:pt x="156" y="270"/>
                  <a:pt x="162" y="276"/>
                  <a:pt x="169" y="276"/>
                </a:cubicBezTo>
                <a:cubicBezTo>
                  <a:pt x="172" y="276"/>
                  <a:pt x="172" y="276"/>
                  <a:pt x="172" y="276"/>
                </a:cubicBezTo>
                <a:cubicBezTo>
                  <a:pt x="174" y="285"/>
                  <a:pt x="183" y="293"/>
                  <a:pt x="194" y="293"/>
                </a:cubicBezTo>
                <a:cubicBezTo>
                  <a:pt x="205" y="293"/>
                  <a:pt x="214" y="285"/>
                  <a:pt x="217" y="276"/>
                </a:cubicBezTo>
                <a:cubicBezTo>
                  <a:pt x="220" y="276"/>
                  <a:pt x="220" y="276"/>
                  <a:pt x="220" y="276"/>
                </a:cubicBezTo>
                <a:cubicBezTo>
                  <a:pt x="227" y="276"/>
                  <a:pt x="233" y="270"/>
                  <a:pt x="233" y="263"/>
                </a:cubicBezTo>
                <a:cubicBezTo>
                  <a:pt x="233" y="239"/>
                  <a:pt x="233" y="239"/>
                  <a:pt x="233" y="239"/>
                </a:cubicBezTo>
                <a:cubicBezTo>
                  <a:pt x="233" y="210"/>
                  <a:pt x="241" y="199"/>
                  <a:pt x="244" y="195"/>
                </a:cubicBezTo>
                <a:cubicBezTo>
                  <a:pt x="258" y="180"/>
                  <a:pt x="266" y="161"/>
                  <a:pt x="266" y="141"/>
                </a:cubicBezTo>
                <a:cubicBezTo>
                  <a:pt x="266" y="101"/>
                  <a:pt x="234" y="69"/>
                  <a:pt x="194" y="69"/>
                </a:cubicBezTo>
                <a:close/>
                <a:moveTo>
                  <a:pt x="194" y="283"/>
                </a:moveTo>
                <a:cubicBezTo>
                  <a:pt x="189" y="283"/>
                  <a:pt x="184" y="280"/>
                  <a:pt x="182" y="276"/>
                </a:cubicBezTo>
                <a:cubicBezTo>
                  <a:pt x="207" y="276"/>
                  <a:pt x="207" y="276"/>
                  <a:pt x="207" y="276"/>
                </a:cubicBezTo>
                <a:cubicBezTo>
                  <a:pt x="205" y="280"/>
                  <a:pt x="200" y="283"/>
                  <a:pt x="194" y="283"/>
                </a:cubicBezTo>
                <a:close/>
                <a:moveTo>
                  <a:pt x="223" y="263"/>
                </a:moveTo>
                <a:cubicBezTo>
                  <a:pt x="223" y="265"/>
                  <a:pt x="222" y="266"/>
                  <a:pt x="220" y="266"/>
                </a:cubicBezTo>
                <a:cubicBezTo>
                  <a:pt x="169" y="266"/>
                  <a:pt x="169" y="266"/>
                  <a:pt x="169" y="266"/>
                </a:cubicBezTo>
                <a:cubicBezTo>
                  <a:pt x="167" y="266"/>
                  <a:pt x="165" y="265"/>
                  <a:pt x="165" y="263"/>
                </a:cubicBezTo>
                <a:cubicBezTo>
                  <a:pt x="165" y="244"/>
                  <a:pt x="165" y="244"/>
                  <a:pt x="165" y="244"/>
                </a:cubicBezTo>
                <a:cubicBezTo>
                  <a:pt x="223" y="244"/>
                  <a:pt x="223" y="244"/>
                  <a:pt x="223" y="244"/>
                </a:cubicBezTo>
                <a:lnTo>
                  <a:pt x="223" y="263"/>
                </a:lnTo>
                <a:close/>
                <a:moveTo>
                  <a:pt x="237" y="188"/>
                </a:moveTo>
                <a:cubicBezTo>
                  <a:pt x="232" y="194"/>
                  <a:pt x="224" y="207"/>
                  <a:pt x="223" y="235"/>
                </a:cubicBezTo>
                <a:cubicBezTo>
                  <a:pt x="199" y="235"/>
                  <a:pt x="199" y="235"/>
                  <a:pt x="199" y="235"/>
                </a:cubicBezTo>
                <a:cubicBezTo>
                  <a:pt x="199" y="168"/>
                  <a:pt x="199" y="168"/>
                  <a:pt x="199" y="168"/>
                </a:cubicBezTo>
                <a:cubicBezTo>
                  <a:pt x="218" y="165"/>
                  <a:pt x="224" y="141"/>
                  <a:pt x="224" y="140"/>
                </a:cubicBezTo>
                <a:cubicBezTo>
                  <a:pt x="225" y="137"/>
                  <a:pt x="223" y="135"/>
                  <a:pt x="221" y="134"/>
                </a:cubicBezTo>
                <a:cubicBezTo>
                  <a:pt x="218" y="133"/>
                  <a:pt x="216" y="135"/>
                  <a:pt x="215" y="137"/>
                </a:cubicBezTo>
                <a:cubicBezTo>
                  <a:pt x="215" y="138"/>
                  <a:pt x="210" y="159"/>
                  <a:pt x="194" y="159"/>
                </a:cubicBezTo>
                <a:cubicBezTo>
                  <a:pt x="179" y="159"/>
                  <a:pt x="173" y="138"/>
                  <a:pt x="173" y="137"/>
                </a:cubicBezTo>
                <a:cubicBezTo>
                  <a:pt x="173" y="135"/>
                  <a:pt x="170" y="133"/>
                  <a:pt x="168" y="134"/>
                </a:cubicBezTo>
                <a:cubicBezTo>
                  <a:pt x="165" y="135"/>
                  <a:pt x="164" y="137"/>
                  <a:pt x="164" y="140"/>
                </a:cubicBezTo>
                <a:cubicBezTo>
                  <a:pt x="165" y="141"/>
                  <a:pt x="170" y="165"/>
                  <a:pt x="190" y="168"/>
                </a:cubicBezTo>
                <a:cubicBezTo>
                  <a:pt x="190" y="235"/>
                  <a:pt x="190" y="235"/>
                  <a:pt x="190" y="235"/>
                </a:cubicBezTo>
                <a:cubicBezTo>
                  <a:pt x="165" y="235"/>
                  <a:pt x="165" y="235"/>
                  <a:pt x="165" y="235"/>
                </a:cubicBezTo>
                <a:cubicBezTo>
                  <a:pt x="164" y="207"/>
                  <a:pt x="156" y="194"/>
                  <a:pt x="151" y="188"/>
                </a:cubicBezTo>
                <a:cubicBezTo>
                  <a:pt x="139" y="176"/>
                  <a:pt x="132" y="158"/>
                  <a:pt x="132" y="141"/>
                </a:cubicBezTo>
                <a:cubicBezTo>
                  <a:pt x="132" y="107"/>
                  <a:pt x="160" y="79"/>
                  <a:pt x="194" y="79"/>
                </a:cubicBezTo>
                <a:cubicBezTo>
                  <a:pt x="229" y="79"/>
                  <a:pt x="257" y="107"/>
                  <a:pt x="257" y="141"/>
                </a:cubicBezTo>
                <a:cubicBezTo>
                  <a:pt x="257" y="158"/>
                  <a:pt x="250" y="176"/>
                  <a:pt x="237" y="188"/>
                </a:cubicBezTo>
                <a:close/>
                <a:moveTo>
                  <a:pt x="407" y="250"/>
                </a:moveTo>
                <a:cubicBezTo>
                  <a:pt x="395" y="232"/>
                  <a:pt x="374" y="197"/>
                  <a:pt x="372" y="188"/>
                </a:cubicBezTo>
                <a:cubicBezTo>
                  <a:pt x="373" y="187"/>
                  <a:pt x="373" y="185"/>
                  <a:pt x="374" y="183"/>
                </a:cubicBezTo>
                <a:cubicBezTo>
                  <a:pt x="376" y="176"/>
                  <a:pt x="379" y="166"/>
                  <a:pt x="379" y="158"/>
                </a:cubicBezTo>
                <a:cubicBezTo>
                  <a:pt x="379" y="146"/>
                  <a:pt x="377" y="129"/>
                  <a:pt x="374" y="118"/>
                </a:cubicBezTo>
                <a:cubicBezTo>
                  <a:pt x="373" y="112"/>
                  <a:pt x="364" y="83"/>
                  <a:pt x="338" y="55"/>
                </a:cubicBezTo>
                <a:cubicBezTo>
                  <a:pt x="303" y="18"/>
                  <a:pt x="255" y="0"/>
                  <a:pt x="193" y="0"/>
                </a:cubicBezTo>
                <a:cubicBezTo>
                  <a:pt x="65" y="0"/>
                  <a:pt x="0" y="56"/>
                  <a:pt x="0" y="167"/>
                </a:cubicBezTo>
                <a:cubicBezTo>
                  <a:pt x="0" y="231"/>
                  <a:pt x="37" y="266"/>
                  <a:pt x="61" y="288"/>
                </a:cubicBezTo>
                <a:cubicBezTo>
                  <a:pt x="70" y="297"/>
                  <a:pt x="78" y="304"/>
                  <a:pt x="80" y="310"/>
                </a:cubicBezTo>
                <a:cubicBezTo>
                  <a:pt x="97" y="376"/>
                  <a:pt x="82" y="429"/>
                  <a:pt x="72" y="454"/>
                </a:cubicBezTo>
                <a:cubicBezTo>
                  <a:pt x="71" y="456"/>
                  <a:pt x="72" y="459"/>
                  <a:pt x="74" y="460"/>
                </a:cubicBezTo>
                <a:cubicBezTo>
                  <a:pt x="112" y="480"/>
                  <a:pt x="154" y="491"/>
                  <a:pt x="197" y="491"/>
                </a:cubicBezTo>
                <a:cubicBezTo>
                  <a:pt x="217" y="491"/>
                  <a:pt x="236" y="489"/>
                  <a:pt x="256" y="484"/>
                </a:cubicBezTo>
                <a:cubicBezTo>
                  <a:pt x="258" y="484"/>
                  <a:pt x="259" y="482"/>
                  <a:pt x="259" y="480"/>
                </a:cubicBezTo>
                <a:cubicBezTo>
                  <a:pt x="259" y="438"/>
                  <a:pt x="260" y="406"/>
                  <a:pt x="262" y="396"/>
                </a:cubicBezTo>
                <a:cubicBezTo>
                  <a:pt x="280" y="401"/>
                  <a:pt x="335" y="413"/>
                  <a:pt x="345" y="413"/>
                </a:cubicBezTo>
                <a:cubicBezTo>
                  <a:pt x="346" y="413"/>
                  <a:pt x="347" y="413"/>
                  <a:pt x="347" y="413"/>
                </a:cubicBezTo>
                <a:cubicBezTo>
                  <a:pt x="355" y="413"/>
                  <a:pt x="374" y="413"/>
                  <a:pt x="378" y="391"/>
                </a:cubicBezTo>
                <a:cubicBezTo>
                  <a:pt x="381" y="380"/>
                  <a:pt x="380" y="370"/>
                  <a:pt x="379" y="364"/>
                </a:cubicBezTo>
                <a:cubicBezTo>
                  <a:pt x="379" y="362"/>
                  <a:pt x="378" y="360"/>
                  <a:pt x="378" y="360"/>
                </a:cubicBezTo>
                <a:cubicBezTo>
                  <a:pt x="379" y="356"/>
                  <a:pt x="382" y="352"/>
                  <a:pt x="384" y="348"/>
                </a:cubicBezTo>
                <a:cubicBezTo>
                  <a:pt x="386" y="344"/>
                  <a:pt x="387" y="342"/>
                  <a:pt x="388" y="339"/>
                </a:cubicBezTo>
                <a:cubicBezTo>
                  <a:pt x="388" y="337"/>
                  <a:pt x="387" y="333"/>
                  <a:pt x="386" y="330"/>
                </a:cubicBezTo>
                <a:cubicBezTo>
                  <a:pt x="389" y="327"/>
                  <a:pt x="393" y="323"/>
                  <a:pt x="394" y="319"/>
                </a:cubicBezTo>
                <a:cubicBezTo>
                  <a:pt x="394" y="315"/>
                  <a:pt x="392" y="310"/>
                  <a:pt x="390" y="305"/>
                </a:cubicBezTo>
                <a:cubicBezTo>
                  <a:pt x="390" y="305"/>
                  <a:pt x="390" y="305"/>
                  <a:pt x="390" y="304"/>
                </a:cubicBezTo>
                <a:cubicBezTo>
                  <a:pt x="390" y="303"/>
                  <a:pt x="390" y="299"/>
                  <a:pt x="390" y="294"/>
                </a:cubicBezTo>
                <a:cubicBezTo>
                  <a:pt x="396" y="293"/>
                  <a:pt x="406" y="291"/>
                  <a:pt x="409" y="289"/>
                </a:cubicBezTo>
                <a:cubicBezTo>
                  <a:pt x="415" y="286"/>
                  <a:pt x="419" y="277"/>
                  <a:pt x="419" y="272"/>
                </a:cubicBezTo>
                <a:cubicBezTo>
                  <a:pt x="419" y="270"/>
                  <a:pt x="418" y="270"/>
                  <a:pt x="407" y="250"/>
                </a:cubicBezTo>
                <a:close/>
                <a:moveTo>
                  <a:pt x="405" y="281"/>
                </a:moveTo>
                <a:cubicBezTo>
                  <a:pt x="403" y="282"/>
                  <a:pt x="393" y="284"/>
                  <a:pt x="385" y="286"/>
                </a:cubicBezTo>
                <a:cubicBezTo>
                  <a:pt x="383" y="286"/>
                  <a:pt x="381" y="288"/>
                  <a:pt x="381" y="290"/>
                </a:cubicBezTo>
                <a:cubicBezTo>
                  <a:pt x="380" y="305"/>
                  <a:pt x="380" y="306"/>
                  <a:pt x="380" y="307"/>
                </a:cubicBezTo>
                <a:cubicBezTo>
                  <a:pt x="381" y="308"/>
                  <a:pt x="381" y="308"/>
                  <a:pt x="382" y="310"/>
                </a:cubicBezTo>
                <a:cubicBezTo>
                  <a:pt x="384" y="314"/>
                  <a:pt x="385" y="316"/>
                  <a:pt x="385" y="317"/>
                </a:cubicBezTo>
                <a:cubicBezTo>
                  <a:pt x="384" y="319"/>
                  <a:pt x="381" y="322"/>
                  <a:pt x="377" y="325"/>
                </a:cubicBezTo>
                <a:cubicBezTo>
                  <a:pt x="376" y="326"/>
                  <a:pt x="375" y="329"/>
                  <a:pt x="376" y="331"/>
                </a:cubicBezTo>
                <a:cubicBezTo>
                  <a:pt x="377" y="334"/>
                  <a:pt x="378" y="337"/>
                  <a:pt x="378" y="338"/>
                </a:cubicBezTo>
                <a:cubicBezTo>
                  <a:pt x="378" y="339"/>
                  <a:pt x="377" y="342"/>
                  <a:pt x="375" y="344"/>
                </a:cubicBezTo>
                <a:cubicBezTo>
                  <a:pt x="373" y="348"/>
                  <a:pt x="371" y="353"/>
                  <a:pt x="369" y="357"/>
                </a:cubicBezTo>
                <a:cubicBezTo>
                  <a:pt x="369" y="359"/>
                  <a:pt x="369" y="362"/>
                  <a:pt x="369" y="365"/>
                </a:cubicBezTo>
                <a:cubicBezTo>
                  <a:pt x="370" y="371"/>
                  <a:pt x="371" y="379"/>
                  <a:pt x="369" y="389"/>
                </a:cubicBezTo>
                <a:cubicBezTo>
                  <a:pt x="367" y="401"/>
                  <a:pt x="359" y="404"/>
                  <a:pt x="347" y="404"/>
                </a:cubicBezTo>
                <a:cubicBezTo>
                  <a:pt x="347" y="404"/>
                  <a:pt x="346" y="404"/>
                  <a:pt x="345" y="404"/>
                </a:cubicBezTo>
                <a:cubicBezTo>
                  <a:pt x="335" y="403"/>
                  <a:pt x="271" y="389"/>
                  <a:pt x="261" y="386"/>
                </a:cubicBezTo>
                <a:cubicBezTo>
                  <a:pt x="259" y="386"/>
                  <a:pt x="257" y="386"/>
                  <a:pt x="256" y="387"/>
                </a:cubicBezTo>
                <a:cubicBezTo>
                  <a:pt x="250" y="394"/>
                  <a:pt x="249" y="449"/>
                  <a:pt x="250" y="476"/>
                </a:cubicBezTo>
                <a:cubicBezTo>
                  <a:pt x="193" y="488"/>
                  <a:pt x="133" y="480"/>
                  <a:pt x="83" y="454"/>
                </a:cubicBezTo>
                <a:cubicBezTo>
                  <a:pt x="93" y="426"/>
                  <a:pt x="105" y="373"/>
                  <a:pt x="89" y="307"/>
                </a:cubicBezTo>
                <a:cubicBezTo>
                  <a:pt x="87" y="299"/>
                  <a:pt x="79" y="292"/>
                  <a:pt x="68" y="282"/>
                </a:cubicBezTo>
                <a:cubicBezTo>
                  <a:pt x="44" y="260"/>
                  <a:pt x="9" y="227"/>
                  <a:pt x="9" y="167"/>
                </a:cubicBezTo>
                <a:cubicBezTo>
                  <a:pt x="9" y="119"/>
                  <a:pt x="22" y="82"/>
                  <a:pt x="47" y="56"/>
                </a:cubicBezTo>
                <a:cubicBezTo>
                  <a:pt x="78" y="25"/>
                  <a:pt x="127" y="9"/>
                  <a:pt x="193" y="9"/>
                </a:cubicBezTo>
                <a:cubicBezTo>
                  <a:pt x="252" y="9"/>
                  <a:pt x="298" y="27"/>
                  <a:pt x="331" y="61"/>
                </a:cubicBezTo>
                <a:cubicBezTo>
                  <a:pt x="357" y="88"/>
                  <a:pt x="364" y="117"/>
                  <a:pt x="365" y="120"/>
                </a:cubicBezTo>
                <a:cubicBezTo>
                  <a:pt x="367" y="130"/>
                  <a:pt x="370" y="147"/>
                  <a:pt x="370" y="158"/>
                </a:cubicBezTo>
                <a:cubicBezTo>
                  <a:pt x="370" y="165"/>
                  <a:pt x="367" y="174"/>
                  <a:pt x="365" y="180"/>
                </a:cubicBezTo>
                <a:cubicBezTo>
                  <a:pt x="363" y="185"/>
                  <a:pt x="363" y="187"/>
                  <a:pt x="363" y="189"/>
                </a:cubicBezTo>
                <a:cubicBezTo>
                  <a:pt x="364" y="198"/>
                  <a:pt x="380" y="224"/>
                  <a:pt x="399" y="255"/>
                </a:cubicBezTo>
                <a:cubicBezTo>
                  <a:pt x="403" y="263"/>
                  <a:pt x="408" y="271"/>
                  <a:pt x="409" y="273"/>
                </a:cubicBezTo>
                <a:cubicBezTo>
                  <a:pt x="409" y="275"/>
                  <a:pt x="406" y="280"/>
                  <a:pt x="405" y="281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7" name="Freeform 116"/>
          <p:cNvSpPr>
            <a:spLocks noEditPoints="1"/>
          </p:cNvSpPr>
          <p:nvPr/>
        </p:nvSpPr>
        <p:spPr bwMode="auto">
          <a:xfrm>
            <a:off x="5735960" y="1772816"/>
            <a:ext cx="1056117" cy="576064"/>
          </a:xfrm>
          <a:custGeom>
            <a:avLst/>
            <a:gdLst>
              <a:gd name="T0" fmla="*/ 566 w 641"/>
              <a:gd name="T1" fmla="*/ 533 h 653"/>
              <a:gd name="T2" fmla="*/ 525 w 641"/>
              <a:gd name="T3" fmla="*/ 323 h 653"/>
              <a:gd name="T4" fmla="*/ 439 w 641"/>
              <a:gd name="T5" fmla="*/ 267 h 653"/>
              <a:gd name="T6" fmla="*/ 381 w 641"/>
              <a:gd name="T7" fmla="*/ 61 h 653"/>
              <a:gd name="T8" fmla="*/ 259 w 641"/>
              <a:gd name="T9" fmla="*/ 61 h 653"/>
              <a:gd name="T10" fmla="*/ 202 w 641"/>
              <a:gd name="T11" fmla="*/ 267 h 653"/>
              <a:gd name="T12" fmla="*/ 115 w 641"/>
              <a:gd name="T13" fmla="*/ 323 h 653"/>
              <a:gd name="T14" fmla="*/ 74 w 641"/>
              <a:gd name="T15" fmla="*/ 533 h 653"/>
              <a:gd name="T16" fmla="*/ 0 w 641"/>
              <a:gd name="T17" fmla="*/ 592 h 653"/>
              <a:gd name="T18" fmla="*/ 122 w 641"/>
              <a:gd name="T19" fmla="*/ 592 h 653"/>
              <a:gd name="T20" fmla="*/ 162 w 641"/>
              <a:gd name="T21" fmla="*/ 382 h 653"/>
              <a:gd name="T22" fmla="*/ 188 w 641"/>
              <a:gd name="T23" fmla="*/ 382 h 653"/>
              <a:gd name="T24" fmla="*/ 173 w 641"/>
              <a:gd name="T25" fmla="*/ 592 h 653"/>
              <a:gd name="T26" fmla="*/ 295 w 641"/>
              <a:gd name="T27" fmla="*/ 592 h 653"/>
              <a:gd name="T28" fmla="*/ 233 w 641"/>
              <a:gd name="T29" fmla="*/ 531 h 653"/>
              <a:gd name="T30" fmla="*/ 237 w 641"/>
              <a:gd name="T31" fmla="*/ 323 h 653"/>
              <a:gd name="T32" fmla="*/ 294 w 641"/>
              <a:gd name="T33" fmla="*/ 116 h 653"/>
              <a:gd name="T34" fmla="*/ 346 w 641"/>
              <a:gd name="T35" fmla="*/ 116 h 653"/>
              <a:gd name="T36" fmla="*/ 404 w 641"/>
              <a:gd name="T37" fmla="*/ 323 h 653"/>
              <a:gd name="T38" fmla="*/ 408 w 641"/>
              <a:gd name="T39" fmla="*/ 531 h 653"/>
              <a:gd name="T40" fmla="*/ 346 w 641"/>
              <a:gd name="T41" fmla="*/ 592 h 653"/>
              <a:gd name="T42" fmla="*/ 468 w 641"/>
              <a:gd name="T43" fmla="*/ 592 h 653"/>
              <a:gd name="T44" fmla="*/ 452 w 641"/>
              <a:gd name="T45" fmla="*/ 382 h 653"/>
              <a:gd name="T46" fmla="*/ 478 w 641"/>
              <a:gd name="T47" fmla="*/ 382 h 653"/>
              <a:gd name="T48" fmla="*/ 519 w 641"/>
              <a:gd name="T49" fmla="*/ 592 h 653"/>
              <a:gd name="T50" fmla="*/ 641 w 641"/>
              <a:gd name="T51" fmla="*/ 592 h 653"/>
              <a:gd name="T52" fmla="*/ 108 w 641"/>
              <a:gd name="T53" fmla="*/ 592 h 653"/>
              <a:gd name="T54" fmla="*/ 14 w 641"/>
              <a:gd name="T55" fmla="*/ 592 h 653"/>
              <a:gd name="T56" fmla="*/ 108 w 641"/>
              <a:gd name="T57" fmla="*/ 592 h 653"/>
              <a:gd name="T58" fmla="*/ 234 w 641"/>
              <a:gd name="T59" fmla="*/ 639 h 653"/>
              <a:gd name="T60" fmla="*/ 234 w 641"/>
              <a:gd name="T61" fmla="*/ 545 h 653"/>
              <a:gd name="T62" fmla="*/ 223 w 641"/>
              <a:gd name="T63" fmla="*/ 323 h 653"/>
              <a:gd name="T64" fmla="*/ 129 w 641"/>
              <a:gd name="T65" fmla="*/ 323 h 653"/>
              <a:gd name="T66" fmla="*/ 223 w 641"/>
              <a:gd name="T67" fmla="*/ 323 h 653"/>
              <a:gd name="T68" fmla="*/ 320 w 641"/>
              <a:gd name="T69" fmla="*/ 14 h 653"/>
              <a:gd name="T70" fmla="*/ 320 w 641"/>
              <a:gd name="T71" fmla="*/ 108 h 653"/>
              <a:gd name="T72" fmla="*/ 454 w 641"/>
              <a:gd name="T73" fmla="*/ 592 h 653"/>
              <a:gd name="T74" fmla="*/ 360 w 641"/>
              <a:gd name="T75" fmla="*/ 592 h 653"/>
              <a:gd name="T76" fmla="*/ 454 w 641"/>
              <a:gd name="T77" fmla="*/ 592 h 653"/>
              <a:gd name="T78" fmla="*/ 464 w 641"/>
              <a:gd name="T79" fmla="*/ 276 h 653"/>
              <a:gd name="T80" fmla="*/ 464 w 641"/>
              <a:gd name="T81" fmla="*/ 369 h 653"/>
              <a:gd name="T82" fmla="*/ 580 w 641"/>
              <a:gd name="T83" fmla="*/ 639 h 653"/>
              <a:gd name="T84" fmla="*/ 580 w 641"/>
              <a:gd name="T85" fmla="*/ 545 h 653"/>
              <a:gd name="T86" fmla="*/ 580 w 641"/>
              <a:gd name="T87" fmla="*/ 639 h 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41" h="653">
                <a:moveTo>
                  <a:pt x="580" y="531"/>
                </a:moveTo>
                <a:cubicBezTo>
                  <a:pt x="575" y="531"/>
                  <a:pt x="571" y="532"/>
                  <a:pt x="566" y="533"/>
                </a:cubicBezTo>
                <a:cubicBezTo>
                  <a:pt x="491" y="377"/>
                  <a:pt x="491" y="377"/>
                  <a:pt x="491" y="377"/>
                </a:cubicBezTo>
                <a:cubicBezTo>
                  <a:pt x="511" y="367"/>
                  <a:pt x="525" y="346"/>
                  <a:pt x="525" y="323"/>
                </a:cubicBezTo>
                <a:cubicBezTo>
                  <a:pt x="525" y="289"/>
                  <a:pt x="498" y="262"/>
                  <a:pt x="464" y="262"/>
                </a:cubicBezTo>
                <a:cubicBezTo>
                  <a:pt x="455" y="262"/>
                  <a:pt x="447" y="264"/>
                  <a:pt x="439" y="267"/>
                </a:cubicBezTo>
                <a:cubicBezTo>
                  <a:pt x="358" y="109"/>
                  <a:pt x="358" y="109"/>
                  <a:pt x="358" y="109"/>
                </a:cubicBezTo>
                <a:cubicBezTo>
                  <a:pt x="372" y="97"/>
                  <a:pt x="381" y="80"/>
                  <a:pt x="381" y="61"/>
                </a:cubicBezTo>
                <a:cubicBezTo>
                  <a:pt x="381" y="28"/>
                  <a:pt x="354" y="0"/>
                  <a:pt x="320" y="0"/>
                </a:cubicBezTo>
                <a:cubicBezTo>
                  <a:pt x="287" y="0"/>
                  <a:pt x="259" y="28"/>
                  <a:pt x="259" y="61"/>
                </a:cubicBezTo>
                <a:cubicBezTo>
                  <a:pt x="259" y="80"/>
                  <a:pt x="268" y="97"/>
                  <a:pt x="282" y="109"/>
                </a:cubicBezTo>
                <a:cubicBezTo>
                  <a:pt x="202" y="267"/>
                  <a:pt x="202" y="267"/>
                  <a:pt x="202" y="267"/>
                </a:cubicBezTo>
                <a:cubicBezTo>
                  <a:pt x="194" y="264"/>
                  <a:pt x="185" y="262"/>
                  <a:pt x="176" y="262"/>
                </a:cubicBezTo>
                <a:cubicBezTo>
                  <a:pt x="143" y="262"/>
                  <a:pt x="115" y="289"/>
                  <a:pt x="115" y="323"/>
                </a:cubicBezTo>
                <a:cubicBezTo>
                  <a:pt x="115" y="346"/>
                  <a:pt x="129" y="367"/>
                  <a:pt x="149" y="377"/>
                </a:cubicBezTo>
                <a:cubicBezTo>
                  <a:pt x="74" y="533"/>
                  <a:pt x="74" y="533"/>
                  <a:pt x="74" y="533"/>
                </a:cubicBezTo>
                <a:cubicBezTo>
                  <a:pt x="70" y="532"/>
                  <a:pt x="65" y="531"/>
                  <a:pt x="61" y="531"/>
                </a:cubicBezTo>
                <a:cubicBezTo>
                  <a:pt x="27" y="531"/>
                  <a:pt x="0" y="558"/>
                  <a:pt x="0" y="592"/>
                </a:cubicBezTo>
                <a:cubicBezTo>
                  <a:pt x="0" y="625"/>
                  <a:pt x="27" y="653"/>
                  <a:pt x="61" y="653"/>
                </a:cubicBezTo>
                <a:cubicBezTo>
                  <a:pt x="94" y="653"/>
                  <a:pt x="122" y="625"/>
                  <a:pt x="122" y="592"/>
                </a:cubicBezTo>
                <a:cubicBezTo>
                  <a:pt x="122" y="568"/>
                  <a:pt x="108" y="547"/>
                  <a:pt x="87" y="537"/>
                </a:cubicBezTo>
                <a:cubicBezTo>
                  <a:pt x="162" y="382"/>
                  <a:pt x="162" y="382"/>
                  <a:pt x="162" y="382"/>
                </a:cubicBezTo>
                <a:cubicBezTo>
                  <a:pt x="167" y="383"/>
                  <a:pt x="171" y="383"/>
                  <a:pt x="176" y="383"/>
                </a:cubicBezTo>
                <a:cubicBezTo>
                  <a:pt x="180" y="383"/>
                  <a:pt x="184" y="383"/>
                  <a:pt x="188" y="382"/>
                </a:cubicBezTo>
                <a:cubicBezTo>
                  <a:pt x="219" y="533"/>
                  <a:pt x="219" y="533"/>
                  <a:pt x="219" y="533"/>
                </a:cubicBezTo>
                <a:cubicBezTo>
                  <a:pt x="192" y="540"/>
                  <a:pt x="173" y="564"/>
                  <a:pt x="173" y="592"/>
                </a:cubicBezTo>
                <a:cubicBezTo>
                  <a:pt x="173" y="625"/>
                  <a:pt x="200" y="653"/>
                  <a:pt x="234" y="653"/>
                </a:cubicBezTo>
                <a:cubicBezTo>
                  <a:pt x="267" y="653"/>
                  <a:pt x="295" y="625"/>
                  <a:pt x="295" y="592"/>
                </a:cubicBezTo>
                <a:cubicBezTo>
                  <a:pt x="295" y="558"/>
                  <a:pt x="267" y="531"/>
                  <a:pt x="234" y="531"/>
                </a:cubicBezTo>
                <a:cubicBezTo>
                  <a:pt x="233" y="531"/>
                  <a:pt x="233" y="531"/>
                  <a:pt x="233" y="531"/>
                </a:cubicBezTo>
                <a:cubicBezTo>
                  <a:pt x="202" y="378"/>
                  <a:pt x="202" y="378"/>
                  <a:pt x="202" y="378"/>
                </a:cubicBezTo>
                <a:cubicBezTo>
                  <a:pt x="222" y="368"/>
                  <a:pt x="237" y="347"/>
                  <a:pt x="237" y="323"/>
                </a:cubicBezTo>
                <a:cubicBezTo>
                  <a:pt x="237" y="303"/>
                  <a:pt x="228" y="286"/>
                  <a:pt x="213" y="275"/>
                </a:cubicBezTo>
                <a:cubicBezTo>
                  <a:pt x="294" y="116"/>
                  <a:pt x="294" y="116"/>
                  <a:pt x="294" y="116"/>
                </a:cubicBezTo>
                <a:cubicBezTo>
                  <a:pt x="302" y="120"/>
                  <a:pt x="311" y="122"/>
                  <a:pt x="320" y="122"/>
                </a:cubicBezTo>
                <a:cubicBezTo>
                  <a:pt x="330" y="122"/>
                  <a:pt x="338" y="120"/>
                  <a:pt x="346" y="116"/>
                </a:cubicBezTo>
                <a:cubicBezTo>
                  <a:pt x="427" y="275"/>
                  <a:pt x="427" y="275"/>
                  <a:pt x="427" y="275"/>
                </a:cubicBezTo>
                <a:cubicBezTo>
                  <a:pt x="413" y="286"/>
                  <a:pt x="404" y="303"/>
                  <a:pt x="404" y="323"/>
                </a:cubicBezTo>
                <a:cubicBezTo>
                  <a:pt x="404" y="347"/>
                  <a:pt x="418" y="368"/>
                  <a:pt x="439" y="378"/>
                </a:cubicBezTo>
                <a:cubicBezTo>
                  <a:pt x="408" y="531"/>
                  <a:pt x="408" y="531"/>
                  <a:pt x="408" y="531"/>
                </a:cubicBezTo>
                <a:cubicBezTo>
                  <a:pt x="408" y="531"/>
                  <a:pt x="407" y="531"/>
                  <a:pt x="407" y="531"/>
                </a:cubicBezTo>
                <a:cubicBezTo>
                  <a:pt x="373" y="531"/>
                  <a:pt x="346" y="558"/>
                  <a:pt x="346" y="592"/>
                </a:cubicBezTo>
                <a:cubicBezTo>
                  <a:pt x="346" y="625"/>
                  <a:pt x="373" y="653"/>
                  <a:pt x="407" y="653"/>
                </a:cubicBezTo>
                <a:cubicBezTo>
                  <a:pt x="440" y="653"/>
                  <a:pt x="468" y="625"/>
                  <a:pt x="468" y="592"/>
                </a:cubicBezTo>
                <a:cubicBezTo>
                  <a:pt x="468" y="564"/>
                  <a:pt x="448" y="540"/>
                  <a:pt x="422" y="533"/>
                </a:cubicBezTo>
                <a:cubicBezTo>
                  <a:pt x="452" y="382"/>
                  <a:pt x="452" y="382"/>
                  <a:pt x="452" y="382"/>
                </a:cubicBezTo>
                <a:cubicBezTo>
                  <a:pt x="456" y="383"/>
                  <a:pt x="460" y="383"/>
                  <a:pt x="464" y="383"/>
                </a:cubicBezTo>
                <a:cubicBezTo>
                  <a:pt x="469" y="383"/>
                  <a:pt x="474" y="383"/>
                  <a:pt x="478" y="382"/>
                </a:cubicBezTo>
                <a:cubicBezTo>
                  <a:pt x="553" y="537"/>
                  <a:pt x="553" y="537"/>
                  <a:pt x="553" y="537"/>
                </a:cubicBezTo>
                <a:cubicBezTo>
                  <a:pt x="533" y="547"/>
                  <a:pt x="519" y="568"/>
                  <a:pt x="519" y="592"/>
                </a:cubicBezTo>
                <a:cubicBezTo>
                  <a:pt x="519" y="625"/>
                  <a:pt x="546" y="653"/>
                  <a:pt x="580" y="653"/>
                </a:cubicBezTo>
                <a:cubicBezTo>
                  <a:pt x="613" y="653"/>
                  <a:pt x="641" y="625"/>
                  <a:pt x="641" y="592"/>
                </a:cubicBezTo>
                <a:cubicBezTo>
                  <a:pt x="641" y="558"/>
                  <a:pt x="613" y="531"/>
                  <a:pt x="580" y="531"/>
                </a:cubicBezTo>
                <a:close/>
                <a:moveTo>
                  <a:pt x="108" y="592"/>
                </a:moveTo>
                <a:cubicBezTo>
                  <a:pt x="108" y="618"/>
                  <a:pt x="87" y="639"/>
                  <a:pt x="61" y="639"/>
                </a:cubicBezTo>
                <a:cubicBezTo>
                  <a:pt x="35" y="639"/>
                  <a:pt x="14" y="618"/>
                  <a:pt x="14" y="592"/>
                </a:cubicBezTo>
                <a:cubicBezTo>
                  <a:pt x="14" y="566"/>
                  <a:pt x="35" y="545"/>
                  <a:pt x="61" y="545"/>
                </a:cubicBezTo>
                <a:cubicBezTo>
                  <a:pt x="87" y="545"/>
                  <a:pt x="108" y="566"/>
                  <a:pt x="108" y="592"/>
                </a:cubicBezTo>
                <a:close/>
                <a:moveTo>
                  <a:pt x="281" y="592"/>
                </a:moveTo>
                <a:cubicBezTo>
                  <a:pt x="281" y="618"/>
                  <a:pt x="260" y="639"/>
                  <a:pt x="234" y="639"/>
                </a:cubicBezTo>
                <a:cubicBezTo>
                  <a:pt x="208" y="639"/>
                  <a:pt x="187" y="618"/>
                  <a:pt x="187" y="592"/>
                </a:cubicBezTo>
                <a:cubicBezTo>
                  <a:pt x="187" y="566"/>
                  <a:pt x="208" y="545"/>
                  <a:pt x="234" y="545"/>
                </a:cubicBezTo>
                <a:cubicBezTo>
                  <a:pt x="260" y="545"/>
                  <a:pt x="281" y="566"/>
                  <a:pt x="281" y="592"/>
                </a:cubicBezTo>
                <a:close/>
                <a:moveTo>
                  <a:pt x="223" y="323"/>
                </a:moveTo>
                <a:cubicBezTo>
                  <a:pt x="223" y="348"/>
                  <a:pt x="202" y="369"/>
                  <a:pt x="176" y="369"/>
                </a:cubicBezTo>
                <a:cubicBezTo>
                  <a:pt x="150" y="369"/>
                  <a:pt x="129" y="348"/>
                  <a:pt x="129" y="323"/>
                </a:cubicBezTo>
                <a:cubicBezTo>
                  <a:pt x="129" y="297"/>
                  <a:pt x="150" y="276"/>
                  <a:pt x="176" y="276"/>
                </a:cubicBezTo>
                <a:cubicBezTo>
                  <a:pt x="202" y="276"/>
                  <a:pt x="223" y="297"/>
                  <a:pt x="223" y="323"/>
                </a:cubicBezTo>
                <a:close/>
                <a:moveTo>
                  <a:pt x="273" y="61"/>
                </a:moveTo>
                <a:cubicBezTo>
                  <a:pt x="273" y="35"/>
                  <a:pt x="294" y="14"/>
                  <a:pt x="320" y="14"/>
                </a:cubicBezTo>
                <a:cubicBezTo>
                  <a:pt x="346" y="14"/>
                  <a:pt x="367" y="35"/>
                  <a:pt x="367" y="61"/>
                </a:cubicBezTo>
                <a:cubicBezTo>
                  <a:pt x="367" y="87"/>
                  <a:pt x="346" y="108"/>
                  <a:pt x="320" y="108"/>
                </a:cubicBezTo>
                <a:cubicBezTo>
                  <a:pt x="294" y="108"/>
                  <a:pt x="273" y="87"/>
                  <a:pt x="273" y="61"/>
                </a:cubicBezTo>
                <a:close/>
                <a:moveTo>
                  <a:pt x="454" y="592"/>
                </a:moveTo>
                <a:cubicBezTo>
                  <a:pt x="454" y="618"/>
                  <a:pt x="433" y="639"/>
                  <a:pt x="407" y="639"/>
                </a:cubicBezTo>
                <a:cubicBezTo>
                  <a:pt x="381" y="639"/>
                  <a:pt x="360" y="618"/>
                  <a:pt x="360" y="592"/>
                </a:cubicBezTo>
                <a:cubicBezTo>
                  <a:pt x="360" y="566"/>
                  <a:pt x="381" y="545"/>
                  <a:pt x="407" y="545"/>
                </a:cubicBezTo>
                <a:cubicBezTo>
                  <a:pt x="433" y="545"/>
                  <a:pt x="454" y="566"/>
                  <a:pt x="454" y="592"/>
                </a:cubicBezTo>
                <a:close/>
                <a:moveTo>
                  <a:pt x="418" y="323"/>
                </a:moveTo>
                <a:cubicBezTo>
                  <a:pt x="418" y="297"/>
                  <a:pt x="439" y="276"/>
                  <a:pt x="464" y="276"/>
                </a:cubicBezTo>
                <a:cubicBezTo>
                  <a:pt x="490" y="276"/>
                  <a:pt x="511" y="297"/>
                  <a:pt x="511" y="323"/>
                </a:cubicBezTo>
                <a:cubicBezTo>
                  <a:pt x="511" y="348"/>
                  <a:pt x="490" y="369"/>
                  <a:pt x="464" y="369"/>
                </a:cubicBezTo>
                <a:cubicBezTo>
                  <a:pt x="439" y="369"/>
                  <a:pt x="418" y="348"/>
                  <a:pt x="418" y="323"/>
                </a:cubicBezTo>
                <a:close/>
                <a:moveTo>
                  <a:pt x="580" y="639"/>
                </a:moveTo>
                <a:cubicBezTo>
                  <a:pt x="554" y="639"/>
                  <a:pt x="533" y="618"/>
                  <a:pt x="533" y="592"/>
                </a:cubicBezTo>
                <a:cubicBezTo>
                  <a:pt x="533" y="566"/>
                  <a:pt x="554" y="545"/>
                  <a:pt x="580" y="545"/>
                </a:cubicBezTo>
                <a:cubicBezTo>
                  <a:pt x="606" y="545"/>
                  <a:pt x="627" y="566"/>
                  <a:pt x="627" y="592"/>
                </a:cubicBezTo>
                <a:cubicBezTo>
                  <a:pt x="627" y="618"/>
                  <a:pt x="606" y="639"/>
                  <a:pt x="580" y="639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17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63952" y="4509120"/>
            <a:ext cx="122413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268760"/>
            <a:ext cx="5587032" cy="5184576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«То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что за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рекой» (земля,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по ту сторону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реки) -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территория правобережья Амударьи, завоёванная Арабским халифатом в VIII веке. Территория современного Таджикистана, Узбекистана, восточного Туркменистана и Кыргызстана.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ВТОРЖЕНИЕ АРАБОВ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2050" name="Picture 2" descr="http://s.fishki.net/upload/post/201503/31/1485427/d2625cff4cea5c057427bca3d67924b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0016" y="1340768"/>
            <a:ext cx="5570836" cy="489654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1196752"/>
            <a:ext cx="4910336" cy="4857409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Накануне захватнического похода арабов наше отечество ещё не являлось единым сильным государством, что было на руку арабским завоевателям.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https://ds05.infourok.ru/uploads/ex/0b2b/00024192-20b665de/img2.jpg"/>
          <p:cNvPicPr/>
          <p:nvPr/>
        </p:nvPicPr>
        <p:blipFill>
          <a:blip r:embed="rId2" cstate="print"/>
          <a:srcRect l="8819" t="64137" r="60239" b="3366"/>
          <a:stretch>
            <a:fillRect/>
          </a:stretch>
        </p:blipFill>
        <p:spPr bwMode="auto">
          <a:xfrm>
            <a:off x="6456040" y="1124744"/>
            <a:ext cx="4104456" cy="195185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pic>
        <p:nvPicPr>
          <p:cNvPr id="7" name="Picture 2" descr="https://pp.userapi.com/c626217/v626217559/58c57/Qz_a9aAdjH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47928" y="3429000"/>
            <a:ext cx="5969124" cy="290669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sp>
        <p:nvSpPr>
          <p:cNvPr id="8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ВТОРЖЕНИЕ АРАБОВ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1196752"/>
            <a:ext cx="5384800" cy="355698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673 году арабы вторглись в Среднюю Азию и один за другим покорили города: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Бухору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Пайкенд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Кеш (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Шахрисабз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),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Несеф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(Карши).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240016" y="5339694"/>
            <a:ext cx="5384800" cy="89761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Один за другим падали целые государства и города, арабы поглощали их.</a:t>
            </a:r>
          </a:p>
          <a:p>
            <a:pPr algn="ctr"/>
            <a:endParaRPr lang="ru-RU" dirty="0"/>
          </a:p>
        </p:txBody>
      </p:sp>
      <p:pic>
        <p:nvPicPr>
          <p:cNvPr id="6" name="Рисунок 5" descr="Один за другим падали целые государства и города, арабская империя поглощала их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0016" y="1252129"/>
            <a:ext cx="5256584" cy="354502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ВТОРЖЕНИЕ АРАБОВ</a:t>
            </a:r>
            <a:endParaRPr lang="ru-RU" sz="6000" dirty="0">
              <a:solidFill>
                <a:schemeClr val="bg1"/>
              </a:solidFill>
            </a:endParaRPr>
          </a:p>
        </p:txBody>
      </p:sp>
      <p:pic>
        <p:nvPicPr>
          <p:cNvPr id="8" name="Picture 4" descr="http://filichkina-l.narod.ru/img_088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4941168"/>
            <a:ext cx="5112568" cy="165100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8370" name="Picture 2" descr="http://player.myshared.ru/9/539182/slides/slide_15.jpg"/>
          <p:cNvPicPr>
            <a:picLocks noChangeAspect="1" noChangeArrowheads="1"/>
          </p:cNvPicPr>
          <p:nvPr/>
        </p:nvPicPr>
        <p:blipFill>
          <a:blip r:embed="rId2" cstate="print"/>
          <a:srcRect l="2362" t="9450" r="2351" b="9701"/>
          <a:stretch>
            <a:fillRect/>
          </a:stretch>
        </p:blipFill>
        <p:spPr bwMode="auto">
          <a:xfrm>
            <a:off x="479376" y="908720"/>
            <a:ext cx="11233248" cy="5544616"/>
          </a:xfrm>
          <a:prstGeom prst="rect">
            <a:avLst/>
          </a:prstGeom>
          <a:noFill/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ВТОРЖЕНИЕ АРАБОВ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8" name="Стрелка влево 7"/>
          <p:cNvSpPr/>
          <p:nvPr/>
        </p:nvSpPr>
        <p:spPr>
          <a:xfrm rot="7548659">
            <a:off x="6907356" y="4223747"/>
            <a:ext cx="1714500" cy="214312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Стрелка влево 8"/>
          <p:cNvSpPr/>
          <p:nvPr/>
        </p:nvSpPr>
        <p:spPr>
          <a:xfrm rot="8445844">
            <a:off x="8305130" y="3072162"/>
            <a:ext cx="1285875" cy="385233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Стрелка влево 9"/>
          <p:cNvSpPr/>
          <p:nvPr/>
        </p:nvSpPr>
        <p:spPr>
          <a:xfrm rot="7263682">
            <a:off x="9284148" y="2368594"/>
            <a:ext cx="599956" cy="385233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Стрелка влево 10"/>
          <p:cNvSpPr/>
          <p:nvPr/>
        </p:nvSpPr>
        <p:spPr>
          <a:xfrm rot="3843709">
            <a:off x="9600303" y="2075692"/>
            <a:ext cx="525463" cy="275167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Стрелка влево 11"/>
          <p:cNvSpPr/>
          <p:nvPr/>
        </p:nvSpPr>
        <p:spPr>
          <a:xfrm rot="8390968">
            <a:off x="9996418" y="1746439"/>
            <a:ext cx="952376" cy="385233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Стрелка влево 12"/>
          <p:cNvSpPr/>
          <p:nvPr/>
        </p:nvSpPr>
        <p:spPr>
          <a:xfrm rot="10218194">
            <a:off x="9708485" y="2563214"/>
            <a:ext cx="1714500" cy="288925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1268760"/>
            <a:ext cx="6336704" cy="489654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47500" lnSpcReduction="20000"/>
          </a:bodyPr>
          <a:lstStyle/>
          <a:p>
            <a:pPr algn="ctr">
              <a:buNone/>
            </a:pPr>
            <a:r>
              <a:rPr lang="ru-RU" sz="6500" b="1" dirty="0" smtClean="0">
                <a:latin typeface="Arial" pitchFamily="34" charset="0"/>
                <a:cs typeface="Arial" pitchFamily="34" charset="0"/>
              </a:rPr>
              <a:t>В 711 году, воспользовавшись усилившимися внутренними распрями, арабы покорили Хорезм. Возглавлял арабское войско опытный полководец                                    </a:t>
            </a:r>
            <a:r>
              <a:rPr lang="ru-RU" sz="6500" b="1" dirty="0" err="1" smtClean="0">
                <a:latin typeface="Arial" pitchFamily="34" charset="0"/>
                <a:cs typeface="Arial" pitchFamily="34" charset="0"/>
              </a:rPr>
              <a:t>Кутейба</a:t>
            </a:r>
            <a:r>
              <a:rPr lang="ru-RU" sz="6500" b="1" dirty="0" smtClean="0">
                <a:latin typeface="Arial" pitchFamily="34" charset="0"/>
                <a:cs typeface="Arial" pitchFamily="34" charset="0"/>
              </a:rPr>
              <a:t> – ибн - Муслим.                      В 712 году армия арабов, усиленная перешедшими на их сторону бухарцами и </a:t>
            </a:r>
            <a:r>
              <a:rPr lang="ru-RU" sz="6500" b="1" dirty="0" err="1" smtClean="0">
                <a:latin typeface="Arial" pitchFamily="34" charset="0"/>
                <a:cs typeface="Arial" pitchFamily="34" charset="0"/>
              </a:rPr>
              <a:t>хорезмийцами</a:t>
            </a:r>
            <a:r>
              <a:rPr lang="ru-RU" sz="6500" b="1" dirty="0" smtClean="0">
                <a:latin typeface="Arial" pitchFamily="34" charset="0"/>
                <a:cs typeface="Arial" pitchFamily="34" charset="0"/>
              </a:rPr>
              <a:t>, осадила Самарканд.</a:t>
            </a:r>
          </a:p>
          <a:p>
            <a:endParaRPr lang="ru-RU" dirty="0"/>
          </a:p>
        </p:txBody>
      </p:sp>
      <p:pic>
        <p:nvPicPr>
          <p:cNvPr id="6" name="Рисунок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48128" y="1124744"/>
            <a:ext cx="4248472" cy="518457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8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ВТОРЖЕНИЕ АРАБОВ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6921a3ccc6e3272c479ebc64d68ff1fa5f5531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6393</TotalTime>
  <Words>1221</Words>
  <Application>Microsoft Office PowerPoint</Application>
  <PresentationFormat>Произвольный</PresentationFormat>
  <Paragraphs>116</Paragraphs>
  <Slides>40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Тема Office</vt:lpstr>
      <vt:lpstr> ИСТОРИЯ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USER</cp:lastModifiedBy>
  <cp:revision>1272</cp:revision>
  <dcterms:created xsi:type="dcterms:W3CDTF">2020-04-27T10:05:42Z</dcterms:created>
  <dcterms:modified xsi:type="dcterms:W3CDTF">2020-11-25T12:55:17Z</dcterms:modified>
</cp:coreProperties>
</file>