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564" r:id="rId2"/>
    <p:sldId id="951" r:id="rId3"/>
    <p:sldId id="1165" r:id="rId4"/>
    <p:sldId id="1140" r:id="rId5"/>
    <p:sldId id="1181" r:id="rId6"/>
    <p:sldId id="1182" r:id="rId7"/>
    <p:sldId id="1141" r:id="rId8"/>
    <p:sldId id="1142" r:id="rId9"/>
    <p:sldId id="1144" r:id="rId10"/>
    <p:sldId id="1145" r:id="rId11"/>
    <p:sldId id="1146" r:id="rId12"/>
    <p:sldId id="1147" r:id="rId13"/>
    <p:sldId id="1148" r:id="rId14"/>
    <p:sldId id="1149" r:id="rId15"/>
    <p:sldId id="1150" r:id="rId16"/>
    <p:sldId id="1152" r:id="rId17"/>
    <p:sldId id="1153" r:id="rId18"/>
    <p:sldId id="1154" r:id="rId19"/>
    <p:sldId id="1155" r:id="rId20"/>
    <p:sldId id="1156" r:id="rId21"/>
    <p:sldId id="1157" r:id="rId22"/>
    <p:sldId id="1158" r:id="rId23"/>
    <p:sldId id="1170" r:id="rId24"/>
    <p:sldId id="1173" r:id="rId25"/>
    <p:sldId id="1159" r:id="rId26"/>
    <p:sldId id="1160" r:id="rId27"/>
    <p:sldId id="1176" r:id="rId28"/>
    <p:sldId id="1184" r:id="rId29"/>
    <p:sldId id="1166" r:id="rId30"/>
    <p:sldId id="1175" r:id="rId31"/>
    <p:sldId id="1178" r:id="rId32"/>
    <p:sldId id="1180" r:id="rId33"/>
    <p:sldId id="701" r:id="rId34"/>
  </p:sldIdLst>
  <p:sldSz cx="12192000" cy="6858000"/>
  <p:notesSz cx="6858000" cy="9144000"/>
  <p:custDataLst>
    <p:tags r:id="rId3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752" y="-10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DD069-A6BC-42CB-8606-0E92276A002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35824A10-D420-46B8-9C36-B20087DB3ABA}">
      <dgm:prSet custT="1">
        <dgm:style>
          <a:lnRef idx="1">
            <a:schemeClr val="accent1"/>
          </a:lnRef>
          <a:fillRef idx="2">
            <a:schemeClr val="accent1"/>
          </a:fillRef>
          <a:effectRef idx="1">
            <a:schemeClr val="accent1"/>
          </a:effectRef>
          <a:fontRef idx="minor">
            <a:schemeClr val="dk1"/>
          </a:fontRef>
        </dgm:style>
      </dgm:prSet>
      <dgm:spPr/>
      <dgm:t>
        <a:bodyPr/>
        <a:lstStyle/>
        <a:p>
          <a:pPr algn="ctr"/>
          <a:r>
            <a:rPr lang="ru-RU" sz="3200" b="1" dirty="0" smtClean="0">
              <a:solidFill>
                <a:schemeClr val="tx1"/>
              </a:solidFill>
              <a:latin typeface="Arial" pitchFamily="34" charset="0"/>
              <a:cs typeface="Arial" pitchFamily="34" charset="0"/>
            </a:rPr>
            <a:t>Греко-македонское завоевание опустошило и разорило среднеазиатские земли. Было уничтожено очень много людей. Многие города были разрушены</a:t>
          </a:r>
          <a:endParaRPr lang="ru-RU" sz="3200" dirty="0">
            <a:solidFill>
              <a:schemeClr val="tx1"/>
            </a:solidFill>
            <a:latin typeface="Arial" pitchFamily="34" charset="0"/>
            <a:cs typeface="Arial" pitchFamily="34" charset="0"/>
          </a:endParaRPr>
        </a:p>
      </dgm:t>
    </dgm:pt>
    <dgm:pt modelId="{7A85CDD6-CDD3-43FC-BE51-9A0BBBD1B02F}" type="parTrans" cxnId="{C3B11FC0-24FA-48D6-95F4-6B5F31692683}">
      <dgm:prSet/>
      <dgm:spPr/>
      <dgm:t>
        <a:bodyPr/>
        <a:lstStyle/>
        <a:p>
          <a:endParaRPr lang="ru-RU"/>
        </a:p>
      </dgm:t>
    </dgm:pt>
    <dgm:pt modelId="{5849ADE6-16BA-42F7-834D-99628BE412DD}" type="sibTrans" cxnId="{C3B11FC0-24FA-48D6-95F4-6B5F31692683}">
      <dgm:prSet/>
      <dgm:spPr/>
      <dgm:t>
        <a:bodyPr/>
        <a:lstStyle/>
        <a:p>
          <a:endParaRPr lang="ru-RU"/>
        </a:p>
      </dgm:t>
    </dgm:pt>
    <dgm:pt modelId="{4BB09CC2-09DD-4428-84EB-86F16775E54F}">
      <dgm:prSet custT="1">
        <dgm:style>
          <a:lnRef idx="1">
            <a:schemeClr val="accent2"/>
          </a:lnRef>
          <a:fillRef idx="2">
            <a:schemeClr val="accent2"/>
          </a:fillRef>
          <a:effectRef idx="1">
            <a:schemeClr val="accent2"/>
          </a:effectRef>
          <a:fontRef idx="minor">
            <a:schemeClr val="dk1"/>
          </a:fontRef>
        </dgm:style>
      </dgm:prSet>
      <dgm:spPr/>
      <dgm:t>
        <a:bodyPr/>
        <a:lstStyle/>
        <a:p>
          <a:pPr algn="ctr"/>
          <a:r>
            <a:rPr lang="ru-RU" sz="3200" b="1" dirty="0" smtClean="0">
              <a:solidFill>
                <a:schemeClr val="tx1"/>
              </a:solidFill>
              <a:latin typeface="Arial" pitchFamily="34" charset="0"/>
              <a:cs typeface="Arial" pitchFamily="34" charset="0"/>
            </a:rPr>
            <a:t>По приказу Александра Македонского в Средней Азии было построено несколько городов, названных его именем -Александрия на </a:t>
          </a:r>
          <a:r>
            <a:rPr lang="ru-RU" sz="3200" b="1" dirty="0" err="1" smtClean="0">
              <a:solidFill>
                <a:schemeClr val="tx1"/>
              </a:solidFill>
              <a:latin typeface="Arial" pitchFamily="34" charset="0"/>
              <a:cs typeface="Arial" pitchFamily="34" charset="0"/>
            </a:rPr>
            <a:t>Оксе</a:t>
          </a:r>
          <a:r>
            <a:rPr lang="ru-RU" sz="3200" b="1" dirty="0" smtClean="0">
              <a:solidFill>
                <a:schemeClr val="tx1"/>
              </a:solidFill>
              <a:latin typeface="Arial" pitchFamily="34" charset="0"/>
              <a:cs typeface="Arial" pitchFamily="34" charset="0"/>
            </a:rPr>
            <a:t>, и т.д.</a:t>
          </a:r>
        </a:p>
      </dgm:t>
    </dgm:pt>
    <dgm:pt modelId="{B7D12354-430B-4601-BE99-B5D1E7E2C2D5}" type="parTrans" cxnId="{9711BE51-C10F-49AA-B03A-03FD9E409633}">
      <dgm:prSet/>
      <dgm:spPr/>
      <dgm:t>
        <a:bodyPr/>
        <a:lstStyle/>
        <a:p>
          <a:endParaRPr lang="ru-RU"/>
        </a:p>
      </dgm:t>
    </dgm:pt>
    <dgm:pt modelId="{72B25A76-1EEB-40FD-A5DC-06C3E2D120BF}" type="sibTrans" cxnId="{9711BE51-C10F-49AA-B03A-03FD9E409633}">
      <dgm:prSet/>
      <dgm:spPr/>
      <dgm:t>
        <a:bodyPr/>
        <a:lstStyle/>
        <a:p>
          <a:endParaRPr lang="ru-RU"/>
        </a:p>
      </dgm:t>
    </dgm:pt>
    <dgm:pt modelId="{1E94296E-5E35-4562-AE22-D8CCDC1A55E5}" type="pres">
      <dgm:prSet presAssocID="{E3DDD069-A6BC-42CB-8606-0E92276A002C}" presName="outerComposite" presStyleCnt="0">
        <dgm:presLayoutVars>
          <dgm:chMax val="5"/>
          <dgm:dir/>
          <dgm:resizeHandles val="exact"/>
        </dgm:presLayoutVars>
      </dgm:prSet>
      <dgm:spPr/>
      <dgm:t>
        <a:bodyPr/>
        <a:lstStyle/>
        <a:p>
          <a:endParaRPr lang="ru-RU"/>
        </a:p>
      </dgm:t>
    </dgm:pt>
    <dgm:pt modelId="{5D67C9DD-D23F-4E4C-A6A4-35401435D700}" type="pres">
      <dgm:prSet presAssocID="{E3DDD069-A6BC-42CB-8606-0E92276A002C}" presName="dummyMaxCanvas" presStyleCnt="0">
        <dgm:presLayoutVars/>
      </dgm:prSet>
      <dgm:spPr/>
    </dgm:pt>
    <dgm:pt modelId="{ECE5302E-FB7B-405B-8D11-7D16B1358887}" type="pres">
      <dgm:prSet presAssocID="{E3DDD069-A6BC-42CB-8606-0E92276A002C}" presName="TwoNodes_1" presStyleLbl="node1" presStyleIdx="0" presStyleCnt="2">
        <dgm:presLayoutVars>
          <dgm:bulletEnabled val="1"/>
        </dgm:presLayoutVars>
      </dgm:prSet>
      <dgm:spPr/>
      <dgm:t>
        <a:bodyPr/>
        <a:lstStyle/>
        <a:p>
          <a:endParaRPr lang="ru-RU"/>
        </a:p>
      </dgm:t>
    </dgm:pt>
    <dgm:pt modelId="{C761CDFD-8B39-449B-BF8F-DFA90B49397F}" type="pres">
      <dgm:prSet presAssocID="{E3DDD069-A6BC-42CB-8606-0E92276A002C}" presName="TwoNodes_2" presStyleLbl="node1" presStyleIdx="1" presStyleCnt="2">
        <dgm:presLayoutVars>
          <dgm:bulletEnabled val="1"/>
        </dgm:presLayoutVars>
      </dgm:prSet>
      <dgm:spPr/>
      <dgm:t>
        <a:bodyPr/>
        <a:lstStyle/>
        <a:p>
          <a:endParaRPr lang="ru-RU"/>
        </a:p>
      </dgm:t>
    </dgm:pt>
    <dgm:pt modelId="{D3934D95-FB2E-4808-8309-AB957CE1D345}" type="pres">
      <dgm:prSet presAssocID="{E3DDD069-A6BC-42CB-8606-0E92276A002C}" presName="TwoConn_1-2" presStyleLbl="fgAccFollowNode1" presStyleIdx="0" presStyleCnt="1">
        <dgm:presLayoutVars>
          <dgm:bulletEnabled val="1"/>
        </dgm:presLayoutVars>
      </dgm:prSet>
      <dgm:spPr/>
      <dgm:t>
        <a:bodyPr/>
        <a:lstStyle/>
        <a:p>
          <a:endParaRPr lang="ru-RU"/>
        </a:p>
      </dgm:t>
    </dgm:pt>
    <dgm:pt modelId="{0A7F81E5-3A47-4F73-8B53-1FAD7279FB9B}" type="pres">
      <dgm:prSet presAssocID="{E3DDD069-A6BC-42CB-8606-0E92276A002C}" presName="TwoNodes_1_text" presStyleLbl="node1" presStyleIdx="1" presStyleCnt="2">
        <dgm:presLayoutVars>
          <dgm:bulletEnabled val="1"/>
        </dgm:presLayoutVars>
      </dgm:prSet>
      <dgm:spPr/>
      <dgm:t>
        <a:bodyPr/>
        <a:lstStyle/>
        <a:p>
          <a:endParaRPr lang="ru-RU"/>
        </a:p>
      </dgm:t>
    </dgm:pt>
    <dgm:pt modelId="{D9D78607-DB2E-4327-B4CE-399C6BDD53DF}" type="pres">
      <dgm:prSet presAssocID="{E3DDD069-A6BC-42CB-8606-0E92276A002C}" presName="TwoNodes_2_text" presStyleLbl="node1" presStyleIdx="1" presStyleCnt="2">
        <dgm:presLayoutVars>
          <dgm:bulletEnabled val="1"/>
        </dgm:presLayoutVars>
      </dgm:prSet>
      <dgm:spPr/>
      <dgm:t>
        <a:bodyPr/>
        <a:lstStyle/>
        <a:p>
          <a:endParaRPr lang="ru-RU"/>
        </a:p>
      </dgm:t>
    </dgm:pt>
  </dgm:ptLst>
  <dgm:cxnLst>
    <dgm:cxn modelId="{B8C50773-66AA-4830-B80F-EC8E6DFA68AE}" type="presOf" srcId="{4BB09CC2-09DD-4428-84EB-86F16775E54F}" destId="{C761CDFD-8B39-449B-BF8F-DFA90B49397F}" srcOrd="0" destOrd="0" presId="urn:microsoft.com/office/officeart/2005/8/layout/vProcess5"/>
    <dgm:cxn modelId="{9711BE51-C10F-49AA-B03A-03FD9E409633}" srcId="{E3DDD069-A6BC-42CB-8606-0E92276A002C}" destId="{4BB09CC2-09DD-4428-84EB-86F16775E54F}" srcOrd="1" destOrd="0" parTransId="{B7D12354-430B-4601-BE99-B5D1E7E2C2D5}" sibTransId="{72B25A76-1EEB-40FD-A5DC-06C3E2D120BF}"/>
    <dgm:cxn modelId="{F408522F-4141-49D1-AE2F-4BEC093D46B6}" type="presOf" srcId="{5849ADE6-16BA-42F7-834D-99628BE412DD}" destId="{D3934D95-FB2E-4808-8309-AB957CE1D345}" srcOrd="0" destOrd="0" presId="urn:microsoft.com/office/officeart/2005/8/layout/vProcess5"/>
    <dgm:cxn modelId="{BE59311A-3C27-4CF0-BA41-E46E4136A10E}" type="presOf" srcId="{35824A10-D420-46B8-9C36-B20087DB3ABA}" destId="{0A7F81E5-3A47-4F73-8B53-1FAD7279FB9B}" srcOrd="1" destOrd="0" presId="urn:microsoft.com/office/officeart/2005/8/layout/vProcess5"/>
    <dgm:cxn modelId="{6A62F35C-69E9-4BD7-91DD-45C907BC3623}" type="presOf" srcId="{E3DDD069-A6BC-42CB-8606-0E92276A002C}" destId="{1E94296E-5E35-4562-AE22-D8CCDC1A55E5}" srcOrd="0" destOrd="0" presId="urn:microsoft.com/office/officeart/2005/8/layout/vProcess5"/>
    <dgm:cxn modelId="{3A3F89E4-EF4B-4D09-AA16-AE8437085FF8}" type="presOf" srcId="{35824A10-D420-46B8-9C36-B20087DB3ABA}" destId="{ECE5302E-FB7B-405B-8D11-7D16B1358887}" srcOrd="0" destOrd="0" presId="urn:microsoft.com/office/officeart/2005/8/layout/vProcess5"/>
    <dgm:cxn modelId="{C3B11FC0-24FA-48D6-95F4-6B5F31692683}" srcId="{E3DDD069-A6BC-42CB-8606-0E92276A002C}" destId="{35824A10-D420-46B8-9C36-B20087DB3ABA}" srcOrd="0" destOrd="0" parTransId="{7A85CDD6-CDD3-43FC-BE51-9A0BBBD1B02F}" sibTransId="{5849ADE6-16BA-42F7-834D-99628BE412DD}"/>
    <dgm:cxn modelId="{AD659235-3D1F-4B15-94F5-E1B41E35CBC0}" type="presOf" srcId="{4BB09CC2-09DD-4428-84EB-86F16775E54F}" destId="{D9D78607-DB2E-4327-B4CE-399C6BDD53DF}" srcOrd="1" destOrd="0" presId="urn:microsoft.com/office/officeart/2005/8/layout/vProcess5"/>
    <dgm:cxn modelId="{1CCF1AEE-28EE-42E5-8CEC-BF3B932D0DFA}" type="presParOf" srcId="{1E94296E-5E35-4562-AE22-D8CCDC1A55E5}" destId="{5D67C9DD-D23F-4E4C-A6A4-35401435D700}" srcOrd="0" destOrd="0" presId="urn:microsoft.com/office/officeart/2005/8/layout/vProcess5"/>
    <dgm:cxn modelId="{12F1C440-7936-44DE-A87A-0ABC1BDD2C0E}" type="presParOf" srcId="{1E94296E-5E35-4562-AE22-D8CCDC1A55E5}" destId="{ECE5302E-FB7B-405B-8D11-7D16B1358887}" srcOrd="1" destOrd="0" presId="urn:microsoft.com/office/officeart/2005/8/layout/vProcess5"/>
    <dgm:cxn modelId="{DB30BEA2-538F-4DF4-A37A-03F1431D7487}" type="presParOf" srcId="{1E94296E-5E35-4562-AE22-D8CCDC1A55E5}" destId="{C761CDFD-8B39-449B-BF8F-DFA90B49397F}" srcOrd="2" destOrd="0" presId="urn:microsoft.com/office/officeart/2005/8/layout/vProcess5"/>
    <dgm:cxn modelId="{45DE4B88-F432-4C34-8C5A-7F245A8FB60D}" type="presParOf" srcId="{1E94296E-5E35-4562-AE22-D8CCDC1A55E5}" destId="{D3934D95-FB2E-4808-8309-AB957CE1D345}" srcOrd="3" destOrd="0" presId="urn:microsoft.com/office/officeart/2005/8/layout/vProcess5"/>
    <dgm:cxn modelId="{161AB0C7-FB96-4B13-A8BF-E7B10DEB8038}" type="presParOf" srcId="{1E94296E-5E35-4562-AE22-D8CCDC1A55E5}" destId="{0A7F81E5-3A47-4F73-8B53-1FAD7279FB9B}" srcOrd="4" destOrd="0" presId="urn:microsoft.com/office/officeart/2005/8/layout/vProcess5"/>
    <dgm:cxn modelId="{7898C3D6-16FD-431D-911A-9D564BEC333C}" type="presParOf" srcId="{1E94296E-5E35-4562-AE22-D8CCDC1A55E5}" destId="{D9D78607-DB2E-4327-B4CE-399C6BDD53DF}"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DD069-A6BC-42CB-8606-0E92276A002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D45C7D80-CE34-495F-AE6D-1B6A94D799F5}">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gn="ctr"/>
          <a:r>
            <a:rPr lang="ru-RU" sz="3000" b="1" dirty="0" smtClean="0">
              <a:solidFill>
                <a:schemeClr val="tx1"/>
              </a:solidFill>
              <a:latin typeface="Arial" pitchFamily="34" charset="0"/>
              <a:cs typeface="Arial" pitchFamily="34" charset="0"/>
            </a:rPr>
            <a:t>Постепенно возрождаются ремёсла и торговля. Происходит слияние традиций местной и греческой культур</a:t>
          </a:r>
          <a:endParaRPr lang="ru-RU" sz="3000" dirty="0">
            <a:solidFill>
              <a:schemeClr val="tx1"/>
            </a:solidFill>
            <a:latin typeface="Arial" pitchFamily="34" charset="0"/>
            <a:cs typeface="Arial" pitchFamily="34" charset="0"/>
          </a:endParaRPr>
        </a:p>
      </dgm:t>
    </dgm:pt>
    <dgm:pt modelId="{C6E2CF75-A7CD-4F13-85D2-3A7EE90265B6}" type="parTrans" cxnId="{8366E87E-1D68-4696-A3A1-ABBA067D2D63}">
      <dgm:prSet/>
      <dgm:spPr/>
      <dgm:t>
        <a:bodyPr/>
        <a:lstStyle/>
        <a:p>
          <a:endParaRPr lang="ru-RU"/>
        </a:p>
      </dgm:t>
    </dgm:pt>
    <dgm:pt modelId="{719D8449-61AA-498E-B66D-157C78E631E6}" type="sibTrans" cxnId="{8366E87E-1D68-4696-A3A1-ABBA067D2D63}">
      <dgm:prSet/>
      <dgm:spPr/>
      <dgm:t>
        <a:bodyPr/>
        <a:lstStyle/>
        <a:p>
          <a:endParaRPr lang="ru-RU"/>
        </a:p>
      </dgm:t>
    </dgm:pt>
    <dgm:pt modelId="{D415F680-1A71-44F3-837E-0AF14E34AF32}">
      <dgm:prSet custT="1">
        <dgm:style>
          <a:lnRef idx="1">
            <a:schemeClr val="accent6"/>
          </a:lnRef>
          <a:fillRef idx="2">
            <a:schemeClr val="accent6"/>
          </a:fillRef>
          <a:effectRef idx="1">
            <a:schemeClr val="accent6"/>
          </a:effectRef>
          <a:fontRef idx="minor">
            <a:schemeClr val="dk1"/>
          </a:fontRef>
        </dgm:style>
      </dgm:prSet>
      <dgm:spPr/>
      <dgm:t>
        <a:bodyPr/>
        <a:lstStyle/>
        <a:p>
          <a:pPr algn="ctr"/>
          <a:r>
            <a:rPr lang="ru-RU" sz="3000" b="1" dirty="0" smtClean="0">
              <a:solidFill>
                <a:schemeClr val="tx1"/>
              </a:solidFill>
              <a:latin typeface="Arial" pitchFamily="34" charset="0"/>
              <a:cs typeface="Arial" pitchFamily="34" charset="0"/>
            </a:rPr>
            <a:t>Одни из них были основаны на месте разрушенных согдийских и бактрийских городов, другие созданы как новые опорные пункты</a:t>
          </a:r>
        </a:p>
      </dgm:t>
    </dgm:pt>
    <dgm:pt modelId="{2961F8E4-126D-4719-AF24-C6B6D5AF1448}" type="parTrans" cxnId="{085FC2E4-2A11-4299-83E6-7DFB427489CC}">
      <dgm:prSet/>
      <dgm:spPr/>
      <dgm:t>
        <a:bodyPr/>
        <a:lstStyle/>
        <a:p>
          <a:endParaRPr lang="ru-RU"/>
        </a:p>
      </dgm:t>
    </dgm:pt>
    <dgm:pt modelId="{FD4A6FB0-B725-4BF1-9355-E1786E32A559}" type="sibTrans" cxnId="{085FC2E4-2A11-4299-83E6-7DFB427489CC}">
      <dgm:prSet/>
      <dgm:spPr/>
      <dgm:t>
        <a:bodyPr/>
        <a:lstStyle/>
        <a:p>
          <a:endParaRPr lang="ru-RU"/>
        </a:p>
      </dgm:t>
    </dgm:pt>
    <dgm:pt modelId="{570B9FB2-18EF-4587-9C45-BF9026E144C8}">
      <dgm:prSet custT="1">
        <dgm:style>
          <a:lnRef idx="1">
            <a:schemeClr val="accent4"/>
          </a:lnRef>
          <a:fillRef idx="2">
            <a:schemeClr val="accent4"/>
          </a:fillRef>
          <a:effectRef idx="1">
            <a:schemeClr val="accent4"/>
          </a:effectRef>
          <a:fontRef idx="minor">
            <a:schemeClr val="dk1"/>
          </a:fontRef>
        </dgm:style>
      </dgm:prSet>
      <dgm:spPr/>
      <dgm:t>
        <a:bodyPr/>
        <a:lstStyle/>
        <a:p>
          <a:pPr algn="ctr"/>
          <a:r>
            <a:rPr lang="ru-RU" sz="3000" b="1" dirty="0" smtClean="0">
              <a:solidFill>
                <a:schemeClr val="tx1"/>
              </a:solidFill>
              <a:latin typeface="Arial" pitchFamily="34" charset="0"/>
              <a:cs typeface="Arial" pitchFamily="34" charset="0"/>
            </a:rPr>
            <a:t>Пехота и конница </a:t>
          </a:r>
          <a:r>
            <a:rPr lang="ru-RU" sz="3000" b="1" dirty="0" err="1" smtClean="0">
              <a:solidFill>
                <a:schemeClr val="tx1"/>
              </a:solidFill>
              <a:latin typeface="Arial" pitchFamily="34" charset="0"/>
              <a:cs typeface="Arial" pitchFamily="34" charset="0"/>
            </a:rPr>
            <a:t>греко-македонцев</a:t>
          </a:r>
          <a:r>
            <a:rPr lang="ru-RU" sz="3000" b="1" dirty="0" smtClean="0">
              <a:solidFill>
                <a:schemeClr val="tx1"/>
              </a:solidFill>
              <a:latin typeface="Arial" pitchFamily="34" charset="0"/>
              <a:cs typeface="Arial" pitchFamily="34" charset="0"/>
            </a:rPr>
            <a:t> пополнялись за счёт молодых </a:t>
          </a:r>
          <a:r>
            <a:rPr lang="ru-RU" sz="3000" b="1" dirty="0" err="1" smtClean="0">
              <a:solidFill>
                <a:schemeClr val="tx1"/>
              </a:solidFill>
              <a:latin typeface="Arial" pitchFamily="34" charset="0"/>
              <a:cs typeface="Arial" pitchFamily="34" charset="0"/>
            </a:rPr>
            <a:t>бактрийцев</a:t>
          </a:r>
          <a:r>
            <a:rPr lang="ru-RU" sz="3000" b="1" dirty="0" smtClean="0">
              <a:solidFill>
                <a:schemeClr val="tx1"/>
              </a:solidFill>
              <a:latin typeface="Arial" pitchFamily="34" charset="0"/>
              <a:cs typeface="Arial" pitchFamily="34" charset="0"/>
            </a:rPr>
            <a:t> и </a:t>
          </a:r>
          <a:r>
            <a:rPr lang="ru-RU" sz="3000" b="1" dirty="0" err="1" smtClean="0">
              <a:solidFill>
                <a:schemeClr val="tx1"/>
              </a:solidFill>
              <a:latin typeface="Arial" pitchFamily="34" charset="0"/>
              <a:cs typeface="Arial" pitchFamily="34" charset="0"/>
            </a:rPr>
            <a:t>согдийцев</a:t>
          </a:r>
          <a:r>
            <a:rPr lang="ru-RU" sz="3000" b="1" dirty="0" smtClean="0">
              <a:solidFill>
                <a:schemeClr val="tx1"/>
              </a:solidFill>
              <a:latin typeface="Arial" pitchFamily="34" charset="0"/>
              <a:cs typeface="Arial" pitchFamily="34" charset="0"/>
            </a:rPr>
            <a:t>, вооружённых по македонскому образцу</a:t>
          </a:r>
          <a:endParaRPr lang="ru-RU" sz="3000" dirty="0">
            <a:solidFill>
              <a:schemeClr val="tx1"/>
            </a:solidFill>
            <a:latin typeface="Arial" pitchFamily="34" charset="0"/>
            <a:cs typeface="Arial" pitchFamily="34" charset="0"/>
          </a:endParaRPr>
        </a:p>
      </dgm:t>
    </dgm:pt>
    <dgm:pt modelId="{5AC7602C-1B26-42FB-9F8C-44B57C10A335}" type="parTrans" cxnId="{B8C8E3E8-F077-4FD6-B0A0-4B4C195A0B58}">
      <dgm:prSet/>
      <dgm:spPr/>
      <dgm:t>
        <a:bodyPr/>
        <a:lstStyle/>
        <a:p>
          <a:endParaRPr lang="ru-RU"/>
        </a:p>
      </dgm:t>
    </dgm:pt>
    <dgm:pt modelId="{68345A8A-DA67-4FE0-8C47-3BE19752947A}" type="sibTrans" cxnId="{B8C8E3E8-F077-4FD6-B0A0-4B4C195A0B58}">
      <dgm:prSet/>
      <dgm:spPr/>
      <dgm:t>
        <a:bodyPr/>
        <a:lstStyle/>
        <a:p>
          <a:endParaRPr lang="ru-RU"/>
        </a:p>
      </dgm:t>
    </dgm:pt>
    <dgm:pt modelId="{1E94296E-5E35-4562-AE22-D8CCDC1A55E5}" type="pres">
      <dgm:prSet presAssocID="{E3DDD069-A6BC-42CB-8606-0E92276A002C}" presName="outerComposite" presStyleCnt="0">
        <dgm:presLayoutVars>
          <dgm:chMax val="5"/>
          <dgm:dir/>
          <dgm:resizeHandles val="exact"/>
        </dgm:presLayoutVars>
      </dgm:prSet>
      <dgm:spPr/>
      <dgm:t>
        <a:bodyPr/>
        <a:lstStyle/>
        <a:p>
          <a:endParaRPr lang="ru-RU"/>
        </a:p>
      </dgm:t>
    </dgm:pt>
    <dgm:pt modelId="{5D67C9DD-D23F-4E4C-A6A4-35401435D700}" type="pres">
      <dgm:prSet presAssocID="{E3DDD069-A6BC-42CB-8606-0E92276A002C}" presName="dummyMaxCanvas" presStyleCnt="0">
        <dgm:presLayoutVars/>
      </dgm:prSet>
      <dgm:spPr/>
    </dgm:pt>
    <dgm:pt modelId="{73952EAC-AC19-4485-B5B9-3A9D3698A333}" type="pres">
      <dgm:prSet presAssocID="{E3DDD069-A6BC-42CB-8606-0E92276A002C}" presName="ThreeNodes_1" presStyleLbl="node1" presStyleIdx="0" presStyleCnt="3">
        <dgm:presLayoutVars>
          <dgm:bulletEnabled val="1"/>
        </dgm:presLayoutVars>
      </dgm:prSet>
      <dgm:spPr/>
      <dgm:t>
        <a:bodyPr/>
        <a:lstStyle/>
        <a:p>
          <a:endParaRPr lang="ru-RU"/>
        </a:p>
      </dgm:t>
    </dgm:pt>
    <dgm:pt modelId="{0D0224B0-E6DD-4D4A-805D-4FBC0DC93864}" type="pres">
      <dgm:prSet presAssocID="{E3DDD069-A6BC-42CB-8606-0E92276A002C}" presName="ThreeNodes_2" presStyleLbl="node1" presStyleIdx="1" presStyleCnt="3">
        <dgm:presLayoutVars>
          <dgm:bulletEnabled val="1"/>
        </dgm:presLayoutVars>
      </dgm:prSet>
      <dgm:spPr/>
      <dgm:t>
        <a:bodyPr/>
        <a:lstStyle/>
        <a:p>
          <a:endParaRPr lang="ru-RU"/>
        </a:p>
      </dgm:t>
    </dgm:pt>
    <dgm:pt modelId="{F53E61E1-47BE-4570-918E-6D58910DE301}" type="pres">
      <dgm:prSet presAssocID="{E3DDD069-A6BC-42CB-8606-0E92276A002C}" presName="ThreeNodes_3" presStyleLbl="node1" presStyleIdx="2" presStyleCnt="3">
        <dgm:presLayoutVars>
          <dgm:bulletEnabled val="1"/>
        </dgm:presLayoutVars>
      </dgm:prSet>
      <dgm:spPr/>
      <dgm:t>
        <a:bodyPr/>
        <a:lstStyle/>
        <a:p>
          <a:endParaRPr lang="ru-RU"/>
        </a:p>
      </dgm:t>
    </dgm:pt>
    <dgm:pt modelId="{4E4B83E7-BC66-4419-8508-2568B6E0FEB5}" type="pres">
      <dgm:prSet presAssocID="{E3DDD069-A6BC-42CB-8606-0E92276A002C}" presName="ThreeConn_1-2" presStyleLbl="fgAccFollowNode1" presStyleIdx="0" presStyleCnt="2">
        <dgm:presLayoutVars>
          <dgm:bulletEnabled val="1"/>
        </dgm:presLayoutVars>
      </dgm:prSet>
      <dgm:spPr/>
      <dgm:t>
        <a:bodyPr/>
        <a:lstStyle/>
        <a:p>
          <a:endParaRPr lang="ru-RU"/>
        </a:p>
      </dgm:t>
    </dgm:pt>
    <dgm:pt modelId="{6762097D-018F-48C9-88AD-D744A0CB8C49}" type="pres">
      <dgm:prSet presAssocID="{E3DDD069-A6BC-42CB-8606-0E92276A002C}" presName="ThreeConn_2-3" presStyleLbl="fgAccFollowNode1" presStyleIdx="1" presStyleCnt="2">
        <dgm:presLayoutVars>
          <dgm:bulletEnabled val="1"/>
        </dgm:presLayoutVars>
      </dgm:prSet>
      <dgm:spPr/>
      <dgm:t>
        <a:bodyPr/>
        <a:lstStyle/>
        <a:p>
          <a:endParaRPr lang="ru-RU"/>
        </a:p>
      </dgm:t>
    </dgm:pt>
    <dgm:pt modelId="{99A9AEC0-9AE3-435D-911D-40667144A08E}" type="pres">
      <dgm:prSet presAssocID="{E3DDD069-A6BC-42CB-8606-0E92276A002C}" presName="ThreeNodes_1_text" presStyleLbl="node1" presStyleIdx="2" presStyleCnt="3">
        <dgm:presLayoutVars>
          <dgm:bulletEnabled val="1"/>
        </dgm:presLayoutVars>
      </dgm:prSet>
      <dgm:spPr/>
      <dgm:t>
        <a:bodyPr/>
        <a:lstStyle/>
        <a:p>
          <a:endParaRPr lang="ru-RU"/>
        </a:p>
      </dgm:t>
    </dgm:pt>
    <dgm:pt modelId="{4AA0ADFE-E768-45A3-ADE8-0AB0E9ED6C81}" type="pres">
      <dgm:prSet presAssocID="{E3DDD069-A6BC-42CB-8606-0E92276A002C}" presName="ThreeNodes_2_text" presStyleLbl="node1" presStyleIdx="2" presStyleCnt="3">
        <dgm:presLayoutVars>
          <dgm:bulletEnabled val="1"/>
        </dgm:presLayoutVars>
      </dgm:prSet>
      <dgm:spPr/>
      <dgm:t>
        <a:bodyPr/>
        <a:lstStyle/>
        <a:p>
          <a:endParaRPr lang="ru-RU"/>
        </a:p>
      </dgm:t>
    </dgm:pt>
    <dgm:pt modelId="{41D08EAC-C082-465E-A030-AC04E1BE9EFA}" type="pres">
      <dgm:prSet presAssocID="{E3DDD069-A6BC-42CB-8606-0E92276A002C}" presName="ThreeNodes_3_text" presStyleLbl="node1" presStyleIdx="2" presStyleCnt="3">
        <dgm:presLayoutVars>
          <dgm:bulletEnabled val="1"/>
        </dgm:presLayoutVars>
      </dgm:prSet>
      <dgm:spPr/>
      <dgm:t>
        <a:bodyPr/>
        <a:lstStyle/>
        <a:p>
          <a:endParaRPr lang="ru-RU"/>
        </a:p>
      </dgm:t>
    </dgm:pt>
  </dgm:ptLst>
  <dgm:cxnLst>
    <dgm:cxn modelId="{9D0D2A48-842B-4C68-8AE2-C1A8992901E2}" type="presOf" srcId="{D45C7D80-CE34-495F-AE6D-1B6A94D799F5}" destId="{73952EAC-AC19-4485-B5B9-3A9D3698A333}" srcOrd="0" destOrd="0" presId="urn:microsoft.com/office/officeart/2005/8/layout/vProcess5"/>
    <dgm:cxn modelId="{0D08CEFB-CCAB-470C-9071-7AE5C6EEC2AA}" type="presOf" srcId="{68345A8A-DA67-4FE0-8C47-3BE19752947A}" destId="{6762097D-018F-48C9-88AD-D744A0CB8C49}" srcOrd="0" destOrd="0" presId="urn:microsoft.com/office/officeart/2005/8/layout/vProcess5"/>
    <dgm:cxn modelId="{8CBBD571-0C8A-4ED3-A5FC-402F7FAA05F7}" type="presOf" srcId="{570B9FB2-18EF-4587-9C45-BF9026E144C8}" destId="{0D0224B0-E6DD-4D4A-805D-4FBC0DC93864}" srcOrd="0" destOrd="0" presId="urn:microsoft.com/office/officeart/2005/8/layout/vProcess5"/>
    <dgm:cxn modelId="{F3E94868-9B1A-4A17-97B9-3C2A61FAD807}" type="presOf" srcId="{D415F680-1A71-44F3-837E-0AF14E34AF32}" destId="{41D08EAC-C082-465E-A030-AC04E1BE9EFA}" srcOrd="1" destOrd="0" presId="urn:microsoft.com/office/officeart/2005/8/layout/vProcess5"/>
    <dgm:cxn modelId="{C9023C87-DB8D-40EA-9ED4-A2E925D8C56B}" type="presOf" srcId="{E3DDD069-A6BC-42CB-8606-0E92276A002C}" destId="{1E94296E-5E35-4562-AE22-D8CCDC1A55E5}" srcOrd="0" destOrd="0" presId="urn:microsoft.com/office/officeart/2005/8/layout/vProcess5"/>
    <dgm:cxn modelId="{8366E87E-1D68-4696-A3A1-ABBA067D2D63}" srcId="{E3DDD069-A6BC-42CB-8606-0E92276A002C}" destId="{D45C7D80-CE34-495F-AE6D-1B6A94D799F5}" srcOrd="0" destOrd="0" parTransId="{C6E2CF75-A7CD-4F13-85D2-3A7EE90265B6}" sibTransId="{719D8449-61AA-498E-B66D-157C78E631E6}"/>
    <dgm:cxn modelId="{9F118139-249B-4AAD-8613-14F3AC6FB2EA}" type="presOf" srcId="{719D8449-61AA-498E-B66D-157C78E631E6}" destId="{4E4B83E7-BC66-4419-8508-2568B6E0FEB5}" srcOrd="0" destOrd="0" presId="urn:microsoft.com/office/officeart/2005/8/layout/vProcess5"/>
    <dgm:cxn modelId="{975B90D1-E1FD-4BF6-8C65-1E019AFC5991}" type="presOf" srcId="{570B9FB2-18EF-4587-9C45-BF9026E144C8}" destId="{4AA0ADFE-E768-45A3-ADE8-0AB0E9ED6C81}" srcOrd="1" destOrd="0" presId="urn:microsoft.com/office/officeart/2005/8/layout/vProcess5"/>
    <dgm:cxn modelId="{085FC2E4-2A11-4299-83E6-7DFB427489CC}" srcId="{E3DDD069-A6BC-42CB-8606-0E92276A002C}" destId="{D415F680-1A71-44F3-837E-0AF14E34AF32}" srcOrd="2" destOrd="0" parTransId="{2961F8E4-126D-4719-AF24-C6B6D5AF1448}" sibTransId="{FD4A6FB0-B725-4BF1-9355-E1786E32A559}"/>
    <dgm:cxn modelId="{249F0A02-B5CD-4521-AB01-B586B4D1FC18}" type="presOf" srcId="{D45C7D80-CE34-495F-AE6D-1B6A94D799F5}" destId="{99A9AEC0-9AE3-435D-911D-40667144A08E}" srcOrd="1" destOrd="0" presId="urn:microsoft.com/office/officeart/2005/8/layout/vProcess5"/>
    <dgm:cxn modelId="{74C46D40-F611-4714-8D70-AE0F1E1DE0CD}" type="presOf" srcId="{D415F680-1A71-44F3-837E-0AF14E34AF32}" destId="{F53E61E1-47BE-4570-918E-6D58910DE301}" srcOrd="0" destOrd="0" presId="urn:microsoft.com/office/officeart/2005/8/layout/vProcess5"/>
    <dgm:cxn modelId="{B8C8E3E8-F077-4FD6-B0A0-4B4C195A0B58}" srcId="{E3DDD069-A6BC-42CB-8606-0E92276A002C}" destId="{570B9FB2-18EF-4587-9C45-BF9026E144C8}" srcOrd="1" destOrd="0" parTransId="{5AC7602C-1B26-42FB-9F8C-44B57C10A335}" sibTransId="{68345A8A-DA67-4FE0-8C47-3BE19752947A}"/>
    <dgm:cxn modelId="{025ADEB0-D110-4CDF-B7A8-A7593F633BAF}" type="presParOf" srcId="{1E94296E-5E35-4562-AE22-D8CCDC1A55E5}" destId="{5D67C9DD-D23F-4E4C-A6A4-35401435D700}" srcOrd="0" destOrd="0" presId="urn:microsoft.com/office/officeart/2005/8/layout/vProcess5"/>
    <dgm:cxn modelId="{84B55A6E-AAAB-4AB2-AF67-A18A58D418E0}" type="presParOf" srcId="{1E94296E-5E35-4562-AE22-D8CCDC1A55E5}" destId="{73952EAC-AC19-4485-B5B9-3A9D3698A333}" srcOrd="1" destOrd="0" presId="urn:microsoft.com/office/officeart/2005/8/layout/vProcess5"/>
    <dgm:cxn modelId="{6F1F0923-86A7-466E-BD33-321697BE176C}" type="presParOf" srcId="{1E94296E-5E35-4562-AE22-D8CCDC1A55E5}" destId="{0D0224B0-E6DD-4D4A-805D-4FBC0DC93864}" srcOrd="2" destOrd="0" presId="urn:microsoft.com/office/officeart/2005/8/layout/vProcess5"/>
    <dgm:cxn modelId="{5937A9B9-FB6F-4336-8336-659690B002EC}" type="presParOf" srcId="{1E94296E-5E35-4562-AE22-D8CCDC1A55E5}" destId="{F53E61E1-47BE-4570-918E-6D58910DE301}" srcOrd="3" destOrd="0" presId="urn:microsoft.com/office/officeart/2005/8/layout/vProcess5"/>
    <dgm:cxn modelId="{6F64176B-3459-4C4A-864C-119825871E42}" type="presParOf" srcId="{1E94296E-5E35-4562-AE22-D8CCDC1A55E5}" destId="{4E4B83E7-BC66-4419-8508-2568B6E0FEB5}" srcOrd="4" destOrd="0" presId="urn:microsoft.com/office/officeart/2005/8/layout/vProcess5"/>
    <dgm:cxn modelId="{0C201DB5-3C53-4E0B-922E-CB5464BA9158}" type="presParOf" srcId="{1E94296E-5E35-4562-AE22-D8CCDC1A55E5}" destId="{6762097D-018F-48C9-88AD-D744A0CB8C49}" srcOrd="5" destOrd="0" presId="urn:microsoft.com/office/officeart/2005/8/layout/vProcess5"/>
    <dgm:cxn modelId="{52E509CA-2375-4400-9D98-979178117757}" type="presParOf" srcId="{1E94296E-5E35-4562-AE22-D8CCDC1A55E5}" destId="{99A9AEC0-9AE3-435D-911D-40667144A08E}" srcOrd="6" destOrd="0" presId="urn:microsoft.com/office/officeart/2005/8/layout/vProcess5"/>
    <dgm:cxn modelId="{EAFF9F0A-6BC1-4BA5-951C-F4507F22D1FD}" type="presParOf" srcId="{1E94296E-5E35-4562-AE22-D8CCDC1A55E5}" destId="{4AA0ADFE-E768-45A3-ADE8-0AB0E9ED6C81}" srcOrd="7" destOrd="0" presId="urn:microsoft.com/office/officeart/2005/8/layout/vProcess5"/>
    <dgm:cxn modelId="{02821818-23D8-45B3-809C-FB4A0B46AE5D}" type="presParOf" srcId="{1E94296E-5E35-4562-AE22-D8CCDC1A55E5}" destId="{41D08EAC-C082-465E-A030-AC04E1BE9EFA}"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E5302E-FB7B-405B-8D11-7D16B1358887}">
      <dsp:nvSpPr>
        <dsp:cNvPr id="0" name=""/>
        <dsp:cNvSpPr/>
      </dsp:nvSpPr>
      <dsp:spPr>
        <a:xfrm>
          <a:off x="0" y="0"/>
          <a:ext cx="9854294" cy="252748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solidFill>
                <a:schemeClr val="tx1"/>
              </a:solidFill>
              <a:latin typeface="Arial" pitchFamily="34" charset="0"/>
              <a:cs typeface="Arial" pitchFamily="34" charset="0"/>
            </a:rPr>
            <a:t>Греко-македонское завоевание опустошило и разорило среднеазиатские земли. Было уничтожено очень много людей. Многие города были разрушены</a:t>
          </a:r>
          <a:endParaRPr lang="ru-RU" sz="3200" kern="1200" dirty="0">
            <a:solidFill>
              <a:schemeClr val="tx1"/>
            </a:solidFill>
            <a:latin typeface="Arial" pitchFamily="34" charset="0"/>
            <a:cs typeface="Arial" pitchFamily="34" charset="0"/>
          </a:endParaRPr>
        </a:p>
      </dsp:txBody>
      <dsp:txXfrm>
        <a:off x="0" y="0"/>
        <a:ext cx="7390001" cy="2527480"/>
      </dsp:txXfrm>
    </dsp:sp>
    <dsp:sp modelId="{C761CDFD-8B39-449B-BF8F-DFA90B49397F}">
      <dsp:nvSpPr>
        <dsp:cNvPr id="0" name=""/>
        <dsp:cNvSpPr/>
      </dsp:nvSpPr>
      <dsp:spPr>
        <a:xfrm>
          <a:off x="1738993" y="3089143"/>
          <a:ext cx="9854294" cy="252748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solidFill>
                <a:schemeClr val="tx1"/>
              </a:solidFill>
              <a:latin typeface="Arial" pitchFamily="34" charset="0"/>
              <a:cs typeface="Arial" pitchFamily="34" charset="0"/>
            </a:rPr>
            <a:t>По приказу Александра Македонского в Средней Азии было построено несколько городов, названных его именем -Александрия на </a:t>
          </a:r>
          <a:r>
            <a:rPr lang="ru-RU" sz="3200" b="1" kern="1200" dirty="0" err="1" smtClean="0">
              <a:solidFill>
                <a:schemeClr val="tx1"/>
              </a:solidFill>
              <a:latin typeface="Arial" pitchFamily="34" charset="0"/>
              <a:cs typeface="Arial" pitchFamily="34" charset="0"/>
            </a:rPr>
            <a:t>Оксе</a:t>
          </a:r>
          <a:r>
            <a:rPr lang="ru-RU" sz="3200" b="1" kern="1200" dirty="0" smtClean="0">
              <a:solidFill>
                <a:schemeClr val="tx1"/>
              </a:solidFill>
              <a:latin typeface="Arial" pitchFamily="34" charset="0"/>
              <a:cs typeface="Arial" pitchFamily="34" charset="0"/>
            </a:rPr>
            <a:t>, и т.д.</a:t>
          </a:r>
        </a:p>
      </dsp:txBody>
      <dsp:txXfrm>
        <a:off x="1738993" y="3089143"/>
        <a:ext cx="6472439" cy="2527480"/>
      </dsp:txXfrm>
    </dsp:sp>
    <dsp:sp modelId="{D3934D95-FB2E-4808-8309-AB957CE1D345}">
      <dsp:nvSpPr>
        <dsp:cNvPr id="0" name=""/>
        <dsp:cNvSpPr/>
      </dsp:nvSpPr>
      <dsp:spPr>
        <a:xfrm>
          <a:off x="8211432" y="1986880"/>
          <a:ext cx="1642862" cy="16428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8211432" y="1986880"/>
        <a:ext cx="1642862" cy="16428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952EAC-AC19-4485-B5B9-3A9D3698A333}">
      <dsp:nvSpPr>
        <dsp:cNvPr id="0" name=""/>
        <dsp:cNvSpPr/>
      </dsp:nvSpPr>
      <dsp:spPr>
        <a:xfrm>
          <a:off x="0" y="0"/>
          <a:ext cx="9854294" cy="1684987"/>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tx1"/>
              </a:solidFill>
              <a:latin typeface="Arial" pitchFamily="34" charset="0"/>
              <a:cs typeface="Arial" pitchFamily="34" charset="0"/>
            </a:rPr>
            <a:t>Постепенно возрождаются ремёсла и торговля. Происходит слияние традиций местной и греческой культур</a:t>
          </a:r>
          <a:endParaRPr lang="ru-RU" sz="3000" kern="1200" dirty="0">
            <a:solidFill>
              <a:schemeClr val="tx1"/>
            </a:solidFill>
            <a:latin typeface="Arial" pitchFamily="34" charset="0"/>
            <a:cs typeface="Arial" pitchFamily="34" charset="0"/>
          </a:endParaRPr>
        </a:p>
      </dsp:txBody>
      <dsp:txXfrm>
        <a:off x="0" y="0"/>
        <a:ext cx="8134765" cy="1684987"/>
      </dsp:txXfrm>
    </dsp:sp>
    <dsp:sp modelId="{0D0224B0-E6DD-4D4A-805D-4FBC0DC93864}">
      <dsp:nvSpPr>
        <dsp:cNvPr id="0" name=""/>
        <dsp:cNvSpPr/>
      </dsp:nvSpPr>
      <dsp:spPr>
        <a:xfrm>
          <a:off x="869496" y="1965818"/>
          <a:ext cx="9854294" cy="1684987"/>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tx1"/>
              </a:solidFill>
              <a:latin typeface="Arial" pitchFamily="34" charset="0"/>
              <a:cs typeface="Arial" pitchFamily="34" charset="0"/>
            </a:rPr>
            <a:t>Пехота и конница </a:t>
          </a:r>
          <a:r>
            <a:rPr lang="ru-RU" sz="3000" b="1" kern="1200" dirty="0" err="1" smtClean="0">
              <a:solidFill>
                <a:schemeClr val="tx1"/>
              </a:solidFill>
              <a:latin typeface="Arial" pitchFamily="34" charset="0"/>
              <a:cs typeface="Arial" pitchFamily="34" charset="0"/>
            </a:rPr>
            <a:t>греко-македонцев</a:t>
          </a:r>
          <a:r>
            <a:rPr lang="ru-RU" sz="3000" b="1" kern="1200" dirty="0" smtClean="0">
              <a:solidFill>
                <a:schemeClr val="tx1"/>
              </a:solidFill>
              <a:latin typeface="Arial" pitchFamily="34" charset="0"/>
              <a:cs typeface="Arial" pitchFamily="34" charset="0"/>
            </a:rPr>
            <a:t> пополнялись за счёт молодых </a:t>
          </a:r>
          <a:r>
            <a:rPr lang="ru-RU" sz="3000" b="1" kern="1200" dirty="0" err="1" smtClean="0">
              <a:solidFill>
                <a:schemeClr val="tx1"/>
              </a:solidFill>
              <a:latin typeface="Arial" pitchFamily="34" charset="0"/>
              <a:cs typeface="Arial" pitchFamily="34" charset="0"/>
            </a:rPr>
            <a:t>бактрийцев</a:t>
          </a:r>
          <a:r>
            <a:rPr lang="ru-RU" sz="3000" b="1" kern="1200" dirty="0" smtClean="0">
              <a:solidFill>
                <a:schemeClr val="tx1"/>
              </a:solidFill>
              <a:latin typeface="Arial" pitchFamily="34" charset="0"/>
              <a:cs typeface="Arial" pitchFamily="34" charset="0"/>
            </a:rPr>
            <a:t> и </a:t>
          </a:r>
          <a:r>
            <a:rPr lang="ru-RU" sz="3000" b="1" kern="1200" dirty="0" err="1" smtClean="0">
              <a:solidFill>
                <a:schemeClr val="tx1"/>
              </a:solidFill>
              <a:latin typeface="Arial" pitchFamily="34" charset="0"/>
              <a:cs typeface="Arial" pitchFamily="34" charset="0"/>
            </a:rPr>
            <a:t>согдийцев</a:t>
          </a:r>
          <a:r>
            <a:rPr lang="ru-RU" sz="3000" b="1" kern="1200" dirty="0" smtClean="0">
              <a:solidFill>
                <a:schemeClr val="tx1"/>
              </a:solidFill>
              <a:latin typeface="Arial" pitchFamily="34" charset="0"/>
              <a:cs typeface="Arial" pitchFamily="34" charset="0"/>
            </a:rPr>
            <a:t>, вооружённых по македонскому образцу</a:t>
          </a:r>
          <a:endParaRPr lang="ru-RU" sz="3000" kern="1200" dirty="0">
            <a:solidFill>
              <a:schemeClr val="tx1"/>
            </a:solidFill>
            <a:latin typeface="Arial" pitchFamily="34" charset="0"/>
            <a:cs typeface="Arial" pitchFamily="34" charset="0"/>
          </a:endParaRPr>
        </a:p>
      </dsp:txBody>
      <dsp:txXfrm>
        <a:off x="869496" y="1965818"/>
        <a:ext cx="7889556" cy="1684987"/>
      </dsp:txXfrm>
    </dsp:sp>
    <dsp:sp modelId="{F53E61E1-47BE-4570-918E-6D58910DE301}">
      <dsp:nvSpPr>
        <dsp:cNvPr id="0" name=""/>
        <dsp:cNvSpPr/>
      </dsp:nvSpPr>
      <dsp:spPr>
        <a:xfrm>
          <a:off x="1738993" y="3931636"/>
          <a:ext cx="9854294" cy="168498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tx1"/>
              </a:solidFill>
              <a:latin typeface="Arial" pitchFamily="34" charset="0"/>
              <a:cs typeface="Arial" pitchFamily="34" charset="0"/>
            </a:rPr>
            <a:t>Одни из них были основаны на месте разрушенных согдийских и бактрийских городов, другие созданы как новые опорные пункты</a:t>
          </a:r>
        </a:p>
      </dsp:txBody>
      <dsp:txXfrm>
        <a:off x="1738993" y="3931636"/>
        <a:ext cx="7889556" cy="1684987"/>
      </dsp:txXfrm>
    </dsp:sp>
    <dsp:sp modelId="{4E4B83E7-BC66-4419-8508-2568B6E0FEB5}">
      <dsp:nvSpPr>
        <dsp:cNvPr id="0" name=""/>
        <dsp:cNvSpPr/>
      </dsp:nvSpPr>
      <dsp:spPr>
        <a:xfrm>
          <a:off x="8759053" y="1277781"/>
          <a:ext cx="1095241" cy="109524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8759053" y="1277781"/>
        <a:ext cx="1095241" cy="1095241"/>
      </dsp:txXfrm>
    </dsp:sp>
    <dsp:sp modelId="{6762097D-018F-48C9-88AD-D744A0CB8C49}">
      <dsp:nvSpPr>
        <dsp:cNvPr id="0" name=""/>
        <dsp:cNvSpPr/>
      </dsp:nvSpPr>
      <dsp:spPr>
        <a:xfrm>
          <a:off x="9628549" y="3232367"/>
          <a:ext cx="1095241" cy="109524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9628549" y="3232367"/>
        <a:ext cx="1095241" cy="10952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7A6E6-2BEB-4289-8C48-E149BD835215}" type="datetimeFigureOut">
              <a:rPr lang="ru-RU" smtClean="0"/>
              <a:pPr/>
              <a:t>04.12.2020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E32F52-5376-4195-AFB7-B4B9DCBDA9AC}" type="slidenum">
              <a:rPr lang="ru-RU" smtClean="0"/>
              <a:pPr/>
              <a:t>‹#›</a:t>
            </a:fld>
            <a:endParaRPr lang="ru-RU"/>
          </a:p>
        </p:txBody>
      </p:sp>
    </p:spTree>
    <p:extLst>
      <p:ext uri="{BB962C8B-B14F-4D97-AF65-F5344CB8AC3E}">
        <p14:creationId xmlns="" xmlns:p14="http://schemas.microsoft.com/office/powerpoint/2010/main" val="191379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1082"/>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F5A1CB-DE4E-4E95-B4AD-60ED9AE334D2}"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3316252783"/>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F5A1CB-DE4E-4E95-B4AD-60ED9AE334D2}"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2301177842"/>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5293"/>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5293"/>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F5A1CB-DE4E-4E95-B4AD-60ED9AE334D2}"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2115588630"/>
      </p:ext>
    </p:extLst>
  </p:cSld>
  <p:clrMapOvr>
    <a:masterClrMapping/>
  </p:clrMapOvr>
  <p:transition spd="slow">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51" y="280618"/>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200"/>
            </a:lvl1pPr>
          </a:lstStyle>
          <a:p>
            <a:pPr lvl="0"/>
            <a:endParaRPr lang="en-US" noProof="0"/>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anchor="ctr"/>
          <a:lstStyle>
            <a:lvl1pPr marL="0" indent="0" algn="ctr">
              <a:buNone/>
              <a:defRPr lang="en-US" sz="1200"/>
            </a:lvl1pPr>
          </a:lstStyle>
          <a:p>
            <a:pPr lvl="0"/>
            <a:endParaRPr lang="en-US" noProof="0"/>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200"/>
            </a:lvl1pPr>
          </a:lstStyle>
          <a:p>
            <a:pPr lvl="0"/>
            <a:endParaRPr lang="en-US" noProof="0"/>
          </a:p>
        </p:txBody>
      </p:sp>
      <p:sp>
        <p:nvSpPr>
          <p:cNvPr id="8" name="Text Placeholder 9"/>
          <p:cNvSpPr>
            <a:spLocks noGrp="1"/>
          </p:cNvSpPr>
          <p:nvPr>
            <p:ph type="body" sz="quarter" idx="14"/>
          </p:nvPr>
        </p:nvSpPr>
        <p:spPr>
          <a:xfrm>
            <a:off x="914401" y="4981226"/>
            <a:ext cx="3328416" cy="958851"/>
          </a:xfrm>
        </p:spPr>
        <p:txBody>
          <a:bodyPr>
            <a:noAutofit/>
          </a:bodyPr>
          <a:lstStyle>
            <a:lvl1pPr marL="0" indent="0">
              <a:buNone/>
              <a:defRPr sz="1200"/>
            </a:lvl1pPr>
            <a:lvl2pPr marL="128002" indent="-128002">
              <a:buFont typeface="Arial" panose="020B0604020202020204" pitchFamily="34" charset="0"/>
              <a:buChar char="•"/>
              <a:defRPr sz="1200"/>
            </a:lvl2pPr>
            <a:lvl3pPr marL="256004" indent="-128002">
              <a:defRPr sz="1200"/>
            </a:lvl3pPr>
            <a:lvl4pPr marL="448006" indent="-192003">
              <a:defRPr sz="1200"/>
            </a:lvl4pPr>
            <a:lvl5pPr marL="640009" indent="-192003">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1226"/>
            <a:ext cx="3328416" cy="958851"/>
          </a:xfrm>
        </p:spPr>
        <p:txBody>
          <a:bodyPr>
            <a:noAutofit/>
          </a:bodyPr>
          <a:lstStyle>
            <a:lvl1pPr marL="0" indent="0">
              <a:buNone/>
              <a:defRPr sz="1200"/>
            </a:lvl1pPr>
            <a:lvl2pPr marL="128002" indent="-128002">
              <a:buFont typeface="Arial" panose="020B0604020202020204" pitchFamily="34" charset="0"/>
              <a:buChar char="•"/>
              <a:defRPr sz="1200"/>
            </a:lvl2pPr>
            <a:lvl3pPr marL="256004" indent="-128002">
              <a:defRPr sz="1200"/>
            </a:lvl3pPr>
            <a:lvl4pPr marL="448006" indent="-192003">
              <a:defRPr sz="1200"/>
            </a:lvl4pPr>
            <a:lvl5pPr marL="640009" indent="-192003">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1226"/>
            <a:ext cx="3328416" cy="958851"/>
          </a:xfrm>
        </p:spPr>
        <p:txBody>
          <a:bodyPr>
            <a:noAutofit/>
          </a:bodyPr>
          <a:lstStyle>
            <a:lvl1pPr marL="0" indent="0">
              <a:buNone/>
              <a:defRPr sz="1200"/>
            </a:lvl1pPr>
            <a:lvl2pPr marL="128002" indent="-128002">
              <a:buFont typeface="Arial" panose="020B0604020202020204" pitchFamily="34" charset="0"/>
              <a:buChar char="•"/>
              <a:defRPr sz="1200"/>
            </a:lvl2pPr>
            <a:lvl3pPr marL="256004" indent="-128002">
              <a:defRPr sz="1200"/>
            </a:lvl3pPr>
            <a:lvl4pPr marL="448006" indent="-192003">
              <a:defRPr sz="1200"/>
            </a:lvl4pPr>
            <a:lvl5pPr marL="640009" indent="-192003">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p:nvPr>
        </p:nvSpPr>
        <p:spPr>
          <a:xfrm>
            <a:off x="914451" y="933453"/>
            <a:ext cx="10363201" cy="406400"/>
          </a:xfrm>
        </p:spPr>
        <p:txBody>
          <a:bodyPr/>
          <a:lstStyle>
            <a:lvl1pPr marL="0" indent="0" algn="ctr">
              <a:lnSpc>
                <a:spcPct val="86000"/>
              </a:lnSpc>
              <a:spcBef>
                <a:spcPts val="0"/>
              </a:spcBef>
              <a:buNone/>
              <a:defRPr sz="1500" baseline="0"/>
            </a:lvl1pPr>
          </a:lstStyle>
          <a:p>
            <a:pPr lvl="0"/>
            <a:r>
              <a:rPr lang="ru-RU" smtClean="0"/>
              <a:t>Образец текста</a:t>
            </a:r>
          </a:p>
        </p:txBody>
      </p:sp>
    </p:spTree>
    <p:extLst>
      <p:ext uri="{BB962C8B-B14F-4D97-AF65-F5344CB8AC3E}">
        <p14:creationId xmlns="" xmlns:p14="http://schemas.microsoft.com/office/powerpoint/2010/main" val="4232179796"/>
      </p:ext>
    </p:extLst>
  </p:cSld>
  <p:clrMapOvr>
    <a:masterClrMapping/>
  </p:clrMapOvr>
  <p:transition spd="slow">
    <p:cover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9243"/>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2BC2D1E6-B69E-491B-93FC-43A69A894A43}" type="slidenum">
              <a:rPr lang="ru-RU"/>
              <a:pPr>
                <a:defRPr/>
              </a:pPr>
              <a:t>‹#›</a:t>
            </a:fld>
            <a:endParaRPr lang="ru-RU"/>
          </a:p>
        </p:txBody>
      </p:sp>
    </p:spTree>
    <p:extLst>
      <p:ext uri="{BB962C8B-B14F-4D97-AF65-F5344CB8AC3E}">
        <p14:creationId xmlns="" xmlns:p14="http://schemas.microsoft.com/office/powerpoint/2010/main" val="88564509"/>
      </p:ext>
    </p:extLst>
  </p:cSld>
  <p:clrMapOvr>
    <a:masterClrMapping/>
  </p:clrMapOvr>
  <p:transition spd="slow">
    <p:cover dir="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352" y="1133192"/>
            <a:ext cx="11948967" cy="5599134"/>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2000" dirty="0"/>
          </a:p>
        </p:txBody>
      </p:sp>
      <p:sp>
        <p:nvSpPr>
          <p:cNvPr id="17" name="bg object 17"/>
          <p:cNvSpPr/>
          <p:nvPr/>
        </p:nvSpPr>
        <p:spPr>
          <a:xfrm>
            <a:off x="141396" y="150395"/>
            <a:ext cx="11948967" cy="90724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2000" dirty="0"/>
          </a:p>
        </p:txBody>
      </p:sp>
      <p:sp>
        <p:nvSpPr>
          <p:cNvPr id="2" name="Holder 2"/>
          <p:cNvSpPr>
            <a:spLocks noGrp="1"/>
          </p:cNvSpPr>
          <p:nvPr>
            <p:ph type="title"/>
          </p:nvPr>
        </p:nvSpPr>
        <p:spPr/>
        <p:txBody>
          <a:bodyPr lIns="0" tIns="0" rIns="0" bIns="0"/>
          <a:lstStyle>
            <a:lvl1pPr>
              <a:defRPr sz="4700" b="1" i="0">
                <a:solidFill>
                  <a:srgbClr val="FEFEFE"/>
                </a:solidFill>
                <a:latin typeface="Arial"/>
                <a:cs typeface="Arial"/>
              </a:defRPr>
            </a:lvl1pPr>
          </a:lstStyle>
          <a:p>
            <a:endParaRPr/>
          </a:p>
        </p:txBody>
      </p:sp>
      <p:sp>
        <p:nvSpPr>
          <p:cNvPr id="3" name="Holder 3"/>
          <p:cNvSpPr>
            <a:spLocks noGrp="1"/>
          </p:cNvSpPr>
          <p:nvPr>
            <p:ph sz="half" idx="2"/>
          </p:nvPr>
        </p:nvSpPr>
        <p:spPr>
          <a:xfrm>
            <a:off x="524643" y="1523336"/>
            <a:ext cx="3857668" cy="384721"/>
          </a:xfrm>
          <a:prstGeom prst="rect">
            <a:avLst/>
          </a:prstGeom>
        </p:spPr>
        <p:txBody>
          <a:bodyPr wrap="square" lIns="0" tIns="0" rIns="0" bIns="0">
            <a:spAutoFit/>
          </a:bodyPr>
          <a:lstStyle>
            <a:lvl1pPr>
              <a:defRPr sz="2500" b="0" i="0">
                <a:solidFill>
                  <a:srgbClr val="FEFEFE"/>
                </a:solidFill>
                <a:latin typeface="Arial"/>
                <a:cs typeface="Arial"/>
              </a:defRPr>
            </a:lvl1pPr>
          </a:lstStyle>
          <a:p>
            <a:endParaRPr/>
          </a:p>
        </p:txBody>
      </p:sp>
      <p:sp>
        <p:nvSpPr>
          <p:cNvPr id="4" name="Holder 4"/>
          <p:cNvSpPr>
            <a:spLocks noGrp="1"/>
          </p:cNvSpPr>
          <p:nvPr>
            <p:ph sz="half" idx="3"/>
          </p:nvPr>
        </p:nvSpPr>
        <p:spPr>
          <a:xfrm>
            <a:off x="6278881" y="1577340"/>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 xmlns:p14="http://schemas.microsoft.com/office/powerpoint/2010/main" val="370735107"/>
      </p:ext>
    </p:extLst>
  </p:cSld>
  <p:clrMapOvr>
    <a:masterClrMapping/>
  </p:clrMapOvr>
  <p:transition spd="slow">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F5A1CB-DE4E-4E95-B4AD-60ED9AE334D2}"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1390658651"/>
      </p:ext>
    </p:extLst>
  </p:cSld>
  <p:clrMapOvr>
    <a:masterClrMapping/>
  </p:clrMapOvr>
  <p:transition spd="slow">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557"/>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F5A1CB-DE4E-4E95-B4AD-60ED9AE334D2}"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2868445619"/>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F5A1CB-DE4E-4E95-B4AD-60ED9AE334D2}" type="datetimeFigureOut">
              <a:rPr lang="ru-RU" smtClean="0"/>
              <a:pPr/>
              <a:t>04.12.2020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1662334245"/>
      </p:ext>
    </p:extLst>
  </p:cSld>
  <p:clrMapOvr>
    <a:masterClrMapping/>
  </p:clrMapOvr>
  <p:transition spd="slow">
    <p:cover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8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8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F5A1CB-DE4E-4E95-B4AD-60ED9AE334D2}" type="datetimeFigureOut">
              <a:rPr lang="ru-RU" smtClean="0"/>
              <a:pPr/>
              <a:t>04.12.2020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2022193573"/>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F5A1CB-DE4E-4E95-B4AD-60ED9AE334D2}" type="datetimeFigureOut">
              <a:rPr lang="ru-RU" smtClean="0"/>
              <a:pPr/>
              <a:t>04.12.2020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2078209228"/>
      </p:ext>
    </p:extLst>
  </p:cSld>
  <p:clrMapOvr>
    <a:masterClrMapping/>
  </p:clrMapOvr>
  <p:transition spd="slow">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F5A1CB-DE4E-4E95-B4AD-60ED9AE334D2}" type="datetimeFigureOut">
              <a:rPr lang="ru-RU" smtClean="0"/>
              <a:pPr/>
              <a:t>04.12.2020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103120167"/>
      </p:ext>
    </p:extLst>
  </p:cSld>
  <p:clrMapOvr>
    <a:masterClrMapping/>
  </p:clrMapOvr>
  <p:transition spd="slow">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70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F5A1CB-DE4E-4E95-B4AD-60ED9AE334D2}" type="datetimeFigureOut">
              <a:rPr lang="ru-RU" smtClean="0"/>
              <a:pPr/>
              <a:t>04.12.2020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1853202629"/>
      </p:ext>
    </p:extLst>
  </p:cSld>
  <p:clrMapOvr>
    <a:masterClrMapping/>
  </p:clrMapOvr>
  <p:transition spd="slow">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F5A1CB-DE4E-4E95-B4AD-60ED9AE334D2}" type="datetimeFigureOut">
              <a:rPr lang="ru-RU" smtClean="0"/>
              <a:pPr/>
              <a:t>04.12.2020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1279346977"/>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700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5A1CB-DE4E-4E95-B4AD-60ED9AE334D2}" type="datetimeFigureOut">
              <a:rPr lang="ru-RU" smtClean="0"/>
              <a:pPr/>
              <a:t>04.12.2020</a:t>
            </a:fld>
            <a:endParaRPr lang="ru-RU"/>
          </a:p>
        </p:txBody>
      </p:sp>
      <p:sp>
        <p:nvSpPr>
          <p:cNvPr id="5" name="Нижний колонтитул 4"/>
          <p:cNvSpPr>
            <a:spLocks noGrp="1"/>
          </p:cNvSpPr>
          <p:nvPr>
            <p:ph type="ftr" sz="quarter" idx="3"/>
          </p:nvPr>
        </p:nvSpPr>
        <p:spPr>
          <a:xfrm>
            <a:off x="4165600" y="635700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700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64BD3-4974-47EF-8189-791A9CFC54D0}" type="slidenum">
              <a:rPr lang="ru-RU" smtClean="0"/>
              <a:pPr/>
              <a:t>‹#›</a:t>
            </a:fld>
            <a:endParaRPr lang="ru-RU"/>
          </a:p>
        </p:txBody>
      </p:sp>
    </p:spTree>
    <p:extLst>
      <p:ext uri="{BB962C8B-B14F-4D97-AF65-F5344CB8AC3E}">
        <p14:creationId xmlns="" xmlns:p14="http://schemas.microsoft.com/office/powerpoint/2010/main" val="2213041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7" r:id="rId14"/>
  </p:sldLayoutIdLst>
  <p:transition spd="slow">
    <p:cover dir="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1.xml"/><Relationship Id="rId7" Type="http://schemas.openxmlformats.org/officeDocument/2006/relationships/image" Target="../media/image30.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2"/>
          <p:cNvSpPr>
            <a:spLocks/>
          </p:cNvSpPr>
          <p:nvPr/>
        </p:nvSpPr>
        <p:spPr bwMode="auto">
          <a:xfrm>
            <a:off x="2117" y="3701"/>
            <a:ext cx="12175067" cy="2157413"/>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ru-RU"/>
          </a:p>
        </p:txBody>
      </p:sp>
      <p:sp>
        <p:nvSpPr>
          <p:cNvPr id="14" name="object 3">
            <a:extLst/>
          </p:cNvPr>
          <p:cNvSpPr txBox="1">
            <a:spLocks noGrp="1"/>
          </p:cNvSpPr>
          <p:nvPr>
            <p:ph type="title"/>
          </p:nvPr>
        </p:nvSpPr>
        <p:spPr>
          <a:xfrm>
            <a:off x="2087385" y="535625"/>
            <a:ext cx="6853767" cy="995676"/>
          </a:xfrm>
        </p:spPr>
        <p:txBody>
          <a:bodyPr wrap="square" tIns="25927">
            <a:spAutoFit/>
          </a:bodyPr>
          <a:lstStyle/>
          <a:p>
            <a:pPr marL="22545" defTabSz="1024014" eaLnBrk="1" fontAlgn="auto" hangingPunct="1">
              <a:lnSpc>
                <a:spcPct val="100000"/>
              </a:lnSpc>
              <a:spcBef>
                <a:spcPts val="203"/>
              </a:spcBef>
              <a:spcAft>
                <a:spcPts val="0"/>
              </a:spcAft>
              <a:defRPr/>
            </a:pPr>
            <a:r>
              <a:rPr lang="ru-RU" sz="6000" b="1" spc="9" dirty="0" smtClean="0">
                <a:solidFill>
                  <a:schemeClr val="bg1"/>
                </a:solidFill>
                <a:latin typeface="Arial" panose="020B0604020202020204" pitchFamily="34" charset="0"/>
                <a:cs typeface="Arial" panose="020B0604020202020204" pitchFamily="34" charset="0"/>
              </a:rPr>
              <a:t> ИСТОРИЯ</a:t>
            </a:r>
            <a:endParaRPr sz="6000" b="1" dirty="0">
              <a:solidFill>
                <a:schemeClr val="bg1"/>
              </a:solidFill>
              <a:latin typeface="Arial" panose="020B0604020202020204" pitchFamily="34" charset="0"/>
              <a:cs typeface="Arial" panose="020B0604020202020204" pitchFamily="34" charset="0"/>
            </a:endParaRPr>
          </a:p>
        </p:txBody>
      </p:sp>
      <p:sp>
        <p:nvSpPr>
          <p:cNvPr id="15" name="object 4">
            <a:extLst/>
          </p:cNvPr>
          <p:cNvSpPr txBox="1"/>
          <p:nvPr/>
        </p:nvSpPr>
        <p:spPr>
          <a:xfrm>
            <a:off x="1271464" y="2780928"/>
            <a:ext cx="5544616" cy="2820679"/>
          </a:xfrm>
          <a:prstGeom prst="rect">
            <a:avLst/>
          </a:prstGeom>
        </p:spPr>
        <p:txBody>
          <a:bodyPr wrap="square" lIns="0" tIns="24800" rIns="0" bIns="0">
            <a:spAutoFit/>
          </a:bodyPr>
          <a:lstStyle/>
          <a:p>
            <a:pPr marL="32690" algn="l" defTabSz="1023886" eaLnBrk="1" fontAlgn="auto" hangingPunct="1">
              <a:lnSpc>
                <a:spcPts val="3471"/>
              </a:lnSpc>
              <a:spcBef>
                <a:spcPts val="196"/>
              </a:spcBef>
              <a:spcAft>
                <a:spcPts val="0"/>
              </a:spcAft>
              <a:defRPr/>
            </a:pPr>
            <a:r>
              <a:rPr lang="ru-RU" sz="4800" b="1" dirty="0" smtClean="0">
                <a:solidFill>
                  <a:srgbClr val="002060"/>
                </a:solidFill>
                <a:latin typeface="Arial"/>
                <a:cs typeface="Arial"/>
              </a:rPr>
              <a:t>  </a:t>
            </a:r>
          </a:p>
          <a:p>
            <a:pPr marL="32690" algn="ctr" defTabSz="1023886" eaLnBrk="1" fontAlgn="auto" hangingPunct="1">
              <a:lnSpc>
                <a:spcPts val="3471"/>
              </a:lnSpc>
              <a:spcBef>
                <a:spcPts val="196"/>
              </a:spcBef>
              <a:spcAft>
                <a:spcPts val="0"/>
              </a:spcAft>
              <a:defRPr/>
            </a:pPr>
            <a:r>
              <a:rPr lang="ru-RU" sz="4800" b="1" dirty="0" smtClean="0">
                <a:solidFill>
                  <a:srgbClr val="002060"/>
                </a:solidFill>
                <a:latin typeface="Arial"/>
                <a:cs typeface="Arial"/>
              </a:rPr>
              <a:t>   Тема урока: </a:t>
            </a:r>
          </a:p>
          <a:p>
            <a:pPr marL="32690" algn="ctr" defTabSz="1023886" eaLnBrk="1" fontAlgn="auto" hangingPunct="1">
              <a:lnSpc>
                <a:spcPts val="3471"/>
              </a:lnSpc>
              <a:spcBef>
                <a:spcPts val="196"/>
              </a:spcBef>
              <a:spcAft>
                <a:spcPts val="0"/>
              </a:spcAft>
              <a:defRPr/>
            </a:pPr>
            <a:endParaRPr lang="ru-RU" sz="4800" b="1" dirty="0" smtClean="0">
              <a:solidFill>
                <a:srgbClr val="002060"/>
              </a:solidFill>
              <a:latin typeface="Arial"/>
              <a:cs typeface="Arial"/>
            </a:endParaRPr>
          </a:p>
          <a:p>
            <a:pPr marL="32690" algn="ctr" defTabSz="1023886">
              <a:lnSpc>
                <a:spcPts val="3471"/>
              </a:lnSpc>
              <a:spcBef>
                <a:spcPts val="196"/>
              </a:spcBef>
              <a:defRPr/>
            </a:pPr>
            <a:r>
              <a:rPr lang="ru-RU" sz="6600" b="1" dirty="0" smtClean="0">
                <a:solidFill>
                  <a:srgbClr val="002060"/>
                </a:solidFill>
                <a:latin typeface="Arial"/>
                <a:cs typeface="Arial"/>
              </a:rPr>
              <a:t>«</a:t>
            </a:r>
            <a:r>
              <a:rPr lang="ru-RU" sz="6000" b="1" dirty="0" smtClean="0">
                <a:solidFill>
                  <a:srgbClr val="002060"/>
                </a:solidFill>
                <a:latin typeface="Arial" pitchFamily="34" charset="0"/>
                <a:cs typeface="Arial" pitchFamily="34" charset="0"/>
              </a:rPr>
              <a:t>ГЕРОИЗМ</a:t>
            </a:r>
          </a:p>
          <a:p>
            <a:pPr marL="32690" algn="ctr" defTabSz="1023886">
              <a:lnSpc>
                <a:spcPts val="3471"/>
              </a:lnSpc>
              <a:spcBef>
                <a:spcPts val="196"/>
              </a:spcBef>
              <a:defRPr/>
            </a:pPr>
            <a:r>
              <a:rPr lang="ru-RU" sz="6000" b="1" dirty="0" smtClean="0">
                <a:solidFill>
                  <a:srgbClr val="002060"/>
                </a:solidFill>
                <a:latin typeface="Arial" pitchFamily="34" charset="0"/>
                <a:cs typeface="Arial" pitchFamily="34" charset="0"/>
              </a:rPr>
              <a:t/>
            </a:r>
            <a:br>
              <a:rPr lang="ru-RU" sz="6000" b="1" dirty="0" smtClean="0">
                <a:solidFill>
                  <a:srgbClr val="002060"/>
                </a:solidFill>
                <a:latin typeface="Arial" pitchFamily="34" charset="0"/>
                <a:cs typeface="Arial" pitchFamily="34" charset="0"/>
              </a:rPr>
            </a:br>
            <a:r>
              <a:rPr lang="ru-RU" sz="6000" b="1" dirty="0" smtClean="0">
                <a:solidFill>
                  <a:srgbClr val="002060"/>
                </a:solidFill>
                <a:latin typeface="Arial" pitchFamily="34" charset="0"/>
                <a:cs typeface="Arial" pitchFamily="34" charset="0"/>
              </a:rPr>
              <a:t>СПИТАМЕНА</a:t>
            </a:r>
            <a:r>
              <a:rPr lang="ru-RU" sz="6000" b="1" dirty="0" smtClean="0">
                <a:solidFill>
                  <a:srgbClr val="002060"/>
                </a:solidFill>
                <a:latin typeface="Arial"/>
                <a:cs typeface="Arial"/>
              </a:rPr>
              <a:t>» </a:t>
            </a:r>
          </a:p>
        </p:txBody>
      </p:sp>
      <p:sp>
        <p:nvSpPr>
          <p:cNvPr id="6152" name="object 9"/>
          <p:cNvSpPr>
            <a:spLocks/>
          </p:cNvSpPr>
          <p:nvPr/>
        </p:nvSpPr>
        <p:spPr bwMode="auto">
          <a:xfrm>
            <a:off x="9846736" y="461963"/>
            <a:ext cx="1439333" cy="1276350"/>
          </a:xfrm>
          <a:custGeom>
            <a:avLst/>
            <a:gdLst>
              <a:gd name="T0" fmla="*/ 1078999 w 603885"/>
              <a:gd name="T1" fmla="*/ 0 h 603885"/>
              <a:gd name="T2" fmla="*/ 0 w 603885"/>
              <a:gd name="T3" fmla="*/ 0 h 603885"/>
              <a:gd name="T4" fmla="*/ 0 w 603885"/>
              <a:gd name="T5" fmla="*/ 1275786 h 603885"/>
              <a:gd name="T6" fmla="*/ 1078999 w 603885"/>
              <a:gd name="T7" fmla="*/ 1275786 h 603885"/>
              <a:gd name="T8" fmla="*/ 1078999 w 603885"/>
              <a:gd name="T9" fmla="*/ 0 h 603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3885" h="603885">
                <a:moveTo>
                  <a:pt x="603605" y="0"/>
                </a:moveTo>
                <a:lnTo>
                  <a:pt x="0" y="0"/>
                </a:lnTo>
                <a:lnTo>
                  <a:pt x="0" y="603618"/>
                </a:lnTo>
                <a:lnTo>
                  <a:pt x="603605" y="603618"/>
                </a:lnTo>
                <a:lnTo>
                  <a:pt x="603605" y="0"/>
                </a:lnTo>
                <a:close/>
              </a:path>
            </a:pathLst>
          </a:custGeom>
          <a:solidFill>
            <a:srgbClr val="00A859"/>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ru-RU"/>
          </a:p>
        </p:txBody>
      </p:sp>
      <p:sp>
        <p:nvSpPr>
          <p:cNvPr id="6153" name="object 10"/>
          <p:cNvSpPr>
            <a:spLocks/>
          </p:cNvSpPr>
          <p:nvPr/>
        </p:nvSpPr>
        <p:spPr bwMode="auto">
          <a:xfrm>
            <a:off x="9941984" y="482600"/>
            <a:ext cx="1276349" cy="1276350"/>
          </a:xfrm>
          <a:custGeom>
            <a:avLst/>
            <a:gdLst>
              <a:gd name="T0" fmla="*/ 0 w 603885"/>
              <a:gd name="T1" fmla="*/ 0 h 603885"/>
              <a:gd name="T2" fmla="*/ 956818 w 603885"/>
              <a:gd name="T3" fmla="*/ 0 h 603885"/>
              <a:gd name="T4" fmla="*/ 956818 w 603885"/>
              <a:gd name="T5" fmla="*/ 1275786 h 603885"/>
              <a:gd name="T6" fmla="*/ 0 w 603885"/>
              <a:gd name="T7" fmla="*/ 1275786 h 603885"/>
              <a:gd name="T8" fmla="*/ 0 w 603885"/>
              <a:gd name="T9" fmla="*/ 0 h 603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3885" h="603885">
                <a:moveTo>
                  <a:pt x="0" y="0"/>
                </a:moveTo>
                <a:lnTo>
                  <a:pt x="603605" y="0"/>
                </a:lnTo>
                <a:lnTo>
                  <a:pt x="603605" y="603618"/>
                </a:lnTo>
                <a:lnTo>
                  <a:pt x="0" y="603618"/>
                </a:lnTo>
                <a:lnTo>
                  <a:pt x="0" y="0"/>
                </a:lnTo>
                <a:close/>
              </a:path>
            </a:pathLst>
          </a:custGeom>
          <a:noFill/>
          <a:ln w="30481">
            <a:solidFill>
              <a:srgbClr val="FEFEFE"/>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ru-RU"/>
          </a:p>
        </p:txBody>
      </p:sp>
      <p:sp>
        <p:nvSpPr>
          <p:cNvPr id="22" name="object 12">
            <a:extLst/>
          </p:cNvPr>
          <p:cNvSpPr txBox="1"/>
          <p:nvPr/>
        </p:nvSpPr>
        <p:spPr>
          <a:xfrm>
            <a:off x="10416480" y="548685"/>
            <a:ext cx="361587" cy="628623"/>
          </a:xfrm>
          <a:prstGeom prst="rect">
            <a:avLst/>
          </a:prstGeom>
        </p:spPr>
        <p:txBody>
          <a:bodyPr wrap="square" lIns="0" tIns="28183" rIns="0" bIns="0">
            <a:spAutoFit/>
          </a:bodyPr>
          <a:lstStyle/>
          <a:p>
            <a:pPr algn="l" defTabSz="1023886" eaLnBrk="1" fontAlgn="auto" hangingPunct="1">
              <a:spcBef>
                <a:spcPts val="222"/>
              </a:spcBef>
              <a:spcAft>
                <a:spcPts val="0"/>
              </a:spcAft>
              <a:defRPr/>
            </a:pPr>
            <a:r>
              <a:rPr lang="ru-RU" sz="3900" b="1" spc="18" dirty="0" smtClean="0">
                <a:solidFill>
                  <a:srgbClr val="FEFEFE"/>
                </a:solidFill>
                <a:latin typeface="Arial"/>
                <a:cs typeface="Arial"/>
              </a:rPr>
              <a:t>5</a:t>
            </a:r>
            <a:endParaRPr sz="3900" dirty="0">
              <a:solidFill>
                <a:srgbClr val="57565A"/>
              </a:solidFill>
              <a:latin typeface="Arial"/>
              <a:cs typeface="Arial"/>
            </a:endParaRPr>
          </a:p>
        </p:txBody>
      </p:sp>
      <p:sp>
        <p:nvSpPr>
          <p:cNvPr id="23" name="object 13">
            <a:extLst/>
          </p:cNvPr>
          <p:cNvSpPr txBox="1"/>
          <p:nvPr/>
        </p:nvSpPr>
        <p:spPr>
          <a:xfrm>
            <a:off x="10134600" y="1146175"/>
            <a:ext cx="1143000" cy="374650"/>
          </a:xfrm>
          <a:prstGeom prst="rect">
            <a:avLst/>
          </a:prstGeom>
        </p:spPr>
        <p:txBody>
          <a:bodyPr lIns="0" tIns="21420" rIns="0" bIns="0">
            <a:spAutoFit/>
          </a:bodyPr>
          <a:lstStyle/>
          <a:p>
            <a:pPr algn="l" defTabSz="1023886" eaLnBrk="1" fontAlgn="auto" hangingPunct="1">
              <a:spcBef>
                <a:spcPts val="169"/>
              </a:spcBef>
              <a:spcAft>
                <a:spcPts val="0"/>
              </a:spcAft>
              <a:defRPr/>
            </a:pPr>
            <a:r>
              <a:rPr lang="ru-RU" sz="2300" spc="-9" dirty="0">
                <a:solidFill>
                  <a:srgbClr val="FEFEFE"/>
                </a:solidFill>
                <a:latin typeface="Arial"/>
                <a:cs typeface="Arial"/>
              </a:rPr>
              <a:t>класс</a:t>
            </a:r>
            <a:endParaRPr sz="2300" dirty="0">
              <a:solidFill>
                <a:srgbClr val="57565A"/>
              </a:solidFill>
              <a:latin typeface="Arial"/>
              <a:cs typeface="Arial"/>
            </a:endParaRPr>
          </a:p>
        </p:txBody>
      </p:sp>
      <p:sp>
        <p:nvSpPr>
          <p:cNvPr id="9" name="object 13">
            <a:extLst>
              <a:ext uri="{FF2B5EF4-FFF2-40B4-BE49-F238E27FC236}">
                <a16:creationId xmlns:a16="http://schemas.microsoft.com/office/drawing/2014/main" xmlns="" id="{FBDC4668-53F8-453D-BAE8-6EC39154C51F}"/>
              </a:ext>
            </a:extLst>
          </p:cNvPr>
          <p:cNvSpPr/>
          <p:nvPr/>
        </p:nvSpPr>
        <p:spPr>
          <a:xfrm>
            <a:off x="694721" y="550691"/>
            <a:ext cx="775611" cy="967714"/>
          </a:xfrm>
          <a:custGeom>
            <a:avLst/>
            <a:gdLst/>
            <a:ahLst/>
            <a:cxnLst/>
            <a:rect l="l" t="t" r="r" b="b"/>
            <a:pathLst>
              <a:path w="366395" h="457200">
                <a:moveTo>
                  <a:pt x="312120" y="352529"/>
                </a:moveTo>
                <a:lnTo>
                  <a:pt x="54277" y="352529"/>
                </a:lnTo>
                <a:lnTo>
                  <a:pt x="50478" y="354811"/>
                </a:lnTo>
                <a:lnTo>
                  <a:pt x="30485" y="400232"/>
                </a:lnTo>
                <a:lnTo>
                  <a:pt x="18556" y="402934"/>
                </a:lnTo>
                <a:lnTo>
                  <a:pt x="8873" y="409123"/>
                </a:lnTo>
                <a:lnTo>
                  <a:pt x="2374" y="417978"/>
                </a:lnTo>
                <a:lnTo>
                  <a:pt x="0" y="428677"/>
                </a:lnTo>
                <a:lnTo>
                  <a:pt x="2556" y="439759"/>
                </a:lnTo>
                <a:lnTo>
                  <a:pt x="9524" y="448820"/>
                </a:lnTo>
                <a:lnTo>
                  <a:pt x="19851" y="454934"/>
                </a:lnTo>
                <a:lnTo>
                  <a:pt x="32486" y="457178"/>
                </a:lnTo>
                <a:lnTo>
                  <a:pt x="333910" y="457178"/>
                </a:lnTo>
                <a:lnTo>
                  <a:pt x="346543" y="454934"/>
                </a:lnTo>
                <a:lnTo>
                  <a:pt x="356869" y="448820"/>
                </a:lnTo>
                <a:lnTo>
                  <a:pt x="363837" y="439759"/>
                </a:lnTo>
                <a:lnTo>
                  <a:pt x="363968" y="439192"/>
                </a:lnTo>
                <a:lnTo>
                  <a:pt x="25866" y="439192"/>
                </a:lnTo>
                <a:lnTo>
                  <a:pt x="20480" y="434472"/>
                </a:lnTo>
                <a:lnTo>
                  <a:pt x="20480" y="422876"/>
                </a:lnTo>
                <a:lnTo>
                  <a:pt x="25866" y="418161"/>
                </a:lnTo>
                <a:lnTo>
                  <a:pt x="364058" y="418161"/>
                </a:lnTo>
                <a:lnTo>
                  <a:pt x="364018" y="417978"/>
                </a:lnTo>
                <a:lnTo>
                  <a:pt x="357518" y="409123"/>
                </a:lnTo>
                <a:lnTo>
                  <a:pt x="347834" y="402934"/>
                </a:lnTo>
                <a:lnTo>
                  <a:pt x="335904" y="400232"/>
                </a:lnTo>
                <a:lnTo>
                  <a:pt x="52470" y="400175"/>
                </a:lnTo>
                <a:lnTo>
                  <a:pt x="65526" y="370514"/>
                </a:lnTo>
                <a:lnTo>
                  <a:pt x="322825" y="370514"/>
                </a:lnTo>
                <a:lnTo>
                  <a:pt x="315913" y="354811"/>
                </a:lnTo>
                <a:lnTo>
                  <a:pt x="312120" y="352529"/>
                </a:lnTo>
                <a:close/>
              </a:path>
              <a:path w="366395" h="457200">
                <a:moveTo>
                  <a:pt x="364058" y="418161"/>
                </a:moveTo>
                <a:lnTo>
                  <a:pt x="340523" y="418161"/>
                </a:lnTo>
                <a:lnTo>
                  <a:pt x="345913" y="422876"/>
                </a:lnTo>
                <a:lnTo>
                  <a:pt x="345913" y="434472"/>
                </a:lnTo>
                <a:lnTo>
                  <a:pt x="340523" y="439192"/>
                </a:lnTo>
                <a:lnTo>
                  <a:pt x="363968" y="439192"/>
                </a:lnTo>
                <a:lnTo>
                  <a:pt x="366393" y="428677"/>
                </a:lnTo>
                <a:lnTo>
                  <a:pt x="364058" y="418161"/>
                </a:lnTo>
                <a:close/>
              </a:path>
              <a:path w="366395" h="457200">
                <a:moveTo>
                  <a:pt x="322825" y="370514"/>
                </a:moveTo>
                <a:lnTo>
                  <a:pt x="300866" y="370514"/>
                </a:lnTo>
                <a:lnTo>
                  <a:pt x="313923" y="400175"/>
                </a:lnTo>
                <a:lnTo>
                  <a:pt x="335879" y="400175"/>
                </a:lnTo>
                <a:lnTo>
                  <a:pt x="322825" y="370514"/>
                </a:lnTo>
                <a:close/>
              </a:path>
              <a:path w="366395" h="457200">
                <a:moveTo>
                  <a:pt x="79060" y="55737"/>
                </a:moveTo>
                <a:lnTo>
                  <a:pt x="58578" y="55737"/>
                </a:lnTo>
                <a:lnTo>
                  <a:pt x="58578" y="86197"/>
                </a:lnTo>
                <a:lnTo>
                  <a:pt x="35981" y="92473"/>
                </a:lnTo>
                <a:lnTo>
                  <a:pt x="19300" y="104158"/>
                </a:lnTo>
                <a:lnTo>
                  <a:pt x="8766" y="119416"/>
                </a:lnTo>
                <a:lnTo>
                  <a:pt x="4803" y="135611"/>
                </a:lnTo>
                <a:lnTo>
                  <a:pt x="4711" y="137166"/>
                </a:lnTo>
                <a:lnTo>
                  <a:pt x="6871" y="152836"/>
                </a:lnTo>
                <a:lnTo>
                  <a:pt x="54251" y="185633"/>
                </a:lnTo>
                <a:lnTo>
                  <a:pt x="59663" y="185856"/>
                </a:lnTo>
                <a:lnTo>
                  <a:pt x="59663" y="352529"/>
                </a:lnTo>
                <a:lnTo>
                  <a:pt x="80143" y="352529"/>
                </a:lnTo>
                <a:lnTo>
                  <a:pt x="80153" y="182523"/>
                </a:lnTo>
                <a:lnTo>
                  <a:pt x="85780" y="180503"/>
                </a:lnTo>
                <a:lnTo>
                  <a:pt x="90788" y="177605"/>
                </a:lnTo>
                <a:lnTo>
                  <a:pt x="99759" y="169423"/>
                </a:lnTo>
                <a:lnTo>
                  <a:pt x="100414" y="168526"/>
                </a:lnTo>
                <a:lnTo>
                  <a:pt x="65901" y="168522"/>
                </a:lnTo>
                <a:lnTo>
                  <a:pt x="56122" y="167723"/>
                </a:lnTo>
                <a:lnTo>
                  <a:pt x="25145" y="137868"/>
                </a:lnTo>
                <a:lnTo>
                  <a:pt x="25082" y="137166"/>
                </a:lnTo>
                <a:lnTo>
                  <a:pt x="28124" y="125432"/>
                </a:lnTo>
                <a:lnTo>
                  <a:pt x="28240" y="125092"/>
                </a:lnTo>
                <a:lnTo>
                  <a:pt x="36433" y="114351"/>
                </a:lnTo>
                <a:lnTo>
                  <a:pt x="49922" y="106582"/>
                </a:lnTo>
                <a:lnTo>
                  <a:pt x="68813" y="103586"/>
                </a:lnTo>
                <a:lnTo>
                  <a:pt x="142642" y="103586"/>
                </a:lnTo>
                <a:lnTo>
                  <a:pt x="147226" y="99561"/>
                </a:lnTo>
                <a:lnTo>
                  <a:pt x="147226" y="89628"/>
                </a:lnTo>
                <a:lnTo>
                  <a:pt x="142642" y="85604"/>
                </a:lnTo>
                <a:lnTo>
                  <a:pt x="79060" y="85604"/>
                </a:lnTo>
                <a:lnTo>
                  <a:pt x="79060" y="55737"/>
                </a:lnTo>
                <a:close/>
              </a:path>
              <a:path w="366395" h="457200">
                <a:moveTo>
                  <a:pt x="279956" y="151210"/>
                </a:moveTo>
                <a:lnTo>
                  <a:pt x="260405" y="151210"/>
                </a:lnTo>
                <a:lnTo>
                  <a:pt x="261327" y="162154"/>
                </a:lnTo>
                <a:lnTo>
                  <a:pt x="266647" y="169433"/>
                </a:lnTo>
                <a:lnTo>
                  <a:pt x="275623" y="177609"/>
                </a:lnTo>
                <a:lnTo>
                  <a:pt x="280623" y="180503"/>
                </a:lnTo>
                <a:lnTo>
                  <a:pt x="286250" y="182523"/>
                </a:lnTo>
                <a:lnTo>
                  <a:pt x="286250" y="352529"/>
                </a:lnTo>
                <a:lnTo>
                  <a:pt x="306734" y="352529"/>
                </a:lnTo>
                <a:lnTo>
                  <a:pt x="306734" y="185860"/>
                </a:lnTo>
                <a:lnTo>
                  <a:pt x="308599" y="185853"/>
                </a:lnTo>
                <a:lnTo>
                  <a:pt x="310309" y="185780"/>
                </a:lnTo>
                <a:lnTo>
                  <a:pt x="312126" y="185633"/>
                </a:lnTo>
                <a:lnTo>
                  <a:pt x="335125" y="179759"/>
                </a:lnTo>
                <a:lnTo>
                  <a:pt x="350139" y="168522"/>
                </a:lnTo>
                <a:lnTo>
                  <a:pt x="300462" y="168522"/>
                </a:lnTo>
                <a:lnTo>
                  <a:pt x="291506" y="166164"/>
                </a:lnTo>
                <a:lnTo>
                  <a:pt x="281692" y="157222"/>
                </a:lnTo>
                <a:lnTo>
                  <a:pt x="279956" y="151210"/>
                </a:lnTo>
                <a:close/>
              </a:path>
              <a:path w="366395" h="457200">
                <a:moveTo>
                  <a:pt x="287356" y="135611"/>
                </a:moveTo>
                <a:lnTo>
                  <a:pt x="77231" y="135611"/>
                </a:lnTo>
                <a:lnTo>
                  <a:pt x="84038" y="137425"/>
                </a:lnTo>
                <a:lnTo>
                  <a:pt x="85359" y="143920"/>
                </a:lnTo>
                <a:lnTo>
                  <a:pt x="86235" y="150501"/>
                </a:lnTo>
                <a:lnTo>
                  <a:pt x="86304" y="151620"/>
                </a:lnTo>
                <a:lnTo>
                  <a:pt x="84599" y="157319"/>
                </a:lnTo>
                <a:lnTo>
                  <a:pt x="74902" y="166164"/>
                </a:lnTo>
                <a:lnTo>
                  <a:pt x="65948" y="168526"/>
                </a:lnTo>
                <a:lnTo>
                  <a:pt x="100417" y="168522"/>
                </a:lnTo>
                <a:lnTo>
                  <a:pt x="105073" y="162143"/>
                </a:lnTo>
                <a:lnTo>
                  <a:pt x="105984" y="151210"/>
                </a:lnTo>
                <a:lnTo>
                  <a:pt x="279956" y="151210"/>
                </a:lnTo>
                <a:lnTo>
                  <a:pt x="280036" y="150501"/>
                </a:lnTo>
                <a:lnTo>
                  <a:pt x="281076" y="143502"/>
                </a:lnTo>
                <a:lnTo>
                  <a:pt x="281256" y="139701"/>
                </a:lnTo>
                <a:lnTo>
                  <a:pt x="282682" y="137868"/>
                </a:lnTo>
                <a:lnTo>
                  <a:pt x="287356" y="135611"/>
                </a:lnTo>
                <a:close/>
              </a:path>
              <a:path w="366395" h="457200">
                <a:moveTo>
                  <a:pt x="307814" y="55737"/>
                </a:moveTo>
                <a:lnTo>
                  <a:pt x="287333" y="55737"/>
                </a:lnTo>
                <a:lnTo>
                  <a:pt x="287333" y="85604"/>
                </a:lnTo>
                <a:lnTo>
                  <a:pt x="223768" y="85604"/>
                </a:lnTo>
                <a:lnTo>
                  <a:pt x="219182" y="89628"/>
                </a:lnTo>
                <a:lnTo>
                  <a:pt x="219182" y="99561"/>
                </a:lnTo>
                <a:lnTo>
                  <a:pt x="223765" y="103586"/>
                </a:lnTo>
                <a:lnTo>
                  <a:pt x="297564" y="103586"/>
                </a:lnTo>
                <a:lnTo>
                  <a:pt x="316453" y="106559"/>
                </a:lnTo>
                <a:lnTo>
                  <a:pt x="329943" y="114312"/>
                </a:lnTo>
                <a:lnTo>
                  <a:pt x="338179" y="125092"/>
                </a:lnTo>
                <a:lnTo>
                  <a:pt x="341123" y="136410"/>
                </a:lnTo>
                <a:lnTo>
                  <a:pt x="341235" y="137868"/>
                </a:lnTo>
                <a:lnTo>
                  <a:pt x="340203" y="146476"/>
                </a:lnTo>
                <a:lnTo>
                  <a:pt x="300462" y="168522"/>
                </a:lnTo>
                <a:lnTo>
                  <a:pt x="350139" y="168522"/>
                </a:lnTo>
                <a:lnTo>
                  <a:pt x="350786" y="168038"/>
                </a:lnTo>
                <a:lnTo>
                  <a:pt x="359531" y="152790"/>
                </a:lnTo>
                <a:lnTo>
                  <a:pt x="361782" y="136338"/>
                </a:lnTo>
                <a:lnTo>
                  <a:pt x="357613" y="119353"/>
                </a:lnTo>
                <a:lnTo>
                  <a:pt x="347074" y="104110"/>
                </a:lnTo>
                <a:lnTo>
                  <a:pt x="330398" y="92443"/>
                </a:lnTo>
                <a:lnTo>
                  <a:pt x="307851" y="86197"/>
                </a:lnTo>
                <a:lnTo>
                  <a:pt x="307814" y="55737"/>
                </a:lnTo>
                <a:close/>
              </a:path>
              <a:path w="366395" h="457200">
                <a:moveTo>
                  <a:pt x="319022" y="134556"/>
                </a:moveTo>
                <a:lnTo>
                  <a:pt x="294250" y="134556"/>
                </a:lnTo>
                <a:lnTo>
                  <a:pt x="300042" y="137774"/>
                </a:lnTo>
                <a:lnTo>
                  <a:pt x="299368" y="147354"/>
                </a:lnTo>
                <a:lnTo>
                  <a:pt x="303663" y="151620"/>
                </a:lnTo>
                <a:lnTo>
                  <a:pt x="309736" y="151944"/>
                </a:lnTo>
                <a:lnTo>
                  <a:pt x="315313" y="151944"/>
                </a:lnTo>
                <a:lnTo>
                  <a:pt x="319827" y="148272"/>
                </a:lnTo>
                <a:lnTo>
                  <a:pt x="320130" y="143920"/>
                </a:lnTo>
                <a:lnTo>
                  <a:pt x="320037" y="141508"/>
                </a:lnTo>
                <a:lnTo>
                  <a:pt x="319810" y="137774"/>
                </a:lnTo>
                <a:lnTo>
                  <a:pt x="319685" y="136410"/>
                </a:lnTo>
                <a:lnTo>
                  <a:pt x="319022" y="134556"/>
                </a:lnTo>
                <a:close/>
              </a:path>
              <a:path w="366395" h="457200">
                <a:moveTo>
                  <a:pt x="71172" y="118022"/>
                </a:moveTo>
                <a:lnTo>
                  <a:pt x="61050" y="120387"/>
                </a:lnTo>
                <a:lnTo>
                  <a:pt x="53144" y="125432"/>
                </a:lnTo>
                <a:lnTo>
                  <a:pt x="47999" y="132645"/>
                </a:lnTo>
                <a:lnTo>
                  <a:pt x="46163" y="141508"/>
                </a:lnTo>
                <a:lnTo>
                  <a:pt x="46163" y="146476"/>
                </a:lnTo>
                <a:lnTo>
                  <a:pt x="50745" y="150501"/>
                </a:lnTo>
                <a:lnTo>
                  <a:pt x="62057" y="150501"/>
                </a:lnTo>
                <a:lnTo>
                  <a:pt x="66647" y="146476"/>
                </a:lnTo>
                <a:lnTo>
                  <a:pt x="66647" y="136424"/>
                </a:lnTo>
                <a:lnTo>
                  <a:pt x="77231" y="135611"/>
                </a:lnTo>
                <a:lnTo>
                  <a:pt x="287356" y="135611"/>
                </a:lnTo>
                <a:lnTo>
                  <a:pt x="289213" y="134715"/>
                </a:lnTo>
                <a:lnTo>
                  <a:pt x="294250" y="134556"/>
                </a:lnTo>
                <a:lnTo>
                  <a:pt x="319022" y="134556"/>
                </a:lnTo>
                <a:lnTo>
                  <a:pt x="318545" y="133224"/>
                </a:lnTo>
                <a:lnTo>
                  <a:pt x="102758" y="133224"/>
                </a:lnTo>
                <a:lnTo>
                  <a:pt x="96891" y="126064"/>
                </a:lnTo>
                <a:lnTo>
                  <a:pt x="89087" y="121143"/>
                </a:lnTo>
                <a:lnTo>
                  <a:pt x="80222" y="118462"/>
                </a:lnTo>
                <a:lnTo>
                  <a:pt x="71172" y="118022"/>
                </a:lnTo>
                <a:close/>
              </a:path>
              <a:path w="366395" h="457200">
                <a:moveTo>
                  <a:pt x="292265" y="117100"/>
                </a:moveTo>
                <a:lnTo>
                  <a:pt x="262630" y="133224"/>
                </a:lnTo>
                <a:lnTo>
                  <a:pt x="318545" y="133224"/>
                </a:lnTo>
                <a:lnTo>
                  <a:pt x="292265" y="117100"/>
                </a:lnTo>
                <a:close/>
              </a:path>
              <a:path w="366395" h="457200">
                <a:moveTo>
                  <a:pt x="333695" y="0"/>
                </a:moveTo>
                <a:lnTo>
                  <a:pt x="32698" y="0"/>
                </a:lnTo>
                <a:lnTo>
                  <a:pt x="20347" y="2193"/>
                </a:lnTo>
                <a:lnTo>
                  <a:pt x="10249" y="8171"/>
                </a:lnTo>
                <a:lnTo>
                  <a:pt x="3436" y="17031"/>
                </a:lnTo>
                <a:lnTo>
                  <a:pt x="935" y="27870"/>
                </a:lnTo>
                <a:lnTo>
                  <a:pt x="3436" y="38708"/>
                </a:lnTo>
                <a:lnTo>
                  <a:pt x="10249" y="47567"/>
                </a:lnTo>
                <a:lnTo>
                  <a:pt x="20347" y="53544"/>
                </a:lnTo>
                <a:lnTo>
                  <a:pt x="32698" y="55737"/>
                </a:lnTo>
                <a:lnTo>
                  <a:pt x="333695" y="55737"/>
                </a:lnTo>
                <a:lnTo>
                  <a:pt x="346046" y="53544"/>
                </a:lnTo>
                <a:lnTo>
                  <a:pt x="356145" y="47567"/>
                </a:lnTo>
                <a:lnTo>
                  <a:pt x="362960" y="38708"/>
                </a:lnTo>
                <a:lnTo>
                  <a:pt x="363180" y="37755"/>
                </a:lnTo>
                <a:lnTo>
                  <a:pt x="26478" y="37755"/>
                </a:lnTo>
                <a:lnTo>
                  <a:pt x="21416" y="33317"/>
                </a:lnTo>
                <a:lnTo>
                  <a:pt x="21416" y="22420"/>
                </a:lnTo>
                <a:lnTo>
                  <a:pt x="26478" y="17984"/>
                </a:lnTo>
                <a:lnTo>
                  <a:pt x="363180" y="17984"/>
                </a:lnTo>
                <a:lnTo>
                  <a:pt x="362960" y="17031"/>
                </a:lnTo>
                <a:lnTo>
                  <a:pt x="356145" y="8171"/>
                </a:lnTo>
                <a:lnTo>
                  <a:pt x="346046" y="2193"/>
                </a:lnTo>
                <a:lnTo>
                  <a:pt x="333695" y="0"/>
                </a:lnTo>
                <a:close/>
              </a:path>
              <a:path w="366395" h="457200">
                <a:moveTo>
                  <a:pt x="363180" y="17984"/>
                </a:moveTo>
                <a:lnTo>
                  <a:pt x="339915" y="17984"/>
                </a:lnTo>
                <a:lnTo>
                  <a:pt x="344973" y="22420"/>
                </a:lnTo>
                <a:lnTo>
                  <a:pt x="344973" y="33317"/>
                </a:lnTo>
                <a:lnTo>
                  <a:pt x="339915" y="37755"/>
                </a:lnTo>
                <a:lnTo>
                  <a:pt x="363180" y="37755"/>
                </a:lnTo>
                <a:lnTo>
                  <a:pt x="365461" y="27870"/>
                </a:lnTo>
                <a:lnTo>
                  <a:pt x="363180" y="17984"/>
                </a:lnTo>
                <a:close/>
              </a:path>
            </a:pathLst>
          </a:custGeom>
          <a:solidFill>
            <a:srgbClr val="00AEEF"/>
          </a:solidFill>
        </p:spPr>
        <p:txBody>
          <a:bodyPr wrap="square" lIns="0" tIns="0" rIns="0" bIns="0" rtlCol="0"/>
          <a:lstStyle/>
          <a:p>
            <a:pPr defTabSz="1625803"/>
            <a:endParaRPr sz="3200" dirty="0">
              <a:solidFill>
                <a:prstClr val="black"/>
              </a:solidFill>
              <a:latin typeface="Calibri"/>
            </a:endParaRPr>
          </a:p>
        </p:txBody>
      </p:sp>
      <p:sp>
        <p:nvSpPr>
          <p:cNvPr id="10" name="object 5">
            <a:extLst>
              <a:ext uri="{FF2B5EF4-FFF2-40B4-BE49-F238E27FC236}">
                <a16:creationId xmlns:a16="http://schemas.microsoft.com/office/drawing/2014/main" xmlns="" id="{A8BAE388-D6D2-40E9-8208-E39C1E0E7029}"/>
              </a:ext>
            </a:extLst>
          </p:cNvPr>
          <p:cNvSpPr/>
          <p:nvPr/>
        </p:nvSpPr>
        <p:spPr>
          <a:xfrm>
            <a:off x="551384" y="2564904"/>
            <a:ext cx="576064" cy="3168352"/>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000" dirty="0"/>
          </a:p>
        </p:txBody>
      </p:sp>
      <p:sp>
        <p:nvSpPr>
          <p:cNvPr id="28674" name="AutoShape 2" descr="https://tepka.ru/geografiya_5/4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18" name="Picture 2" descr="https://i.ytimg.com/vi/XMZrRu8to1o/hqdefault.jpg"/>
          <p:cNvPicPr>
            <a:picLocks noChangeAspect="1" noChangeArrowheads="1"/>
          </p:cNvPicPr>
          <p:nvPr/>
        </p:nvPicPr>
        <p:blipFill>
          <a:blip r:embed="rId2" cstate="print"/>
          <a:srcRect t="16800" b="9701"/>
          <a:stretch>
            <a:fillRect/>
          </a:stretch>
        </p:blipFill>
        <p:spPr bwMode="auto">
          <a:xfrm>
            <a:off x="7104112" y="2564904"/>
            <a:ext cx="4427984" cy="3672408"/>
          </a:xfrm>
          <a:prstGeom prst="rect">
            <a:avLst/>
          </a:prstGeom>
          <a:noFill/>
        </p:spPr>
      </p:pic>
    </p:spTree>
    <p:extLst>
      <p:ext uri="{BB962C8B-B14F-4D97-AF65-F5344CB8AC3E}">
        <p14:creationId xmlns="" xmlns:p14="http://schemas.microsoft.com/office/powerpoint/2010/main" val="2823452628"/>
      </p:ext>
    </p:extLst>
  </p:cSld>
  <p:clrMapOvr>
    <a:masterClrMapping/>
  </p:clrMapOvr>
  <p:transition spd="slow">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07368" y="1124744"/>
            <a:ext cx="5688632" cy="5112568"/>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ctr">
              <a:buNone/>
            </a:pPr>
            <a:r>
              <a:rPr lang="ru-RU" b="1" dirty="0" smtClean="0">
                <a:latin typeface="Arial" pitchFamily="34" charset="0"/>
                <a:cs typeface="Arial" pitchFamily="34" charset="0"/>
              </a:rPr>
              <a:t>Затем, начав наступление на Согдиану, овладел городом </a:t>
            </a:r>
            <a:r>
              <a:rPr lang="ru-RU" b="1" dirty="0" err="1" smtClean="0">
                <a:latin typeface="Arial" pitchFamily="34" charset="0"/>
                <a:cs typeface="Arial" pitchFamily="34" charset="0"/>
              </a:rPr>
              <a:t>Маракандой</a:t>
            </a:r>
            <a:r>
              <a:rPr lang="ru-RU" b="1" dirty="0" smtClean="0">
                <a:latin typeface="Arial" pitchFamily="34" charset="0"/>
                <a:cs typeface="Arial" pitchFamily="34" charset="0"/>
              </a:rPr>
              <a:t> (ныне Самарканд).          В 329 г. до н.э.                       </a:t>
            </a:r>
            <a:r>
              <a:rPr lang="ru-RU" b="1" dirty="0" err="1" smtClean="0">
                <a:latin typeface="Arial" pitchFamily="34" charset="0"/>
                <a:cs typeface="Arial" pitchFamily="34" charset="0"/>
              </a:rPr>
              <a:t>греко</a:t>
            </a:r>
            <a:r>
              <a:rPr lang="ru-RU" b="1" dirty="0" smtClean="0">
                <a:latin typeface="Arial" pitchFamily="34" charset="0"/>
                <a:cs typeface="Arial" pitchFamily="34" charset="0"/>
              </a:rPr>
              <a:t> - македонцы захватили </a:t>
            </a:r>
            <a:r>
              <a:rPr lang="ru-RU" b="1" dirty="0" err="1" smtClean="0">
                <a:latin typeface="Arial" pitchFamily="34" charset="0"/>
                <a:cs typeface="Arial" pitchFamily="34" charset="0"/>
              </a:rPr>
              <a:t>Мараканду</a:t>
            </a:r>
            <a:r>
              <a:rPr lang="ru-RU" b="1" dirty="0" smtClean="0">
                <a:latin typeface="Arial" pitchFamily="34" charset="0"/>
                <a:cs typeface="Arial" pitchFamily="34" charset="0"/>
              </a:rPr>
              <a:t>. Александр оставил здесь гарнизон, а сам с основной частью войска направился к Сырдарье.</a:t>
            </a:r>
            <a:endParaRPr lang="ru-RU" b="1" dirty="0">
              <a:latin typeface="Arial" pitchFamily="34" charset="0"/>
              <a:cs typeface="Arial" pitchFamily="34" charset="0"/>
            </a:endParaRPr>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sp>
        <p:nvSpPr>
          <p:cNvPr id="6"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АЛЕКСАНДР МАКЕДОНСКИЙ</a:t>
            </a:r>
            <a:endParaRPr lang="ru-RU" sz="6000" dirty="0">
              <a:solidFill>
                <a:schemeClr val="bg1"/>
              </a:solidFill>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b="9795"/>
          <a:stretch/>
        </p:blipFill>
        <p:spPr>
          <a:xfrm>
            <a:off x="6456040" y="1340768"/>
            <a:ext cx="4968552" cy="5040560"/>
          </a:xfrm>
          <a:prstGeom prst="rect">
            <a:avLst/>
          </a:prstGeom>
          <a:ln>
            <a:solidFill>
              <a:schemeClr val="tx1"/>
            </a:solidFill>
          </a:ln>
        </p:spPr>
      </p:pic>
    </p:spTree>
  </p:cSld>
  <p:clrMapOvr>
    <a:masterClrMapping/>
  </p:clrMapOvr>
  <p:transition spd="slow">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23392" y="1196752"/>
            <a:ext cx="10814992" cy="1728192"/>
          </a:xfrm>
        </p:spPr>
        <p:style>
          <a:lnRef idx="2">
            <a:schemeClr val="accent4"/>
          </a:lnRef>
          <a:fillRef idx="1">
            <a:schemeClr val="lt1"/>
          </a:fillRef>
          <a:effectRef idx="0">
            <a:schemeClr val="accent4"/>
          </a:effectRef>
          <a:fontRef idx="minor">
            <a:schemeClr val="dk1"/>
          </a:fontRef>
        </p:style>
        <p:txBody>
          <a:bodyPr/>
          <a:lstStyle/>
          <a:p>
            <a:pPr algn="ctr">
              <a:buNone/>
            </a:pPr>
            <a:r>
              <a:rPr lang="ru-RU" b="1" dirty="0" smtClean="0">
                <a:latin typeface="Arial" pitchFamily="34" charset="0"/>
                <a:cs typeface="Arial" pitchFamily="34" charset="0"/>
              </a:rPr>
              <a:t>Основав в </a:t>
            </a:r>
            <a:r>
              <a:rPr lang="ru-RU" b="1" dirty="0" err="1" smtClean="0">
                <a:latin typeface="Arial" pitchFamily="34" charset="0"/>
                <a:cs typeface="Arial" pitchFamily="34" charset="0"/>
              </a:rPr>
              <a:t>Мараканде</a:t>
            </a:r>
            <a:r>
              <a:rPr lang="ru-RU" b="1" dirty="0" smtClean="0">
                <a:latin typeface="Arial" pitchFamily="34" charset="0"/>
                <a:cs typeface="Arial" pitchFamily="34" charset="0"/>
              </a:rPr>
              <a:t> свою резиденцию -постоянное место ­ пребывание, он продолжил поход в сторону Сырдарьи.</a:t>
            </a:r>
            <a:endParaRPr lang="ru-RU" b="1" dirty="0">
              <a:latin typeface="Arial" pitchFamily="34" charset="0"/>
              <a:cs typeface="Arial" pitchFamily="34" charset="0"/>
            </a:endParaRPr>
          </a:p>
        </p:txBody>
      </p:sp>
      <p:sp>
        <p:nvSpPr>
          <p:cNvPr id="5" name="Содержимое 4"/>
          <p:cNvSpPr>
            <a:spLocks noGrp="1"/>
          </p:cNvSpPr>
          <p:nvPr>
            <p:ph sz="quarter" idx="3"/>
          </p:nvPr>
        </p:nvSpPr>
        <p:spPr/>
        <p:txBody>
          <a:bodyPr/>
          <a:lstStyle/>
          <a:p>
            <a:endParaRPr lang="ru-RU" dirty="0"/>
          </a:p>
        </p:txBody>
      </p:sp>
      <p:pic>
        <p:nvPicPr>
          <p:cNvPr id="6" name="Picture 2" descr="C:\Users\Гаяна\Desktop\скачанные файлы.jpg"/>
          <p:cNvPicPr>
            <a:picLocks noChangeAspect="1" noChangeArrowheads="1"/>
          </p:cNvPicPr>
          <p:nvPr/>
        </p:nvPicPr>
        <p:blipFill>
          <a:blip r:embed="rId2" cstate="print"/>
          <a:srcRect/>
          <a:stretch>
            <a:fillRect/>
          </a:stretch>
        </p:blipFill>
        <p:spPr bwMode="auto">
          <a:xfrm>
            <a:off x="839416" y="3284984"/>
            <a:ext cx="4608512" cy="3168352"/>
          </a:xfrm>
          <a:prstGeom prst="rect">
            <a:avLst/>
          </a:prstGeom>
          <a:noFill/>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АЛЕКСАНДР МАКЕДОНСКИЙ</a:t>
            </a:r>
            <a:endParaRPr lang="ru-RU" sz="6000" dirty="0">
              <a:solidFill>
                <a:schemeClr val="bg1"/>
              </a:solidFill>
            </a:endParaRPr>
          </a:p>
        </p:txBody>
      </p:sp>
      <p:pic>
        <p:nvPicPr>
          <p:cNvPr id="23554" name="Picture 2" descr="Горная война Александра Македонского(Бактрия и Согдиана)."/>
          <p:cNvPicPr>
            <a:picLocks noChangeAspect="1" noChangeArrowheads="1"/>
          </p:cNvPicPr>
          <p:nvPr/>
        </p:nvPicPr>
        <p:blipFill>
          <a:blip r:embed="rId3" cstate="print"/>
          <a:srcRect/>
          <a:stretch>
            <a:fillRect/>
          </a:stretch>
        </p:blipFill>
        <p:spPr bwMode="auto">
          <a:xfrm>
            <a:off x="6384032" y="3356992"/>
            <a:ext cx="4752528" cy="3085407"/>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07368" y="1052736"/>
            <a:ext cx="5587032" cy="5073433"/>
          </a:xfrm>
        </p:spPr>
        <p:style>
          <a:lnRef idx="2">
            <a:schemeClr val="accent5"/>
          </a:lnRef>
          <a:fillRef idx="1">
            <a:schemeClr val="lt1"/>
          </a:fillRef>
          <a:effectRef idx="0">
            <a:schemeClr val="accent5"/>
          </a:effectRef>
          <a:fontRef idx="minor">
            <a:schemeClr val="dk1"/>
          </a:fontRef>
        </p:style>
        <p:txBody>
          <a:bodyPr>
            <a:normAutofit/>
          </a:bodyPr>
          <a:lstStyle/>
          <a:p>
            <a:pPr algn="ctr">
              <a:buNone/>
            </a:pPr>
            <a:r>
              <a:rPr lang="ru-RU" b="1" dirty="0" smtClean="0">
                <a:latin typeface="Arial" pitchFamily="34" charset="0"/>
                <a:cs typeface="Arial" pitchFamily="34" charset="0"/>
              </a:rPr>
              <a:t>Завоевателям никогда не удавалось с легкостью завладеть нашими землями. Храбрые сыны Турана и на этот раз мужественно поднялись на борьбу с врагом, с яростным желанием освободить Родину от захватчика.</a:t>
            </a:r>
            <a:endParaRPr lang="ru-RU" b="1" dirty="0">
              <a:latin typeface="Arial" pitchFamily="34" charset="0"/>
              <a:cs typeface="Arial" pitchFamily="34" charset="0"/>
            </a:endParaRPr>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pic>
        <p:nvPicPr>
          <p:cNvPr id="6" name="Picture 11" descr="C:\Users\Гаяна\Desktop\Granic2.jpg"/>
          <p:cNvPicPr>
            <a:picLocks noChangeAspect="1" noChangeArrowheads="1"/>
          </p:cNvPicPr>
          <p:nvPr/>
        </p:nvPicPr>
        <p:blipFill>
          <a:blip r:embed="rId2" cstate="print"/>
          <a:srcRect/>
          <a:stretch>
            <a:fillRect/>
          </a:stretch>
        </p:blipFill>
        <p:spPr bwMode="auto">
          <a:xfrm>
            <a:off x="6384032" y="1124744"/>
            <a:ext cx="5112568" cy="4968552"/>
          </a:xfrm>
          <a:prstGeom prst="rect">
            <a:avLst/>
          </a:prstGeom>
          <a:noFill/>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АЛЕКСАНДР МАКЕДОНСКИЙ</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551384" y="1844824"/>
            <a:ext cx="5384800" cy="3701002"/>
          </a:xfrm>
        </p:spPr>
        <p:style>
          <a:lnRef idx="2">
            <a:schemeClr val="accent5"/>
          </a:lnRef>
          <a:fillRef idx="1">
            <a:schemeClr val="lt1"/>
          </a:fillRef>
          <a:effectRef idx="0">
            <a:schemeClr val="accent5"/>
          </a:effectRef>
          <a:fontRef idx="minor">
            <a:schemeClr val="dk1"/>
          </a:fontRef>
        </p:style>
        <p:txBody>
          <a:bodyPr/>
          <a:lstStyle/>
          <a:p>
            <a:pPr algn="ctr">
              <a:buNone/>
            </a:pPr>
            <a:r>
              <a:rPr lang="ru-RU" b="1" dirty="0" smtClean="0">
                <a:latin typeface="Arial" pitchFamily="34" charset="0"/>
                <a:cs typeface="Arial" pitchFamily="34" charset="0"/>
              </a:rPr>
              <a:t>Освободительное движение в Туране продолжалось три года. Руководил им искусный военачальник </a:t>
            </a:r>
            <a:r>
              <a:rPr lang="ru-RU" b="1" dirty="0" err="1" smtClean="0">
                <a:latin typeface="Arial" pitchFamily="34" charset="0"/>
                <a:cs typeface="Arial" pitchFamily="34" charset="0"/>
              </a:rPr>
              <a:t>согдиец</a:t>
            </a:r>
            <a:r>
              <a:rPr lang="ru-RU" b="1" dirty="0" smtClean="0">
                <a:latin typeface="Arial" pitchFamily="34" charset="0"/>
                <a:cs typeface="Arial" pitchFamily="34" charset="0"/>
              </a:rPr>
              <a:t> </a:t>
            </a:r>
            <a:r>
              <a:rPr lang="ru-RU" b="1" dirty="0" err="1" smtClean="0">
                <a:latin typeface="Arial" pitchFamily="34" charset="0"/>
                <a:cs typeface="Arial" pitchFamily="34" charset="0"/>
              </a:rPr>
              <a:t>Спитамен</a:t>
            </a:r>
            <a:r>
              <a:rPr lang="ru-RU" b="1" dirty="0" smtClean="0">
                <a:latin typeface="Arial" pitchFamily="34" charset="0"/>
                <a:cs typeface="Arial" pitchFamily="34" charset="0"/>
              </a:rPr>
              <a:t>.</a:t>
            </a:r>
            <a:endParaRPr lang="ru-RU" b="1" dirty="0">
              <a:latin typeface="Arial" pitchFamily="34" charset="0"/>
              <a:cs typeface="Arial" pitchFamily="34" charset="0"/>
            </a:endParaRPr>
          </a:p>
        </p:txBody>
      </p:sp>
      <p:pic>
        <p:nvPicPr>
          <p:cNvPr id="6" name="Picture 9" descr="C:\Users\Гаяна\Desktop\i_007.png"/>
          <p:cNvPicPr>
            <a:picLocks noChangeAspect="1" noChangeArrowheads="1"/>
          </p:cNvPicPr>
          <p:nvPr/>
        </p:nvPicPr>
        <p:blipFill>
          <a:blip r:embed="rId2" cstate="print"/>
          <a:srcRect/>
          <a:stretch>
            <a:fillRect/>
          </a:stretch>
        </p:blipFill>
        <p:spPr bwMode="auto">
          <a:xfrm>
            <a:off x="6038394" y="1772816"/>
            <a:ext cx="5530214" cy="3816424"/>
          </a:xfrm>
          <a:prstGeom prst="rect">
            <a:avLst/>
          </a:prstGeom>
          <a:noFill/>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609600" y="1412776"/>
            <a:ext cx="5384800" cy="4713393"/>
          </a:xfrm>
        </p:spPr>
        <p:style>
          <a:lnRef idx="2">
            <a:schemeClr val="accent1"/>
          </a:lnRef>
          <a:fillRef idx="1">
            <a:schemeClr val="lt1"/>
          </a:fillRef>
          <a:effectRef idx="0">
            <a:schemeClr val="accent1"/>
          </a:effectRef>
          <a:fontRef idx="minor">
            <a:schemeClr val="dk1"/>
          </a:fontRef>
        </p:style>
        <p:txBody>
          <a:bodyPr/>
          <a:lstStyle/>
          <a:p>
            <a:pPr>
              <a:buNone/>
            </a:pPr>
            <a:r>
              <a:rPr lang="ru-RU" dirty="0" smtClean="0"/>
              <a:t>    </a:t>
            </a:r>
            <a:r>
              <a:rPr lang="ru-RU" b="1" dirty="0" err="1" smtClean="0">
                <a:latin typeface="Arial" pitchFamily="34" charset="0"/>
                <a:cs typeface="Arial" pitchFamily="34" charset="0"/>
              </a:rPr>
              <a:t>Согдийцы</a:t>
            </a:r>
            <a:r>
              <a:rPr lang="ru-RU" b="1" dirty="0" smtClean="0">
                <a:latin typeface="Arial" pitchFamily="34" charset="0"/>
                <a:cs typeface="Arial" pitchFamily="34" charset="0"/>
              </a:rPr>
              <a:t> во весь голос распевали патриотическую песню:</a:t>
            </a:r>
          </a:p>
          <a:p>
            <a:pPr>
              <a:buNone/>
            </a:pPr>
            <a:r>
              <a:rPr lang="ru-RU" b="1" i="1" dirty="0" smtClean="0">
                <a:latin typeface="Arial" pitchFamily="34" charset="0"/>
                <a:cs typeface="Arial" pitchFamily="34" charset="0"/>
              </a:rPr>
              <a:t>   Процветай Согдиана,</a:t>
            </a:r>
            <a:endParaRPr lang="ru-RU" b="1" dirty="0" smtClean="0">
              <a:latin typeface="Arial" pitchFamily="34" charset="0"/>
              <a:cs typeface="Arial" pitchFamily="34" charset="0"/>
            </a:endParaRPr>
          </a:p>
          <a:p>
            <a:pPr>
              <a:buNone/>
            </a:pPr>
            <a:r>
              <a:rPr lang="ru-RU" b="1" i="1" dirty="0" smtClean="0">
                <a:latin typeface="Arial" pitchFamily="34" charset="0"/>
                <a:cs typeface="Arial" pitchFamily="34" charset="0"/>
              </a:rPr>
              <a:t>   Мы сыны твои</a:t>
            </a:r>
            <a:r>
              <a:rPr lang="ru-RU" b="1" dirty="0" smtClean="0">
                <a:latin typeface="Arial" pitchFamily="34" charset="0"/>
                <a:cs typeface="Arial" pitchFamily="34" charset="0"/>
              </a:rPr>
              <a:t>,   </a:t>
            </a:r>
            <a:r>
              <a:rPr lang="ru-RU" b="1" i="1" dirty="0" smtClean="0">
                <a:latin typeface="Arial" pitchFamily="34" charset="0"/>
                <a:cs typeface="Arial" pitchFamily="34" charset="0"/>
              </a:rPr>
              <a:t>Родина.</a:t>
            </a:r>
            <a:endParaRPr lang="ru-RU" b="1" dirty="0" smtClean="0">
              <a:latin typeface="Arial" pitchFamily="34" charset="0"/>
              <a:cs typeface="Arial" pitchFamily="34" charset="0"/>
            </a:endParaRPr>
          </a:p>
          <a:p>
            <a:pPr>
              <a:buNone/>
            </a:pPr>
            <a:r>
              <a:rPr lang="ru-RU" b="1" i="1" dirty="0" smtClean="0">
                <a:latin typeface="Arial" pitchFamily="34" charset="0"/>
                <a:cs typeface="Arial" pitchFamily="34" charset="0"/>
              </a:rPr>
              <a:t>   За свободу готовы Сложить свои головы!</a:t>
            </a:r>
            <a:endParaRPr lang="ru-RU" b="1" dirty="0" smtClean="0">
              <a:latin typeface="Arial" pitchFamily="34" charset="0"/>
              <a:cs typeface="Arial" pitchFamily="34" charset="0"/>
            </a:endParaRPr>
          </a:p>
          <a:p>
            <a:endParaRPr lang="ru-RU" dirty="0"/>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pic>
        <p:nvPicPr>
          <p:cNvPr id="6" name="Picture 2" descr="http://www.travnikov.ru/al-p04/p04-05.jpg"/>
          <p:cNvPicPr>
            <a:picLocks noChangeAspect="1" noChangeArrowheads="1"/>
          </p:cNvPicPr>
          <p:nvPr/>
        </p:nvPicPr>
        <p:blipFill>
          <a:blip r:embed="rId2" cstate="print"/>
          <a:srcRect/>
          <a:stretch>
            <a:fillRect/>
          </a:stretch>
        </p:blipFill>
        <p:spPr bwMode="auto">
          <a:xfrm>
            <a:off x="6384032" y="1268760"/>
            <a:ext cx="5112568" cy="4818686"/>
          </a:xfrm>
          <a:prstGeom prst="rect">
            <a:avLst/>
          </a:prstGeom>
          <a:noFill/>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07368" y="1196752"/>
            <a:ext cx="5904656" cy="5328592"/>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ctr">
              <a:buNone/>
            </a:pPr>
            <a:r>
              <a:rPr lang="ru-RU" dirty="0" smtClean="0"/>
              <a:t>   </a:t>
            </a:r>
            <a:r>
              <a:rPr lang="ru-RU" b="1" dirty="0" smtClean="0">
                <a:latin typeface="Arial" pitchFamily="34" charset="0"/>
                <a:cs typeface="Arial" pitchFamily="34" charset="0"/>
              </a:rPr>
              <a:t>Повстанцы, прежде всего, захватили </a:t>
            </a:r>
            <a:r>
              <a:rPr lang="ru-RU" b="1" dirty="0" err="1" smtClean="0">
                <a:latin typeface="Arial" pitchFamily="34" charset="0"/>
                <a:cs typeface="Arial" pitchFamily="34" charset="0"/>
              </a:rPr>
              <a:t>Мараканду</a:t>
            </a:r>
            <a:r>
              <a:rPr lang="ru-RU" b="1" dirty="0" smtClean="0">
                <a:latin typeface="Arial" pitchFamily="34" charset="0"/>
                <a:cs typeface="Arial" pitchFamily="34" charset="0"/>
              </a:rPr>
              <a:t>, разгромив оставленное там Александром войско. Узнав об этом, Александр для подавления восстания </a:t>
            </a:r>
            <a:r>
              <a:rPr lang="ru-RU" b="1" dirty="0" err="1" smtClean="0">
                <a:latin typeface="Arial" pitchFamily="34" charset="0"/>
                <a:cs typeface="Arial" pitchFamily="34" charset="0"/>
              </a:rPr>
              <a:t>Спитамена</a:t>
            </a:r>
            <a:r>
              <a:rPr lang="ru-RU" b="1" dirty="0" smtClean="0">
                <a:latin typeface="Arial" pitchFamily="34" charset="0"/>
                <a:cs typeface="Arial" pitchFamily="34" charset="0"/>
              </a:rPr>
              <a:t> направил туда многочисленную рать. Однако </a:t>
            </a:r>
            <a:r>
              <a:rPr lang="ru-RU" b="1" dirty="0" err="1" smtClean="0">
                <a:latin typeface="Arial" pitchFamily="34" charset="0"/>
                <a:cs typeface="Arial" pitchFamily="34" charset="0"/>
              </a:rPr>
              <a:t>Спитамен</a:t>
            </a:r>
            <a:r>
              <a:rPr lang="ru-RU" b="1" dirty="0" smtClean="0">
                <a:latin typeface="Arial" pitchFamily="34" charset="0"/>
                <a:cs typeface="Arial" pitchFamily="34" charset="0"/>
              </a:rPr>
              <a:t> разбил и это воинство.</a:t>
            </a:r>
          </a:p>
          <a:p>
            <a:endParaRPr lang="ru-RU" dirty="0"/>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xmlns="" val="0"/>
              </a:ext>
            </a:extLst>
          </a:blip>
          <a:srcRect t="13158" b="18000"/>
          <a:stretch/>
        </p:blipFill>
        <p:spPr>
          <a:xfrm>
            <a:off x="6528048" y="1196752"/>
            <a:ext cx="5040560" cy="5256584"/>
          </a:xfrm>
          <a:prstGeom prst="rect">
            <a:avLst/>
          </a:prstGeom>
          <a:ln>
            <a:solidFill>
              <a:schemeClr val="tx1"/>
            </a:solidFill>
          </a:ln>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609600" y="1412776"/>
            <a:ext cx="5384800" cy="4896544"/>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ctr">
              <a:buNone/>
            </a:pPr>
            <a:r>
              <a:rPr lang="ru-RU" dirty="0" smtClean="0"/>
              <a:t>   </a:t>
            </a:r>
            <a:r>
              <a:rPr lang="ru-RU" b="1" dirty="0" smtClean="0">
                <a:latin typeface="Arial" pitchFamily="34" charset="0"/>
                <a:cs typeface="Arial" pitchFamily="34" charset="0"/>
              </a:rPr>
              <a:t>Теперь Александр сам, повернув назад, выдвинулся  со своей неисчислимой армией, и взял </a:t>
            </a:r>
            <a:r>
              <a:rPr lang="ru-RU" b="1" dirty="0" err="1" smtClean="0">
                <a:latin typeface="Arial" pitchFamily="34" charset="0"/>
                <a:cs typeface="Arial" pitchFamily="34" charset="0"/>
              </a:rPr>
              <a:t>Мараканду</a:t>
            </a:r>
            <a:r>
              <a:rPr lang="ru-RU" b="1" dirty="0" smtClean="0">
                <a:latin typeface="Arial" pitchFamily="34" charset="0"/>
                <a:cs typeface="Arial" pitchFamily="34" charset="0"/>
              </a:rPr>
              <a:t> в кольцо. В одном из тяжелых боёв он был даже ранен. Несмотря на это, осада продолжалась.</a:t>
            </a:r>
            <a:endParaRPr lang="ru-RU" b="1" dirty="0">
              <a:latin typeface="Arial" pitchFamily="34" charset="0"/>
              <a:cs typeface="Arial" pitchFamily="34" charset="0"/>
            </a:endParaRPr>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pic>
        <p:nvPicPr>
          <p:cNvPr id="7" name="Содержимое 3" descr="72025.jpg"/>
          <p:cNvPicPr>
            <a:picLocks noChangeAspect="1"/>
          </p:cNvPicPr>
          <p:nvPr/>
        </p:nvPicPr>
        <p:blipFill>
          <a:blip r:embed="rId2" cstate="print"/>
          <a:stretch>
            <a:fillRect/>
          </a:stretch>
        </p:blipFill>
        <p:spPr>
          <a:xfrm>
            <a:off x="6384032" y="1412776"/>
            <a:ext cx="4771526" cy="482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79376" y="908720"/>
            <a:ext cx="11161240" cy="2808312"/>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ctr">
              <a:buNone/>
            </a:pPr>
            <a:r>
              <a:rPr lang="ru-RU" b="1" dirty="0" smtClean="0">
                <a:latin typeface="Arial" pitchFamily="34" charset="0"/>
                <a:cs typeface="Arial" pitchFamily="34" charset="0"/>
              </a:rPr>
              <a:t>Опытное хорошо обученное войско Александра все же взяло верх над повстанцами.  </a:t>
            </a:r>
            <a:r>
              <a:rPr lang="ru-RU" b="1" dirty="0" err="1" smtClean="0">
                <a:latin typeface="Arial" pitchFamily="34" charset="0"/>
                <a:cs typeface="Arial" pitchFamily="34" charset="0"/>
              </a:rPr>
              <a:t>Спитамен</a:t>
            </a:r>
            <a:r>
              <a:rPr lang="ru-RU" b="1" dirty="0" smtClean="0">
                <a:latin typeface="Arial" pitchFamily="34" charset="0"/>
                <a:cs typeface="Arial" pitchFamily="34" charset="0"/>
              </a:rPr>
              <a:t> вынужден был отступить. В ходе захватнической войны Александр понял, что эти края невозможно завоевать только силой и применил другую тактику.</a:t>
            </a:r>
          </a:p>
          <a:p>
            <a:endParaRPr lang="ru-RU" dirty="0"/>
          </a:p>
        </p:txBody>
      </p:sp>
      <p:pic>
        <p:nvPicPr>
          <p:cNvPr id="6" name="Picture 2" descr="Блог посвященный История Казахстана: Саки"/>
          <p:cNvPicPr>
            <a:picLocks noChangeAspect="1" noChangeArrowheads="1"/>
          </p:cNvPicPr>
          <p:nvPr/>
        </p:nvPicPr>
        <p:blipFill>
          <a:blip r:embed="rId2" cstate="print"/>
          <a:srcRect/>
          <a:stretch>
            <a:fillRect/>
          </a:stretch>
        </p:blipFill>
        <p:spPr bwMode="auto">
          <a:xfrm>
            <a:off x="695400" y="3861048"/>
            <a:ext cx="10657184" cy="2736304"/>
          </a:xfrm>
          <a:prstGeom prst="rect">
            <a:avLst/>
          </a:prstGeom>
          <a:noFill/>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07368" y="1196752"/>
            <a:ext cx="5688632" cy="5184576"/>
          </a:xfrm>
        </p:spPr>
        <p:style>
          <a:lnRef idx="2">
            <a:schemeClr val="accent4"/>
          </a:lnRef>
          <a:fillRef idx="1">
            <a:schemeClr val="lt1"/>
          </a:fillRef>
          <a:effectRef idx="0">
            <a:schemeClr val="accent4"/>
          </a:effectRef>
          <a:fontRef idx="minor">
            <a:schemeClr val="dk1"/>
          </a:fontRef>
        </p:style>
        <p:txBody>
          <a:bodyPr>
            <a:normAutofit fontScale="92500"/>
          </a:bodyPr>
          <a:lstStyle/>
          <a:p>
            <a:pPr algn="ctr">
              <a:buNone/>
            </a:pPr>
            <a:r>
              <a:rPr lang="ru-RU" b="1" dirty="0" smtClean="0">
                <a:latin typeface="Arial" pitchFamily="34" charset="0"/>
                <a:cs typeface="Arial" pitchFamily="34" charset="0"/>
              </a:rPr>
              <a:t>Сначала Александр уведомил </a:t>
            </a:r>
            <a:r>
              <a:rPr lang="ru-RU" b="1" dirty="0" err="1" smtClean="0">
                <a:latin typeface="Arial" pitchFamily="34" charset="0"/>
                <a:cs typeface="Arial" pitchFamily="34" charset="0"/>
              </a:rPr>
              <a:t>Спитамена</a:t>
            </a:r>
            <a:r>
              <a:rPr lang="ru-RU" b="1" dirty="0" smtClean="0">
                <a:latin typeface="Arial" pitchFamily="34" charset="0"/>
                <a:cs typeface="Arial" pitchFamily="34" charset="0"/>
              </a:rPr>
              <a:t> о том, что если тот прекратит сопротивление, то получит должность правителя Согдианы. Однако </a:t>
            </a:r>
            <a:r>
              <a:rPr lang="ru-RU" b="1" dirty="0" err="1" smtClean="0">
                <a:latin typeface="Arial" pitchFamily="34" charset="0"/>
                <a:cs typeface="Arial" pitchFamily="34" charset="0"/>
              </a:rPr>
              <a:t>Спитамен</a:t>
            </a:r>
            <a:r>
              <a:rPr lang="ru-RU" b="1" dirty="0" smtClean="0">
                <a:latin typeface="Arial" pitchFamily="34" charset="0"/>
                <a:cs typeface="Arial" pitchFamily="34" charset="0"/>
              </a:rPr>
              <a:t> считал предпочтительней смерть, чем предательство и отверг предложение Александра.</a:t>
            </a:r>
          </a:p>
          <a:p>
            <a:endParaRPr lang="ru-RU" dirty="0"/>
          </a:p>
        </p:txBody>
      </p:sp>
      <p:pic>
        <p:nvPicPr>
          <p:cNvPr id="6" name="Picture 2" descr="http://rpp.nashaucheba.ru/pars_docs/refs/18/17378/img21.jpg"/>
          <p:cNvPicPr>
            <a:picLocks noChangeAspect="1" noChangeArrowheads="1"/>
          </p:cNvPicPr>
          <p:nvPr/>
        </p:nvPicPr>
        <p:blipFill>
          <a:blip r:embed="rId2" cstate="print"/>
          <a:srcRect l="3780" t="15641" r="16841" b="6153"/>
          <a:stretch>
            <a:fillRect/>
          </a:stretch>
        </p:blipFill>
        <p:spPr bwMode="auto">
          <a:xfrm>
            <a:off x="6528048" y="1196752"/>
            <a:ext cx="5040560" cy="5184576"/>
          </a:xfrm>
          <a:prstGeom prst="rect">
            <a:avLst/>
          </a:prstGeom>
          <a:noFill/>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609600" y="1196752"/>
            <a:ext cx="5384800" cy="4929417"/>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ctr">
              <a:buNone/>
            </a:pPr>
            <a:r>
              <a:rPr lang="ru-RU" b="1" dirty="0" smtClean="0">
                <a:latin typeface="Arial" pitchFamily="34" charset="0"/>
                <a:cs typeface="Arial" pitchFamily="34" charset="0"/>
              </a:rPr>
              <a:t>Тогда Александр стал ломать голову над другим хитроумным планом: «</a:t>
            </a:r>
            <a:r>
              <a:rPr lang="ru-RU" b="1" dirty="0" err="1" smtClean="0">
                <a:latin typeface="Arial" pitchFamily="34" charset="0"/>
                <a:cs typeface="Arial" pitchFamily="34" charset="0"/>
              </a:rPr>
              <a:t>Спитамен</a:t>
            </a:r>
            <a:r>
              <a:rPr lang="ru-RU" b="1" dirty="0" smtClean="0">
                <a:latin typeface="Arial" pitchFamily="34" charset="0"/>
                <a:cs typeface="Arial" pitchFamily="34" charset="0"/>
              </a:rPr>
              <a:t> должен быть уничтожен, - размышлял он. </a:t>
            </a:r>
          </a:p>
          <a:p>
            <a:pPr algn="ctr">
              <a:buNone/>
            </a:pPr>
            <a:r>
              <a:rPr lang="ru-RU" b="1" dirty="0" smtClean="0">
                <a:latin typeface="Arial" pitchFamily="34" charset="0"/>
                <a:cs typeface="Arial" pitchFamily="34" charset="0"/>
              </a:rPr>
              <a:t>- И как можно быстрее, пока не поднял на ноги всю Азию. Но как?</a:t>
            </a:r>
            <a:endParaRPr lang="ru-RU" b="1" dirty="0">
              <a:latin typeface="Arial" pitchFamily="34" charset="0"/>
              <a:cs typeface="Arial" pitchFamily="34" charset="0"/>
            </a:endParaRPr>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pic>
        <p:nvPicPr>
          <p:cNvPr id="6" name="Содержимое 8" descr="spitamen.jpg"/>
          <p:cNvPicPr>
            <a:picLocks noChangeAspect="1"/>
          </p:cNvPicPr>
          <p:nvPr/>
        </p:nvPicPr>
        <p:blipFill>
          <a:blip r:embed="rId2" cstate="print"/>
          <a:srcRect t="6609" b="7471"/>
          <a:stretch>
            <a:fillRect/>
          </a:stretch>
        </p:blipFill>
        <p:spPr>
          <a:xfrm>
            <a:off x="6312024" y="1700808"/>
            <a:ext cx="5400600"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868" name="Text Box 4"/>
          <p:cNvSpPr txBox="1">
            <a:spLocks noChangeArrowheads="1"/>
          </p:cNvSpPr>
          <p:nvPr/>
        </p:nvSpPr>
        <p:spPr bwMode="auto">
          <a:xfrm>
            <a:off x="479376" y="1052736"/>
            <a:ext cx="11305256" cy="2308324"/>
          </a:xfrm>
          <a:prstGeom prst="rect">
            <a:avLst/>
          </a:prstGeom>
          <a:solidFill>
            <a:schemeClr val="bg1"/>
          </a:solidFill>
          <a:ln w="57150" cap="sq">
            <a:solidFill>
              <a:schemeClr val="hlink"/>
            </a:solidFill>
            <a:miter lim="800000"/>
            <a:headEnd type="none" w="sm" len="sm"/>
            <a:tailEnd type="none" w="sm" len="sm"/>
          </a:ln>
          <a:effectLst/>
        </p:spPr>
        <p:txBody>
          <a:bodyPr wrap="square">
            <a:spAutoFit/>
          </a:bodyPr>
          <a:lstStyle/>
          <a:p>
            <a:pPr algn="ctr">
              <a:defRPr/>
            </a:pPr>
            <a:r>
              <a:rPr lang="ru-RU" sz="4800" b="1" dirty="0" smtClean="0">
                <a:solidFill>
                  <a:srgbClr val="002060"/>
                </a:solidFill>
                <a:latin typeface="Arial" pitchFamily="34" charset="0"/>
                <a:cs typeface="Arial" pitchFamily="34" charset="0"/>
              </a:rPr>
              <a:t>ПОХОД АЛЕКСАНДРА МАКЕДОНСКОГО В СРЕДНЮЮ АЗИЮ</a:t>
            </a:r>
            <a:endParaRPr lang="ru-RU" sz="4800" b="1" dirty="0">
              <a:solidFill>
                <a:srgbClr val="002060"/>
              </a:solidFill>
              <a:latin typeface="Arial" pitchFamily="34" charset="0"/>
              <a:cs typeface="Arial" pitchFamily="34" charset="0"/>
            </a:endParaRPr>
          </a:p>
        </p:txBody>
      </p:sp>
      <p:sp>
        <p:nvSpPr>
          <p:cNvPr id="676869" name="Text Box 5"/>
          <p:cNvSpPr txBox="1">
            <a:spLocks noChangeArrowheads="1"/>
          </p:cNvSpPr>
          <p:nvPr/>
        </p:nvSpPr>
        <p:spPr bwMode="auto">
          <a:xfrm>
            <a:off x="479376" y="3501008"/>
            <a:ext cx="11233247" cy="830997"/>
          </a:xfrm>
          <a:prstGeom prst="rect">
            <a:avLst/>
          </a:prstGeom>
          <a:solidFill>
            <a:schemeClr val="bg1"/>
          </a:solidFill>
          <a:ln w="57150" cap="sq">
            <a:solidFill>
              <a:schemeClr val="hlink"/>
            </a:solidFill>
            <a:miter lim="800000"/>
            <a:headEnd type="none" w="sm" len="sm"/>
            <a:tailEnd type="none" w="sm" len="sm"/>
          </a:ln>
          <a:effectLst/>
        </p:spPr>
        <p:txBody>
          <a:bodyPr wrap="square">
            <a:spAutoFit/>
          </a:bodyPr>
          <a:lstStyle/>
          <a:p>
            <a:pPr algn="ctr">
              <a:defRPr/>
            </a:pPr>
            <a:r>
              <a:rPr lang="ru-RU" sz="4800" b="1" dirty="0" smtClean="0">
                <a:solidFill>
                  <a:srgbClr val="002060"/>
                </a:solidFill>
                <a:latin typeface="Arial" pitchFamily="34" charset="0"/>
                <a:cs typeface="Arial" pitchFamily="34" charset="0"/>
              </a:rPr>
              <a:t>ГЕРОИЗМ СПИТАМЕНА</a:t>
            </a:r>
            <a:endParaRPr lang="ru-RU" sz="4800" b="1" dirty="0">
              <a:solidFill>
                <a:srgbClr val="002060"/>
              </a:solidFill>
              <a:latin typeface="Arial" pitchFamily="34" charset="0"/>
              <a:cs typeface="Arial" pitchFamily="34" charset="0"/>
            </a:endParaRPr>
          </a:p>
        </p:txBody>
      </p:sp>
      <p:sp>
        <p:nvSpPr>
          <p:cNvPr id="676870" name="Text Box 6"/>
          <p:cNvSpPr txBox="1">
            <a:spLocks noChangeArrowheads="1"/>
          </p:cNvSpPr>
          <p:nvPr/>
        </p:nvSpPr>
        <p:spPr bwMode="auto">
          <a:xfrm>
            <a:off x="479376" y="4581128"/>
            <a:ext cx="11137237" cy="1569660"/>
          </a:xfrm>
          <a:prstGeom prst="rect">
            <a:avLst/>
          </a:prstGeom>
          <a:solidFill>
            <a:schemeClr val="bg1"/>
          </a:solidFill>
          <a:ln w="57150" cap="sq">
            <a:solidFill>
              <a:schemeClr val="hlink"/>
            </a:solidFill>
            <a:miter lim="800000"/>
            <a:headEnd type="none" w="sm" len="sm"/>
            <a:tailEnd type="none" w="sm" len="sm"/>
          </a:ln>
          <a:effectLst/>
        </p:spPr>
        <p:txBody>
          <a:bodyPr wrap="square">
            <a:spAutoFit/>
          </a:bodyPr>
          <a:lstStyle/>
          <a:p>
            <a:pPr algn="ctr">
              <a:defRPr/>
            </a:pPr>
            <a:r>
              <a:rPr lang="ru-RU" sz="4800" b="1" dirty="0" smtClean="0">
                <a:solidFill>
                  <a:srgbClr val="002060"/>
                </a:solidFill>
                <a:latin typeface="Arial" pitchFamily="34" charset="0"/>
                <a:cs typeface="Arial" pitchFamily="34" charset="0"/>
              </a:rPr>
              <a:t>ПОСЛЕДСТВИЯ ВТОРЖЕНИЯ АЛЕКСАНДРА МАКЕДОНСКОГО</a:t>
            </a:r>
            <a:endParaRPr lang="ru-RU" sz="4800" b="1" dirty="0">
              <a:solidFill>
                <a:srgbClr val="002060"/>
              </a:solidFill>
              <a:latin typeface="Arial" pitchFamily="34" charset="0"/>
              <a:cs typeface="Arial" pitchFamily="34" charset="0"/>
            </a:endParaRPr>
          </a:p>
        </p:txBody>
      </p:sp>
      <p:sp>
        <p:nvSpPr>
          <p:cNvPr id="8"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ПЛАН</a:t>
            </a:r>
            <a:endParaRPr lang="ru-RU" sz="6000" dirty="0">
              <a:solidFill>
                <a:schemeClr val="bg1"/>
              </a:solidFill>
            </a:endParaRPr>
          </a:p>
        </p:txBody>
      </p:sp>
    </p:spTree>
    <p:extLst>
      <p:ext uri="{BB962C8B-B14F-4D97-AF65-F5344CB8AC3E}">
        <p14:creationId xmlns:p14="http://schemas.microsoft.com/office/powerpoint/2010/main" xmlns="" val="1762532609"/>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6868"/>
                                        </p:tgtEl>
                                        <p:attrNameLst>
                                          <p:attrName>style.visibility</p:attrName>
                                        </p:attrNameLst>
                                      </p:cBhvr>
                                      <p:to>
                                        <p:strVal val="visible"/>
                                      </p:to>
                                    </p:set>
                                    <p:animEffect transition="in" filter="fade">
                                      <p:cBhvr>
                                        <p:cTn id="7" dur="2000"/>
                                        <p:tgtEl>
                                          <p:spTgt spid="67686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76869"/>
                                        </p:tgtEl>
                                        <p:attrNameLst>
                                          <p:attrName>style.visibility</p:attrName>
                                        </p:attrNameLst>
                                      </p:cBhvr>
                                      <p:to>
                                        <p:strVal val="visible"/>
                                      </p:to>
                                    </p:set>
                                    <p:animEffect transition="in" filter="fade">
                                      <p:cBhvr>
                                        <p:cTn id="11" dur="2000"/>
                                        <p:tgtEl>
                                          <p:spTgt spid="67686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76870"/>
                                        </p:tgtEl>
                                        <p:attrNameLst>
                                          <p:attrName>style.visibility</p:attrName>
                                        </p:attrNameLst>
                                      </p:cBhvr>
                                      <p:to>
                                        <p:strVal val="visible"/>
                                      </p:to>
                                    </p:set>
                                    <p:animEffect transition="in" filter="fade">
                                      <p:cBhvr>
                                        <p:cTn id="15" dur="2000"/>
                                        <p:tgtEl>
                                          <p:spTgt spid="67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8" grpId="0" animBg="1" autoUpdateAnimBg="0"/>
      <p:bldP spid="676869" grpId="0" animBg="1" autoUpdateAnimBg="0"/>
      <p:bldP spid="67687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07368" y="1124744"/>
            <a:ext cx="5904656" cy="5112568"/>
          </a:xfrm>
        </p:spPr>
        <p:style>
          <a:lnRef idx="2">
            <a:schemeClr val="accent5"/>
          </a:lnRef>
          <a:fillRef idx="1">
            <a:schemeClr val="lt1"/>
          </a:fillRef>
          <a:effectRef idx="0">
            <a:schemeClr val="accent5"/>
          </a:effectRef>
          <a:fontRef idx="minor">
            <a:schemeClr val="dk1"/>
          </a:fontRef>
        </p:style>
        <p:txBody>
          <a:bodyPr>
            <a:normAutofit lnSpcReduction="10000"/>
          </a:bodyPr>
          <a:lstStyle/>
          <a:p>
            <a:pPr algn="ctr">
              <a:buNone/>
            </a:pPr>
            <a:r>
              <a:rPr lang="ru-RU" b="1" dirty="0" smtClean="0">
                <a:latin typeface="Arial" pitchFamily="34" charset="0"/>
                <a:cs typeface="Arial" pitchFamily="34" charset="0"/>
              </a:rPr>
              <a:t>    Ведь по следам этого «бешеного Барса» гонятся тысячи моих воинов, но никакая сила не может его одолеть. Ну что ж, раз сила не берет, поможет коварство! Неужели среди воинов «бешеного Барса» не найдётся хоть один «Шакал»?!»</a:t>
            </a:r>
          </a:p>
          <a:p>
            <a:endParaRPr lang="ru-RU" dirty="0"/>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pic>
        <p:nvPicPr>
          <p:cNvPr id="10244" name="Picture 4" descr="https://slayd.arxiv.uz/uploads/download/posts/2017-03/1488895135_slayd3.jpg"/>
          <p:cNvPicPr>
            <a:picLocks noChangeAspect="1" noChangeArrowheads="1"/>
          </p:cNvPicPr>
          <p:nvPr/>
        </p:nvPicPr>
        <p:blipFill>
          <a:blip r:embed="rId2" cstate="print"/>
          <a:srcRect l="12002" t="9450" r="14651" b="29651"/>
          <a:stretch>
            <a:fillRect/>
          </a:stretch>
        </p:blipFill>
        <p:spPr bwMode="auto">
          <a:xfrm>
            <a:off x="6672064" y="1181041"/>
            <a:ext cx="4896544" cy="5056271"/>
          </a:xfrm>
          <a:prstGeom prst="rect">
            <a:avLst/>
          </a:prstGeom>
          <a:noFill/>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quarter" idx="2"/>
          </p:nvPr>
        </p:nvSpPr>
        <p:spPr>
          <a:xfrm>
            <a:off x="6197600" y="1600200"/>
            <a:ext cx="5384800" cy="4565104"/>
          </a:xfrm>
        </p:spPr>
        <p:style>
          <a:lnRef idx="2">
            <a:schemeClr val="accent3"/>
          </a:lnRef>
          <a:fillRef idx="1">
            <a:schemeClr val="lt1"/>
          </a:fillRef>
          <a:effectRef idx="0">
            <a:schemeClr val="accent3"/>
          </a:effectRef>
          <a:fontRef idx="minor">
            <a:schemeClr val="dk1"/>
          </a:fontRef>
        </p:style>
        <p:txBody>
          <a:bodyPr>
            <a:normAutofit/>
          </a:bodyPr>
          <a:lstStyle/>
          <a:p>
            <a:pPr algn="ctr">
              <a:buNone/>
            </a:pPr>
            <a:r>
              <a:rPr lang="ru-RU" sz="3400" b="1" dirty="0" smtClean="0">
                <a:latin typeface="Arial" pitchFamily="34" charset="0"/>
                <a:cs typeface="Arial" pitchFamily="34" charset="0"/>
              </a:rPr>
              <a:t>В народе </a:t>
            </a:r>
            <a:r>
              <a:rPr lang="ru-RU" sz="3400" b="1" dirty="0" err="1" smtClean="0">
                <a:latin typeface="Arial" pitchFamily="34" charset="0"/>
                <a:cs typeface="Arial" pitchFamily="34" charset="0"/>
              </a:rPr>
              <a:t>Спитамена</a:t>
            </a:r>
            <a:r>
              <a:rPr lang="ru-RU" sz="3400" b="1" dirty="0" smtClean="0">
                <a:latin typeface="Arial" pitchFamily="34" charset="0"/>
                <a:cs typeface="Arial" pitchFamily="34" charset="0"/>
              </a:rPr>
              <a:t> называли «Барсом». Такое прозвище ему было дано не потому, что он носил шкуру барса, а потому, что был смел и проворен как Барс.</a:t>
            </a:r>
            <a:endParaRPr lang="ru-RU" sz="3400" b="1" dirty="0">
              <a:latin typeface="Arial" pitchFamily="34" charset="0"/>
              <a:cs typeface="Arial" pitchFamily="34" charset="0"/>
            </a:endParaRPr>
          </a:p>
        </p:txBody>
      </p:sp>
      <p:pic>
        <p:nvPicPr>
          <p:cNvPr id="9218" name="Picture 2" descr="https://khovar.tj/rus/wp-content/uploads/2019/10/Aleksandr-Makedonskij-i-Spitamen.jpg"/>
          <p:cNvPicPr>
            <a:picLocks noChangeAspect="1" noChangeArrowheads="1"/>
          </p:cNvPicPr>
          <p:nvPr/>
        </p:nvPicPr>
        <p:blipFill>
          <a:blip r:embed="rId2" cstate="print"/>
          <a:srcRect r="3297" b="11533"/>
          <a:stretch>
            <a:fillRect/>
          </a:stretch>
        </p:blipFill>
        <p:spPr bwMode="auto">
          <a:xfrm>
            <a:off x="335360" y="1556793"/>
            <a:ext cx="5544616" cy="4608512"/>
          </a:xfrm>
          <a:prstGeom prst="rect">
            <a:avLst/>
          </a:prstGeom>
          <a:noFill/>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35360" y="1052736"/>
            <a:ext cx="5659040" cy="5256584"/>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ctr">
              <a:buNone/>
            </a:pPr>
            <a:r>
              <a:rPr lang="ru-RU" b="1" dirty="0" smtClean="0">
                <a:latin typeface="Arial" pitchFamily="34" charset="0"/>
                <a:cs typeface="Arial" pitchFamily="34" charset="0"/>
              </a:rPr>
              <a:t>Александр решил воспользоваться услугами предателей Родины и добился своей цели. Александр одолел </a:t>
            </a:r>
            <a:r>
              <a:rPr lang="ru-RU" b="1" dirty="0" err="1" smtClean="0">
                <a:latin typeface="Arial" pitchFamily="34" charset="0"/>
                <a:cs typeface="Arial" pitchFamily="34" charset="0"/>
              </a:rPr>
              <a:t>Спитамена</a:t>
            </a:r>
            <a:r>
              <a:rPr lang="ru-RU" b="1" dirty="0" smtClean="0">
                <a:latin typeface="Arial" pitchFamily="34" charset="0"/>
                <a:cs typeface="Arial" pitchFamily="34" charset="0"/>
              </a:rPr>
              <a:t> хитростью, убив его путём коварства и обмана. Это событие произошло в 328 году до н.э. </a:t>
            </a:r>
            <a:r>
              <a:rPr lang="ru-RU" b="1" dirty="0" err="1" smtClean="0">
                <a:latin typeface="Arial" pitchFamily="34" charset="0"/>
                <a:cs typeface="Arial" pitchFamily="34" charset="0"/>
              </a:rPr>
              <a:t>Согдийцы</a:t>
            </a:r>
            <a:r>
              <a:rPr lang="ru-RU" b="1" dirty="0" smtClean="0">
                <a:latin typeface="Arial" pitchFamily="34" charset="0"/>
                <a:cs typeface="Arial" pitchFamily="34" charset="0"/>
              </a:rPr>
              <a:t> похоронили </a:t>
            </a:r>
            <a:r>
              <a:rPr lang="ru-RU" b="1" dirty="0" err="1" smtClean="0">
                <a:latin typeface="Arial" pitchFamily="34" charset="0"/>
                <a:cs typeface="Arial" pitchFamily="34" charset="0"/>
              </a:rPr>
              <a:t>Спитамена</a:t>
            </a:r>
            <a:r>
              <a:rPr lang="ru-RU" b="1" dirty="0" smtClean="0">
                <a:latin typeface="Arial" pitchFamily="34" charset="0"/>
                <a:cs typeface="Arial" pitchFamily="34" charset="0"/>
              </a:rPr>
              <a:t> с большими почестями.</a:t>
            </a:r>
          </a:p>
          <a:p>
            <a:endParaRPr lang="ru-RU" dirty="0"/>
          </a:p>
        </p:txBody>
      </p:sp>
      <p:sp>
        <p:nvSpPr>
          <p:cNvPr id="5" name="Содержимое 4"/>
          <p:cNvSpPr>
            <a:spLocks noGrp="1"/>
          </p:cNvSpPr>
          <p:nvPr>
            <p:ph sz="quarter" idx="3"/>
          </p:nvPr>
        </p:nvSpPr>
        <p:spPr/>
        <p:txBody>
          <a:bodyPr/>
          <a:lstStyle/>
          <a:p>
            <a:endParaRPr lang="ru-RU"/>
          </a:p>
        </p:txBody>
      </p:sp>
      <p:pic>
        <p:nvPicPr>
          <p:cNvPr id="8194" name="Picture 2" descr="https://coollib.net/i/33/166933/i_006.jpg"/>
          <p:cNvPicPr>
            <a:picLocks noChangeAspect="1" noChangeArrowheads="1"/>
          </p:cNvPicPr>
          <p:nvPr/>
        </p:nvPicPr>
        <p:blipFill>
          <a:blip r:embed="rId2" cstate="print"/>
          <a:srcRect/>
          <a:stretch>
            <a:fillRect/>
          </a:stretch>
        </p:blipFill>
        <p:spPr bwMode="auto">
          <a:xfrm>
            <a:off x="6816080" y="1124744"/>
            <a:ext cx="4608512" cy="5184576"/>
          </a:xfrm>
          <a:prstGeom prst="rect">
            <a:avLst/>
          </a:prstGeom>
          <a:noFill/>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07368" y="980728"/>
            <a:ext cx="6624736" cy="5616624"/>
          </a:xfrm>
        </p:spPr>
        <p:style>
          <a:lnRef idx="2">
            <a:schemeClr val="accent1"/>
          </a:lnRef>
          <a:fillRef idx="1">
            <a:schemeClr val="lt1"/>
          </a:fillRef>
          <a:effectRef idx="0">
            <a:schemeClr val="accent1"/>
          </a:effectRef>
          <a:fontRef idx="minor">
            <a:schemeClr val="dk1"/>
          </a:fontRef>
        </p:style>
        <p:txBody>
          <a:bodyPr>
            <a:noAutofit/>
          </a:bodyPr>
          <a:lstStyle/>
          <a:p>
            <a:pPr algn="ctr">
              <a:buNone/>
            </a:pPr>
            <a:r>
              <a:rPr lang="ru-RU" sz="2800" b="1" dirty="0" smtClean="0">
                <a:latin typeface="Arial" pitchFamily="34" charset="0"/>
                <a:cs typeface="Arial" pitchFamily="34" charset="0"/>
              </a:rPr>
              <a:t>Героическое восстание </a:t>
            </a:r>
            <a:r>
              <a:rPr lang="ru-RU" sz="2800" b="1" dirty="0" err="1" smtClean="0">
                <a:latin typeface="Arial" pitchFamily="34" charset="0"/>
                <a:cs typeface="Arial" pitchFamily="34" charset="0"/>
              </a:rPr>
              <a:t>Спитамена</a:t>
            </a:r>
            <a:r>
              <a:rPr lang="ru-RU" sz="2800" b="1" dirty="0" smtClean="0">
                <a:latin typeface="Arial" pitchFamily="34" charset="0"/>
                <a:cs typeface="Arial" pitchFamily="34" charset="0"/>
              </a:rPr>
              <a:t> было жестоко подавлено. Историк  описывает смерть </a:t>
            </a:r>
            <a:r>
              <a:rPr lang="ru-RU" sz="2800" b="1" dirty="0" err="1" smtClean="0">
                <a:latin typeface="Arial" pitchFamily="34" charset="0"/>
                <a:cs typeface="Arial" pitchFamily="34" charset="0"/>
              </a:rPr>
              <a:t>Спитамена</a:t>
            </a:r>
            <a:r>
              <a:rPr lang="ru-RU" sz="2800" b="1" dirty="0" smtClean="0">
                <a:latin typeface="Arial" pitchFamily="34" charset="0"/>
                <a:cs typeface="Arial" pitchFamily="34" charset="0"/>
              </a:rPr>
              <a:t> следующим образом:</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a:t>
            </a:r>
            <a:r>
              <a:rPr lang="ru-RU" sz="2800" b="1" dirty="0" err="1" smtClean="0">
                <a:latin typeface="Arial" pitchFamily="34" charset="0"/>
                <a:cs typeface="Arial" pitchFamily="34" charset="0"/>
              </a:rPr>
              <a:t>Спитамен</a:t>
            </a:r>
            <a:r>
              <a:rPr lang="ru-RU" sz="2800" b="1" dirty="0" smtClean="0">
                <a:latin typeface="Arial" pitchFamily="34" charset="0"/>
                <a:cs typeface="Arial" pitchFamily="34" charset="0"/>
              </a:rPr>
              <a:t> любил свою жену неистово и брал ее всюду с собой, и она была озлоблена длительными побегами и новыми изгнаниями. Утомленная бедствиями, она пыталась переубедить его. Но он отвечал, что он предпочел бы смерть захвату...</a:t>
            </a:r>
            <a:r>
              <a:rPr lang="ru-RU" sz="2800" dirty="0" smtClean="0"/>
              <a:t/>
            </a:r>
            <a:br>
              <a:rPr lang="ru-RU" sz="2800" dirty="0" smtClean="0"/>
            </a:br>
            <a:endParaRPr lang="ru-RU" sz="2800" dirty="0"/>
          </a:p>
        </p:txBody>
      </p:sp>
      <p:sp>
        <p:nvSpPr>
          <p:cNvPr id="6"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pic>
        <p:nvPicPr>
          <p:cNvPr id="7" name="Picture 2" descr="http://player.myshared.ru/28/1305328/slides/slide_15.jpg"/>
          <p:cNvPicPr>
            <a:picLocks noChangeAspect="1" noChangeArrowheads="1"/>
          </p:cNvPicPr>
          <p:nvPr/>
        </p:nvPicPr>
        <p:blipFill>
          <a:blip r:embed="rId2" cstate="print"/>
          <a:srcRect l="3780" t="17640" r="55586" b="4241"/>
          <a:stretch>
            <a:fillRect/>
          </a:stretch>
        </p:blipFill>
        <p:spPr bwMode="auto">
          <a:xfrm>
            <a:off x="7464152" y="1052736"/>
            <a:ext cx="4032448" cy="5400600"/>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07368" y="908720"/>
            <a:ext cx="6408712" cy="5472608"/>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gn="ctr">
              <a:buNone/>
            </a:pPr>
            <a:r>
              <a:rPr lang="ru-RU" dirty="0" smtClean="0"/>
              <a:t/>
            </a:r>
            <a:br>
              <a:rPr lang="ru-RU" dirty="0" smtClean="0"/>
            </a:br>
            <a:r>
              <a:rPr lang="ru-RU" sz="5500" b="1" dirty="0" smtClean="0">
                <a:latin typeface="Arial" pitchFamily="34" charset="0"/>
                <a:cs typeface="Arial" pitchFamily="34" charset="0"/>
              </a:rPr>
              <a:t>На пиру, когда её муж был опьянен и погружен в сон, она вынула свой меч, который скрывала под своей одеждой, и отрубила ему голову. Обрызганная кровью, она вручила голову своему рабу, сообщнику преступления.</a:t>
            </a:r>
            <a:br>
              <a:rPr lang="ru-RU" sz="5500" b="1" dirty="0" smtClean="0">
                <a:latin typeface="Arial" pitchFamily="34" charset="0"/>
                <a:cs typeface="Arial" pitchFamily="34" charset="0"/>
              </a:rPr>
            </a:br>
            <a:r>
              <a:rPr lang="ru-RU" sz="5500" b="1" dirty="0" smtClean="0">
                <a:latin typeface="Arial" pitchFamily="34" charset="0"/>
                <a:cs typeface="Arial" pitchFamily="34" charset="0"/>
              </a:rPr>
              <a:t>Сопровождаемая им, не сменив свою окровавленную одежду, она появилась в македонском лагере ... и вручила голову </a:t>
            </a:r>
            <a:r>
              <a:rPr lang="ru-RU" sz="5500" b="1" dirty="0" err="1" smtClean="0">
                <a:latin typeface="Arial" pitchFamily="34" charset="0"/>
                <a:cs typeface="Arial" pitchFamily="34" charset="0"/>
              </a:rPr>
              <a:t>Спитамена</a:t>
            </a:r>
            <a:r>
              <a:rPr lang="ru-RU" sz="5500" b="1" dirty="0" smtClean="0">
                <a:latin typeface="Arial" pitchFamily="34" charset="0"/>
                <a:cs typeface="Arial" pitchFamily="34" charset="0"/>
              </a:rPr>
              <a:t> Александру</a:t>
            </a:r>
            <a:r>
              <a:rPr lang="ru-RU" sz="5500" b="1" dirty="0" smtClean="0"/>
              <a:t>».</a:t>
            </a:r>
            <a:endParaRPr lang="ru-RU" sz="5500" b="1" dirty="0"/>
          </a:p>
        </p:txBody>
      </p:sp>
      <p:sp>
        <p:nvSpPr>
          <p:cNvPr id="6"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pic>
        <p:nvPicPr>
          <p:cNvPr id="1028" name="Picture 4" descr="https://i.ytimg.com/vi/lYhBnz9d7B8/maxresdefault.jpg"/>
          <p:cNvPicPr>
            <a:picLocks noChangeAspect="1" noChangeArrowheads="1"/>
          </p:cNvPicPr>
          <p:nvPr/>
        </p:nvPicPr>
        <p:blipFill>
          <a:blip r:embed="rId2" cstate="print"/>
          <a:srcRect l="13382" r="13972"/>
          <a:stretch>
            <a:fillRect/>
          </a:stretch>
        </p:blipFill>
        <p:spPr bwMode="auto">
          <a:xfrm>
            <a:off x="7032104" y="980728"/>
            <a:ext cx="4680520" cy="2620537"/>
          </a:xfrm>
          <a:prstGeom prst="rect">
            <a:avLst/>
          </a:prstGeom>
          <a:noFill/>
        </p:spPr>
      </p:pic>
      <p:pic>
        <p:nvPicPr>
          <p:cNvPr id="1030" name="Picture 6" descr="https://c8.alamy.com/comp/AM2M2E/alexander-the-great-discovering-the-body-of-darius-king-of-persia-AM2M2E.jpg"/>
          <p:cNvPicPr>
            <a:picLocks noChangeAspect="1" noChangeArrowheads="1"/>
          </p:cNvPicPr>
          <p:nvPr/>
        </p:nvPicPr>
        <p:blipFill>
          <a:blip r:embed="rId3" cstate="print"/>
          <a:srcRect l="2326" t="3576" b="12743"/>
          <a:stretch>
            <a:fillRect/>
          </a:stretch>
        </p:blipFill>
        <p:spPr bwMode="auto">
          <a:xfrm>
            <a:off x="7032104" y="3717032"/>
            <a:ext cx="4680520" cy="2821910"/>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609600" y="1196752"/>
            <a:ext cx="5384800" cy="4929417"/>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ctr">
              <a:buNone/>
            </a:pPr>
            <a:r>
              <a:rPr lang="ru-RU" b="1" dirty="0" err="1" smtClean="0">
                <a:latin typeface="Arial" pitchFamily="34" charset="0"/>
                <a:cs typeface="Arial" pitchFamily="34" charset="0"/>
              </a:rPr>
              <a:t>Спитамен</a:t>
            </a:r>
            <a:r>
              <a:rPr lang="ru-RU" b="1" dirty="0" smtClean="0">
                <a:latin typeface="Arial" pitchFamily="34" charset="0"/>
                <a:cs typeface="Arial" pitchFamily="34" charset="0"/>
              </a:rPr>
              <a:t> погиб, но народ ещё год продолжал бороться против захватчиков. Восстание за свободу хоть и было подавлено, но оно продемонстрировало мужество и отвагу сынов Отчизны.</a:t>
            </a:r>
            <a:endParaRPr lang="ru-RU" b="1" dirty="0">
              <a:latin typeface="Arial" pitchFamily="34" charset="0"/>
              <a:cs typeface="Arial" pitchFamily="34" charset="0"/>
            </a:endParaRPr>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sp>
        <p:nvSpPr>
          <p:cNvPr id="8"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pic>
        <p:nvPicPr>
          <p:cNvPr id="10242" name="Picture 2" descr="Горная война Александра Македонского(Бактрия и Согдиана)."/>
          <p:cNvPicPr>
            <a:picLocks noChangeAspect="1" noChangeArrowheads="1"/>
          </p:cNvPicPr>
          <p:nvPr/>
        </p:nvPicPr>
        <p:blipFill>
          <a:blip r:embed="rId2" cstate="print"/>
          <a:srcRect/>
          <a:stretch>
            <a:fillRect/>
          </a:stretch>
        </p:blipFill>
        <p:spPr bwMode="auto">
          <a:xfrm>
            <a:off x="6168008" y="1196752"/>
            <a:ext cx="5426224" cy="4926335"/>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5375920" y="1772816"/>
            <a:ext cx="5904656" cy="3888432"/>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a:buNone/>
            </a:pPr>
            <a:r>
              <a:rPr lang="ru-RU" sz="3600" b="1" dirty="0" smtClean="0">
                <a:latin typeface="Arial" pitchFamily="34" charset="0"/>
                <a:cs typeface="Arial" pitchFamily="34" charset="0"/>
              </a:rPr>
              <a:t>Александру </a:t>
            </a:r>
          </a:p>
          <a:p>
            <a:pPr algn="ctr">
              <a:buNone/>
            </a:pPr>
            <a:r>
              <a:rPr lang="ru-RU" sz="3600" b="1" dirty="0" smtClean="0">
                <a:latin typeface="Arial" pitchFamily="34" charset="0"/>
                <a:cs typeface="Arial" pitchFamily="34" charset="0"/>
              </a:rPr>
              <a:t>Македонскому, </a:t>
            </a:r>
          </a:p>
          <a:p>
            <a:pPr algn="ctr">
              <a:buNone/>
            </a:pPr>
            <a:r>
              <a:rPr lang="ru-RU" sz="3600" b="1" dirty="0" smtClean="0">
                <a:latin typeface="Arial" pitchFamily="34" charset="0"/>
                <a:cs typeface="Arial" pitchFamily="34" charset="0"/>
              </a:rPr>
              <a:t>в конце концов, удалось</a:t>
            </a:r>
          </a:p>
          <a:p>
            <a:pPr algn="ctr">
              <a:buNone/>
            </a:pPr>
            <a:r>
              <a:rPr lang="ru-RU" sz="3600" b="1" dirty="0" smtClean="0">
                <a:latin typeface="Arial" pitchFamily="34" charset="0"/>
                <a:cs typeface="Arial" pitchFamily="34" charset="0"/>
              </a:rPr>
              <a:t> покорить наш край, </a:t>
            </a:r>
          </a:p>
          <a:p>
            <a:pPr algn="ctr">
              <a:buNone/>
            </a:pPr>
            <a:r>
              <a:rPr lang="ru-RU" sz="3600" b="1" dirty="0" smtClean="0">
                <a:latin typeface="Arial" pitchFamily="34" charset="0"/>
                <a:cs typeface="Arial" pitchFamily="34" charset="0"/>
              </a:rPr>
              <a:t>однако ему это дорого </a:t>
            </a:r>
          </a:p>
          <a:p>
            <a:pPr algn="ctr">
              <a:buNone/>
            </a:pPr>
            <a:r>
              <a:rPr lang="ru-RU" sz="3600" b="1" dirty="0" smtClean="0">
                <a:latin typeface="Arial" pitchFamily="34" charset="0"/>
                <a:cs typeface="Arial" pitchFamily="34" charset="0"/>
              </a:rPr>
              <a:t>обошлось.</a:t>
            </a:r>
          </a:p>
          <a:p>
            <a:endParaRPr lang="ru-RU" dirty="0"/>
          </a:p>
        </p:txBody>
      </p:sp>
      <p:pic>
        <p:nvPicPr>
          <p:cNvPr id="6148" name="Picture 4" descr="http://player.myshared.ru/18/1255759/slides/slide_8.jpg"/>
          <p:cNvPicPr>
            <a:picLocks noChangeAspect="1" noChangeArrowheads="1"/>
          </p:cNvPicPr>
          <p:nvPr/>
        </p:nvPicPr>
        <p:blipFill>
          <a:blip r:embed="rId2" cstate="print"/>
          <a:srcRect l="4068" t="20102" r="53218" b="5521"/>
          <a:stretch>
            <a:fillRect/>
          </a:stretch>
        </p:blipFill>
        <p:spPr bwMode="auto">
          <a:xfrm>
            <a:off x="623392" y="1484784"/>
            <a:ext cx="4320480" cy="4608512"/>
          </a:xfrm>
          <a:prstGeom prst="rect">
            <a:avLst/>
          </a:prstGeom>
          <a:noFill/>
        </p:spPr>
      </p:pic>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СПИТАМЕН</a:t>
            </a:r>
            <a:endParaRPr lang="ru-RU" sz="6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Содержимое 5"/>
          <p:cNvGraphicFramePr>
            <a:graphicFrameLocks noGrp="1"/>
          </p:cNvGraphicFramePr>
          <p:nvPr>
            <p:ph sz="half" idx="1"/>
          </p:nvPr>
        </p:nvGraphicFramePr>
        <p:xfrm>
          <a:off x="263352" y="908720"/>
          <a:ext cx="1159328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4000" b="1" dirty="0" smtClean="0">
                <a:solidFill>
                  <a:schemeClr val="bg1"/>
                </a:solidFill>
                <a:latin typeface="Arial" pitchFamily="34" charset="0"/>
                <a:cs typeface="Arial" pitchFamily="34" charset="0"/>
              </a:rPr>
              <a:t>ПОСЛЕДСТВИЯ ВТОРЖЕНИЯ АЛЕКСАНДРА</a:t>
            </a:r>
            <a:endParaRPr lang="ru-RU" sz="4000" dirty="0">
              <a:solidFill>
                <a:schemeClr val="bg1"/>
              </a:solidFill>
            </a:endParaRPr>
          </a:p>
        </p:txBody>
      </p:sp>
      <p:pic>
        <p:nvPicPr>
          <p:cNvPr id="55298" name="Picture 2" descr="https://krot.info/uploads/posts/2020-01/1580408067_27-p-foni-s-aleksandrom-makedonskim-109.jpg"/>
          <p:cNvPicPr>
            <a:picLocks noChangeAspect="1" noChangeArrowheads="1"/>
          </p:cNvPicPr>
          <p:nvPr/>
        </p:nvPicPr>
        <p:blipFill>
          <a:blip r:embed="rId7" cstate="print"/>
          <a:srcRect/>
          <a:stretch>
            <a:fillRect/>
          </a:stretch>
        </p:blipFill>
        <p:spPr bwMode="auto">
          <a:xfrm>
            <a:off x="7752184" y="1052736"/>
            <a:ext cx="4120084" cy="2376264"/>
          </a:xfrm>
          <a:prstGeom prst="rect">
            <a:avLst/>
          </a:prstGeom>
          <a:noFill/>
        </p:spPr>
      </p:pic>
      <p:pic>
        <p:nvPicPr>
          <p:cNvPr id="55300" name="Picture 4" descr="https://pbs.twimg.com/media/ECuA1MCXYAACmDu.jpg"/>
          <p:cNvPicPr>
            <a:picLocks noChangeAspect="1" noChangeArrowheads="1"/>
          </p:cNvPicPr>
          <p:nvPr/>
        </p:nvPicPr>
        <p:blipFill>
          <a:blip r:embed="rId8" cstate="print"/>
          <a:srcRect/>
          <a:stretch>
            <a:fillRect/>
          </a:stretch>
        </p:blipFill>
        <p:spPr bwMode="auto">
          <a:xfrm>
            <a:off x="8184232" y="4149080"/>
            <a:ext cx="3770040" cy="2304256"/>
          </a:xfrm>
          <a:prstGeom prst="rect">
            <a:avLst/>
          </a:prstGeom>
          <a:noFill/>
        </p:spPr>
      </p:pic>
      <p:pic>
        <p:nvPicPr>
          <p:cNvPr id="55302" name="Picture 6" descr="https://ic.pics.livejournal.com/iqmena/11760632/763991/763991_original.jpg"/>
          <p:cNvPicPr>
            <a:picLocks noChangeAspect="1" noChangeArrowheads="1"/>
          </p:cNvPicPr>
          <p:nvPr/>
        </p:nvPicPr>
        <p:blipFill>
          <a:blip r:embed="rId9" cstate="print"/>
          <a:srcRect/>
          <a:stretch>
            <a:fillRect/>
          </a:stretch>
        </p:blipFill>
        <p:spPr bwMode="auto">
          <a:xfrm>
            <a:off x="191345" y="4005064"/>
            <a:ext cx="1656184" cy="2503959"/>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Содержимое 5"/>
          <p:cNvGraphicFramePr>
            <a:graphicFrameLocks noGrp="1"/>
          </p:cNvGraphicFramePr>
          <p:nvPr>
            <p:ph sz="half" idx="1"/>
          </p:nvPr>
        </p:nvGraphicFramePr>
        <p:xfrm>
          <a:off x="263352" y="908720"/>
          <a:ext cx="1159328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4000" b="1" dirty="0" smtClean="0">
                <a:solidFill>
                  <a:schemeClr val="bg1"/>
                </a:solidFill>
                <a:latin typeface="Arial" pitchFamily="34" charset="0"/>
                <a:cs typeface="Arial" pitchFamily="34" charset="0"/>
              </a:rPr>
              <a:t>ПОСЛЕДСТВИЯ ВТОРЖЕНИЯ АЛЕКСАНДРА</a:t>
            </a:r>
            <a:endParaRPr lang="ru-RU" sz="4000" dirty="0">
              <a:solidFill>
                <a:schemeClr val="bg1"/>
              </a:solidFill>
            </a:endParaRPr>
          </a:p>
        </p:txBody>
      </p:sp>
    </p:spTree>
  </p:cSld>
  <p:clrMapOvr>
    <a:masterClrMapping/>
  </p:clrMapOvr>
  <p:transition spd="slow">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407368" y="1124744"/>
            <a:ext cx="6435120" cy="5400600"/>
          </a:xfrm>
        </p:spPr>
        <p:style>
          <a:lnRef idx="2">
            <a:schemeClr val="accent1"/>
          </a:lnRef>
          <a:fillRef idx="1">
            <a:schemeClr val="lt1"/>
          </a:fillRef>
          <a:effectRef idx="0">
            <a:schemeClr val="accent1"/>
          </a:effectRef>
          <a:fontRef idx="minor">
            <a:schemeClr val="dk1"/>
          </a:fontRef>
        </p:style>
        <p:txBody>
          <a:bodyPr>
            <a:normAutofit/>
          </a:bodyPr>
          <a:lstStyle/>
          <a:p>
            <a:pPr algn="ctr"/>
            <a:r>
              <a:rPr lang="ru-RU" sz="1800" dirty="0" smtClean="0"/>
              <a:t>  </a:t>
            </a:r>
            <a:r>
              <a:rPr lang="ru-RU" sz="3200" b="1" dirty="0" smtClean="0">
                <a:latin typeface="Arial" pitchFamily="34" charset="0"/>
                <a:cs typeface="Arial" pitchFamily="34" charset="0"/>
              </a:rPr>
              <a:t>В походах против горных крепостей молодой полководец был лучшим солдатом своего войска; он самоотверженно и стойко переносил все трудности и лишения, и не было опасности, которой он не бросался бы навстречу в радостном упоении борьбой. </a:t>
            </a:r>
            <a:endParaRPr lang="ru-RU" sz="2800" b="1" dirty="0">
              <a:latin typeface="Arial" pitchFamily="34" charset="0"/>
              <a:cs typeface="Arial" pitchFamily="34" charset="0"/>
            </a:endParaRPr>
          </a:p>
        </p:txBody>
      </p:sp>
      <p:pic>
        <p:nvPicPr>
          <p:cNvPr id="7" name="Содержимое 6" descr="img060202_12.jpg"/>
          <p:cNvPicPr>
            <a:picLocks noGrp="1" noChangeAspect="1"/>
          </p:cNvPicPr>
          <p:nvPr>
            <p:ph sz="half" idx="1"/>
          </p:nvPr>
        </p:nvPicPr>
        <p:blipFill>
          <a:blip r:embed="rId2" cstate="print"/>
          <a:stretch>
            <a:fillRect/>
          </a:stretch>
        </p:blipFill>
        <p:spPr>
          <a:xfrm>
            <a:off x="7032104" y="1050080"/>
            <a:ext cx="4752528" cy="5522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object 2"/>
          <p:cNvSpPr>
            <a:spLocks/>
          </p:cNvSpPr>
          <p:nvPr/>
        </p:nvSpPr>
        <p:spPr bwMode="auto">
          <a:xfrm>
            <a:off x="0" y="3685"/>
            <a:ext cx="12192000" cy="689012"/>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4800" b="1" smtClean="0">
                <a:solidFill>
                  <a:schemeClr val="bg1"/>
                </a:solidFill>
                <a:latin typeface="Arial" pitchFamily="34" charset="0"/>
                <a:cs typeface="Arial" pitchFamily="34" charset="0"/>
              </a:rPr>
              <a:t>ВЫВОДЫ</a:t>
            </a:r>
            <a:endParaRPr lang="ru-RU" sz="4800" b="1" dirty="0" smtClean="0">
              <a:solidFill>
                <a:schemeClr val="bg1"/>
              </a:solidFill>
              <a:latin typeface="Arial" pitchFamily="34" charset="0"/>
              <a:cs typeface="Arial" pitchFamily="34" charset="0"/>
            </a:endParaRPr>
          </a:p>
        </p:txBody>
      </p:sp>
    </p:spTree>
  </p:cSld>
  <p:clrMapOvr>
    <a:masterClrMapping/>
  </p:clrMapOvr>
  <p:transition spd="slow">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7368" y="1196752"/>
            <a:ext cx="11377264" cy="5405168"/>
          </a:xfrm>
        </p:spPr>
        <p:txBody>
          <a:bodyPr>
            <a:normAutofit/>
          </a:bodyPr>
          <a:lstStyle/>
          <a:p>
            <a:pPr marL="274320" indent="-274320">
              <a:spcBef>
                <a:spcPts val="600"/>
              </a:spcBef>
              <a:buClr>
                <a:schemeClr val="accent2"/>
              </a:buClr>
              <a:buSzPct val="85000"/>
              <a:buNone/>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Если бы ты выкинул все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свои</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драгоценности</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274320" indent="-274320">
              <a:spcBef>
                <a:spcPts val="600"/>
              </a:spcBef>
              <a:buClr>
                <a:schemeClr val="accent2"/>
              </a:buClr>
              <a:buSzPct val="85000"/>
              <a:buNone/>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Вооружился  луком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со стрелами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И жил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среди</a:t>
            </a:r>
          </a:p>
          <a:p>
            <a:pPr marL="274320" indent="-274320">
              <a:spcBef>
                <a:spcPts val="600"/>
              </a:spcBef>
              <a:buClr>
                <a:schemeClr val="accent2"/>
              </a:buClr>
              <a:buSzPct val="85000"/>
              <a:buNone/>
              <a:defRPr/>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саков</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то ты также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Был свободным</a:t>
            </a:r>
          </a:p>
          <a:p>
            <a:pPr marL="274320" indent="-274320">
              <a:spcBef>
                <a:spcPts val="600"/>
              </a:spcBef>
              <a:buClr>
                <a:schemeClr val="accent2"/>
              </a:buClr>
              <a:buSzPct val="85000"/>
              <a:buNone/>
              <a:defRPr/>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человеком</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274320" indent="-274320">
              <a:spcBef>
                <a:spcPts val="600"/>
              </a:spcBef>
              <a:buClr>
                <a:schemeClr val="accent2"/>
              </a:buClr>
              <a:buSzPct val="85000"/>
              <a:buNone/>
              <a:defRPr/>
            </a:pP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274320" indent="-274320">
              <a:spcBef>
                <a:spcPts val="600"/>
              </a:spcBef>
              <a:buClr>
                <a:schemeClr val="accent2"/>
              </a:buClr>
              <a:buSzPct val="85000"/>
              <a:buNone/>
              <a:defRPr/>
            </a:pP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274320" indent="-274320">
              <a:spcBef>
                <a:spcPts val="600"/>
              </a:spcBef>
              <a:buClr>
                <a:schemeClr val="accent2"/>
              </a:buClr>
              <a:buSzPct val="85000"/>
              <a:buNone/>
              <a:defRPr/>
            </a:pP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274320" indent="-274320">
              <a:spcBef>
                <a:spcPts val="600"/>
              </a:spcBef>
              <a:buClr>
                <a:schemeClr val="accent2"/>
              </a:buClr>
              <a:buSzPct val="85000"/>
              <a:buNone/>
              <a:defRPr/>
            </a:pP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a:buNone/>
            </a:pPr>
            <a:r>
              <a:rPr lang="ru-RU" b="1" dirty="0">
                <a:latin typeface="Arial" pitchFamily="34" charset="0"/>
                <a:cs typeface="Arial" pitchFamily="34" charset="0"/>
              </a:rPr>
              <a:t>Саки «к врагам беспощадны, </a:t>
            </a:r>
            <a:r>
              <a:rPr lang="ru-RU" b="1" dirty="0" smtClean="0">
                <a:latin typeface="Arial" pitchFamily="34" charset="0"/>
                <a:cs typeface="Arial" pitchFamily="34" charset="0"/>
              </a:rPr>
              <a:t> к </a:t>
            </a:r>
            <a:r>
              <a:rPr lang="ru-RU" b="1" dirty="0">
                <a:latin typeface="Arial" pitchFamily="34" charset="0"/>
                <a:cs typeface="Arial" pitchFamily="34" charset="0"/>
              </a:rPr>
              <a:t>друзьям - верны» </a:t>
            </a:r>
            <a:endParaRPr lang="ru-RU" b="1" dirty="0">
              <a:solidFill>
                <a:srgbClr val="7030A0"/>
              </a:solidFill>
              <a:latin typeface="Arial" pitchFamily="34" charset="0"/>
              <a:cs typeface="Arial" pitchFamily="34" charset="0"/>
            </a:endParaRPr>
          </a:p>
        </p:txBody>
      </p:sp>
      <p:sp>
        <p:nvSpPr>
          <p:cNvPr id="4"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ГЕРОИЗМ СПИТАМЕНА</a:t>
            </a:r>
            <a:endParaRPr lang="ru-RU" sz="6000" dirty="0">
              <a:solidFill>
                <a:schemeClr val="bg1"/>
              </a:solidFill>
            </a:endParaRPr>
          </a:p>
        </p:txBody>
      </p:sp>
      <p:pic>
        <p:nvPicPr>
          <p:cNvPr id="29698" name="Picture 2" descr="https://static.tildacdn.com/tild6130-6135-4932-b734-316236386564/kimmer.jpg"/>
          <p:cNvPicPr>
            <a:picLocks noChangeAspect="1" noChangeArrowheads="1"/>
          </p:cNvPicPr>
          <p:nvPr/>
        </p:nvPicPr>
        <p:blipFill>
          <a:blip r:embed="rId2" cstate="print"/>
          <a:srcRect/>
          <a:stretch>
            <a:fillRect/>
          </a:stretch>
        </p:blipFill>
        <p:spPr bwMode="auto">
          <a:xfrm>
            <a:off x="4655840" y="3068960"/>
            <a:ext cx="6619156" cy="2562672"/>
          </a:xfrm>
          <a:prstGeom prst="rect">
            <a:avLst/>
          </a:prstGeom>
          <a:noFill/>
        </p:spPr>
      </p:pic>
      <p:pic>
        <p:nvPicPr>
          <p:cNvPr id="29700" name="Picture 4" descr="https://sun9-13.userapi.com/c845521/v845521901/149c72/tP3T6bAcX8c.jpg"/>
          <p:cNvPicPr>
            <a:picLocks noChangeAspect="1" noChangeArrowheads="1"/>
          </p:cNvPicPr>
          <p:nvPr/>
        </p:nvPicPr>
        <p:blipFill>
          <a:blip r:embed="rId3" cstate="print"/>
          <a:srcRect/>
          <a:stretch>
            <a:fillRect/>
          </a:stretch>
        </p:blipFill>
        <p:spPr bwMode="auto">
          <a:xfrm>
            <a:off x="335360" y="3573016"/>
            <a:ext cx="4045035" cy="2088232"/>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335360" y="908720"/>
            <a:ext cx="6435120" cy="5112568"/>
          </a:xfrm>
        </p:spPr>
        <p:style>
          <a:lnRef idx="2">
            <a:schemeClr val="accent1"/>
          </a:lnRef>
          <a:fillRef idx="1">
            <a:schemeClr val="lt1"/>
          </a:fillRef>
          <a:effectRef idx="0">
            <a:schemeClr val="accent1"/>
          </a:effectRef>
          <a:fontRef idx="minor">
            <a:schemeClr val="dk1"/>
          </a:fontRef>
        </p:style>
        <p:txBody>
          <a:bodyPr>
            <a:normAutofit/>
          </a:bodyPr>
          <a:lstStyle/>
          <a:p>
            <a:pPr algn="ctr"/>
            <a:r>
              <a:rPr lang="ru-RU" sz="3200" b="1" dirty="0" smtClean="0">
                <a:latin typeface="Arial" pitchFamily="34" charset="0"/>
                <a:cs typeface="Arial" pitchFamily="34" charset="0"/>
              </a:rPr>
              <a:t>Но когда пали последние твердыни и Александр спустился с гор в равнины Бактрии и Согдианы, он снова преобразился из македонского полководца в царя Азии и высоко поднялся над своими македонскими, эллинскими и азиатскими подданными.</a:t>
            </a:r>
            <a:endParaRPr lang="ru-RU" sz="3200" b="1" dirty="0">
              <a:latin typeface="Arial" pitchFamily="34" charset="0"/>
              <a:cs typeface="Arial" pitchFamily="34" charset="0"/>
            </a:endParaRPr>
          </a:p>
        </p:txBody>
      </p:sp>
      <p:sp>
        <p:nvSpPr>
          <p:cNvPr id="5" name="object 2"/>
          <p:cNvSpPr>
            <a:spLocks/>
          </p:cNvSpPr>
          <p:nvPr/>
        </p:nvSpPr>
        <p:spPr bwMode="auto">
          <a:xfrm>
            <a:off x="0" y="3685"/>
            <a:ext cx="12192000" cy="689012"/>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4800" b="1" smtClean="0">
                <a:solidFill>
                  <a:schemeClr val="bg1"/>
                </a:solidFill>
                <a:latin typeface="Arial" pitchFamily="34" charset="0"/>
                <a:cs typeface="Arial" pitchFamily="34" charset="0"/>
              </a:rPr>
              <a:t>ВЫВОДЫ</a:t>
            </a:r>
            <a:endParaRPr lang="ru-RU" sz="4800" b="1" dirty="0" smtClean="0">
              <a:solidFill>
                <a:schemeClr val="bg1"/>
              </a:solidFill>
              <a:latin typeface="Arial" pitchFamily="34" charset="0"/>
              <a:cs typeface="Arial" pitchFamily="34" charset="0"/>
            </a:endParaRPr>
          </a:p>
        </p:txBody>
      </p:sp>
      <p:sp>
        <p:nvSpPr>
          <p:cNvPr id="49154" name="AutoShape 2" descr="Эпоха Александра Великого в работах Joan Francesc Oliveras Pallerols. Продолжение История, Античность, Древняя Греция, Арт, Длиннопо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9156" name="Picture 4" descr="https://presentacii.ru/documents_2/1630be947d50ecd3d7dc4ef17279ccc4/img20.jpg"/>
          <p:cNvPicPr>
            <a:picLocks noChangeAspect="1" noChangeArrowheads="1"/>
          </p:cNvPicPr>
          <p:nvPr/>
        </p:nvPicPr>
        <p:blipFill>
          <a:blip r:embed="rId2" cstate="print"/>
          <a:srcRect l="28350" t="2520" r="28181" b="2981"/>
          <a:stretch>
            <a:fillRect/>
          </a:stretch>
        </p:blipFill>
        <p:spPr bwMode="auto">
          <a:xfrm>
            <a:off x="7320136" y="908720"/>
            <a:ext cx="4176464" cy="5400600"/>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911424" y="1988840"/>
            <a:ext cx="10363200" cy="4322762"/>
          </a:xfrm>
        </p:spPr>
        <p:txBody>
          <a:bodyPr/>
          <a:lstStyle/>
          <a:p>
            <a:pPr eaLnBrk="1" hangingPunct="1">
              <a:buNone/>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p:txBody>
      </p:sp>
      <p:sp>
        <p:nvSpPr>
          <p:cNvPr id="52230" name="Rectangle 6"/>
          <p:cNvSpPr>
            <a:spLocks noChangeArrowheads="1"/>
          </p:cNvSpPr>
          <p:nvPr/>
        </p:nvSpPr>
        <p:spPr bwMode="auto">
          <a:xfrm>
            <a:off x="551384" y="1124744"/>
            <a:ext cx="11449272" cy="9366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ru-RU" sz="3200" b="1" dirty="0" smtClean="0">
                <a:latin typeface="Arial" pitchFamily="34" charset="0"/>
                <a:cs typeface="Arial" pitchFamily="34" charset="0"/>
              </a:rPr>
              <a:t>МАКЕДОНСКИЙ → РАЗГРОМИВ ПЕРСИЮ  </a:t>
            </a:r>
          </a:p>
          <a:p>
            <a:pPr algn="ctr"/>
            <a:r>
              <a:rPr lang="ru-RU" sz="3200" b="1" dirty="0" smtClean="0">
                <a:latin typeface="Arial" pitchFamily="34" charset="0"/>
                <a:cs typeface="Arial" pitchFamily="34" charset="0"/>
              </a:rPr>
              <a:t> ОН ОТПРАВИЛСЯ НА ВОСТОК</a:t>
            </a:r>
            <a:endParaRPr lang="ru-RU" sz="3200" b="1" dirty="0">
              <a:latin typeface="Arial" pitchFamily="34" charset="0"/>
              <a:cs typeface="Arial" pitchFamily="34" charset="0"/>
            </a:endParaRPr>
          </a:p>
        </p:txBody>
      </p:sp>
      <p:sp>
        <p:nvSpPr>
          <p:cNvPr id="52233" name="Rectangle 9"/>
          <p:cNvSpPr>
            <a:spLocks noChangeArrowheads="1"/>
          </p:cNvSpPr>
          <p:nvPr/>
        </p:nvSpPr>
        <p:spPr bwMode="auto">
          <a:xfrm>
            <a:off x="551384" y="2204864"/>
            <a:ext cx="11305256" cy="7920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800" b="1" dirty="0" smtClean="0">
                <a:latin typeface="Arial" pitchFamily="34" charset="0"/>
                <a:cs typeface="Arial" pitchFamily="34" charset="0"/>
              </a:rPr>
              <a:t>В 330 Г ДО Н.Э. ПЕРЕШЕЛ АМУДАРЬЮ </a:t>
            </a:r>
          </a:p>
          <a:p>
            <a:pPr algn="ctr"/>
            <a:r>
              <a:rPr lang="ru-RU" sz="2800" b="1" dirty="0" smtClean="0">
                <a:latin typeface="Arial" pitchFamily="34" charset="0"/>
                <a:cs typeface="Arial" pitchFamily="34" charset="0"/>
              </a:rPr>
              <a:t>ЗАХВАТИЛ Г. САМАРКАНД</a:t>
            </a:r>
            <a:endParaRPr lang="ru-RU" sz="2800" b="1" dirty="0">
              <a:latin typeface="Arial" pitchFamily="34" charset="0"/>
              <a:cs typeface="Arial" pitchFamily="34" charset="0"/>
            </a:endParaRPr>
          </a:p>
        </p:txBody>
      </p:sp>
      <p:sp>
        <p:nvSpPr>
          <p:cNvPr id="52237" name="Rectangle 13"/>
          <p:cNvSpPr>
            <a:spLocks noChangeArrowheads="1"/>
          </p:cNvSpPr>
          <p:nvPr/>
        </p:nvSpPr>
        <p:spPr bwMode="auto">
          <a:xfrm>
            <a:off x="623392" y="3140968"/>
            <a:ext cx="11233248" cy="10081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ru-RU" sz="2800" b="1" dirty="0" smtClean="0">
                <a:latin typeface="Arial" pitchFamily="34" charset="0"/>
                <a:cs typeface="Arial" pitchFamily="34" charset="0"/>
              </a:rPr>
              <a:t>ГРАБЕЖИ НАСИЛИЕ – ТАМ, ГДЕ ОКАЗЫВАЛИ </a:t>
            </a:r>
          </a:p>
          <a:p>
            <a:pPr algn="ctr"/>
            <a:r>
              <a:rPr lang="ru-RU" sz="2800" b="1" dirty="0" smtClean="0">
                <a:latin typeface="Arial" pitchFamily="34" charset="0"/>
                <a:cs typeface="Arial" pitchFamily="34" charset="0"/>
              </a:rPr>
              <a:t>СОПРОТИВЛЕНИЕ</a:t>
            </a:r>
            <a:endParaRPr lang="ru-RU" sz="2800" b="1" dirty="0">
              <a:latin typeface="Arial" pitchFamily="34" charset="0"/>
              <a:cs typeface="Arial" pitchFamily="34" charset="0"/>
            </a:endParaRPr>
          </a:p>
        </p:txBody>
      </p:sp>
      <p:sp>
        <p:nvSpPr>
          <p:cNvPr id="52242" name="Rectangle 18"/>
          <p:cNvSpPr>
            <a:spLocks noChangeArrowheads="1"/>
          </p:cNvSpPr>
          <p:nvPr/>
        </p:nvSpPr>
        <p:spPr bwMode="auto">
          <a:xfrm>
            <a:off x="623392" y="4437112"/>
            <a:ext cx="11017224" cy="18002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ru-RU" sz="2400" b="1" dirty="0" smtClean="0">
                <a:latin typeface="Arial" charset="0"/>
              </a:rPr>
              <a:t>                        </a:t>
            </a:r>
            <a:r>
              <a:rPr lang="ru-RU" sz="2800" b="1" dirty="0" smtClean="0">
                <a:latin typeface="Arial" pitchFamily="34" charset="0"/>
                <a:cs typeface="Arial" pitchFamily="34" charset="0"/>
              </a:rPr>
              <a:t>ОЧЕНЬ ТЯЖЕЛО БЫЛО ПОДЧИНЕНО СОГДИЙСКОЕ                       </a:t>
            </a:r>
          </a:p>
          <a:p>
            <a:pPr algn="ctr"/>
            <a:r>
              <a:rPr lang="ru-RU" sz="2800" b="1" dirty="0" smtClean="0">
                <a:latin typeface="Arial" pitchFamily="34" charset="0"/>
                <a:cs typeface="Arial" pitchFamily="34" charset="0"/>
              </a:rPr>
              <a:t>ГОСУДАРСТВО → А. МАКЕДОНСКИЙ НАПРАВИЛ ВОЙСКО К </a:t>
            </a:r>
          </a:p>
          <a:p>
            <a:pPr algn="ctr"/>
            <a:r>
              <a:rPr lang="ru-RU" sz="2800" b="1" dirty="0" smtClean="0">
                <a:latin typeface="Arial" pitchFamily="34" charset="0"/>
                <a:cs typeface="Arial" pitchFamily="34" charset="0"/>
              </a:rPr>
              <a:t>САКАМ ↔ НЕ СМОГ ПОДЧИНИТЬ ПОДКУПОМ </a:t>
            </a:r>
          </a:p>
          <a:p>
            <a:pPr algn="ctr"/>
            <a:r>
              <a:rPr lang="ru-RU" sz="2800" b="1" dirty="0" smtClean="0">
                <a:latin typeface="Arial" pitchFamily="34" charset="0"/>
                <a:cs typeface="Arial" pitchFamily="34" charset="0"/>
              </a:rPr>
              <a:t>САКСКИХ ПРАВИТЕЛЕЙ</a:t>
            </a:r>
          </a:p>
        </p:txBody>
      </p:sp>
      <p:sp>
        <p:nvSpPr>
          <p:cNvPr id="16" name="object 2"/>
          <p:cNvSpPr>
            <a:spLocks/>
          </p:cNvSpPr>
          <p:nvPr/>
        </p:nvSpPr>
        <p:spPr bwMode="auto">
          <a:xfrm>
            <a:off x="1" y="1"/>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ВТОРЖЕНИЕ В СРЕДНЮЮ АЗИЮ</a:t>
            </a:r>
            <a:endParaRPr lang="ru-RU" sz="5400" dirty="0">
              <a:solidFill>
                <a:schemeClr val="bg1"/>
              </a:solidFill>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box(in)">
                                      <p:cBhvr>
                                        <p:cTn id="7" dur="500"/>
                                        <p:tgtEl>
                                          <p:spTgt spid="522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box(in)">
                                      <p:cBhvr>
                                        <p:cTn id="12" dur="500"/>
                                        <p:tgtEl>
                                          <p:spTgt spid="522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2237"/>
                                        </p:tgtEl>
                                        <p:attrNameLst>
                                          <p:attrName>style.visibility</p:attrName>
                                        </p:attrNameLst>
                                      </p:cBhvr>
                                      <p:to>
                                        <p:strVal val="visible"/>
                                      </p:to>
                                    </p:set>
                                    <p:animEffect transition="in" filter="box(in)">
                                      <p:cBhvr>
                                        <p:cTn id="17" dur="500"/>
                                        <p:tgtEl>
                                          <p:spTgt spid="5223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2242"/>
                                        </p:tgtEl>
                                        <p:attrNameLst>
                                          <p:attrName>style.visibility</p:attrName>
                                        </p:attrNameLst>
                                      </p:cBhvr>
                                      <p:to>
                                        <p:strVal val="visible"/>
                                      </p:to>
                                    </p:set>
                                    <p:animEffect transition="in" filter="box(in)">
                                      <p:cBhvr>
                                        <p:cTn id="22" dur="500"/>
                                        <p:tgtEl>
                                          <p:spTgt spid="52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33" grpId="0" animBg="1"/>
      <p:bldP spid="52237" grpId="0" animBg="1"/>
      <p:bldP spid="5224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911424" y="1988840"/>
            <a:ext cx="10363200" cy="4322762"/>
          </a:xfrm>
        </p:spPr>
        <p:txBody>
          <a:bodyPr/>
          <a:lstStyle/>
          <a:p>
            <a:pPr eaLnBrk="1" hangingPunct="1">
              <a:buNone/>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a:p>
            <a:pPr eaLnBrk="1" hangingPunct="1">
              <a:defRPr/>
            </a:pPr>
            <a:endParaRPr lang="ru-RU" u="sng" dirty="0" smtClean="0">
              <a:effectLst>
                <a:outerShdw blurRad="38100" dist="38100" dir="2700000" algn="tl">
                  <a:srgbClr val="000000"/>
                </a:outerShdw>
              </a:effectLst>
            </a:endParaRPr>
          </a:p>
        </p:txBody>
      </p:sp>
      <p:sp>
        <p:nvSpPr>
          <p:cNvPr id="52230" name="Rectangle 6"/>
          <p:cNvSpPr>
            <a:spLocks noChangeArrowheads="1"/>
          </p:cNvSpPr>
          <p:nvPr/>
        </p:nvSpPr>
        <p:spPr bwMode="auto">
          <a:xfrm>
            <a:off x="479376" y="980728"/>
            <a:ext cx="11449272" cy="129614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ru-RU" sz="2800" b="1" dirty="0" smtClean="0">
                <a:latin typeface="Arial" pitchFamily="34" charset="0"/>
                <a:cs typeface="Arial" pitchFamily="34" charset="0"/>
              </a:rPr>
              <a:t>В 329 г до н.э. </a:t>
            </a:r>
            <a:r>
              <a:rPr lang="ru-RU" sz="2800" b="1" dirty="0" err="1" smtClean="0">
                <a:latin typeface="Arial" pitchFamily="34" charset="0"/>
                <a:cs typeface="Arial" pitchFamily="34" charset="0"/>
              </a:rPr>
              <a:t>Спитаменн</a:t>
            </a:r>
            <a:r>
              <a:rPr lang="ru-RU" sz="2800" b="1" dirty="0" smtClean="0">
                <a:latin typeface="Arial" pitchFamily="34" charset="0"/>
                <a:cs typeface="Arial" pitchFamily="34" charset="0"/>
              </a:rPr>
              <a:t> объединил народ и вошел </a:t>
            </a:r>
          </a:p>
          <a:p>
            <a:pPr algn="ctr"/>
            <a:r>
              <a:rPr lang="ru-RU" sz="2800" b="1" dirty="0" smtClean="0">
                <a:latin typeface="Arial" pitchFamily="34" charset="0"/>
                <a:cs typeface="Arial" pitchFamily="34" charset="0"/>
              </a:rPr>
              <a:t>в Самарканд. В борьбе войска Македонского</a:t>
            </a:r>
          </a:p>
          <a:p>
            <a:pPr algn="ctr"/>
            <a:r>
              <a:rPr lang="ru-RU" sz="2800" b="1" dirty="0" smtClean="0">
                <a:latin typeface="Arial" pitchFamily="34" charset="0"/>
                <a:cs typeface="Arial" pitchFamily="34" charset="0"/>
              </a:rPr>
              <a:t> впервые потерпели крупное поражение</a:t>
            </a:r>
            <a:endParaRPr lang="ru-RU" sz="2800" b="1" dirty="0">
              <a:latin typeface="Arial" pitchFamily="34" charset="0"/>
              <a:cs typeface="Arial" pitchFamily="34" charset="0"/>
            </a:endParaRPr>
          </a:p>
        </p:txBody>
      </p:sp>
      <p:sp>
        <p:nvSpPr>
          <p:cNvPr id="52233" name="Rectangle 9"/>
          <p:cNvSpPr>
            <a:spLocks noChangeArrowheads="1"/>
          </p:cNvSpPr>
          <p:nvPr/>
        </p:nvSpPr>
        <p:spPr bwMode="auto">
          <a:xfrm>
            <a:off x="551384" y="2492896"/>
            <a:ext cx="11305256" cy="7920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800" b="1" dirty="0" smtClean="0">
                <a:latin typeface="Arial" pitchFamily="34" charset="0"/>
                <a:cs typeface="Arial" pitchFamily="34" charset="0"/>
              </a:rPr>
              <a:t>Приговоренные к казни 30 представителей знати приняли </a:t>
            </a:r>
          </a:p>
          <a:p>
            <a:pPr algn="ctr"/>
            <a:r>
              <a:rPr lang="ru-RU" sz="2800" b="1" dirty="0" smtClean="0">
                <a:latin typeface="Arial" pitchFamily="34" charset="0"/>
                <a:cs typeface="Arial" pitchFamily="34" charset="0"/>
              </a:rPr>
              <a:t>смерть с песнями о Родине</a:t>
            </a:r>
            <a:endParaRPr lang="ru-RU" sz="2800" b="1" dirty="0">
              <a:latin typeface="Arial" pitchFamily="34" charset="0"/>
              <a:cs typeface="Arial" pitchFamily="34" charset="0"/>
            </a:endParaRPr>
          </a:p>
        </p:txBody>
      </p:sp>
      <p:sp>
        <p:nvSpPr>
          <p:cNvPr id="52237" name="Rectangle 13"/>
          <p:cNvSpPr>
            <a:spLocks noChangeArrowheads="1"/>
          </p:cNvSpPr>
          <p:nvPr/>
        </p:nvSpPr>
        <p:spPr bwMode="auto">
          <a:xfrm>
            <a:off x="623392" y="3501008"/>
            <a:ext cx="11233248" cy="10081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ru-RU" sz="2800" b="1" dirty="0" smtClean="0">
                <a:latin typeface="Arial" pitchFamily="34" charset="0"/>
                <a:cs typeface="Arial" pitchFamily="34" charset="0"/>
              </a:rPr>
              <a:t>В 328 г до н.э. </a:t>
            </a:r>
            <a:r>
              <a:rPr lang="ru-RU" sz="2800" b="1" dirty="0" err="1" smtClean="0">
                <a:latin typeface="Arial" pitchFamily="34" charset="0"/>
                <a:cs typeface="Arial" pitchFamily="34" charset="0"/>
              </a:rPr>
              <a:t>Спитамен</a:t>
            </a:r>
            <a:r>
              <a:rPr lang="ru-RU" sz="2800" b="1" dirty="0" smtClean="0">
                <a:latin typeface="Arial" pitchFamily="34" charset="0"/>
                <a:cs typeface="Arial" pitchFamily="34" charset="0"/>
              </a:rPr>
              <a:t> предпринял попытку освободить </a:t>
            </a:r>
          </a:p>
          <a:p>
            <a:pPr algn="ctr"/>
            <a:r>
              <a:rPr lang="ru-RU" sz="2800" b="1" dirty="0" smtClean="0">
                <a:latin typeface="Arial" pitchFamily="34" charset="0"/>
                <a:cs typeface="Arial" pitchFamily="34" charset="0"/>
              </a:rPr>
              <a:t>столицу </a:t>
            </a:r>
            <a:r>
              <a:rPr lang="ru-RU" sz="2800" b="1" dirty="0" err="1" smtClean="0">
                <a:latin typeface="Arial" pitchFamily="34" charset="0"/>
                <a:cs typeface="Arial" pitchFamily="34" charset="0"/>
              </a:rPr>
              <a:t>согдийцев</a:t>
            </a:r>
            <a:r>
              <a:rPr lang="ru-RU" sz="2800" b="1" dirty="0" smtClean="0">
                <a:latin typeface="Arial" pitchFamily="34" charset="0"/>
                <a:cs typeface="Arial" pitchFamily="34" charset="0"/>
              </a:rPr>
              <a:t> – Самарканд</a:t>
            </a:r>
            <a:endParaRPr lang="ru-RU" sz="2800" b="1" dirty="0">
              <a:latin typeface="Arial" pitchFamily="34" charset="0"/>
              <a:cs typeface="Arial" pitchFamily="34" charset="0"/>
            </a:endParaRPr>
          </a:p>
        </p:txBody>
      </p:sp>
      <p:sp>
        <p:nvSpPr>
          <p:cNvPr id="52242" name="Rectangle 18"/>
          <p:cNvSpPr>
            <a:spLocks noChangeArrowheads="1"/>
          </p:cNvSpPr>
          <p:nvPr/>
        </p:nvSpPr>
        <p:spPr bwMode="auto">
          <a:xfrm>
            <a:off x="623392" y="4797152"/>
            <a:ext cx="11089232" cy="151216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ru-RU" sz="2800" b="1" dirty="0" smtClean="0">
                <a:latin typeface="Arial" pitchFamily="34" charset="0"/>
                <a:cs typeface="Arial" pitchFamily="34" charset="0"/>
              </a:rPr>
              <a:t> Их борьба длилась более 3 лет, вконец была измученная </a:t>
            </a:r>
          </a:p>
          <a:p>
            <a:pPr algn="ctr"/>
            <a:r>
              <a:rPr lang="ru-RU" sz="2800" b="1" dirty="0" smtClean="0">
                <a:latin typeface="Arial" pitchFamily="34" charset="0"/>
                <a:cs typeface="Arial" pitchFamily="34" charset="0"/>
              </a:rPr>
              <a:t>и обессиленная армия Македонского, </a:t>
            </a:r>
          </a:p>
          <a:p>
            <a:pPr algn="ctr"/>
            <a:r>
              <a:rPr lang="ru-RU" sz="2800" b="1" dirty="0" smtClean="0">
                <a:latin typeface="Arial" pitchFamily="34" charset="0"/>
                <a:cs typeface="Arial" pitchFamily="34" charset="0"/>
              </a:rPr>
              <a:t>и он был вынужден отступись</a:t>
            </a:r>
            <a:endParaRPr lang="ru-RU" sz="3200" b="1" dirty="0" smtClean="0">
              <a:latin typeface="Arial" pitchFamily="34" charset="0"/>
              <a:cs typeface="Arial" pitchFamily="34" charset="0"/>
            </a:endParaRPr>
          </a:p>
        </p:txBody>
      </p:sp>
      <p:sp>
        <p:nvSpPr>
          <p:cNvPr id="16" name="object 2"/>
          <p:cNvSpPr>
            <a:spLocks/>
          </p:cNvSpPr>
          <p:nvPr/>
        </p:nvSpPr>
        <p:spPr bwMode="auto">
          <a:xfrm>
            <a:off x="1" y="1"/>
            <a:ext cx="12177184" cy="764703"/>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4400" b="1" dirty="0" smtClean="0">
                <a:solidFill>
                  <a:schemeClr val="bg1"/>
                </a:solidFill>
                <a:latin typeface="Arial" pitchFamily="34" charset="0"/>
                <a:cs typeface="Arial" pitchFamily="34" charset="0"/>
              </a:rPr>
              <a:t>СПИТАМЕН – РУКОВОДИТЕЛЬ БОРЬБЫ</a:t>
            </a:r>
            <a:endParaRPr lang="ru-RU" sz="4400" dirty="0">
              <a:solidFill>
                <a:schemeClr val="bg1"/>
              </a:solidFill>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box(in)">
                                      <p:cBhvr>
                                        <p:cTn id="7" dur="500"/>
                                        <p:tgtEl>
                                          <p:spTgt spid="522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box(in)">
                                      <p:cBhvr>
                                        <p:cTn id="12" dur="500"/>
                                        <p:tgtEl>
                                          <p:spTgt spid="522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2237"/>
                                        </p:tgtEl>
                                        <p:attrNameLst>
                                          <p:attrName>style.visibility</p:attrName>
                                        </p:attrNameLst>
                                      </p:cBhvr>
                                      <p:to>
                                        <p:strVal val="visible"/>
                                      </p:to>
                                    </p:set>
                                    <p:animEffect transition="in" filter="box(in)">
                                      <p:cBhvr>
                                        <p:cTn id="17" dur="500"/>
                                        <p:tgtEl>
                                          <p:spTgt spid="5223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2242"/>
                                        </p:tgtEl>
                                        <p:attrNameLst>
                                          <p:attrName>style.visibility</p:attrName>
                                        </p:attrNameLst>
                                      </p:cBhvr>
                                      <p:to>
                                        <p:strVal val="visible"/>
                                      </p:to>
                                    </p:set>
                                    <p:animEffect transition="in" filter="box(in)">
                                      <p:cBhvr>
                                        <p:cTn id="22" dur="500"/>
                                        <p:tgtEl>
                                          <p:spTgt spid="52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P spid="52233" grpId="0" animBg="1"/>
      <p:bldP spid="52237" grpId="0" animBg="1"/>
      <p:bldP spid="522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672" y="247891"/>
            <a:ext cx="7439655" cy="583596"/>
          </a:xfrm>
          <a:prstGeom prst="rect">
            <a:avLst/>
          </a:prstGeom>
        </p:spPr>
        <p:txBody>
          <a:bodyPr vert="horz" wrap="square" lIns="0" tIns="29312" rIns="0" bIns="0" rtlCol="0" anchor="ctr">
            <a:spAutoFit/>
          </a:bodyPr>
          <a:lstStyle/>
          <a:p>
            <a:pPr marL="22547">
              <a:spcBef>
                <a:spcPts val="231"/>
              </a:spcBef>
            </a:pPr>
            <a:r>
              <a:rPr lang="ru-RU" sz="3600" dirty="0" smtClean="0"/>
              <a:t>  ЗАДАНИЯ</a:t>
            </a:r>
            <a:endParaRPr sz="3600" dirty="0"/>
          </a:p>
        </p:txBody>
      </p:sp>
      <p:sp>
        <p:nvSpPr>
          <p:cNvPr id="3" name="object 3"/>
          <p:cNvSpPr/>
          <p:nvPr/>
        </p:nvSpPr>
        <p:spPr>
          <a:xfrm>
            <a:off x="10897868" y="337246"/>
            <a:ext cx="751249" cy="534143"/>
          </a:xfrm>
          <a:custGeom>
            <a:avLst/>
            <a:gdLst/>
            <a:ahLst/>
            <a:cxnLst/>
            <a:rect l="l" t="t" r="r" b="b"/>
            <a:pathLst>
              <a:path w="252729" h="252729">
                <a:moveTo>
                  <a:pt x="252463" y="0"/>
                </a:moveTo>
                <a:lnTo>
                  <a:pt x="0" y="0"/>
                </a:lnTo>
                <a:lnTo>
                  <a:pt x="0" y="252463"/>
                </a:lnTo>
                <a:lnTo>
                  <a:pt x="252463" y="252463"/>
                </a:lnTo>
                <a:lnTo>
                  <a:pt x="252463" y="0"/>
                </a:lnTo>
                <a:close/>
              </a:path>
            </a:pathLst>
          </a:custGeom>
          <a:solidFill>
            <a:srgbClr val="FEFEFE"/>
          </a:solidFill>
        </p:spPr>
        <p:txBody>
          <a:bodyPr wrap="square" lIns="0" tIns="0" rIns="0" bIns="0" rtlCol="0"/>
          <a:lstStyle/>
          <a:p>
            <a:endParaRPr sz="2000" dirty="0"/>
          </a:p>
        </p:txBody>
      </p:sp>
      <p:sp>
        <p:nvSpPr>
          <p:cNvPr id="9" name="TextBox 8">
            <a:extLst>
              <a:ext uri="{FF2B5EF4-FFF2-40B4-BE49-F238E27FC236}">
                <a16:creationId xmlns="" xmlns:a16="http://schemas.microsoft.com/office/drawing/2014/main" id="{0987A88E-3E38-4657-A6CB-7252E760983A}"/>
              </a:ext>
            </a:extLst>
          </p:cNvPr>
          <p:cNvSpPr txBox="1"/>
          <p:nvPr/>
        </p:nvSpPr>
        <p:spPr>
          <a:xfrm>
            <a:off x="623393" y="3059908"/>
            <a:ext cx="3264363" cy="1930357"/>
          </a:xfrm>
          <a:prstGeom prst="rect">
            <a:avLst/>
          </a:prstGeom>
        </p:spPr>
        <p:style>
          <a:lnRef idx="1">
            <a:schemeClr val="accent1"/>
          </a:lnRef>
          <a:fillRef idx="2">
            <a:schemeClr val="accent1"/>
          </a:fillRef>
          <a:effectRef idx="1">
            <a:schemeClr val="accent1"/>
          </a:effectRef>
          <a:fontRef idx="minor">
            <a:schemeClr val="dk1"/>
          </a:fontRef>
        </p:style>
        <p:txBody>
          <a:bodyPr wrap="square" lIns="204806" tIns="102404" rIns="204806" bIns="102404" rtlCol="0">
            <a:spAutoFit/>
          </a:bodyPr>
          <a:lstStyle/>
          <a:p>
            <a:pPr algn="ctr"/>
            <a:r>
              <a:rPr lang="ru-RU" sz="2800" b="1" dirty="0" smtClean="0">
                <a:solidFill>
                  <a:srgbClr val="002060"/>
                </a:solidFill>
                <a:latin typeface="Arial" pitchFamily="34" charset="0"/>
                <a:cs typeface="Arial" pitchFamily="34" charset="0"/>
              </a:rPr>
              <a:t>Прочитайте учебник </a:t>
            </a:r>
          </a:p>
          <a:p>
            <a:pPr algn="ctr"/>
            <a:r>
              <a:rPr lang="ru-RU" sz="2800" b="1" dirty="0" smtClean="0">
                <a:solidFill>
                  <a:srgbClr val="0070C0"/>
                </a:solidFill>
                <a:latin typeface="Arial" pitchFamily="34" charset="0"/>
                <a:cs typeface="Arial" pitchFamily="34" charset="0"/>
              </a:rPr>
              <a:t>§29.</a:t>
            </a:r>
          </a:p>
          <a:p>
            <a:pPr algn="ctr"/>
            <a:r>
              <a:rPr lang="ru-RU" sz="2800" b="1" dirty="0" smtClean="0">
                <a:solidFill>
                  <a:srgbClr val="002060"/>
                </a:solidFill>
                <a:latin typeface="Arial" pitchFamily="34" charset="0"/>
                <a:cs typeface="Arial" pitchFamily="34" charset="0"/>
              </a:rPr>
              <a:t>Стр.  89 – 92.</a:t>
            </a:r>
          </a:p>
        </p:txBody>
      </p:sp>
      <p:sp>
        <p:nvSpPr>
          <p:cNvPr id="10" name="TextBox 9">
            <a:extLst>
              <a:ext uri="{FF2B5EF4-FFF2-40B4-BE49-F238E27FC236}">
                <a16:creationId xmlns="" xmlns:a16="http://schemas.microsoft.com/office/drawing/2014/main" id="{0A876B8A-D6F4-45DD-A7CB-4E0ADA116FEA}"/>
              </a:ext>
            </a:extLst>
          </p:cNvPr>
          <p:cNvSpPr txBox="1"/>
          <p:nvPr/>
        </p:nvSpPr>
        <p:spPr>
          <a:xfrm>
            <a:off x="4655840" y="2924944"/>
            <a:ext cx="3888432" cy="2792131"/>
          </a:xfrm>
          <a:prstGeom prst="rect">
            <a:avLst/>
          </a:prstGeom>
        </p:spPr>
        <p:style>
          <a:lnRef idx="1">
            <a:schemeClr val="accent2"/>
          </a:lnRef>
          <a:fillRef idx="2">
            <a:schemeClr val="accent2"/>
          </a:fillRef>
          <a:effectRef idx="1">
            <a:schemeClr val="accent2"/>
          </a:effectRef>
          <a:fontRef idx="minor">
            <a:schemeClr val="dk1"/>
          </a:fontRef>
        </p:style>
        <p:txBody>
          <a:bodyPr wrap="square" lIns="204806" tIns="102404" rIns="204806" bIns="102404" rtlCol="0">
            <a:spAutoFit/>
          </a:bodyPr>
          <a:lstStyle/>
          <a:p>
            <a:pPr algn="ctr"/>
            <a:r>
              <a:rPr lang="ru-RU" sz="2800" b="1" dirty="0" smtClean="0">
                <a:solidFill>
                  <a:srgbClr val="002060"/>
                </a:solidFill>
                <a:latin typeface="Arial" pitchFamily="34" charset="0"/>
                <a:cs typeface="Arial" pitchFamily="34" charset="0"/>
              </a:rPr>
              <a:t>Напишите отличия и схожесть в характерах</a:t>
            </a:r>
          </a:p>
          <a:p>
            <a:pPr algn="ctr"/>
            <a:r>
              <a:rPr lang="ru-RU" sz="2800" b="1" dirty="0" err="1" smtClean="0">
                <a:solidFill>
                  <a:srgbClr val="002060"/>
                </a:solidFill>
                <a:latin typeface="Arial" pitchFamily="34" charset="0"/>
                <a:cs typeface="Arial" pitchFamily="34" charset="0"/>
              </a:rPr>
              <a:t>Спитамена</a:t>
            </a:r>
            <a:r>
              <a:rPr lang="ru-RU" sz="2800" b="1" dirty="0" smtClean="0">
                <a:solidFill>
                  <a:srgbClr val="002060"/>
                </a:solidFill>
                <a:latin typeface="Arial" pitchFamily="34" charset="0"/>
                <a:cs typeface="Arial" pitchFamily="34" charset="0"/>
              </a:rPr>
              <a:t> и Александра Македонского .</a:t>
            </a:r>
          </a:p>
        </p:txBody>
      </p:sp>
      <p:sp>
        <p:nvSpPr>
          <p:cNvPr id="13" name="Oval 7">
            <a:extLst>
              <a:ext uri="{FF2B5EF4-FFF2-40B4-BE49-F238E27FC236}">
                <a16:creationId xmlns="" xmlns:a16="http://schemas.microsoft.com/office/drawing/2014/main" id="{64D0C24B-9D0C-48A9-8DC5-96988E50BC38}"/>
              </a:ext>
            </a:extLst>
          </p:cNvPr>
          <p:cNvSpPr/>
          <p:nvPr/>
        </p:nvSpPr>
        <p:spPr>
          <a:xfrm>
            <a:off x="1583501" y="1700808"/>
            <a:ext cx="1385387" cy="1007270"/>
          </a:xfrm>
          <a:prstGeom prst="ellipse">
            <a:avLst/>
          </a:prstGeom>
          <a:ln/>
        </p:spPr>
        <p:style>
          <a:lnRef idx="3">
            <a:schemeClr val="lt1"/>
          </a:lnRef>
          <a:fillRef idx="1">
            <a:schemeClr val="accent5"/>
          </a:fillRef>
          <a:effectRef idx="1">
            <a:schemeClr val="accent5"/>
          </a:effectRef>
          <a:fontRef idx="minor">
            <a:schemeClr val="lt1"/>
          </a:fontRef>
        </p:style>
        <p:txBody>
          <a:bodyPr wrap="none" lIns="162580" tIns="81290" rIns="162580" bIns="81290" rtlCol="0" anchor="ctr"/>
          <a:lstStyle/>
          <a:p>
            <a:pPr algn="ctr"/>
            <a:r>
              <a:rPr lang="en-US" sz="4000" b="1" dirty="0">
                <a:solidFill>
                  <a:srgbClr val="002060"/>
                </a:solidFill>
                <a:latin typeface="Arial" panose="020B0604020202020204" pitchFamily="34" charset="0"/>
                <a:cs typeface="Arial" panose="020B0604020202020204" pitchFamily="34" charset="0"/>
              </a:rPr>
              <a:t>1</a:t>
            </a:r>
          </a:p>
        </p:txBody>
      </p:sp>
      <p:sp>
        <p:nvSpPr>
          <p:cNvPr id="18" name="Freeform 47"/>
          <p:cNvSpPr>
            <a:spLocks noEditPoints="1"/>
          </p:cNvSpPr>
          <p:nvPr/>
        </p:nvSpPr>
        <p:spPr bwMode="auto">
          <a:xfrm>
            <a:off x="8077612" y="244075"/>
            <a:ext cx="417671" cy="708844"/>
          </a:xfrm>
          <a:custGeom>
            <a:avLst/>
            <a:gdLst>
              <a:gd name="T0" fmla="*/ 237 w 271"/>
              <a:gd name="T1" fmla="*/ 184 h 461"/>
              <a:gd name="T2" fmla="*/ 221 w 271"/>
              <a:gd name="T3" fmla="*/ 188 h 461"/>
              <a:gd name="T4" fmla="*/ 221 w 271"/>
              <a:gd name="T5" fmla="*/ 182 h 461"/>
              <a:gd name="T6" fmla="*/ 187 w 271"/>
              <a:gd name="T7" fmla="*/ 148 h 461"/>
              <a:gd name="T8" fmla="*/ 171 w 271"/>
              <a:gd name="T9" fmla="*/ 152 h 461"/>
              <a:gd name="T10" fmla="*/ 171 w 271"/>
              <a:gd name="T11" fmla="*/ 146 h 461"/>
              <a:gd name="T12" fmla="*/ 137 w 271"/>
              <a:gd name="T13" fmla="*/ 112 h 461"/>
              <a:gd name="T14" fmla="*/ 119 w 271"/>
              <a:gd name="T15" fmla="*/ 117 h 461"/>
              <a:gd name="T16" fmla="*/ 119 w 271"/>
              <a:gd name="T17" fmla="*/ 34 h 461"/>
              <a:gd name="T18" fmla="*/ 85 w 271"/>
              <a:gd name="T19" fmla="*/ 0 h 461"/>
              <a:gd name="T20" fmla="*/ 51 w 271"/>
              <a:gd name="T21" fmla="*/ 34 h 461"/>
              <a:gd name="T22" fmla="*/ 51 w 271"/>
              <a:gd name="T23" fmla="*/ 178 h 461"/>
              <a:gd name="T24" fmla="*/ 34 w 271"/>
              <a:gd name="T25" fmla="*/ 174 h 461"/>
              <a:gd name="T26" fmla="*/ 0 w 271"/>
              <a:gd name="T27" fmla="*/ 208 h 461"/>
              <a:gd name="T28" fmla="*/ 0 w 271"/>
              <a:gd name="T29" fmla="*/ 325 h 461"/>
              <a:gd name="T30" fmla="*/ 136 w 271"/>
              <a:gd name="T31" fmla="*/ 461 h 461"/>
              <a:gd name="T32" fmla="*/ 271 w 271"/>
              <a:gd name="T33" fmla="*/ 325 h 461"/>
              <a:gd name="T34" fmla="*/ 271 w 271"/>
              <a:gd name="T35" fmla="*/ 218 h 461"/>
              <a:gd name="T36" fmla="*/ 237 w 271"/>
              <a:gd name="T37" fmla="*/ 184 h 461"/>
              <a:gd name="T38" fmla="*/ 262 w 271"/>
              <a:gd name="T39" fmla="*/ 325 h 461"/>
              <a:gd name="T40" fmla="*/ 136 w 271"/>
              <a:gd name="T41" fmla="*/ 451 h 461"/>
              <a:gd name="T42" fmla="*/ 10 w 271"/>
              <a:gd name="T43" fmla="*/ 325 h 461"/>
              <a:gd name="T44" fmla="*/ 10 w 271"/>
              <a:gd name="T45" fmla="*/ 208 h 461"/>
              <a:gd name="T46" fmla="*/ 34 w 271"/>
              <a:gd name="T47" fmla="*/ 183 h 461"/>
              <a:gd name="T48" fmla="*/ 51 w 271"/>
              <a:gd name="T49" fmla="*/ 190 h 461"/>
              <a:gd name="T50" fmla="*/ 51 w 271"/>
              <a:gd name="T51" fmla="*/ 290 h 461"/>
              <a:gd name="T52" fmla="*/ 56 w 271"/>
              <a:gd name="T53" fmla="*/ 295 h 461"/>
              <a:gd name="T54" fmla="*/ 60 w 271"/>
              <a:gd name="T55" fmla="*/ 290 h 461"/>
              <a:gd name="T56" fmla="*/ 60 w 271"/>
              <a:gd name="T57" fmla="*/ 34 h 461"/>
              <a:gd name="T58" fmla="*/ 85 w 271"/>
              <a:gd name="T59" fmla="*/ 9 h 461"/>
              <a:gd name="T60" fmla="*/ 110 w 271"/>
              <a:gd name="T61" fmla="*/ 34 h 461"/>
              <a:gd name="T62" fmla="*/ 110 w 271"/>
              <a:gd name="T63" fmla="*/ 187 h 461"/>
              <a:gd name="T64" fmla="*/ 115 w 271"/>
              <a:gd name="T65" fmla="*/ 191 h 461"/>
              <a:gd name="T66" fmla="*/ 119 w 271"/>
              <a:gd name="T67" fmla="*/ 187 h 461"/>
              <a:gd name="T68" fmla="*/ 119 w 271"/>
              <a:gd name="T69" fmla="*/ 128 h 461"/>
              <a:gd name="T70" fmla="*/ 137 w 271"/>
              <a:gd name="T71" fmla="*/ 121 h 461"/>
              <a:gd name="T72" fmla="*/ 162 w 271"/>
              <a:gd name="T73" fmla="*/ 146 h 461"/>
              <a:gd name="T74" fmla="*/ 162 w 271"/>
              <a:gd name="T75" fmla="*/ 160 h 461"/>
              <a:gd name="T76" fmla="*/ 162 w 271"/>
              <a:gd name="T77" fmla="*/ 161 h 461"/>
              <a:gd name="T78" fmla="*/ 162 w 271"/>
              <a:gd name="T79" fmla="*/ 202 h 461"/>
              <a:gd name="T80" fmla="*/ 166 w 271"/>
              <a:gd name="T81" fmla="*/ 207 h 461"/>
              <a:gd name="T82" fmla="*/ 171 w 271"/>
              <a:gd name="T83" fmla="*/ 202 h 461"/>
              <a:gd name="T84" fmla="*/ 171 w 271"/>
              <a:gd name="T85" fmla="*/ 163 h 461"/>
              <a:gd name="T86" fmla="*/ 187 w 271"/>
              <a:gd name="T87" fmla="*/ 157 h 461"/>
              <a:gd name="T88" fmla="*/ 211 w 271"/>
              <a:gd name="T89" fmla="*/ 182 h 461"/>
              <a:gd name="T90" fmla="*/ 211 w 271"/>
              <a:gd name="T91" fmla="*/ 197 h 461"/>
              <a:gd name="T92" fmla="*/ 211 w 271"/>
              <a:gd name="T93" fmla="*/ 197 h 461"/>
              <a:gd name="T94" fmla="*/ 211 w 271"/>
              <a:gd name="T95" fmla="*/ 219 h 461"/>
              <a:gd name="T96" fmla="*/ 216 w 271"/>
              <a:gd name="T97" fmla="*/ 224 h 461"/>
              <a:gd name="T98" fmla="*/ 221 w 271"/>
              <a:gd name="T99" fmla="*/ 219 h 461"/>
              <a:gd name="T100" fmla="*/ 221 w 271"/>
              <a:gd name="T101" fmla="*/ 199 h 461"/>
              <a:gd name="T102" fmla="*/ 237 w 271"/>
              <a:gd name="T103" fmla="*/ 193 h 461"/>
              <a:gd name="T104" fmla="*/ 262 w 271"/>
              <a:gd name="T105" fmla="*/ 218 h 461"/>
              <a:gd name="T106" fmla="*/ 262 w 271"/>
              <a:gd name="T107" fmla="*/ 32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1" h="461">
                <a:moveTo>
                  <a:pt x="237" y="184"/>
                </a:moveTo>
                <a:cubicBezTo>
                  <a:pt x="231" y="184"/>
                  <a:pt x="226" y="185"/>
                  <a:pt x="221" y="188"/>
                </a:cubicBezTo>
                <a:cubicBezTo>
                  <a:pt x="221" y="182"/>
                  <a:pt x="221" y="182"/>
                  <a:pt x="221" y="182"/>
                </a:cubicBezTo>
                <a:cubicBezTo>
                  <a:pt x="221" y="163"/>
                  <a:pt x="205" y="148"/>
                  <a:pt x="187" y="148"/>
                </a:cubicBezTo>
                <a:cubicBezTo>
                  <a:pt x="181" y="148"/>
                  <a:pt x="176" y="149"/>
                  <a:pt x="171" y="152"/>
                </a:cubicBezTo>
                <a:cubicBezTo>
                  <a:pt x="171" y="146"/>
                  <a:pt x="171" y="146"/>
                  <a:pt x="171" y="146"/>
                </a:cubicBezTo>
                <a:cubicBezTo>
                  <a:pt x="171" y="127"/>
                  <a:pt x="156" y="112"/>
                  <a:pt x="137" y="112"/>
                </a:cubicBezTo>
                <a:cubicBezTo>
                  <a:pt x="131" y="112"/>
                  <a:pt x="125" y="113"/>
                  <a:pt x="119" y="117"/>
                </a:cubicBezTo>
                <a:cubicBezTo>
                  <a:pt x="119" y="34"/>
                  <a:pt x="119" y="34"/>
                  <a:pt x="119" y="34"/>
                </a:cubicBezTo>
                <a:cubicBezTo>
                  <a:pt x="119" y="15"/>
                  <a:pt x="104" y="0"/>
                  <a:pt x="85" y="0"/>
                </a:cubicBezTo>
                <a:cubicBezTo>
                  <a:pt x="66" y="0"/>
                  <a:pt x="51" y="15"/>
                  <a:pt x="51" y="34"/>
                </a:cubicBezTo>
                <a:cubicBezTo>
                  <a:pt x="51" y="178"/>
                  <a:pt x="51" y="178"/>
                  <a:pt x="51" y="178"/>
                </a:cubicBezTo>
                <a:cubicBezTo>
                  <a:pt x="46" y="176"/>
                  <a:pt x="40" y="174"/>
                  <a:pt x="34" y="174"/>
                </a:cubicBezTo>
                <a:cubicBezTo>
                  <a:pt x="16" y="174"/>
                  <a:pt x="0" y="189"/>
                  <a:pt x="0" y="208"/>
                </a:cubicBezTo>
                <a:cubicBezTo>
                  <a:pt x="0" y="325"/>
                  <a:pt x="0" y="325"/>
                  <a:pt x="0" y="325"/>
                </a:cubicBezTo>
                <a:cubicBezTo>
                  <a:pt x="0" y="400"/>
                  <a:pt x="61" y="461"/>
                  <a:pt x="136" y="461"/>
                </a:cubicBezTo>
                <a:cubicBezTo>
                  <a:pt x="210" y="461"/>
                  <a:pt x="271" y="400"/>
                  <a:pt x="271" y="325"/>
                </a:cubicBezTo>
                <a:cubicBezTo>
                  <a:pt x="271" y="218"/>
                  <a:pt x="271" y="218"/>
                  <a:pt x="271" y="218"/>
                </a:cubicBezTo>
                <a:cubicBezTo>
                  <a:pt x="271" y="199"/>
                  <a:pt x="256" y="184"/>
                  <a:pt x="237" y="184"/>
                </a:cubicBezTo>
                <a:close/>
                <a:moveTo>
                  <a:pt x="262" y="325"/>
                </a:moveTo>
                <a:cubicBezTo>
                  <a:pt x="262" y="395"/>
                  <a:pt x="205" y="451"/>
                  <a:pt x="136" y="451"/>
                </a:cubicBezTo>
                <a:cubicBezTo>
                  <a:pt x="66" y="451"/>
                  <a:pt x="10" y="395"/>
                  <a:pt x="10" y="325"/>
                </a:cubicBezTo>
                <a:cubicBezTo>
                  <a:pt x="10" y="208"/>
                  <a:pt x="10" y="208"/>
                  <a:pt x="10" y="208"/>
                </a:cubicBezTo>
                <a:cubicBezTo>
                  <a:pt x="10" y="195"/>
                  <a:pt x="21" y="183"/>
                  <a:pt x="34" y="183"/>
                </a:cubicBezTo>
                <a:cubicBezTo>
                  <a:pt x="41" y="183"/>
                  <a:pt x="47" y="186"/>
                  <a:pt x="51" y="190"/>
                </a:cubicBezTo>
                <a:cubicBezTo>
                  <a:pt x="51" y="290"/>
                  <a:pt x="51" y="290"/>
                  <a:pt x="51" y="290"/>
                </a:cubicBezTo>
                <a:cubicBezTo>
                  <a:pt x="51" y="292"/>
                  <a:pt x="53" y="295"/>
                  <a:pt x="56" y="295"/>
                </a:cubicBezTo>
                <a:cubicBezTo>
                  <a:pt x="58" y="295"/>
                  <a:pt x="60" y="292"/>
                  <a:pt x="60" y="290"/>
                </a:cubicBezTo>
                <a:cubicBezTo>
                  <a:pt x="60" y="34"/>
                  <a:pt x="60" y="34"/>
                  <a:pt x="60" y="34"/>
                </a:cubicBezTo>
                <a:cubicBezTo>
                  <a:pt x="60" y="20"/>
                  <a:pt x="72" y="9"/>
                  <a:pt x="85" y="9"/>
                </a:cubicBezTo>
                <a:cubicBezTo>
                  <a:pt x="99" y="9"/>
                  <a:pt x="110" y="20"/>
                  <a:pt x="110" y="34"/>
                </a:cubicBezTo>
                <a:cubicBezTo>
                  <a:pt x="110" y="187"/>
                  <a:pt x="110" y="187"/>
                  <a:pt x="110" y="187"/>
                </a:cubicBezTo>
                <a:cubicBezTo>
                  <a:pt x="110" y="189"/>
                  <a:pt x="112" y="191"/>
                  <a:pt x="115" y="191"/>
                </a:cubicBezTo>
                <a:cubicBezTo>
                  <a:pt x="117" y="191"/>
                  <a:pt x="119" y="189"/>
                  <a:pt x="119" y="187"/>
                </a:cubicBezTo>
                <a:cubicBezTo>
                  <a:pt x="119" y="128"/>
                  <a:pt x="119" y="128"/>
                  <a:pt x="119" y="128"/>
                </a:cubicBezTo>
                <a:cubicBezTo>
                  <a:pt x="124" y="124"/>
                  <a:pt x="130" y="121"/>
                  <a:pt x="137" y="121"/>
                </a:cubicBezTo>
                <a:cubicBezTo>
                  <a:pt x="150" y="121"/>
                  <a:pt x="162" y="132"/>
                  <a:pt x="162" y="146"/>
                </a:cubicBezTo>
                <a:cubicBezTo>
                  <a:pt x="162" y="160"/>
                  <a:pt x="162" y="160"/>
                  <a:pt x="162" y="160"/>
                </a:cubicBezTo>
                <a:cubicBezTo>
                  <a:pt x="162" y="160"/>
                  <a:pt x="162" y="161"/>
                  <a:pt x="162" y="161"/>
                </a:cubicBezTo>
                <a:cubicBezTo>
                  <a:pt x="162" y="202"/>
                  <a:pt x="162" y="202"/>
                  <a:pt x="162" y="202"/>
                </a:cubicBezTo>
                <a:cubicBezTo>
                  <a:pt x="162" y="205"/>
                  <a:pt x="164" y="207"/>
                  <a:pt x="166" y="207"/>
                </a:cubicBezTo>
                <a:cubicBezTo>
                  <a:pt x="169" y="207"/>
                  <a:pt x="171" y="205"/>
                  <a:pt x="171" y="202"/>
                </a:cubicBezTo>
                <a:cubicBezTo>
                  <a:pt x="171" y="163"/>
                  <a:pt x="171" y="163"/>
                  <a:pt x="171" y="163"/>
                </a:cubicBezTo>
                <a:cubicBezTo>
                  <a:pt x="175" y="159"/>
                  <a:pt x="181" y="157"/>
                  <a:pt x="187" y="157"/>
                </a:cubicBezTo>
                <a:cubicBezTo>
                  <a:pt x="200" y="157"/>
                  <a:pt x="211" y="168"/>
                  <a:pt x="211" y="182"/>
                </a:cubicBezTo>
                <a:cubicBezTo>
                  <a:pt x="211" y="197"/>
                  <a:pt x="211" y="197"/>
                  <a:pt x="211" y="197"/>
                </a:cubicBezTo>
                <a:cubicBezTo>
                  <a:pt x="211" y="197"/>
                  <a:pt x="211" y="197"/>
                  <a:pt x="211" y="197"/>
                </a:cubicBezTo>
                <a:cubicBezTo>
                  <a:pt x="211" y="219"/>
                  <a:pt x="211" y="219"/>
                  <a:pt x="211" y="219"/>
                </a:cubicBezTo>
                <a:cubicBezTo>
                  <a:pt x="211" y="221"/>
                  <a:pt x="213" y="224"/>
                  <a:pt x="216" y="224"/>
                </a:cubicBezTo>
                <a:cubicBezTo>
                  <a:pt x="219" y="224"/>
                  <a:pt x="221" y="221"/>
                  <a:pt x="221" y="219"/>
                </a:cubicBezTo>
                <a:cubicBezTo>
                  <a:pt x="221" y="199"/>
                  <a:pt x="221" y="199"/>
                  <a:pt x="221" y="199"/>
                </a:cubicBezTo>
                <a:cubicBezTo>
                  <a:pt x="225" y="195"/>
                  <a:pt x="231" y="193"/>
                  <a:pt x="237" y="193"/>
                </a:cubicBezTo>
                <a:cubicBezTo>
                  <a:pt x="250" y="193"/>
                  <a:pt x="262" y="204"/>
                  <a:pt x="262" y="218"/>
                </a:cubicBezTo>
                <a:lnTo>
                  <a:pt x="262" y="325"/>
                </a:lnTo>
                <a:close/>
              </a:path>
            </a:pathLst>
          </a:custGeom>
          <a:solidFill>
            <a:srgbClr val="0070C0"/>
          </a:solidFill>
          <a:ln>
            <a:solidFill>
              <a:schemeClr val="tx1"/>
            </a:solidFill>
          </a:ln>
        </p:spPr>
        <p:txBody>
          <a:bodyPr vert="horz" wrap="square" lIns="76802" tIns="38401" rIns="76802" bIns="38401" numCol="1" anchor="t" anchorCtr="0" compatLnSpc="1">
            <a:prstTxWarp prst="textNoShape">
              <a:avLst/>
            </a:prstTxWarp>
          </a:bodyPr>
          <a:lstStyle/>
          <a:p>
            <a:pPr defTabSz="1024014"/>
            <a:endParaRPr lang="en-US" dirty="0">
              <a:solidFill>
                <a:srgbClr val="FFFFFF"/>
              </a:solidFill>
              <a:latin typeface="Open Sans Light"/>
            </a:endParaRPr>
          </a:p>
        </p:txBody>
      </p:sp>
      <p:sp>
        <p:nvSpPr>
          <p:cNvPr id="19" name="Oval 7">
            <a:extLst>
              <a:ext uri="{FF2B5EF4-FFF2-40B4-BE49-F238E27FC236}">
                <a16:creationId xmlns="" xmlns:a16="http://schemas.microsoft.com/office/drawing/2014/main" id="{64D0C24B-9D0C-48A9-8DC5-96988E50BC38}"/>
              </a:ext>
            </a:extLst>
          </p:cNvPr>
          <p:cNvSpPr/>
          <p:nvPr/>
        </p:nvSpPr>
        <p:spPr>
          <a:xfrm>
            <a:off x="6023992" y="1556792"/>
            <a:ext cx="1385387" cy="1007270"/>
          </a:xfrm>
          <a:prstGeom prst="ellipse">
            <a:avLst/>
          </a:prstGeom>
          <a:ln/>
        </p:spPr>
        <p:style>
          <a:lnRef idx="1">
            <a:schemeClr val="accent2"/>
          </a:lnRef>
          <a:fillRef idx="2">
            <a:schemeClr val="accent2"/>
          </a:fillRef>
          <a:effectRef idx="1">
            <a:schemeClr val="accent2"/>
          </a:effectRef>
          <a:fontRef idx="minor">
            <a:schemeClr val="dk1"/>
          </a:fontRef>
        </p:style>
        <p:txBody>
          <a:bodyPr wrap="none" lIns="162580" tIns="81290" rIns="162580" bIns="81290" rtlCol="0" anchor="ctr"/>
          <a:lstStyle/>
          <a:p>
            <a:pPr algn="ctr"/>
            <a:endParaRPr lang="en-US" sz="2100" b="1" dirty="0">
              <a:solidFill>
                <a:schemeClr val="bg1"/>
              </a:solidFill>
              <a:latin typeface="Arial" panose="020B0604020202020204" pitchFamily="34" charset="0"/>
              <a:cs typeface="Arial" panose="020B0604020202020204" pitchFamily="34" charset="0"/>
            </a:endParaRPr>
          </a:p>
        </p:txBody>
      </p:sp>
      <p:sp>
        <p:nvSpPr>
          <p:cNvPr id="25" name="Freeform 136"/>
          <p:cNvSpPr>
            <a:spLocks noEditPoints="1"/>
          </p:cNvSpPr>
          <p:nvPr/>
        </p:nvSpPr>
        <p:spPr bwMode="auto">
          <a:xfrm>
            <a:off x="10992544" y="404664"/>
            <a:ext cx="576064" cy="392486"/>
          </a:xfrm>
          <a:custGeom>
            <a:avLst/>
            <a:gdLst>
              <a:gd name="T0" fmla="*/ 100 w 616"/>
              <a:gd name="T1" fmla="*/ 285 h 509"/>
              <a:gd name="T2" fmla="*/ 323 w 616"/>
              <a:gd name="T3" fmla="*/ 422 h 509"/>
              <a:gd name="T4" fmla="*/ 323 w 616"/>
              <a:gd name="T5" fmla="*/ 278 h 509"/>
              <a:gd name="T6" fmla="*/ 114 w 616"/>
              <a:gd name="T7" fmla="*/ 292 h 509"/>
              <a:gd name="T8" fmla="*/ 612 w 616"/>
              <a:gd name="T9" fmla="*/ 188 h 509"/>
              <a:gd name="T10" fmla="*/ 555 w 616"/>
              <a:gd name="T11" fmla="*/ 4 h 509"/>
              <a:gd name="T12" fmla="*/ 554 w 616"/>
              <a:gd name="T13" fmla="*/ 3 h 509"/>
              <a:gd name="T14" fmla="*/ 553 w 616"/>
              <a:gd name="T15" fmla="*/ 1 h 509"/>
              <a:gd name="T16" fmla="*/ 551 w 616"/>
              <a:gd name="T17" fmla="*/ 1 h 509"/>
              <a:gd name="T18" fmla="*/ 549 w 616"/>
              <a:gd name="T19" fmla="*/ 0 h 509"/>
              <a:gd name="T20" fmla="*/ 308 w 616"/>
              <a:gd name="T21" fmla="*/ 0 h 509"/>
              <a:gd name="T22" fmla="*/ 147 w 616"/>
              <a:gd name="T23" fmla="*/ 0 h 509"/>
              <a:gd name="T24" fmla="*/ 66 w 616"/>
              <a:gd name="T25" fmla="*/ 0 h 509"/>
              <a:gd name="T26" fmla="*/ 64 w 616"/>
              <a:gd name="T27" fmla="*/ 1 h 509"/>
              <a:gd name="T28" fmla="*/ 62 w 616"/>
              <a:gd name="T29" fmla="*/ 2 h 509"/>
              <a:gd name="T30" fmla="*/ 61 w 616"/>
              <a:gd name="T31" fmla="*/ 4 h 509"/>
              <a:gd name="T32" fmla="*/ 60 w 616"/>
              <a:gd name="T33" fmla="*/ 5 h 509"/>
              <a:gd name="T34" fmla="*/ 27 w 616"/>
              <a:gd name="T35" fmla="*/ 242 h 509"/>
              <a:gd name="T36" fmla="*/ 582 w 616"/>
              <a:gd name="T37" fmla="*/ 509 h 509"/>
              <a:gd name="T38" fmla="*/ 606 w 616"/>
              <a:gd name="T39" fmla="*/ 229 h 509"/>
              <a:gd name="T40" fmla="*/ 464 w 616"/>
              <a:gd name="T41" fmla="*/ 232 h 509"/>
              <a:gd name="T42" fmla="*/ 463 w 616"/>
              <a:gd name="T43" fmla="*/ 14 h 509"/>
              <a:gd name="T44" fmla="*/ 391 w 616"/>
              <a:gd name="T45" fmla="*/ 219 h 509"/>
              <a:gd name="T46" fmla="*/ 315 w 616"/>
              <a:gd name="T47" fmla="*/ 14 h 509"/>
              <a:gd name="T48" fmla="*/ 391 w 616"/>
              <a:gd name="T49" fmla="*/ 219 h 509"/>
              <a:gd name="T50" fmla="*/ 257 w 616"/>
              <a:gd name="T51" fmla="*/ 232 h 509"/>
              <a:gd name="T52" fmla="*/ 234 w 616"/>
              <a:gd name="T53" fmla="*/ 14 h 509"/>
              <a:gd name="T54" fmla="*/ 117 w 616"/>
              <a:gd name="T55" fmla="*/ 192 h 509"/>
              <a:gd name="T56" fmla="*/ 202 w 616"/>
              <a:gd name="T57" fmla="*/ 190 h 509"/>
              <a:gd name="T58" fmla="*/ 117 w 616"/>
              <a:gd name="T59" fmla="*/ 192 h 509"/>
              <a:gd name="T60" fmla="*/ 72 w 616"/>
              <a:gd name="T61" fmla="*/ 14 h 509"/>
              <a:gd name="T62" fmla="*/ 48 w 616"/>
              <a:gd name="T63" fmla="*/ 232 h 509"/>
              <a:gd name="T64" fmla="*/ 392 w 616"/>
              <a:gd name="T65" fmla="*/ 495 h 509"/>
              <a:gd name="T66" fmla="*/ 503 w 616"/>
              <a:gd name="T67" fmla="*/ 495 h 509"/>
              <a:gd name="T68" fmla="*/ 517 w 616"/>
              <a:gd name="T69" fmla="*/ 285 h 509"/>
              <a:gd name="T70" fmla="*/ 378 w 616"/>
              <a:gd name="T71" fmla="*/ 285 h 509"/>
              <a:gd name="T72" fmla="*/ 41 w 616"/>
              <a:gd name="T73" fmla="*/ 246 h 509"/>
              <a:gd name="T74" fmla="*/ 113 w 616"/>
              <a:gd name="T75" fmla="*/ 229 h 509"/>
              <a:gd name="T76" fmla="*/ 215 w 616"/>
              <a:gd name="T77" fmla="*/ 229 h 509"/>
              <a:gd name="T78" fmla="*/ 308 w 616"/>
              <a:gd name="T79" fmla="*/ 217 h 509"/>
              <a:gd name="T80" fmla="*/ 410 w 616"/>
              <a:gd name="T81" fmla="*/ 217 h 509"/>
              <a:gd name="T82" fmla="*/ 511 w 616"/>
              <a:gd name="T83" fmla="*/ 217 h 509"/>
              <a:gd name="T84" fmla="*/ 575 w 616"/>
              <a:gd name="T85" fmla="*/ 495 h 509"/>
              <a:gd name="T86" fmla="*/ 513 w 616"/>
              <a:gd name="T87" fmla="*/ 189 h 509"/>
              <a:gd name="T88" fmla="*/ 598 w 616"/>
              <a:gd name="T89" fmla="*/ 19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6" h="509">
                <a:moveTo>
                  <a:pt x="323" y="278"/>
                </a:moveTo>
                <a:cubicBezTo>
                  <a:pt x="107" y="278"/>
                  <a:pt x="107" y="278"/>
                  <a:pt x="107" y="278"/>
                </a:cubicBezTo>
                <a:cubicBezTo>
                  <a:pt x="104" y="278"/>
                  <a:pt x="100" y="282"/>
                  <a:pt x="100" y="285"/>
                </a:cubicBezTo>
                <a:cubicBezTo>
                  <a:pt x="100" y="415"/>
                  <a:pt x="100" y="415"/>
                  <a:pt x="100" y="415"/>
                </a:cubicBezTo>
                <a:cubicBezTo>
                  <a:pt x="100" y="419"/>
                  <a:pt x="104" y="422"/>
                  <a:pt x="107" y="422"/>
                </a:cubicBezTo>
                <a:cubicBezTo>
                  <a:pt x="323" y="422"/>
                  <a:pt x="323" y="422"/>
                  <a:pt x="323" y="422"/>
                </a:cubicBezTo>
                <a:cubicBezTo>
                  <a:pt x="327" y="422"/>
                  <a:pt x="330" y="419"/>
                  <a:pt x="330" y="415"/>
                </a:cubicBezTo>
                <a:cubicBezTo>
                  <a:pt x="330" y="285"/>
                  <a:pt x="330" y="285"/>
                  <a:pt x="330" y="285"/>
                </a:cubicBezTo>
                <a:cubicBezTo>
                  <a:pt x="330" y="282"/>
                  <a:pt x="327" y="278"/>
                  <a:pt x="323" y="278"/>
                </a:cubicBezTo>
                <a:close/>
                <a:moveTo>
                  <a:pt x="316" y="408"/>
                </a:moveTo>
                <a:cubicBezTo>
                  <a:pt x="114" y="408"/>
                  <a:pt x="114" y="408"/>
                  <a:pt x="114" y="408"/>
                </a:cubicBezTo>
                <a:cubicBezTo>
                  <a:pt x="114" y="292"/>
                  <a:pt x="114" y="292"/>
                  <a:pt x="114" y="292"/>
                </a:cubicBezTo>
                <a:cubicBezTo>
                  <a:pt x="316" y="292"/>
                  <a:pt x="316" y="292"/>
                  <a:pt x="316" y="292"/>
                </a:cubicBezTo>
                <a:lnTo>
                  <a:pt x="316" y="408"/>
                </a:lnTo>
                <a:close/>
                <a:moveTo>
                  <a:pt x="612" y="188"/>
                </a:moveTo>
                <a:cubicBezTo>
                  <a:pt x="556" y="5"/>
                  <a:pt x="556" y="5"/>
                  <a:pt x="556" y="5"/>
                </a:cubicBezTo>
                <a:cubicBezTo>
                  <a:pt x="556" y="5"/>
                  <a:pt x="556" y="5"/>
                  <a:pt x="556" y="5"/>
                </a:cubicBezTo>
                <a:cubicBezTo>
                  <a:pt x="556" y="5"/>
                  <a:pt x="555" y="4"/>
                  <a:pt x="555" y="4"/>
                </a:cubicBezTo>
                <a:cubicBezTo>
                  <a:pt x="555" y="4"/>
                  <a:pt x="555" y="4"/>
                  <a:pt x="555" y="4"/>
                </a:cubicBezTo>
                <a:cubicBezTo>
                  <a:pt x="555" y="3"/>
                  <a:pt x="555" y="3"/>
                  <a:pt x="555" y="3"/>
                </a:cubicBezTo>
                <a:cubicBezTo>
                  <a:pt x="555" y="3"/>
                  <a:pt x="554" y="3"/>
                  <a:pt x="554" y="3"/>
                </a:cubicBezTo>
                <a:cubicBezTo>
                  <a:pt x="554" y="2"/>
                  <a:pt x="554" y="2"/>
                  <a:pt x="554" y="2"/>
                </a:cubicBezTo>
                <a:cubicBezTo>
                  <a:pt x="554" y="2"/>
                  <a:pt x="553" y="2"/>
                  <a:pt x="553" y="2"/>
                </a:cubicBezTo>
                <a:cubicBezTo>
                  <a:pt x="553" y="2"/>
                  <a:pt x="553" y="1"/>
                  <a:pt x="553" y="1"/>
                </a:cubicBezTo>
                <a:cubicBezTo>
                  <a:pt x="552" y="1"/>
                  <a:pt x="552" y="1"/>
                  <a:pt x="552" y="1"/>
                </a:cubicBezTo>
                <a:cubicBezTo>
                  <a:pt x="552" y="1"/>
                  <a:pt x="552" y="1"/>
                  <a:pt x="551" y="1"/>
                </a:cubicBezTo>
                <a:cubicBezTo>
                  <a:pt x="551" y="1"/>
                  <a:pt x="551" y="1"/>
                  <a:pt x="551" y="1"/>
                </a:cubicBezTo>
                <a:cubicBezTo>
                  <a:pt x="551" y="0"/>
                  <a:pt x="550" y="0"/>
                  <a:pt x="550" y="0"/>
                </a:cubicBezTo>
                <a:cubicBezTo>
                  <a:pt x="550" y="0"/>
                  <a:pt x="550" y="0"/>
                  <a:pt x="549" y="0"/>
                </a:cubicBezTo>
                <a:cubicBezTo>
                  <a:pt x="549" y="0"/>
                  <a:pt x="549" y="0"/>
                  <a:pt x="549" y="0"/>
                </a:cubicBezTo>
                <a:cubicBezTo>
                  <a:pt x="469" y="0"/>
                  <a:pt x="469" y="0"/>
                  <a:pt x="469" y="0"/>
                </a:cubicBezTo>
                <a:cubicBezTo>
                  <a:pt x="469" y="0"/>
                  <a:pt x="469" y="0"/>
                  <a:pt x="469" y="0"/>
                </a:cubicBezTo>
                <a:cubicBezTo>
                  <a:pt x="308" y="0"/>
                  <a:pt x="308" y="0"/>
                  <a:pt x="308" y="0"/>
                </a:cubicBezTo>
                <a:cubicBezTo>
                  <a:pt x="308" y="0"/>
                  <a:pt x="308" y="0"/>
                  <a:pt x="308" y="0"/>
                </a:cubicBezTo>
                <a:cubicBezTo>
                  <a:pt x="147" y="0"/>
                  <a:pt x="147" y="0"/>
                  <a:pt x="147" y="0"/>
                </a:cubicBezTo>
                <a:cubicBezTo>
                  <a:pt x="147" y="0"/>
                  <a:pt x="147" y="0"/>
                  <a:pt x="147" y="0"/>
                </a:cubicBezTo>
                <a:cubicBezTo>
                  <a:pt x="67" y="0"/>
                  <a:pt x="67" y="0"/>
                  <a:pt x="67" y="0"/>
                </a:cubicBezTo>
                <a:cubicBezTo>
                  <a:pt x="67" y="0"/>
                  <a:pt x="67" y="0"/>
                  <a:pt x="67" y="0"/>
                </a:cubicBezTo>
                <a:cubicBezTo>
                  <a:pt x="67" y="0"/>
                  <a:pt x="66" y="0"/>
                  <a:pt x="66" y="0"/>
                </a:cubicBezTo>
                <a:cubicBezTo>
                  <a:pt x="66" y="0"/>
                  <a:pt x="66" y="0"/>
                  <a:pt x="65" y="1"/>
                </a:cubicBezTo>
                <a:cubicBezTo>
                  <a:pt x="65" y="1"/>
                  <a:pt x="65" y="1"/>
                  <a:pt x="65" y="1"/>
                </a:cubicBezTo>
                <a:cubicBezTo>
                  <a:pt x="65" y="1"/>
                  <a:pt x="64" y="1"/>
                  <a:pt x="64" y="1"/>
                </a:cubicBezTo>
                <a:cubicBezTo>
                  <a:pt x="64" y="1"/>
                  <a:pt x="64" y="1"/>
                  <a:pt x="64" y="1"/>
                </a:cubicBezTo>
                <a:cubicBezTo>
                  <a:pt x="63" y="1"/>
                  <a:pt x="63" y="2"/>
                  <a:pt x="63" y="2"/>
                </a:cubicBezTo>
                <a:cubicBezTo>
                  <a:pt x="63" y="2"/>
                  <a:pt x="63" y="2"/>
                  <a:pt x="62" y="2"/>
                </a:cubicBezTo>
                <a:cubicBezTo>
                  <a:pt x="62" y="2"/>
                  <a:pt x="62" y="2"/>
                  <a:pt x="62" y="3"/>
                </a:cubicBezTo>
                <a:cubicBezTo>
                  <a:pt x="62" y="3"/>
                  <a:pt x="62" y="3"/>
                  <a:pt x="62" y="3"/>
                </a:cubicBezTo>
                <a:cubicBezTo>
                  <a:pt x="61" y="3"/>
                  <a:pt x="61" y="3"/>
                  <a:pt x="61" y="4"/>
                </a:cubicBezTo>
                <a:cubicBezTo>
                  <a:pt x="61" y="4"/>
                  <a:pt x="61" y="4"/>
                  <a:pt x="61" y="4"/>
                </a:cubicBezTo>
                <a:cubicBezTo>
                  <a:pt x="61" y="4"/>
                  <a:pt x="61" y="5"/>
                  <a:pt x="61" y="5"/>
                </a:cubicBezTo>
                <a:cubicBezTo>
                  <a:pt x="61" y="5"/>
                  <a:pt x="60" y="5"/>
                  <a:pt x="60" y="5"/>
                </a:cubicBezTo>
                <a:cubicBezTo>
                  <a:pt x="5" y="188"/>
                  <a:pt x="5" y="188"/>
                  <a:pt x="5" y="188"/>
                </a:cubicBezTo>
                <a:cubicBezTo>
                  <a:pt x="0" y="203"/>
                  <a:pt x="2" y="218"/>
                  <a:pt x="10" y="229"/>
                </a:cubicBezTo>
                <a:cubicBezTo>
                  <a:pt x="15" y="235"/>
                  <a:pt x="20" y="239"/>
                  <a:pt x="27" y="242"/>
                </a:cubicBezTo>
                <a:cubicBezTo>
                  <a:pt x="27" y="502"/>
                  <a:pt x="27" y="502"/>
                  <a:pt x="27" y="502"/>
                </a:cubicBezTo>
                <a:cubicBezTo>
                  <a:pt x="27" y="506"/>
                  <a:pt x="30" y="509"/>
                  <a:pt x="34" y="509"/>
                </a:cubicBezTo>
                <a:cubicBezTo>
                  <a:pt x="582" y="509"/>
                  <a:pt x="582" y="509"/>
                  <a:pt x="582" y="509"/>
                </a:cubicBezTo>
                <a:cubicBezTo>
                  <a:pt x="586" y="509"/>
                  <a:pt x="589" y="506"/>
                  <a:pt x="589" y="502"/>
                </a:cubicBezTo>
                <a:cubicBezTo>
                  <a:pt x="589" y="242"/>
                  <a:pt x="589" y="242"/>
                  <a:pt x="589" y="242"/>
                </a:cubicBezTo>
                <a:cubicBezTo>
                  <a:pt x="596" y="239"/>
                  <a:pt x="602" y="235"/>
                  <a:pt x="606" y="229"/>
                </a:cubicBezTo>
                <a:cubicBezTo>
                  <a:pt x="614" y="218"/>
                  <a:pt x="616" y="203"/>
                  <a:pt x="612" y="188"/>
                </a:cubicBezTo>
                <a:close/>
                <a:moveTo>
                  <a:pt x="493" y="220"/>
                </a:moveTo>
                <a:cubicBezTo>
                  <a:pt x="486" y="228"/>
                  <a:pt x="476" y="232"/>
                  <a:pt x="464" y="232"/>
                </a:cubicBezTo>
                <a:cubicBezTo>
                  <a:pt x="439" y="232"/>
                  <a:pt x="417" y="213"/>
                  <a:pt x="414" y="190"/>
                </a:cubicBezTo>
                <a:cubicBezTo>
                  <a:pt x="396" y="14"/>
                  <a:pt x="396" y="14"/>
                  <a:pt x="396" y="14"/>
                </a:cubicBezTo>
                <a:cubicBezTo>
                  <a:pt x="463" y="14"/>
                  <a:pt x="463" y="14"/>
                  <a:pt x="463" y="14"/>
                </a:cubicBezTo>
                <a:cubicBezTo>
                  <a:pt x="499" y="192"/>
                  <a:pt x="499" y="192"/>
                  <a:pt x="499" y="192"/>
                </a:cubicBezTo>
                <a:cubicBezTo>
                  <a:pt x="501" y="202"/>
                  <a:pt x="499" y="212"/>
                  <a:pt x="493" y="220"/>
                </a:cubicBezTo>
                <a:close/>
                <a:moveTo>
                  <a:pt x="391" y="219"/>
                </a:moveTo>
                <a:cubicBezTo>
                  <a:pt x="383" y="228"/>
                  <a:pt x="373" y="232"/>
                  <a:pt x="360" y="232"/>
                </a:cubicBezTo>
                <a:cubicBezTo>
                  <a:pt x="336" y="232"/>
                  <a:pt x="315" y="213"/>
                  <a:pt x="315" y="190"/>
                </a:cubicBezTo>
                <a:cubicBezTo>
                  <a:pt x="315" y="14"/>
                  <a:pt x="315" y="14"/>
                  <a:pt x="315" y="14"/>
                </a:cubicBezTo>
                <a:cubicBezTo>
                  <a:pt x="382" y="14"/>
                  <a:pt x="382" y="14"/>
                  <a:pt x="382" y="14"/>
                </a:cubicBezTo>
                <a:cubicBezTo>
                  <a:pt x="400" y="191"/>
                  <a:pt x="400" y="191"/>
                  <a:pt x="400" y="191"/>
                </a:cubicBezTo>
                <a:cubicBezTo>
                  <a:pt x="401" y="201"/>
                  <a:pt x="398" y="211"/>
                  <a:pt x="391" y="219"/>
                </a:cubicBezTo>
                <a:close/>
                <a:moveTo>
                  <a:pt x="301" y="190"/>
                </a:moveTo>
                <a:cubicBezTo>
                  <a:pt x="301" y="201"/>
                  <a:pt x="297" y="212"/>
                  <a:pt x="288" y="220"/>
                </a:cubicBezTo>
                <a:cubicBezTo>
                  <a:pt x="280" y="228"/>
                  <a:pt x="269" y="232"/>
                  <a:pt x="257" y="232"/>
                </a:cubicBezTo>
                <a:cubicBezTo>
                  <a:pt x="244" y="232"/>
                  <a:pt x="233" y="228"/>
                  <a:pt x="226" y="219"/>
                </a:cubicBezTo>
                <a:cubicBezTo>
                  <a:pt x="219" y="211"/>
                  <a:pt x="216" y="201"/>
                  <a:pt x="217" y="191"/>
                </a:cubicBezTo>
                <a:cubicBezTo>
                  <a:pt x="234" y="14"/>
                  <a:pt x="234" y="14"/>
                  <a:pt x="234" y="14"/>
                </a:cubicBezTo>
                <a:cubicBezTo>
                  <a:pt x="301" y="14"/>
                  <a:pt x="301" y="14"/>
                  <a:pt x="301" y="14"/>
                </a:cubicBezTo>
                <a:lnTo>
                  <a:pt x="301" y="190"/>
                </a:lnTo>
                <a:close/>
                <a:moveTo>
                  <a:pt x="117" y="192"/>
                </a:moveTo>
                <a:cubicBezTo>
                  <a:pt x="153" y="14"/>
                  <a:pt x="153" y="14"/>
                  <a:pt x="153" y="14"/>
                </a:cubicBezTo>
                <a:cubicBezTo>
                  <a:pt x="220" y="14"/>
                  <a:pt x="220" y="14"/>
                  <a:pt x="220" y="14"/>
                </a:cubicBezTo>
                <a:cubicBezTo>
                  <a:pt x="202" y="190"/>
                  <a:pt x="202" y="190"/>
                  <a:pt x="202" y="190"/>
                </a:cubicBezTo>
                <a:cubicBezTo>
                  <a:pt x="200" y="213"/>
                  <a:pt x="177" y="232"/>
                  <a:pt x="152" y="232"/>
                </a:cubicBezTo>
                <a:cubicBezTo>
                  <a:pt x="140" y="232"/>
                  <a:pt x="130" y="228"/>
                  <a:pt x="123" y="220"/>
                </a:cubicBezTo>
                <a:cubicBezTo>
                  <a:pt x="117" y="212"/>
                  <a:pt x="115" y="202"/>
                  <a:pt x="117" y="192"/>
                </a:cubicBezTo>
                <a:close/>
                <a:moveTo>
                  <a:pt x="22" y="220"/>
                </a:moveTo>
                <a:cubicBezTo>
                  <a:pt x="16" y="213"/>
                  <a:pt x="15" y="203"/>
                  <a:pt x="18" y="192"/>
                </a:cubicBezTo>
                <a:cubicBezTo>
                  <a:pt x="72" y="14"/>
                  <a:pt x="72" y="14"/>
                  <a:pt x="72" y="14"/>
                </a:cubicBezTo>
                <a:cubicBezTo>
                  <a:pt x="139" y="14"/>
                  <a:pt x="139" y="14"/>
                  <a:pt x="139" y="14"/>
                </a:cubicBezTo>
                <a:cubicBezTo>
                  <a:pt x="103" y="189"/>
                  <a:pt x="103" y="189"/>
                  <a:pt x="103" y="189"/>
                </a:cubicBezTo>
                <a:cubicBezTo>
                  <a:pt x="99" y="212"/>
                  <a:pt x="73" y="232"/>
                  <a:pt x="48" y="232"/>
                </a:cubicBezTo>
                <a:cubicBezTo>
                  <a:pt x="37" y="232"/>
                  <a:pt x="27" y="228"/>
                  <a:pt x="22" y="220"/>
                </a:cubicBezTo>
                <a:close/>
                <a:moveTo>
                  <a:pt x="503" y="495"/>
                </a:moveTo>
                <a:cubicBezTo>
                  <a:pt x="392" y="495"/>
                  <a:pt x="392" y="495"/>
                  <a:pt x="392" y="495"/>
                </a:cubicBezTo>
                <a:cubicBezTo>
                  <a:pt x="392" y="292"/>
                  <a:pt x="392" y="292"/>
                  <a:pt x="392" y="292"/>
                </a:cubicBezTo>
                <a:cubicBezTo>
                  <a:pt x="503" y="292"/>
                  <a:pt x="503" y="292"/>
                  <a:pt x="503" y="292"/>
                </a:cubicBezTo>
                <a:lnTo>
                  <a:pt x="503" y="495"/>
                </a:lnTo>
                <a:close/>
                <a:moveTo>
                  <a:pt x="575" y="495"/>
                </a:moveTo>
                <a:cubicBezTo>
                  <a:pt x="517" y="495"/>
                  <a:pt x="517" y="495"/>
                  <a:pt x="517" y="495"/>
                </a:cubicBezTo>
                <a:cubicBezTo>
                  <a:pt x="517" y="285"/>
                  <a:pt x="517" y="285"/>
                  <a:pt x="517" y="285"/>
                </a:cubicBezTo>
                <a:cubicBezTo>
                  <a:pt x="517" y="282"/>
                  <a:pt x="514" y="278"/>
                  <a:pt x="510" y="278"/>
                </a:cubicBezTo>
                <a:cubicBezTo>
                  <a:pt x="385" y="278"/>
                  <a:pt x="385" y="278"/>
                  <a:pt x="385" y="278"/>
                </a:cubicBezTo>
                <a:cubicBezTo>
                  <a:pt x="381" y="278"/>
                  <a:pt x="378" y="282"/>
                  <a:pt x="378" y="285"/>
                </a:cubicBezTo>
                <a:cubicBezTo>
                  <a:pt x="378" y="495"/>
                  <a:pt x="378" y="495"/>
                  <a:pt x="378" y="495"/>
                </a:cubicBezTo>
                <a:cubicBezTo>
                  <a:pt x="41" y="495"/>
                  <a:pt x="41" y="495"/>
                  <a:pt x="41" y="495"/>
                </a:cubicBezTo>
                <a:cubicBezTo>
                  <a:pt x="41" y="246"/>
                  <a:pt x="41" y="246"/>
                  <a:pt x="41" y="246"/>
                </a:cubicBezTo>
                <a:cubicBezTo>
                  <a:pt x="43" y="246"/>
                  <a:pt x="46" y="246"/>
                  <a:pt x="48" y="246"/>
                </a:cubicBezTo>
                <a:cubicBezTo>
                  <a:pt x="71" y="246"/>
                  <a:pt x="92" y="234"/>
                  <a:pt x="106" y="217"/>
                </a:cubicBezTo>
                <a:cubicBezTo>
                  <a:pt x="107" y="221"/>
                  <a:pt x="110" y="225"/>
                  <a:pt x="113" y="229"/>
                </a:cubicBezTo>
                <a:cubicBezTo>
                  <a:pt x="122" y="240"/>
                  <a:pt x="136" y="246"/>
                  <a:pt x="152" y="246"/>
                </a:cubicBezTo>
                <a:cubicBezTo>
                  <a:pt x="175" y="246"/>
                  <a:pt x="196" y="234"/>
                  <a:pt x="207" y="216"/>
                </a:cubicBezTo>
                <a:cubicBezTo>
                  <a:pt x="209" y="221"/>
                  <a:pt x="212" y="225"/>
                  <a:pt x="215" y="229"/>
                </a:cubicBezTo>
                <a:cubicBezTo>
                  <a:pt x="226" y="240"/>
                  <a:pt x="241" y="246"/>
                  <a:pt x="257" y="246"/>
                </a:cubicBezTo>
                <a:cubicBezTo>
                  <a:pt x="272" y="246"/>
                  <a:pt x="287" y="240"/>
                  <a:pt x="298" y="230"/>
                </a:cubicBezTo>
                <a:cubicBezTo>
                  <a:pt x="302" y="226"/>
                  <a:pt x="306" y="221"/>
                  <a:pt x="308" y="217"/>
                </a:cubicBezTo>
                <a:cubicBezTo>
                  <a:pt x="318" y="234"/>
                  <a:pt x="338" y="246"/>
                  <a:pt x="360" y="246"/>
                </a:cubicBezTo>
                <a:cubicBezTo>
                  <a:pt x="376" y="246"/>
                  <a:pt x="391" y="240"/>
                  <a:pt x="401" y="229"/>
                </a:cubicBezTo>
                <a:cubicBezTo>
                  <a:pt x="405" y="225"/>
                  <a:pt x="407" y="221"/>
                  <a:pt x="410" y="217"/>
                </a:cubicBezTo>
                <a:cubicBezTo>
                  <a:pt x="421" y="234"/>
                  <a:pt x="442" y="246"/>
                  <a:pt x="464" y="246"/>
                </a:cubicBezTo>
                <a:cubicBezTo>
                  <a:pt x="480" y="246"/>
                  <a:pt x="495" y="240"/>
                  <a:pt x="504" y="229"/>
                </a:cubicBezTo>
                <a:cubicBezTo>
                  <a:pt x="507" y="225"/>
                  <a:pt x="509" y="221"/>
                  <a:pt x="511" y="217"/>
                </a:cubicBezTo>
                <a:cubicBezTo>
                  <a:pt x="524" y="234"/>
                  <a:pt x="546" y="246"/>
                  <a:pt x="568" y="246"/>
                </a:cubicBezTo>
                <a:cubicBezTo>
                  <a:pt x="570" y="246"/>
                  <a:pt x="573" y="246"/>
                  <a:pt x="575" y="246"/>
                </a:cubicBezTo>
                <a:lnTo>
                  <a:pt x="575" y="495"/>
                </a:lnTo>
                <a:close/>
                <a:moveTo>
                  <a:pt x="595" y="220"/>
                </a:moveTo>
                <a:cubicBezTo>
                  <a:pt x="589" y="228"/>
                  <a:pt x="579" y="232"/>
                  <a:pt x="568" y="232"/>
                </a:cubicBezTo>
                <a:cubicBezTo>
                  <a:pt x="543" y="232"/>
                  <a:pt x="518" y="212"/>
                  <a:pt x="513" y="189"/>
                </a:cubicBezTo>
                <a:cubicBezTo>
                  <a:pt x="477" y="14"/>
                  <a:pt x="477" y="14"/>
                  <a:pt x="477" y="14"/>
                </a:cubicBezTo>
                <a:cubicBezTo>
                  <a:pt x="544" y="14"/>
                  <a:pt x="544" y="14"/>
                  <a:pt x="544" y="14"/>
                </a:cubicBezTo>
                <a:cubicBezTo>
                  <a:pt x="598" y="192"/>
                  <a:pt x="598" y="192"/>
                  <a:pt x="598" y="192"/>
                </a:cubicBezTo>
                <a:cubicBezTo>
                  <a:pt x="601" y="203"/>
                  <a:pt x="600" y="213"/>
                  <a:pt x="595" y="220"/>
                </a:cubicBez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grpSp>
        <p:nvGrpSpPr>
          <p:cNvPr id="4" name="Group 9253"/>
          <p:cNvGrpSpPr/>
          <p:nvPr/>
        </p:nvGrpSpPr>
        <p:grpSpPr>
          <a:xfrm>
            <a:off x="1583500" y="1700808"/>
            <a:ext cx="1344149" cy="1080120"/>
            <a:chOff x="4556125" y="2476500"/>
            <a:chExt cx="949325" cy="949325"/>
          </a:xfrm>
          <a:solidFill>
            <a:srgbClr val="0070C0"/>
          </a:solidFill>
        </p:grpSpPr>
        <p:sp>
          <p:nvSpPr>
            <p:cNvPr id="22" name="Oval 8"/>
            <p:cNvSpPr>
              <a:spLocks noChangeArrowheads="1"/>
            </p:cNvSpPr>
            <p:nvPr/>
          </p:nvSpPr>
          <p:spPr bwMode="auto">
            <a:xfrm>
              <a:off x="4556125" y="2476500"/>
              <a:ext cx="949325" cy="949325"/>
            </a:xfrm>
            <a:prstGeom prst="ellipse">
              <a:avLst/>
            </a:prstGeom>
            <a:ln/>
          </p:spPr>
          <p:style>
            <a:lnRef idx="1">
              <a:schemeClr val="accent1"/>
            </a:lnRef>
            <a:fillRef idx="2">
              <a:schemeClr val="accent1"/>
            </a:fillRef>
            <a:effectRef idx="1">
              <a:schemeClr val="accent1"/>
            </a:effectRef>
            <a:fontRef idx="minor">
              <a:schemeClr val="dk1"/>
            </a:fontRef>
          </p:style>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sp>
          <p:nvSpPr>
            <p:cNvPr id="23" name="Freeform 21"/>
            <p:cNvSpPr>
              <a:spLocks noEditPoints="1"/>
            </p:cNvSpPr>
            <p:nvPr/>
          </p:nvSpPr>
          <p:spPr bwMode="auto">
            <a:xfrm>
              <a:off x="4768850" y="2697163"/>
              <a:ext cx="523875" cy="508000"/>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grp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grpSp>
      <p:sp>
        <p:nvSpPr>
          <p:cNvPr id="27" name="Freeform 116"/>
          <p:cNvSpPr>
            <a:spLocks noEditPoints="1"/>
          </p:cNvSpPr>
          <p:nvPr/>
        </p:nvSpPr>
        <p:spPr bwMode="auto">
          <a:xfrm>
            <a:off x="6168008" y="1700808"/>
            <a:ext cx="1056117" cy="576064"/>
          </a:xfrm>
          <a:custGeom>
            <a:avLst/>
            <a:gdLst>
              <a:gd name="T0" fmla="*/ 566 w 641"/>
              <a:gd name="T1" fmla="*/ 533 h 653"/>
              <a:gd name="T2" fmla="*/ 525 w 641"/>
              <a:gd name="T3" fmla="*/ 323 h 653"/>
              <a:gd name="T4" fmla="*/ 439 w 641"/>
              <a:gd name="T5" fmla="*/ 267 h 653"/>
              <a:gd name="T6" fmla="*/ 381 w 641"/>
              <a:gd name="T7" fmla="*/ 61 h 653"/>
              <a:gd name="T8" fmla="*/ 259 w 641"/>
              <a:gd name="T9" fmla="*/ 61 h 653"/>
              <a:gd name="T10" fmla="*/ 202 w 641"/>
              <a:gd name="T11" fmla="*/ 267 h 653"/>
              <a:gd name="T12" fmla="*/ 115 w 641"/>
              <a:gd name="T13" fmla="*/ 323 h 653"/>
              <a:gd name="T14" fmla="*/ 74 w 641"/>
              <a:gd name="T15" fmla="*/ 533 h 653"/>
              <a:gd name="T16" fmla="*/ 0 w 641"/>
              <a:gd name="T17" fmla="*/ 592 h 653"/>
              <a:gd name="T18" fmla="*/ 122 w 641"/>
              <a:gd name="T19" fmla="*/ 592 h 653"/>
              <a:gd name="T20" fmla="*/ 162 w 641"/>
              <a:gd name="T21" fmla="*/ 382 h 653"/>
              <a:gd name="T22" fmla="*/ 188 w 641"/>
              <a:gd name="T23" fmla="*/ 382 h 653"/>
              <a:gd name="T24" fmla="*/ 173 w 641"/>
              <a:gd name="T25" fmla="*/ 592 h 653"/>
              <a:gd name="T26" fmla="*/ 295 w 641"/>
              <a:gd name="T27" fmla="*/ 592 h 653"/>
              <a:gd name="T28" fmla="*/ 233 w 641"/>
              <a:gd name="T29" fmla="*/ 531 h 653"/>
              <a:gd name="T30" fmla="*/ 237 w 641"/>
              <a:gd name="T31" fmla="*/ 323 h 653"/>
              <a:gd name="T32" fmla="*/ 294 w 641"/>
              <a:gd name="T33" fmla="*/ 116 h 653"/>
              <a:gd name="T34" fmla="*/ 346 w 641"/>
              <a:gd name="T35" fmla="*/ 116 h 653"/>
              <a:gd name="T36" fmla="*/ 404 w 641"/>
              <a:gd name="T37" fmla="*/ 323 h 653"/>
              <a:gd name="T38" fmla="*/ 408 w 641"/>
              <a:gd name="T39" fmla="*/ 531 h 653"/>
              <a:gd name="T40" fmla="*/ 346 w 641"/>
              <a:gd name="T41" fmla="*/ 592 h 653"/>
              <a:gd name="T42" fmla="*/ 468 w 641"/>
              <a:gd name="T43" fmla="*/ 592 h 653"/>
              <a:gd name="T44" fmla="*/ 452 w 641"/>
              <a:gd name="T45" fmla="*/ 382 h 653"/>
              <a:gd name="T46" fmla="*/ 478 w 641"/>
              <a:gd name="T47" fmla="*/ 382 h 653"/>
              <a:gd name="T48" fmla="*/ 519 w 641"/>
              <a:gd name="T49" fmla="*/ 592 h 653"/>
              <a:gd name="T50" fmla="*/ 641 w 641"/>
              <a:gd name="T51" fmla="*/ 592 h 653"/>
              <a:gd name="T52" fmla="*/ 108 w 641"/>
              <a:gd name="T53" fmla="*/ 592 h 653"/>
              <a:gd name="T54" fmla="*/ 14 w 641"/>
              <a:gd name="T55" fmla="*/ 592 h 653"/>
              <a:gd name="T56" fmla="*/ 108 w 641"/>
              <a:gd name="T57" fmla="*/ 592 h 653"/>
              <a:gd name="T58" fmla="*/ 234 w 641"/>
              <a:gd name="T59" fmla="*/ 639 h 653"/>
              <a:gd name="T60" fmla="*/ 234 w 641"/>
              <a:gd name="T61" fmla="*/ 545 h 653"/>
              <a:gd name="T62" fmla="*/ 223 w 641"/>
              <a:gd name="T63" fmla="*/ 323 h 653"/>
              <a:gd name="T64" fmla="*/ 129 w 641"/>
              <a:gd name="T65" fmla="*/ 323 h 653"/>
              <a:gd name="T66" fmla="*/ 223 w 641"/>
              <a:gd name="T67" fmla="*/ 323 h 653"/>
              <a:gd name="T68" fmla="*/ 320 w 641"/>
              <a:gd name="T69" fmla="*/ 14 h 653"/>
              <a:gd name="T70" fmla="*/ 320 w 641"/>
              <a:gd name="T71" fmla="*/ 108 h 653"/>
              <a:gd name="T72" fmla="*/ 454 w 641"/>
              <a:gd name="T73" fmla="*/ 592 h 653"/>
              <a:gd name="T74" fmla="*/ 360 w 641"/>
              <a:gd name="T75" fmla="*/ 592 h 653"/>
              <a:gd name="T76" fmla="*/ 454 w 641"/>
              <a:gd name="T77" fmla="*/ 592 h 653"/>
              <a:gd name="T78" fmla="*/ 464 w 641"/>
              <a:gd name="T79" fmla="*/ 276 h 653"/>
              <a:gd name="T80" fmla="*/ 464 w 641"/>
              <a:gd name="T81" fmla="*/ 369 h 653"/>
              <a:gd name="T82" fmla="*/ 580 w 641"/>
              <a:gd name="T83" fmla="*/ 639 h 653"/>
              <a:gd name="T84" fmla="*/ 580 w 641"/>
              <a:gd name="T85" fmla="*/ 545 h 653"/>
              <a:gd name="T86" fmla="*/ 580 w 641"/>
              <a:gd name="T87" fmla="*/ 63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1" h="653">
                <a:moveTo>
                  <a:pt x="580" y="531"/>
                </a:moveTo>
                <a:cubicBezTo>
                  <a:pt x="575" y="531"/>
                  <a:pt x="571" y="532"/>
                  <a:pt x="566" y="533"/>
                </a:cubicBezTo>
                <a:cubicBezTo>
                  <a:pt x="491" y="377"/>
                  <a:pt x="491" y="377"/>
                  <a:pt x="491" y="377"/>
                </a:cubicBezTo>
                <a:cubicBezTo>
                  <a:pt x="511" y="367"/>
                  <a:pt x="525" y="346"/>
                  <a:pt x="525" y="323"/>
                </a:cubicBezTo>
                <a:cubicBezTo>
                  <a:pt x="525" y="289"/>
                  <a:pt x="498" y="262"/>
                  <a:pt x="464" y="262"/>
                </a:cubicBezTo>
                <a:cubicBezTo>
                  <a:pt x="455" y="262"/>
                  <a:pt x="447" y="264"/>
                  <a:pt x="439" y="267"/>
                </a:cubicBezTo>
                <a:cubicBezTo>
                  <a:pt x="358" y="109"/>
                  <a:pt x="358" y="109"/>
                  <a:pt x="358" y="109"/>
                </a:cubicBezTo>
                <a:cubicBezTo>
                  <a:pt x="372" y="97"/>
                  <a:pt x="381" y="80"/>
                  <a:pt x="381" y="61"/>
                </a:cubicBezTo>
                <a:cubicBezTo>
                  <a:pt x="381" y="28"/>
                  <a:pt x="354" y="0"/>
                  <a:pt x="320" y="0"/>
                </a:cubicBezTo>
                <a:cubicBezTo>
                  <a:pt x="287" y="0"/>
                  <a:pt x="259" y="28"/>
                  <a:pt x="259" y="61"/>
                </a:cubicBezTo>
                <a:cubicBezTo>
                  <a:pt x="259" y="80"/>
                  <a:pt x="268" y="97"/>
                  <a:pt x="282" y="109"/>
                </a:cubicBezTo>
                <a:cubicBezTo>
                  <a:pt x="202" y="267"/>
                  <a:pt x="202" y="267"/>
                  <a:pt x="202" y="267"/>
                </a:cubicBezTo>
                <a:cubicBezTo>
                  <a:pt x="194" y="264"/>
                  <a:pt x="185" y="262"/>
                  <a:pt x="176" y="262"/>
                </a:cubicBezTo>
                <a:cubicBezTo>
                  <a:pt x="143" y="262"/>
                  <a:pt x="115" y="289"/>
                  <a:pt x="115" y="323"/>
                </a:cubicBezTo>
                <a:cubicBezTo>
                  <a:pt x="115" y="346"/>
                  <a:pt x="129" y="367"/>
                  <a:pt x="149" y="377"/>
                </a:cubicBezTo>
                <a:cubicBezTo>
                  <a:pt x="74" y="533"/>
                  <a:pt x="74" y="533"/>
                  <a:pt x="74" y="533"/>
                </a:cubicBezTo>
                <a:cubicBezTo>
                  <a:pt x="70" y="532"/>
                  <a:pt x="65" y="531"/>
                  <a:pt x="61" y="531"/>
                </a:cubicBezTo>
                <a:cubicBezTo>
                  <a:pt x="27" y="531"/>
                  <a:pt x="0" y="558"/>
                  <a:pt x="0" y="592"/>
                </a:cubicBezTo>
                <a:cubicBezTo>
                  <a:pt x="0" y="625"/>
                  <a:pt x="27" y="653"/>
                  <a:pt x="61" y="653"/>
                </a:cubicBezTo>
                <a:cubicBezTo>
                  <a:pt x="94" y="653"/>
                  <a:pt x="122" y="625"/>
                  <a:pt x="122" y="592"/>
                </a:cubicBezTo>
                <a:cubicBezTo>
                  <a:pt x="122" y="568"/>
                  <a:pt x="108" y="547"/>
                  <a:pt x="87" y="537"/>
                </a:cubicBezTo>
                <a:cubicBezTo>
                  <a:pt x="162" y="382"/>
                  <a:pt x="162" y="382"/>
                  <a:pt x="162" y="382"/>
                </a:cubicBezTo>
                <a:cubicBezTo>
                  <a:pt x="167" y="383"/>
                  <a:pt x="171" y="383"/>
                  <a:pt x="176" y="383"/>
                </a:cubicBezTo>
                <a:cubicBezTo>
                  <a:pt x="180" y="383"/>
                  <a:pt x="184" y="383"/>
                  <a:pt x="188" y="382"/>
                </a:cubicBezTo>
                <a:cubicBezTo>
                  <a:pt x="219" y="533"/>
                  <a:pt x="219" y="533"/>
                  <a:pt x="219" y="533"/>
                </a:cubicBezTo>
                <a:cubicBezTo>
                  <a:pt x="192" y="540"/>
                  <a:pt x="173" y="564"/>
                  <a:pt x="173" y="592"/>
                </a:cubicBezTo>
                <a:cubicBezTo>
                  <a:pt x="173" y="625"/>
                  <a:pt x="200" y="653"/>
                  <a:pt x="234" y="653"/>
                </a:cubicBezTo>
                <a:cubicBezTo>
                  <a:pt x="267" y="653"/>
                  <a:pt x="295" y="625"/>
                  <a:pt x="295" y="592"/>
                </a:cubicBezTo>
                <a:cubicBezTo>
                  <a:pt x="295" y="558"/>
                  <a:pt x="267" y="531"/>
                  <a:pt x="234" y="531"/>
                </a:cubicBezTo>
                <a:cubicBezTo>
                  <a:pt x="233" y="531"/>
                  <a:pt x="233" y="531"/>
                  <a:pt x="233" y="531"/>
                </a:cubicBezTo>
                <a:cubicBezTo>
                  <a:pt x="202" y="378"/>
                  <a:pt x="202" y="378"/>
                  <a:pt x="202" y="378"/>
                </a:cubicBezTo>
                <a:cubicBezTo>
                  <a:pt x="222" y="368"/>
                  <a:pt x="237" y="347"/>
                  <a:pt x="237" y="323"/>
                </a:cubicBezTo>
                <a:cubicBezTo>
                  <a:pt x="237" y="303"/>
                  <a:pt x="228" y="286"/>
                  <a:pt x="213" y="275"/>
                </a:cubicBezTo>
                <a:cubicBezTo>
                  <a:pt x="294" y="116"/>
                  <a:pt x="294" y="116"/>
                  <a:pt x="294" y="116"/>
                </a:cubicBezTo>
                <a:cubicBezTo>
                  <a:pt x="302" y="120"/>
                  <a:pt x="311" y="122"/>
                  <a:pt x="320" y="122"/>
                </a:cubicBezTo>
                <a:cubicBezTo>
                  <a:pt x="330" y="122"/>
                  <a:pt x="338" y="120"/>
                  <a:pt x="346" y="116"/>
                </a:cubicBezTo>
                <a:cubicBezTo>
                  <a:pt x="427" y="275"/>
                  <a:pt x="427" y="275"/>
                  <a:pt x="427" y="275"/>
                </a:cubicBezTo>
                <a:cubicBezTo>
                  <a:pt x="413" y="286"/>
                  <a:pt x="404" y="303"/>
                  <a:pt x="404" y="323"/>
                </a:cubicBezTo>
                <a:cubicBezTo>
                  <a:pt x="404" y="347"/>
                  <a:pt x="418" y="368"/>
                  <a:pt x="439" y="378"/>
                </a:cubicBezTo>
                <a:cubicBezTo>
                  <a:pt x="408" y="531"/>
                  <a:pt x="408" y="531"/>
                  <a:pt x="408" y="531"/>
                </a:cubicBezTo>
                <a:cubicBezTo>
                  <a:pt x="408" y="531"/>
                  <a:pt x="407" y="531"/>
                  <a:pt x="407" y="531"/>
                </a:cubicBezTo>
                <a:cubicBezTo>
                  <a:pt x="373" y="531"/>
                  <a:pt x="346" y="558"/>
                  <a:pt x="346" y="592"/>
                </a:cubicBezTo>
                <a:cubicBezTo>
                  <a:pt x="346" y="625"/>
                  <a:pt x="373" y="653"/>
                  <a:pt x="407" y="653"/>
                </a:cubicBezTo>
                <a:cubicBezTo>
                  <a:pt x="440" y="653"/>
                  <a:pt x="468" y="625"/>
                  <a:pt x="468" y="592"/>
                </a:cubicBezTo>
                <a:cubicBezTo>
                  <a:pt x="468" y="564"/>
                  <a:pt x="448" y="540"/>
                  <a:pt x="422" y="533"/>
                </a:cubicBezTo>
                <a:cubicBezTo>
                  <a:pt x="452" y="382"/>
                  <a:pt x="452" y="382"/>
                  <a:pt x="452" y="382"/>
                </a:cubicBezTo>
                <a:cubicBezTo>
                  <a:pt x="456" y="383"/>
                  <a:pt x="460" y="383"/>
                  <a:pt x="464" y="383"/>
                </a:cubicBezTo>
                <a:cubicBezTo>
                  <a:pt x="469" y="383"/>
                  <a:pt x="474" y="383"/>
                  <a:pt x="478" y="382"/>
                </a:cubicBezTo>
                <a:cubicBezTo>
                  <a:pt x="553" y="537"/>
                  <a:pt x="553" y="537"/>
                  <a:pt x="553" y="537"/>
                </a:cubicBezTo>
                <a:cubicBezTo>
                  <a:pt x="533" y="547"/>
                  <a:pt x="519" y="568"/>
                  <a:pt x="519" y="592"/>
                </a:cubicBezTo>
                <a:cubicBezTo>
                  <a:pt x="519" y="625"/>
                  <a:pt x="546" y="653"/>
                  <a:pt x="580" y="653"/>
                </a:cubicBezTo>
                <a:cubicBezTo>
                  <a:pt x="613" y="653"/>
                  <a:pt x="641" y="625"/>
                  <a:pt x="641" y="592"/>
                </a:cubicBezTo>
                <a:cubicBezTo>
                  <a:pt x="641" y="558"/>
                  <a:pt x="613" y="531"/>
                  <a:pt x="580" y="531"/>
                </a:cubicBezTo>
                <a:close/>
                <a:moveTo>
                  <a:pt x="108" y="592"/>
                </a:moveTo>
                <a:cubicBezTo>
                  <a:pt x="108" y="618"/>
                  <a:pt x="87" y="639"/>
                  <a:pt x="61" y="639"/>
                </a:cubicBezTo>
                <a:cubicBezTo>
                  <a:pt x="35" y="639"/>
                  <a:pt x="14" y="618"/>
                  <a:pt x="14" y="592"/>
                </a:cubicBezTo>
                <a:cubicBezTo>
                  <a:pt x="14" y="566"/>
                  <a:pt x="35" y="545"/>
                  <a:pt x="61" y="545"/>
                </a:cubicBezTo>
                <a:cubicBezTo>
                  <a:pt x="87" y="545"/>
                  <a:pt x="108" y="566"/>
                  <a:pt x="108" y="592"/>
                </a:cubicBezTo>
                <a:close/>
                <a:moveTo>
                  <a:pt x="281" y="592"/>
                </a:moveTo>
                <a:cubicBezTo>
                  <a:pt x="281" y="618"/>
                  <a:pt x="260" y="639"/>
                  <a:pt x="234" y="639"/>
                </a:cubicBezTo>
                <a:cubicBezTo>
                  <a:pt x="208" y="639"/>
                  <a:pt x="187" y="618"/>
                  <a:pt x="187" y="592"/>
                </a:cubicBezTo>
                <a:cubicBezTo>
                  <a:pt x="187" y="566"/>
                  <a:pt x="208" y="545"/>
                  <a:pt x="234" y="545"/>
                </a:cubicBezTo>
                <a:cubicBezTo>
                  <a:pt x="260" y="545"/>
                  <a:pt x="281" y="566"/>
                  <a:pt x="281" y="592"/>
                </a:cubicBezTo>
                <a:close/>
                <a:moveTo>
                  <a:pt x="223" y="323"/>
                </a:moveTo>
                <a:cubicBezTo>
                  <a:pt x="223" y="348"/>
                  <a:pt x="202" y="369"/>
                  <a:pt x="176" y="369"/>
                </a:cubicBezTo>
                <a:cubicBezTo>
                  <a:pt x="150" y="369"/>
                  <a:pt x="129" y="348"/>
                  <a:pt x="129" y="323"/>
                </a:cubicBezTo>
                <a:cubicBezTo>
                  <a:pt x="129" y="297"/>
                  <a:pt x="150" y="276"/>
                  <a:pt x="176" y="276"/>
                </a:cubicBezTo>
                <a:cubicBezTo>
                  <a:pt x="202" y="276"/>
                  <a:pt x="223" y="297"/>
                  <a:pt x="223" y="323"/>
                </a:cubicBezTo>
                <a:close/>
                <a:moveTo>
                  <a:pt x="273" y="61"/>
                </a:moveTo>
                <a:cubicBezTo>
                  <a:pt x="273" y="35"/>
                  <a:pt x="294" y="14"/>
                  <a:pt x="320" y="14"/>
                </a:cubicBezTo>
                <a:cubicBezTo>
                  <a:pt x="346" y="14"/>
                  <a:pt x="367" y="35"/>
                  <a:pt x="367" y="61"/>
                </a:cubicBezTo>
                <a:cubicBezTo>
                  <a:pt x="367" y="87"/>
                  <a:pt x="346" y="108"/>
                  <a:pt x="320" y="108"/>
                </a:cubicBezTo>
                <a:cubicBezTo>
                  <a:pt x="294" y="108"/>
                  <a:pt x="273" y="87"/>
                  <a:pt x="273" y="61"/>
                </a:cubicBezTo>
                <a:close/>
                <a:moveTo>
                  <a:pt x="454" y="592"/>
                </a:moveTo>
                <a:cubicBezTo>
                  <a:pt x="454" y="618"/>
                  <a:pt x="433" y="639"/>
                  <a:pt x="407" y="639"/>
                </a:cubicBezTo>
                <a:cubicBezTo>
                  <a:pt x="381" y="639"/>
                  <a:pt x="360" y="618"/>
                  <a:pt x="360" y="592"/>
                </a:cubicBezTo>
                <a:cubicBezTo>
                  <a:pt x="360" y="566"/>
                  <a:pt x="381" y="545"/>
                  <a:pt x="407" y="545"/>
                </a:cubicBezTo>
                <a:cubicBezTo>
                  <a:pt x="433" y="545"/>
                  <a:pt x="454" y="566"/>
                  <a:pt x="454" y="592"/>
                </a:cubicBezTo>
                <a:close/>
                <a:moveTo>
                  <a:pt x="418" y="323"/>
                </a:moveTo>
                <a:cubicBezTo>
                  <a:pt x="418" y="297"/>
                  <a:pt x="439" y="276"/>
                  <a:pt x="464" y="276"/>
                </a:cubicBezTo>
                <a:cubicBezTo>
                  <a:pt x="490" y="276"/>
                  <a:pt x="511" y="297"/>
                  <a:pt x="511" y="323"/>
                </a:cubicBezTo>
                <a:cubicBezTo>
                  <a:pt x="511" y="348"/>
                  <a:pt x="490" y="369"/>
                  <a:pt x="464" y="369"/>
                </a:cubicBezTo>
                <a:cubicBezTo>
                  <a:pt x="439" y="369"/>
                  <a:pt x="418" y="348"/>
                  <a:pt x="418" y="323"/>
                </a:cubicBezTo>
                <a:close/>
                <a:moveTo>
                  <a:pt x="580" y="639"/>
                </a:moveTo>
                <a:cubicBezTo>
                  <a:pt x="554" y="639"/>
                  <a:pt x="533" y="618"/>
                  <a:pt x="533" y="592"/>
                </a:cubicBezTo>
                <a:cubicBezTo>
                  <a:pt x="533" y="566"/>
                  <a:pt x="554" y="545"/>
                  <a:pt x="580" y="545"/>
                </a:cubicBezTo>
                <a:cubicBezTo>
                  <a:pt x="606" y="545"/>
                  <a:pt x="627" y="566"/>
                  <a:pt x="627" y="592"/>
                </a:cubicBezTo>
                <a:cubicBezTo>
                  <a:pt x="627" y="618"/>
                  <a:pt x="606" y="639"/>
                  <a:pt x="580" y="639"/>
                </a:cubicBez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pic>
        <p:nvPicPr>
          <p:cNvPr id="17" name="Рисунок 3"/>
          <p:cNvPicPr>
            <a:picLocks noChangeAspect="1"/>
          </p:cNvPicPr>
          <p:nvPr/>
        </p:nvPicPr>
        <p:blipFill>
          <a:blip r:embed="rId2" cstate="print"/>
          <a:srcRect/>
          <a:stretch>
            <a:fillRect/>
          </a:stretch>
        </p:blipFill>
        <p:spPr bwMode="auto">
          <a:xfrm>
            <a:off x="9192344" y="2564904"/>
            <a:ext cx="1713790" cy="2880320"/>
          </a:xfrm>
          <a:prstGeom prst="rect">
            <a:avLst/>
          </a:prstGeom>
          <a:noFill/>
          <a:ln w="9525">
            <a:noFill/>
            <a:miter lim="800000"/>
            <a:headEnd/>
            <a:tailEnd/>
          </a:ln>
        </p:spPr>
      </p:pic>
    </p:spTree>
    <p:extLst>
      <p:ext uri="{BB962C8B-B14F-4D97-AF65-F5344CB8AC3E}">
        <p14:creationId xmlns="" xmlns:p14="http://schemas.microsoft.com/office/powerpoint/2010/main" val="851614052"/>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79376" y="980728"/>
            <a:ext cx="6336704" cy="5544616"/>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ctr">
              <a:buNone/>
            </a:pPr>
            <a:r>
              <a:rPr lang="ru-RU" b="1" dirty="0" smtClean="0">
                <a:latin typeface="Arial" pitchFamily="34" charset="0"/>
                <a:cs typeface="Arial" pitchFamily="34" charset="0"/>
              </a:rPr>
              <a:t>В середине IV века до нашей эры в Европе образовалось государство Македония. Правивший им царь Филипп II, чтобы вести завоевательные войны собрал могучее войско, но внезапно умер. Престол занял его 20 летний сын, будущий великий полководец Александр     (356-323 г.г. до н.э.)</a:t>
            </a:r>
          </a:p>
          <a:p>
            <a:endParaRPr lang="ru-RU" dirty="0"/>
          </a:p>
        </p:txBody>
      </p:sp>
      <p:sp>
        <p:nvSpPr>
          <p:cNvPr id="6"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АЛЕКСАНДР МАКЕДОНСКИЙ</a:t>
            </a:r>
            <a:endParaRPr lang="ru-RU" sz="6000" dirty="0">
              <a:solidFill>
                <a:schemeClr val="bg1"/>
              </a:solidFill>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l="11733" t="12497" r="9481" b="16516"/>
          <a:stretch/>
        </p:blipFill>
        <p:spPr>
          <a:xfrm flipH="1">
            <a:off x="7248128" y="836712"/>
            <a:ext cx="3860304" cy="5845605"/>
          </a:xfrm>
          <a:prstGeom prst="rect">
            <a:avLst/>
          </a:prstGeom>
        </p:spPr>
      </p:pic>
    </p:spTree>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79376" y="1124744"/>
            <a:ext cx="5832648" cy="5256584"/>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a:buNone/>
            </a:pPr>
            <a:r>
              <a:rPr lang="ru-RU" b="1" dirty="0" smtClean="0">
                <a:latin typeface="Arial" pitchFamily="34" charset="0"/>
                <a:cs typeface="Arial" pitchFamily="34" charset="0"/>
              </a:rPr>
              <a:t>Образованием Александра занимался величайший ученый того времени Аристотель. Он сумел привить способному мальчику интерес не только к политике и военному делу, но и к медицине и к естественным наукам. </a:t>
            </a:r>
            <a:r>
              <a:rPr lang="ru-RU" b="1" dirty="0" smtClean="0">
                <a:solidFill>
                  <a:srgbClr val="0070C0"/>
                </a:solidFill>
                <a:latin typeface="Arial" pitchFamily="34" charset="0"/>
                <a:cs typeface="Arial" pitchFamily="34" charset="0"/>
              </a:rPr>
              <a:t>«Филиппу я обязан тем, что живу, а Аристотелю тем, что живу достойно».</a:t>
            </a:r>
            <a:endParaRPr lang="ru-RU" b="1" dirty="0">
              <a:solidFill>
                <a:srgbClr val="0070C0"/>
              </a:solidFill>
              <a:latin typeface="Arial" pitchFamily="34" charset="0"/>
              <a:cs typeface="Arial" pitchFamily="34" charset="0"/>
            </a:endParaRPr>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sp>
        <p:nvSpPr>
          <p:cNvPr id="6"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АЛЕКСАНДР МАКЕДОНСКИЙ</a:t>
            </a:r>
            <a:endParaRPr lang="ru-RU" sz="6000" dirty="0">
              <a:solidFill>
                <a:schemeClr val="bg1"/>
              </a:solidFill>
            </a:endParaRPr>
          </a:p>
        </p:txBody>
      </p:sp>
      <p:pic>
        <p:nvPicPr>
          <p:cNvPr id="52226" name="Picture 2" descr="http://www.reforef.ru/outozuc/%D0%90%D1%80%D0%B8%D1%81%D1%82%D0%BE%D1%82%D0%B5%D0%BB%D1%8C+%D1%81%D1%82%D0%B0%D0%B3%D0%B8%D1%80%D0%B8%D1%82c/81935_html_m7a38c7ad.jpg"/>
          <p:cNvPicPr>
            <a:picLocks noChangeAspect="1" noChangeArrowheads="1"/>
          </p:cNvPicPr>
          <p:nvPr/>
        </p:nvPicPr>
        <p:blipFill>
          <a:blip r:embed="rId2" cstate="print"/>
          <a:srcRect/>
          <a:stretch>
            <a:fillRect/>
          </a:stretch>
        </p:blipFill>
        <p:spPr bwMode="auto">
          <a:xfrm>
            <a:off x="6528048" y="1052736"/>
            <a:ext cx="5216277" cy="5328592"/>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6168008" y="1268760"/>
            <a:ext cx="5587032" cy="511256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a:buNone/>
            </a:pPr>
            <a:r>
              <a:rPr lang="ru-RU" b="1" dirty="0" smtClean="0">
                <a:latin typeface="Arial" pitchFamily="34" charset="0"/>
                <a:cs typeface="Arial" pitchFamily="34" charset="0"/>
              </a:rPr>
              <a:t>Уже в детстве Александра отличали смелость и безграничное честолюбие.                           </a:t>
            </a:r>
            <a:r>
              <a:rPr lang="ru-RU" b="1" dirty="0" smtClean="0">
                <a:solidFill>
                  <a:srgbClr val="0070C0"/>
                </a:solidFill>
                <a:latin typeface="Arial" pitchFamily="34" charset="0"/>
                <a:cs typeface="Arial" pitchFamily="34" charset="0"/>
              </a:rPr>
              <a:t>«Во вселенной бессчетное множество миров, а я еще и одного не завоевал». </a:t>
            </a:r>
            <a:r>
              <a:rPr lang="ru-RU" b="1" dirty="0" smtClean="0">
                <a:latin typeface="Arial" pitchFamily="34" charset="0"/>
                <a:cs typeface="Arial" pitchFamily="34" charset="0"/>
              </a:rPr>
              <a:t>Филипп всегда старался воздействовать на Александра скорее убеждением, чем приказом.</a:t>
            </a:r>
            <a:endParaRPr lang="ru-RU" b="1" dirty="0">
              <a:latin typeface="Arial" pitchFamily="34" charset="0"/>
              <a:cs typeface="Arial" pitchFamily="34" charset="0"/>
            </a:endParaRPr>
          </a:p>
        </p:txBody>
      </p:sp>
      <p:sp>
        <p:nvSpPr>
          <p:cNvPr id="6"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АЛЕКСАНДР МАКЕДОНСКИЙ</a:t>
            </a:r>
            <a:endParaRPr lang="ru-RU" sz="6000" dirty="0">
              <a:solidFill>
                <a:schemeClr val="bg1"/>
              </a:solidFill>
            </a:endParaRPr>
          </a:p>
        </p:txBody>
      </p:sp>
      <p:pic>
        <p:nvPicPr>
          <p:cNvPr id="51202" name="Picture 2" descr="https://xn--j1ahfl.xn--p1ai/data/ppt_to_html/u267148/p129054/img15.jpg"/>
          <p:cNvPicPr>
            <a:picLocks noChangeAspect="1" noChangeArrowheads="1"/>
          </p:cNvPicPr>
          <p:nvPr/>
        </p:nvPicPr>
        <p:blipFill>
          <a:blip r:embed="rId2" cstate="print"/>
          <a:srcRect l="20790" t="5980" r="21566" b="46140"/>
          <a:stretch>
            <a:fillRect/>
          </a:stretch>
        </p:blipFill>
        <p:spPr bwMode="auto">
          <a:xfrm>
            <a:off x="623392" y="1196752"/>
            <a:ext cx="4968552" cy="4968552"/>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609600" y="1196752"/>
            <a:ext cx="5630416" cy="5328592"/>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ctr">
              <a:buNone/>
            </a:pPr>
            <a:r>
              <a:rPr lang="ru-RU" b="1" dirty="0" smtClean="0">
                <a:latin typeface="Arial" pitchFamily="34" charset="0"/>
                <a:cs typeface="Arial" pitchFamily="34" charset="0"/>
              </a:rPr>
              <a:t>Александр завоевал очень много стран и прославился как Александр Македонский. Как и других завоевателей, его привлекали несметные богатства Востока, в том числе и нашего края. Поэтому он решил, прежде всего, завоевать нашу Родину.</a:t>
            </a:r>
          </a:p>
          <a:p>
            <a:endParaRPr lang="ru-RU" dirty="0"/>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sp>
        <p:nvSpPr>
          <p:cNvPr id="6"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АЛЕКСАНДР МАКЕДОНСКИЙ</a:t>
            </a:r>
            <a:endParaRPr lang="ru-RU" sz="6000" dirty="0">
              <a:solidFill>
                <a:schemeClr val="bg1"/>
              </a:solidFill>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32104" y="1084707"/>
            <a:ext cx="4691151" cy="5587696"/>
          </a:xfrm>
          <a:prstGeom prst="rect">
            <a:avLst/>
          </a:prstGeom>
          <a:effectLst>
            <a:outerShdw blurRad="254000" dist="50800" dir="1200000" algn="ctr" rotWithShape="0">
              <a:srgbClr val="000000">
                <a:alpha val="80000"/>
              </a:srgbClr>
            </a:outerShdw>
          </a:effectLst>
        </p:spPr>
      </p:pic>
    </p:spTree>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79376" y="1124744"/>
            <a:ext cx="11161240" cy="2880319"/>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b="1" dirty="0" smtClean="0">
                <a:latin typeface="Arial" pitchFamily="34" charset="0"/>
                <a:cs typeface="Arial" pitchFamily="34" charset="0"/>
              </a:rPr>
              <a:t>Александр Македонский в 330 г. до н.э. разгромил  войско последнего древнеперсидского царя из рода </a:t>
            </a:r>
            <a:r>
              <a:rPr lang="ru-RU" b="1" dirty="0" err="1" smtClean="0">
                <a:latin typeface="Arial" pitchFamily="34" charset="0"/>
                <a:cs typeface="Arial" pitchFamily="34" charset="0"/>
              </a:rPr>
              <a:t>Ахеменидов</a:t>
            </a:r>
            <a:r>
              <a:rPr lang="ru-RU" b="1" dirty="0" smtClean="0">
                <a:latin typeface="Arial" pitchFamily="34" charset="0"/>
                <a:cs typeface="Arial" pitchFamily="34" charset="0"/>
              </a:rPr>
              <a:t> - </a:t>
            </a:r>
            <a:r>
              <a:rPr lang="ru-RU" b="1" i="1" dirty="0" smtClean="0">
                <a:latin typeface="Arial" pitchFamily="34" charset="0"/>
                <a:cs typeface="Arial" pitchFamily="34" charset="0"/>
              </a:rPr>
              <a:t>Дария </a:t>
            </a:r>
            <a:r>
              <a:rPr lang="en-US" b="1" i="1" dirty="0" smtClean="0">
                <a:latin typeface="Arial" pitchFamily="34" charset="0"/>
                <a:cs typeface="Arial" pitchFamily="34" charset="0"/>
              </a:rPr>
              <a:t>III</a:t>
            </a:r>
            <a:r>
              <a:rPr lang="ru-RU" b="1" i="1" dirty="0" smtClean="0">
                <a:latin typeface="Arial" pitchFamily="34" charset="0"/>
                <a:cs typeface="Arial" pitchFamily="34" charset="0"/>
              </a:rPr>
              <a:t>.</a:t>
            </a:r>
            <a:r>
              <a:rPr lang="ru-RU" b="1" dirty="0" smtClean="0">
                <a:latin typeface="Arial" pitchFamily="34" charset="0"/>
                <a:cs typeface="Arial" pitchFamily="34" charset="0"/>
              </a:rPr>
              <a:t> </a:t>
            </a:r>
          </a:p>
          <a:p>
            <a:pPr algn="ctr">
              <a:buNone/>
            </a:pPr>
            <a:r>
              <a:rPr lang="ru-RU" b="1" dirty="0" smtClean="0">
                <a:latin typeface="Arial" pitchFamily="34" charset="0"/>
                <a:cs typeface="Arial" pitchFamily="34" charset="0"/>
              </a:rPr>
              <a:t>Он принимает решение обезопасить тыл и покорить народы, живущие за рекой </a:t>
            </a:r>
            <a:r>
              <a:rPr lang="ru-RU" b="1" dirty="0" err="1" smtClean="0">
                <a:latin typeface="Arial" pitchFamily="34" charset="0"/>
                <a:cs typeface="Arial" pitchFamily="34" charset="0"/>
              </a:rPr>
              <a:t>Окс</a:t>
            </a:r>
            <a:r>
              <a:rPr lang="ru-RU" b="1" dirty="0" smtClean="0">
                <a:latin typeface="Arial" pitchFamily="34" charset="0"/>
                <a:cs typeface="Arial" pitchFamily="34" charset="0"/>
              </a:rPr>
              <a:t> (Амударья).</a:t>
            </a:r>
            <a:endParaRPr lang="ru-RU" b="1" dirty="0">
              <a:latin typeface="Arial" pitchFamily="34" charset="0"/>
              <a:cs typeface="Arial" pitchFamily="34" charset="0"/>
            </a:endParaRPr>
          </a:p>
        </p:txBody>
      </p:sp>
      <p:sp>
        <p:nvSpPr>
          <p:cNvPr id="6"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АЛЕКСАНДР МАКЕДОНСКИЙ</a:t>
            </a:r>
            <a:endParaRPr lang="ru-RU" sz="6000" dirty="0">
              <a:solidFill>
                <a:schemeClr val="bg1"/>
              </a:solidFill>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l="36134"/>
          <a:stretch/>
        </p:blipFill>
        <p:spPr>
          <a:xfrm>
            <a:off x="7968208" y="4221088"/>
            <a:ext cx="2505033" cy="2349386"/>
          </a:xfrm>
          <a:prstGeom prst="rect">
            <a:avLst/>
          </a:prstGeom>
          <a:ln>
            <a:solidFill>
              <a:schemeClr val="tx1"/>
            </a:solidFill>
          </a:ln>
          <a:effectLst>
            <a:outerShdw blurRad="254000" dist="50800" dir="1200000" algn="ctr" rotWithShape="0">
              <a:srgbClr val="000000">
                <a:alpha val="80000"/>
              </a:srgbClr>
            </a:outerShdw>
          </a:effectLst>
        </p:spPr>
      </p:pic>
      <p:pic>
        <p:nvPicPr>
          <p:cNvPr id="8" name="Picture 2" descr="http://cdn01.pegast.su/get/cd/9c/42/c4a0aadd6906cd4e11efc4dd578a34a056cd09a85c69ff206822291d0c/3.jpg"/>
          <p:cNvPicPr>
            <a:picLocks noChangeAspect="1" noChangeArrowheads="1"/>
          </p:cNvPicPr>
          <p:nvPr/>
        </p:nvPicPr>
        <p:blipFill>
          <a:blip r:embed="rId3" cstate="print"/>
          <a:srcRect/>
          <a:stretch>
            <a:fillRect/>
          </a:stretch>
        </p:blipFill>
        <p:spPr bwMode="auto">
          <a:xfrm>
            <a:off x="1487488" y="4221088"/>
            <a:ext cx="4883866" cy="2288389"/>
          </a:xfrm>
          <a:prstGeom prst="rect">
            <a:avLst/>
          </a:prstGeom>
          <a:noFill/>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5303912" y="1124744"/>
            <a:ext cx="6264696" cy="5001425"/>
          </a:xfrm>
        </p:spPr>
        <p:style>
          <a:lnRef idx="2">
            <a:schemeClr val="accent3"/>
          </a:lnRef>
          <a:fillRef idx="1">
            <a:schemeClr val="lt1"/>
          </a:fillRef>
          <a:effectRef idx="0">
            <a:schemeClr val="accent3"/>
          </a:effectRef>
          <a:fontRef idx="minor">
            <a:schemeClr val="dk1"/>
          </a:fontRef>
        </p:style>
        <p:txBody>
          <a:bodyPr>
            <a:normAutofit/>
          </a:bodyPr>
          <a:lstStyle/>
          <a:p>
            <a:pPr algn="ctr">
              <a:buNone/>
            </a:pPr>
            <a:r>
              <a:rPr lang="ru-RU" b="1" dirty="0" smtClean="0">
                <a:latin typeface="Arial" pitchFamily="34" charset="0"/>
                <a:cs typeface="Arial" pitchFamily="34" charset="0"/>
              </a:rPr>
              <a:t>Первой на его пути оказалась столица Бактрии - </a:t>
            </a:r>
            <a:r>
              <a:rPr lang="ru-RU" b="1" i="1" dirty="0" err="1" smtClean="0">
                <a:latin typeface="Arial" pitchFamily="34" charset="0"/>
                <a:cs typeface="Arial" pitchFamily="34" charset="0"/>
              </a:rPr>
              <a:t>Бактры</a:t>
            </a:r>
            <a:r>
              <a:rPr lang="ru-RU" b="1" i="1" dirty="0" smtClean="0">
                <a:latin typeface="Arial" pitchFamily="34" charset="0"/>
                <a:cs typeface="Arial" pitchFamily="34" charset="0"/>
              </a:rPr>
              <a:t>.</a:t>
            </a:r>
            <a:r>
              <a:rPr lang="ru-RU" b="1" dirty="0" smtClean="0">
                <a:latin typeface="Arial" pitchFamily="34" charset="0"/>
                <a:cs typeface="Arial" pitchFamily="34" charset="0"/>
              </a:rPr>
              <a:t> В это время сатрапом Бактрии был </a:t>
            </a:r>
            <a:r>
              <a:rPr lang="ru-RU" b="1" i="1" dirty="0" err="1" smtClean="0">
                <a:latin typeface="Arial" pitchFamily="34" charset="0"/>
                <a:cs typeface="Arial" pitchFamily="34" charset="0"/>
              </a:rPr>
              <a:t>Бесс</a:t>
            </a:r>
            <a:r>
              <a:rPr lang="ru-RU" b="1" i="1" dirty="0" smtClean="0">
                <a:latin typeface="Arial" pitchFamily="34" charset="0"/>
                <a:cs typeface="Arial" pitchFamily="34" charset="0"/>
              </a:rPr>
              <a:t>,</a:t>
            </a:r>
            <a:r>
              <a:rPr lang="ru-RU" b="1" dirty="0" smtClean="0">
                <a:latin typeface="Arial" pitchFamily="34" charset="0"/>
                <a:cs typeface="Arial" pitchFamily="34" charset="0"/>
              </a:rPr>
              <a:t> происходивший из рода </a:t>
            </a:r>
            <a:r>
              <a:rPr lang="ru-RU" b="1" dirty="0" err="1" smtClean="0">
                <a:latin typeface="Arial" pitchFamily="34" charset="0"/>
                <a:cs typeface="Arial" pitchFamily="34" charset="0"/>
              </a:rPr>
              <a:t>Ахеменидов</a:t>
            </a:r>
            <a:r>
              <a:rPr lang="ru-RU" b="1" dirty="0" smtClean="0">
                <a:latin typeface="Arial" pitchFamily="34" charset="0"/>
                <a:cs typeface="Arial" pitchFamily="34" charset="0"/>
              </a:rPr>
              <a:t>. Он оставил </a:t>
            </a:r>
            <a:r>
              <a:rPr lang="ru-RU" b="1" dirty="0" err="1" smtClean="0">
                <a:latin typeface="Arial" pitchFamily="34" charset="0"/>
                <a:cs typeface="Arial" pitchFamily="34" charset="0"/>
              </a:rPr>
              <a:t>Бактры</a:t>
            </a:r>
            <a:r>
              <a:rPr lang="ru-RU" b="1" dirty="0" smtClean="0">
                <a:latin typeface="Arial" pitchFamily="34" charset="0"/>
                <a:cs typeface="Arial" pitchFamily="34" charset="0"/>
              </a:rPr>
              <a:t> врагу и бежал за </a:t>
            </a:r>
            <a:r>
              <a:rPr lang="ru-RU" b="1" dirty="0" err="1" smtClean="0">
                <a:latin typeface="Arial" pitchFamily="34" charset="0"/>
                <a:cs typeface="Arial" pitchFamily="34" charset="0"/>
              </a:rPr>
              <a:t>Окс</a:t>
            </a:r>
            <a:r>
              <a:rPr lang="ru-RU" b="1" dirty="0" smtClean="0">
                <a:latin typeface="Arial" pitchFamily="34" charset="0"/>
                <a:cs typeface="Arial" pitchFamily="34" charset="0"/>
              </a:rPr>
              <a:t>. В 329 году до нашей эры он захватил Бактрию. </a:t>
            </a:r>
          </a:p>
          <a:p>
            <a:endParaRPr lang="ru-RU" dirty="0"/>
          </a:p>
        </p:txBody>
      </p:sp>
      <p:sp>
        <p:nvSpPr>
          <p:cNvPr id="6" name="object 2"/>
          <p:cNvSpPr>
            <a:spLocks/>
          </p:cNvSpPr>
          <p:nvPr/>
        </p:nvSpPr>
        <p:spPr bwMode="auto">
          <a:xfrm>
            <a:off x="0" y="3698"/>
            <a:ext cx="12192000" cy="833475"/>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6000" b="1" dirty="0" smtClean="0">
                <a:solidFill>
                  <a:schemeClr val="bg1"/>
                </a:solidFill>
                <a:latin typeface="Arial" pitchFamily="34" charset="0"/>
                <a:cs typeface="Arial" pitchFamily="34" charset="0"/>
              </a:rPr>
              <a:t>АЛЕКСАНДР МАКЕДОНСКИЙ</a:t>
            </a:r>
            <a:endParaRPr lang="ru-RU" sz="6000" dirty="0">
              <a:solidFill>
                <a:schemeClr val="bg1"/>
              </a:solidFill>
            </a:endParaRPr>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xmlns="" val="0"/>
              </a:ext>
            </a:extLst>
          </a:blip>
          <a:srcRect b="8729"/>
          <a:stretch/>
        </p:blipFill>
        <p:spPr>
          <a:xfrm>
            <a:off x="551384" y="1124744"/>
            <a:ext cx="4176464" cy="4922789"/>
          </a:xfrm>
          <a:prstGeom prst="rect">
            <a:avLst/>
          </a:prstGeom>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6921a3ccc6e3272c479ebc64d68ff1fa5f5531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6237</TotalTime>
  <Words>1162</Words>
  <Application>Microsoft Office PowerPoint</Application>
  <PresentationFormat>Произвольный</PresentationFormat>
  <Paragraphs>128</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 ИСТОРИЯ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  ЗАДАНИЯ</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африка</dc:title>
  <dc:creator>Acer</dc:creator>
  <cp:lastModifiedBy>USER</cp:lastModifiedBy>
  <cp:revision>1247</cp:revision>
  <dcterms:created xsi:type="dcterms:W3CDTF">2020-04-27T10:05:42Z</dcterms:created>
  <dcterms:modified xsi:type="dcterms:W3CDTF">2020-12-04T15:44:11Z</dcterms:modified>
</cp:coreProperties>
</file>