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564" r:id="rId2"/>
    <p:sldId id="951" r:id="rId3"/>
    <p:sldId id="1075" r:id="rId4"/>
    <p:sldId id="1072" r:id="rId5"/>
    <p:sldId id="1073" r:id="rId6"/>
    <p:sldId id="1108" r:id="rId7"/>
    <p:sldId id="1074" r:id="rId8"/>
    <p:sldId id="1076" r:id="rId9"/>
    <p:sldId id="1077" r:id="rId10"/>
    <p:sldId id="1107" r:id="rId11"/>
    <p:sldId id="1078" r:id="rId12"/>
    <p:sldId id="1079" r:id="rId13"/>
    <p:sldId id="1080" r:id="rId14"/>
    <p:sldId id="1081" r:id="rId15"/>
    <p:sldId id="1082" r:id="rId16"/>
    <p:sldId id="1105" r:id="rId17"/>
    <p:sldId id="1083" r:id="rId18"/>
    <p:sldId id="1084" r:id="rId19"/>
    <p:sldId id="1085" r:id="rId20"/>
    <p:sldId id="1086" r:id="rId21"/>
    <p:sldId id="1087" r:id="rId22"/>
    <p:sldId id="1088" r:id="rId23"/>
    <p:sldId id="1089" r:id="rId24"/>
    <p:sldId id="1106" r:id="rId25"/>
    <p:sldId id="1090" r:id="rId26"/>
    <p:sldId id="1091" r:id="rId27"/>
    <p:sldId id="1092" r:id="rId28"/>
    <p:sldId id="1093" r:id="rId29"/>
    <p:sldId id="1109" r:id="rId30"/>
    <p:sldId id="1110" r:id="rId31"/>
    <p:sldId id="1071" r:id="rId32"/>
    <p:sldId id="701" r:id="rId33"/>
  </p:sldIdLst>
  <p:sldSz cx="12192000" cy="6858000"/>
  <p:notesSz cx="6858000" cy="9144000"/>
  <p:custDataLst>
    <p:tags r:id="rId3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752" y="-10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CA8F6A-A719-4DC8-94AC-BDB5570A48A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0BFF0ED-64E2-459A-A26E-8D0018A0462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dirty="0" smtClean="0">
              <a:latin typeface="Arial" pitchFamily="34" charset="0"/>
              <a:cs typeface="Arial" pitchFamily="34" charset="0"/>
            </a:rPr>
            <a:t>просветительская деятельность </a:t>
          </a:r>
          <a:r>
            <a:rPr lang="ru-RU" sz="3000" b="1" dirty="0" err="1" smtClean="0">
              <a:latin typeface="Arial" pitchFamily="34" charset="0"/>
              <a:cs typeface="Arial" pitchFamily="34" charset="0"/>
            </a:rPr>
            <a:t>джадидов</a:t>
          </a:r>
          <a:r>
            <a:rPr lang="ru-RU" sz="3000" b="1" dirty="0" smtClean="0">
              <a:latin typeface="Arial" pitchFamily="34" charset="0"/>
              <a:cs typeface="Arial" pitchFamily="34" charset="0"/>
            </a:rPr>
            <a:t>  носила реформаторский характер</a:t>
          </a:r>
          <a:endParaRPr lang="ru-RU" sz="3000" b="1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B27D7C8C-7DFF-4995-8F71-9224B4C39174}" type="par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BB888F9-38AC-491F-9767-A2740C7024A5}" type="sib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EA89553-6180-4FAA-AAAD-9909532E10ED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dirty="0" smtClean="0">
              <a:latin typeface="Arial" pitchFamily="34" charset="0"/>
              <a:cs typeface="Arial" pitchFamily="34" charset="0"/>
            </a:rPr>
            <a:t>новые учебные заведения, созданные ими, были призваны навести мосты между современным знанием и исламской культурой, они стали опорой для распространения прогрессивных идей</a:t>
          </a:r>
          <a:endParaRPr lang="ru-RU" sz="3000" b="1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22B0DD50-29B8-4687-914E-D76AC97AB94A}" type="par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A487E08-DEF3-4D75-B1FC-3E3F4B1C4FBE}" type="sib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250B9D5-EA85-4EE2-AC01-4AB4C1983EE1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dirty="0" smtClean="0">
              <a:latin typeface="Arial" pitchFamily="34" charset="0"/>
              <a:cs typeface="Arial" pitchFamily="34" charset="0"/>
            </a:rPr>
            <a:t>рубеж двух веков явился важным этапом духовного обновления среднеазиатского общества</a:t>
          </a:r>
          <a:endParaRPr lang="ru-RU" sz="3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ADE0474-5764-459F-99B6-2BDA66DC5548}" type="parTrans" cxnId="{2FEBE147-C046-4010-952E-CD32E4E9D3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E677265-4466-4F62-828C-C111B714D3F4}" type="sibTrans" cxnId="{2FEBE147-C046-4010-952E-CD32E4E9D3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1FD606C-BDF9-431F-B036-6ACA5D71E9FB}" type="pres">
      <dgm:prSet presAssocID="{55CA8F6A-A719-4DC8-94AC-BDB5570A48A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1CE2F8-E67C-4BB2-8B7A-0153E465E37B}" type="pres">
      <dgm:prSet presAssocID="{40BFF0ED-64E2-459A-A26E-8D0018A04622}" presName="node" presStyleLbl="node1" presStyleIdx="0" presStyleCnt="3" custScaleX="404529" custScaleY="76954" custLinFactNeighborY="-67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EA25F-C933-4C09-B661-2E3993E0CA6F}" type="pres">
      <dgm:prSet presAssocID="{7BB888F9-38AC-491F-9767-A2740C7024A5}" presName="sibTrans" presStyleLbl="sibTrans2D1" presStyleIdx="0" presStyleCnt="2"/>
      <dgm:spPr/>
      <dgm:t>
        <a:bodyPr/>
        <a:lstStyle/>
        <a:p>
          <a:endParaRPr lang="ru-RU"/>
        </a:p>
      </dgm:t>
    </dgm:pt>
    <dgm:pt modelId="{DCBDC0F0-6741-4C7F-BF09-E698C478B404}" type="pres">
      <dgm:prSet presAssocID="{7BB888F9-38AC-491F-9767-A2740C7024A5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DF9D484D-30C5-431E-8A5E-D67BA2C9E47C}" type="pres">
      <dgm:prSet presAssocID="{DEA89553-6180-4FAA-AAAD-9909532E10ED}" presName="node" presStyleLbl="node1" presStyleIdx="1" presStyleCnt="3" custScaleX="404529" custScaleY="142728" custLinFactNeighborX="3412" custLinFactNeighborY="-142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00CE63-0666-44C2-AA28-E384327E64EF}" type="pres">
      <dgm:prSet presAssocID="{2A487E08-DEF3-4D75-B1FC-3E3F4B1C4FBE}" presName="sibTrans" presStyleLbl="sibTrans2D1" presStyleIdx="1" presStyleCnt="2"/>
      <dgm:spPr/>
      <dgm:t>
        <a:bodyPr/>
        <a:lstStyle/>
        <a:p>
          <a:endParaRPr lang="ru-RU"/>
        </a:p>
      </dgm:t>
    </dgm:pt>
    <dgm:pt modelId="{8A97E25A-0A74-4716-A683-AF7233C1526D}" type="pres">
      <dgm:prSet presAssocID="{2A487E08-DEF3-4D75-B1FC-3E3F4B1C4FBE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D92AB306-7E3D-477C-9D22-FDE42D09E422}" type="pres">
      <dgm:prSet presAssocID="{C250B9D5-EA85-4EE2-AC01-4AB4C1983EE1}" presName="node" presStyleLbl="node1" presStyleIdx="2" presStyleCnt="3" custScaleX="404529" custScaleY="54718" custLinFactNeighborX="5834" custLinFactNeighborY="-34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149BFB-45A0-4032-BEC5-E51938AC9193}" type="presOf" srcId="{40BFF0ED-64E2-459A-A26E-8D0018A04622}" destId="{121CE2F8-E67C-4BB2-8B7A-0153E465E37B}" srcOrd="0" destOrd="0" presId="urn:microsoft.com/office/officeart/2005/8/layout/process2"/>
    <dgm:cxn modelId="{5AA04EE6-C396-4DB0-9E59-81B61A00CF31}" srcId="{55CA8F6A-A719-4DC8-94AC-BDB5570A48AD}" destId="{DEA89553-6180-4FAA-AAAD-9909532E10ED}" srcOrd="1" destOrd="0" parTransId="{22B0DD50-29B8-4687-914E-D76AC97AB94A}" sibTransId="{2A487E08-DEF3-4D75-B1FC-3E3F4B1C4FBE}"/>
    <dgm:cxn modelId="{50771A24-477C-426C-A99C-CF806CD36340}" type="presOf" srcId="{7BB888F9-38AC-491F-9767-A2740C7024A5}" destId="{DCBDC0F0-6741-4C7F-BF09-E698C478B404}" srcOrd="1" destOrd="0" presId="urn:microsoft.com/office/officeart/2005/8/layout/process2"/>
    <dgm:cxn modelId="{035BA03A-5391-41D8-BB45-FCBAFE141F3C}" srcId="{55CA8F6A-A719-4DC8-94AC-BDB5570A48AD}" destId="{40BFF0ED-64E2-459A-A26E-8D0018A04622}" srcOrd="0" destOrd="0" parTransId="{B27D7C8C-7DFF-4995-8F71-9224B4C39174}" sibTransId="{7BB888F9-38AC-491F-9767-A2740C7024A5}"/>
    <dgm:cxn modelId="{D64259B6-06AF-49AC-ADE3-63E8CF500D9A}" type="presOf" srcId="{7BB888F9-38AC-491F-9767-A2740C7024A5}" destId="{261EA25F-C933-4C09-B661-2E3993E0CA6F}" srcOrd="0" destOrd="0" presId="urn:microsoft.com/office/officeart/2005/8/layout/process2"/>
    <dgm:cxn modelId="{2FEBE147-C046-4010-952E-CD32E4E9D311}" srcId="{55CA8F6A-A719-4DC8-94AC-BDB5570A48AD}" destId="{C250B9D5-EA85-4EE2-AC01-4AB4C1983EE1}" srcOrd="2" destOrd="0" parTransId="{AADE0474-5764-459F-99B6-2BDA66DC5548}" sibTransId="{2E677265-4466-4F62-828C-C111B714D3F4}"/>
    <dgm:cxn modelId="{F5BD07BD-60A5-411F-9ED6-EC051B709CCB}" type="presOf" srcId="{2A487E08-DEF3-4D75-B1FC-3E3F4B1C4FBE}" destId="{8300CE63-0666-44C2-AA28-E384327E64EF}" srcOrd="0" destOrd="0" presId="urn:microsoft.com/office/officeart/2005/8/layout/process2"/>
    <dgm:cxn modelId="{58286A5B-12BF-4C2C-B646-E32B38214CB7}" type="presOf" srcId="{55CA8F6A-A719-4DC8-94AC-BDB5570A48AD}" destId="{71FD606C-BDF9-431F-B036-6ACA5D71E9FB}" srcOrd="0" destOrd="0" presId="urn:microsoft.com/office/officeart/2005/8/layout/process2"/>
    <dgm:cxn modelId="{C311261E-086B-4E15-85AB-B2A8C48D254E}" type="presOf" srcId="{DEA89553-6180-4FAA-AAAD-9909532E10ED}" destId="{DF9D484D-30C5-431E-8A5E-D67BA2C9E47C}" srcOrd="0" destOrd="0" presId="urn:microsoft.com/office/officeart/2005/8/layout/process2"/>
    <dgm:cxn modelId="{BB3E9948-94AE-4F97-BE56-E277BE1706AD}" type="presOf" srcId="{2A487E08-DEF3-4D75-B1FC-3E3F4B1C4FBE}" destId="{8A97E25A-0A74-4716-A683-AF7233C1526D}" srcOrd="1" destOrd="0" presId="urn:microsoft.com/office/officeart/2005/8/layout/process2"/>
    <dgm:cxn modelId="{9A3BAF1C-D323-4207-9412-AA4E3DA42A9D}" type="presOf" srcId="{C250B9D5-EA85-4EE2-AC01-4AB4C1983EE1}" destId="{D92AB306-7E3D-477C-9D22-FDE42D09E422}" srcOrd="0" destOrd="0" presId="urn:microsoft.com/office/officeart/2005/8/layout/process2"/>
    <dgm:cxn modelId="{ACC334A9-9333-48F0-8DDA-0429BA47E980}" type="presParOf" srcId="{71FD606C-BDF9-431F-B036-6ACA5D71E9FB}" destId="{121CE2F8-E67C-4BB2-8B7A-0153E465E37B}" srcOrd="0" destOrd="0" presId="urn:microsoft.com/office/officeart/2005/8/layout/process2"/>
    <dgm:cxn modelId="{EF51F29D-3E6A-40FD-AD7A-A3D40D9EE9E3}" type="presParOf" srcId="{71FD606C-BDF9-431F-B036-6ACA5D71E9FB}" destId="{261EA25F-C933-4C09-B661-2E3993E0CA6F}" srcOrd="1" destOrd="0" presId="urn:microsoft.com/office/officeart/2005/8/layout/process2"/>
    <dgm:cxn modelId="{491A1209-9E95-4602-B139-6AA2CD8EEBD4}" type="presParOf" srcId="{261EA25F-C933-4C09-B661-2E3993E0CA6F}" destId="{DCBDC0F0-6741-4C7F-BF09-E698C478B404}" srcOrd="0" destOrd="0" presId="urn:microsoft.com/office/officeart/2005/8/layout/process2"/>
    <dgm:cxn modelId="{049C9110-79E9-4656-A5EA-F49E397B0EFF}" type="presParOf" srcId="{71FD606C-BDF9-431F-B036-6ACA5D71E9FB}" destId="{DF9D484D-30C5-431E-8A5E-D67BA2C9E47C}" srcOrd="2" destOrd="0" presId="urn:microsoft.com/office/officeart/2005/8/layout/process2"/>
    <dgm:cxn modelId="{F3BCDEA4-95CF-4DC9-96B6-EAC8FA0B532E}" type="presParOf" srcId="{71FD606C-BDF9-431F-B036-6ACA5D71E9FB}" destId="{8300CE63-0666-44C2-AA28-E384327E64EF}" srcOrd="3" destOrd="0" presId="urn:microsoft.com/office/officeart/2005/8/layout/process2"/>
    <dgm:cxn modelId="{246A2CA5-06AA-4AC3-97BE-91AF9929FCD3}" type="presParOf" srcId="{8300CE63-0666-44C2-AA28-E384327E64EF}" destId="{8A97E25A-0A74-4716-A683-AF7233C1526D}" srcOrd="0" destOrd="0" presId="urn:microsoft.com/office/officeart/2005/8/layout/process2"/>
    <dgm:cxn modelId="{7363D55B-9CFB-4EB6-8C60-06915E32A35D}" type="presParOf" srcId="{71FD606C-BDF9-431F-B036-6ACA5D71E9FB}" destId="{D92AB306-7E3D-477C-9D22-FDE42D09E422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1CE2F8-E67C-4BB2-8B7A-0153E465E37B}">
      <dsp:nvSpPr>
        <dsp:cNvPr id="0" name=""/>
        <dsp:cNvSpPr/>
      </dsp:nvSpPr>
      <dsp:spPr>
        <a:xfrm>
          <a:off x="0" y="0"/>
          <a:ext cx="11521280" cy="107936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latin typeface="Arial" pitchFamily="34" charset="0"/>
              <a:cs typeface="Arial" pitchFamily="34" charset="0"/>
            </a:rPr>
            <a:t>просветительская деятельность </a:t>
          </a:r>
          <a:r>
            <a:rPr lang="ru-RU" sz="3000" b="1" kern="1200" dirty="0" err="1" smtClean="0">
              <a:latin typeface="Arial" pitchFamily="34" charset="0"/>
              <a:cs typeface="Arial" pitchFamily="34" charset="0"/>
            </a:rPr>
            <a:t>джадидов</a:t>
          </a:r>
          <a:r>
            <a:rPr lang="ru-RU" sz="3000" b="1" kern="1200" dirty="0" smtClean="0">
              <a:latin typeface="Arial" pitchFamily="34" charset="0"/>
              <a:cs typeface="Arial" pitchFamily="34" charset="0"/>
            </a:rPr>
            <a:t>  носила реформаторский характер</a:t>
          </a:r>
          <a:endParaRPr lang="ru-RU" sz="3000" b="1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0" y="0"/>
        <a:ext cx="11521280" cy="1079363"/>
      </dsp:txXfrm>
    </dsp:sp>
    <dsp:sp modelId="{261EA25F-C933-4C09-B661-2E3993E0CA6F}">
      <dsp:nvSpPr>
        <dsp:cNvPr id="0" name=""/>
        <dsp:cNvSpPr/>
      </dsp:nvSpPr>
      <dsp:spPr>
        <a:xfrm rot="5400000">
          <a:off x="5534246" y="1065635"/>
          <a:ext cx="452787" cy="6311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534246" y="1065635"/>
        <a:ext cx="452787" cy="631174"/>
      </dsp:txXfrm>
    </dsp:sp>
    <dsp:sp modelId="{DF9D484D-30C5-431E-8A5E-D67BA2C9E47C}">
      <dsp:nvSpPr>
        <dsp:cNvPr id="0" name=""/>
        <dsp:cNvSpPr/>
      </dsp:nvSpPr>
      <dsp:spPr>
        <a:xfrm>
          <a:off x="0" y="1683080"/>
          <a:ext cx="11521280" cy="2001915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latin typeface="Arial" pitchFamily="34" charset="0"/>
              <a:cs typeface="Arial" pitchFamily="34" charset="0"/>
            </a:rPr>
            <a:t>новые учебные заведения, созданные ими, были призваны навести мосты между современным знанием и исламской культурой, они стали опорой для распространения прогрессивных идей</a:t>
          </a:r>
          <a:endParaRPr lang="ru-RU" sz="3000" b="1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0" y="1683080"/>
        <a:ext cx="11521280" cy="2001915"/>
      </dsp:txXfrm>
    </dsp:sp>
    <dsp:sp modelId="{8300CE63-0666-44C2-AA28-E384327E64EF}">
      <dsp:nvSpPr>
        <dsp:cNvPr id="0" name=""/>
        <dsp:cNvSpPr/>
      </dsp:nvSpPr>
      <dsp:spPr>
        <a:xfrm rot="5400000">
          <a:off x="5469095" y="3758135"/>
          <a:ext cx="583089" cy="6311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469095" y="3758135"/>
        <a:ext cx="583089" cy="631174"/>
      </dsp:txXfrm>
    </dsp:sp>
    <dsp:sp modelId="{D92AB306-7E3D-477C-9D22-FDE42D09E422}">
      <dsp:nvSpPr>
        <dsp:cNvPr id="0" name=""/>
        <dsp:cNvSpPr/>
      </dsp:nvSpPr>
      <dsp:spPr>
        <a:xfrm>
          <a:off x="0" y="4462448"/>
          <a:ext cx="11521280" cy="76747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latin typeface="Arial" pitchFamily="34" charset="0"/>
              <a:cs typeface="Arial" pitchFamily="34" charset="0"/>
            </a:rPr>
            <a:t>рубеж двух веков явился важным этапом духовного обновления среднеазиатского общества</a:t>
          </a:r>
          <a:endParaRPr lang="ru-RU" sz="3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4462448"/>
        <a:ext cx="11521280" cy="7674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8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9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9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1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42321797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43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5645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06586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55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3342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05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0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82092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12016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06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32026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0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7" r:id="rId14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6.jpeg"/><Relationship Id="rId4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701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85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343472" y="2924944"/>
            <a:ext cx="4680520" cy="2846327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  </a:t>
            </a: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  Тема урока: </a:t>
            </a: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«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ПРОСВЕТИТЕЛИ</a:t>
            </a: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2690" algn="ctr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ТУРКЕСТАНА</a:t>
            </a: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» 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6736" y="461963"/>
            <a:ext cx="1439333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628623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39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3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600" y="1146175"/>
            <a:ext cx="1143000" cy="374650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l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51384" y="2852936"/>
            <a:ext cx="576064" cy="30963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8674" name="AutoShape 2" descr="https://tepka.ru/geografiya_5/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 descr="https://i.pinimg.com/originals/c8/23/7f/c8237f9bc6f8b59e5424410b70987138.jpg"/>
          <p:cNvPicPr/>
          <p:nvPr/>
        </p:nvPicPr>
        <p:blipFill>
          <a:blip r:embed="rId2" cstate="print"/>
          <a:srcRect t="24834"/>
          <a:stretch>
            <a:fillRect/>
          </a:stretch>
        </p:blipFill>
        <p:spPr bwMode="auto">
          <a:xfrm>
            <a:off x="6672064" y="2564904"/>
            <a:ext cx="4968552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2924944"/>
            <a:ext cx="11521280" cy="36724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Через свои издания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джадиды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Туркестана знакомили читателей с теми, событиями, которые происходили в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мире;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делились 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своими мыслями о необходимости расширения сети </a:t>
            </a:r>
            <a:r>
              <a:rPr lang="ru-RU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новометодных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школ, подготовки национальных кадров, развитии торговли, банковского дела, промышленности, сельского хозяйства; писали 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 освобождении от зависимости женщин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и естественно, </a:t>
            </a:r>
            <a:r>
              <a:rPr lang="ru-RU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доспупно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выражали свое недовольство колониальной политикой царизма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ПРОСВЕЩЕНИЕ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5122" name="Picture 2" descr="https://yujanka.kz/wp-content/uploads/2019/02/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5760" y="980728"/>
            <a:ext cx="4077072" cy="1800200"/>
          </a:xfrm>
          <a:prstGeom prst="rect">
            <a:avLst/>
          </a:prstGeom>
          <a:noFill/>
        </p:spPr>
      </p:pic>
      <p:pic>
        <p:nvPicPr>
          <p:cNvPr id="5124" name="Picture 4" descr="https://runivers.ru/upload/medialibrary/3e8/%D0%A2%D0%B5%D0%BA%D1%81%D1%82%20%D1%81%20%D0%BC%D0%BE%D0%BB%D0%B8%D1%82%D0%B2%D0%BE%D0%B9,%20%D0%BE%D0%BF%D1%83%D0%B1%D0%BB%D0%B8%D0%BA%D0%BE%D0%B2%D0%B0%D0%BD%D0%BD%D1%8B%D0%B9%208%20%D0%BC%D0%B0%D1%8F%201892%20%D0%B3.%20%D0%B2%20%C2%AB%D0%A2%D1%83%D1%80%D0%BA%D0%B5%D1%81%D1%82%D0%B0%D0%BD%D1%81%D0%BA%D0%BE%D0%B9%20%D1%82%D1%83%D0%B7%D0%B5%D0%BC%D0%BD%D0%BE%D0%B9%20%D0%B3%D0%B0%D0%B7%D0%B5%D1%82%D0%B5%C2%BB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980728"/>
            <a:ext cx="3168352" cy="1802185"/>
          </a:xfrm>
          <a:prstGeom prst="rect">
            <a:avLst/>
          </a:prstGeom>
          <a:noFill/>
        </p:spPr>
      </p:pic>
      <p:pic>
        <p:nvPicPr>
          <p:cNvPr id="5126" name="Picture 6" descr="https://ds03.infourok.ru/uploads/ex/0d2b/000550d2-36e85d53/img6.jpg"/>
          <p:cNvPicPr>
            <a:picLocks noChangeAspect="1" noChangeArrowheads="1"/>
          </p:cNvPicPr>
          <p:nvPr/>
        </p:nvPicPr>
        <p:blipFill>
          <a:blip r:embed="rId4" cstate="print"/>
          <a:srcRect l="10237" t="22050" r="11014"/>
          <a:stretch>
            <a:fillRect/>
          </a:stretch>
        </p:blipFill>
        <p:spPr bwMode="auto">
          <a:xfrm>
            <a:off x="8544272" y="980728"/>
            <a:ext cx="3053844" cy="183949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124744"/>
            <a:ext cx="5904656" cy="511256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Джадиды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также организовали отправку особо одарённых детей на учёбу в зарубежные страны. Для изменения сознания народа, привыкшего к отсталости, они издавали газеты и журналы. Создавали театры, в которых ставили спектакли на основе серьёзных произведений, заставляющих зрителей думать.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ПРОСВЕЩЕНИЕ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26626" name="Picture 2" descr="https://pbs.twimg.com/media/Dl_ThNRWsAI7z9p.jpg:lar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28048" y="1052736"/>
            <a:ext cx="4968552" cy="2686820"/>
          </a:xfrm>
          <a:prstGeom prst="rect">
            <a:avLst/>
          </a:prstGeom>
          <a:noFill/>
        </p:spPr>
      </p:pic>
      <p:pic>
        <p:nvPicPr>
          <p:cNvPr id="26628" name="Picture 4" descr="http://vek-noviy.ru/wp-content/uploads/2017/02/Teatr-Kolizey.-Tashkent.-Nachalo-XX-v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0056" y="3861048"/>
            <a:ext cx="4886325" cy="264795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340768"/>
            <a:ext cx="5774432" cy="4785401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Основатель Туркестанского движения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джадидов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Бехбуди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родился в 1875 году в Самарканде. Он прочно овладел религиозными и светскими знаниями своего времени.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МАХМУДХОДЖА БЕХБУДИ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2" name="Picture 2" descr="Bekhbud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04112" y="1340768"/>
            <a:ext cx="4248472" cy="453650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1340768"/>
            <a:ext cx="5384800" cy="485313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Сначала он в одном из кишлаков близ города Самарканда открыл новую школу, предназначенную для преподавания уроков по современным предметам обучения, отражающим достижения мировой науки.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МАХМУДХОДЖА БЕХБУДИ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8" name="Picture 2" descr="https://mytashkent.uz/wp-content/uploads/2015/09/schoo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1268760"/>
            <a:ext cx="5184576" cy="46805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68008" y="1412776"/>
            <a:ext cx="5616624" cy="492514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Специально для этой школы он написал ряд учебников, такие как «Книга для обучения грамоте», «Краткий     курс общей географии»,</a:t>
            </a:r>
          </a:p>
          <a:p>
            <a:pPr algn="ctr">
              <a:buNone/>
            </a:pP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«Введение в географию населения».</a:t>
            </a:r>
            <a:endParaRPr lang="ru-RU" sz="33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МАХМУДХОДЖА БЕХБУДИ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4" name="Picture 2" descr="https://pbs.twimg.com/media/EKSDnz_WsAIGRZ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1340768"/>
            <a:ext cx="5328592" cy="48245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052736"/>
            <a:ext cx="11377264" cy="288032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Бехбуди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смог правильно оценить большую роль театра в воспитании молодого поколения. Поэтому он написал и сценическое произведение. Его пьеса под названием «Отцеубийца» быстро обрела популярность. В ней рассказывалось о том, как сын одного человека - неуч, невежда и глупец превратился в убийцу своего отца.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МАХМУДХОДЖА БЕХБУДИ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http://images.myshared.ru/105/1406767/slide_9.jpg"/>
          <p:cNvPicPr>
            <a:picLocks noChangeAspect="1" noChangeArrowheads="1"/>
          </p:cNvPicPr>
          <p:nvPr/>
        </p:nvPicPr>
        <p:blipFill>
          <a:blip r:embed="rId2" cstate="print"/>
          <a:srcRect l="55755" t="11340" b="14321"/>
          <a:stretch>
            <a:fillRect/>
          </a:stretch>
        </p:blipFill>
        <p:spPr bwMode="auto">
          <a:xfrm>
            <a:off x="4655840" y="4077072"/>
            <a:ext cx="2435424" cy="2489762"/>
          </a:xfrm>
          <a:prstGeom prst="rect">
            <a:avLst/>
          </a:prstGeom>
          <a:noFill/>
        </p:spPr>
      </p:pic>
      <p:pic>
        <p:nvPicPr>
          <p:cNvPr id="22532" name="Picture 4" descr="https://cv02.twirpx.net/3053/3053390.jpg?t=202002291044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400" y="4221088"/>
            <a:ext cx="3384376" cy="2219326"/>
          </a:xfrm>
          <a:prstGeom prst="rect">
            <a:avLst/>
          </a:prstGeom>
          <a:noFill/>
        </p:spPr>
      </p:pic>
      <p:pic>
        <p:nvPicPr>
          <p:cNvPr id="22534" name="Picture 6" descr="http://old.natlib.uz:8101/www_data/articles/foto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68208" y="4293096"/>
            <a:ext cx="3431704" cy="19942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384" y="1052736"/>
            <a:ext cx="11247040" cy="172819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Пьеса «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Падаркуш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» впервые была поставлена на сцене 15 января 1914 года в зале библиотеки «Исламская читальня» города Самарканда.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https://mytashkent.uz/wp-content/uploads/2017/01/l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2924944"/>
            <a:ext cx="11089232" cy="3573016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МАХМУДХОДЖА БЕХБУДИ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340768"/>
            <a:ext cx="5384800" cy="478540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err="1" smtClean="0">
                <a:latin typeface="Arial" pitchFamily="34" charset="0"/>
                <a:cs typeface="Arial" pitchFamily="34" charset="0"/>
              </a:rPr>
              <a:t>Бехбуди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также издавал газету под названием     «Самарканд« и журнал «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Ойна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» (Зеркало). На страницах этих изданий звучал призыв к молодому поколению быть патриотами и прочно овладевать достижениями мировой науки.</a:t>
            </a:r>
          </a:p>
          <a:p>
            <a:pPr algn="ctr"/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МАХМУДХОДЖА БЕХБУДИ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 descr="http://geography.su/books/item/f00/s00/z0000029/pic/0000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1340768"/>
            <a:ext cx="4896544" cy="2376264"/>
          </a:xfrm>
          <a:prstGeom prst="rect">
            <a:avLst/>
          </a:prstGeom>
          <a:noFill/>
        </p:spPr>
      </p:pic>
      <p:pic>
        <p:nvPicPr>
          <p:cNvPr id="21508" name="Picture 4" descr="http://visualrian.ru/images/old_preview/83/91/839132_preview.jpg"/>
          <p:cNvPicPr>
            <a:picLocks noChangeAspect="1" noChangeArrowheads="1"/>
          </p:cNvPicPr>
          <p:nvPr/>
        </p:nvPicPr>
        <p:blipFill>
          <a:blip r:embed="rId3" cstate="print"/>
          <a:srcRect b="38524"/>
          <a:stretch>
            <a:fillRect/>
          </a:stretch>
        </p:blipFill>
        <p:spPr bwMode="auto">
          <a:xfrm>
            <a:off x="6384032" y="4005064"/>
            <a:ext cx="4968552" cy="221559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575720" y="1196752"/>
            <a:ext cx="4392488" cy="496855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3800" b="1" dirty="0" err="1" smtClean="0">
                <a:latin typeface="Arial" pitchFamily="34" charset="0"/>
                <a:cs typeface="Arial" pitchFamily="34" charset="0"/>
              </a:rPr>
              <a:t>Бехбуди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 также призывал молодёжь на 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путь 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борьбы за прогресс 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Отчизны, </a:t>
            </a:r>
            <a:r>
              <a:rPr lang="ru-RU" sz="3800" b="1" dirty="0" smtClean="0">
                <a:latin typeface="Arial" pitchFamily="34" charset="0"/>
                <a:cs typeface="Arial" pitchFamily="34" charset="0"/>
              </a:rPr>
              <a:t>изучить несколько иностранных языков.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МАХМУДХОДЖА БЕХБУДИ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4" descr="Махмудходжа Бехбуди: Права не даются, а завоевываются!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88288" y="1124744"/>
            <a:ext cx="2520280" cy="3118266"/>
          </a:xfrm>
          <a:prstGeom prst="rect">
            <a:avLst/>
          </a:prstGeom>
          <a:noFill/>
        </p:spPr>
      </p:pic>
      <p:pic>
        <p:nvPicPr>
          <p:cNvPr id="8" name="Picture 2" descr="Картинки по запросу фото джадидо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56240" y="4293096"/>
            <a:ext cx="3528392" cy="1735557"/>
          </a:xfrm>
          <a:prstGeom prst="rect">
            <a:avLst/>
          </a:prstGeom>
          <a:noFill/>
        </p:spPr>
      </p:pic>
      <p:pic>
        <p:nvPicPr>
          <p:cNvPr id="20482" name="Picture 2" descr="https://arxiv.uz/data/documents/dd52a7a3-4296-447a-bb6e-222572d50857/page-20.png"/>
          <p:cNvPicPr>
            <a:picLocks noChangeAspect="1" noChangeArrowheads="1"/>
          </p:cNvPicPr>
          <p:nvPr/>
        </p:nvPicPr>
        <p:blipFill>
          <a:blip r:embed="rId4" cstate="print"/>
          <a:srcRect l="56699" t="20941" r="4556" b="9760"/>
          <a:stretch>
            <a:fillRect/>
          </a:stretch>
        </p:blipFill>
        <p:spPr bwMode="auto">
          <a:xfrm>
            <a:off x="551384" y="1412776"/>
            <a:ext cx="2736304" cy="46085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3392" y="1484784"/>
            <a:ext cx="5384800" cy="452596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Известный просветитель своего времени, поэт, журналист, государственный деятель Абдулла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Авлони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родился в Ташкенте в 1878 году. Учился в школе и медресе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АБДУЛЛА АВЛОНИ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60" name="Picture 4" descr="https://static.xabaruz.com/crop/2/0/736_736_95_20937431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1196752"/>
            <a:ext cx="5210200" cy="52102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479376" y="1052736"/>
            <a:ext cx="11305256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ПРОСВЕЩЕНИИ И ПРОСВЕТИТЕЛЬСТВЕ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79376" y="1988840"/>
            <a:ext cx="1123324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МАХМУДХОДЖА БЕХБУДИ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479376" y="3068960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АБДУЛЛА АВЛОНИ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79376" y="4149080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МУНАВВАР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КАРЫ АБДУРАШИДХАНОВ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51384" y="5229200"/>
            <a:ext cx="11137237" cy="132343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ПАМЯТЬ И ИМЕНА БОРОВШИХСЯ ЗА СВОБОДУ ВЕЧНЫ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  <p:bldP spid="7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7"/>
            <a:ext cx="6710536" cy="449309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Хорошо владел арабским, персидским и русским языками. Понимая значение ново - форматных школ, он открыл новую школу в Ташкенте. Сам преподавал родной язык и литературу.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АБДУЛЛА АВЛОНИ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Abdulla Avlon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96200" y="1772816"/>
            <a:ext cx="3240360" cy="40324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3861048"/>
            <a:ext cx="7704856" cy="24482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Создал для учащихся учебники, такие как «Первый учитель», «Второй учитель», «Тюркское процветание или нравственность».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АБДУЛЛА АВЛОНИ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0" name="Picture 2" descr="https://mv-vatanparvar.uz/wp-content/uploads/2020/07/11-%D0%BF%D0%BE%D0%BB-%D0%BA%D0%B8%D1%82%D0%BE%D0%B1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908720"/>
            <a:ext cx="2266648" cy="2880320"/>
          </a:xfrm>
          <a:prstGeom prst="rect">
            <a:avLst/>
          </a:prstGeom>
          <a:noFill/>
        </p:spPr>
      </p:pic>
      <p:pic>
        <p:nvPicPr>
          <p:cNvPr id="17412" name="Picture 4" descr="http://hilal.kg/image/cache/catalog/boshqa-kitoblar/Abdulla-Avloniy-kir-2-juz-500x7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664" y="908720"/>
            <a:ext cx="2098204" cy="2880320"/>
          </a:xfrm>
          <a:prstGeom prst="rect">
            <a:avLst/>
          </a:prstGeom>
          <a:noFill/>
        </p:spPr>
      </p:pic>
      <p:pic>
        <p:nvPicPr>
          <p:cNvPr id="17414" name="Picture 6" descr="http://ns.natlib.uz/Content/userfiles/upload/%D0%9D%D0%9E%D0%92%D0%9E%D0%A1%D0%A2%D0%98/2018/iyul/12.07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84232" y="1052736"/>
            <a:ext cx="3158133" cy="5112568"/>
          </a:xfrm>
          <a:prstGeom prst="rect">
            <a:avLst/>
          </a:prstGeom>
          <a:noFill/>
        </p:spPr>
      </p:pic>
      <p:pic>
        <p:nvPicPr>
          <p:cNvPr id="10" name="Picture 26" descr="Картинки по запросу абдулла авлони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35960" y="908721"/>
            <a:ext cx="1944216" cy="273630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1124744"/>
            <a:ext cx="4608512" cy="500142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Авлони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создал театральный коллектив под названием «Туран», где инсценировал ряд пьес, в том числе произведение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Бехбуди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«Отцеубийца».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https://mytashkent.uz/wp-content/comment-image/208613-tn.jpg"/>
          <p:cNvPicPr>
            <a:picLocks noChangeAspect="1" noChangeArrowheads="1"/>
          </p:cNvPicPr>
          <p:nvPr/>
        </p:nvPicPr>
        <p:blipFill>
          <a:blip r:embed="rId2" cstate="print"/>
          <a:srcRect l="25892" b="17709"/>
          <a:stretch>
            <a:fillRect/>
          </a:stretch>
        </p:blipFill>
        <p:spPr bwMode="auto">
          <a:xfrm>
            <a:off x="5663952" y="4149080"/>
            <a:ext cx="5760640" cy="2304256"/>
          </a:xfrm>
          <a:prstGeom prst="rect">
            <a:avLst/>
          </a:prstGeom>
          <a:noFill/>
        </p:spPr>
      </p:pic>
      <p:pic>
        <p:nvPicPr>
          <p:cNvPr id="7" name="Picture 2" descr="https://mytashkent.uz/wp-content/uploads/2017/01/l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9936" y="980728"/>
            <a:ext cx="5760640" cy="2671111"/>
          </a:xfrm>
          <a:prstGeom prst="rect">
            <a:avLst/>
          </a:prstGeom>
          <a:noFill/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АБДУЛЛА АВЛОНИ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24744"/>
            <a:ext cx="6134472" cy="54006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Мунаввар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Кары родился в 1878 году в Ташкенте в семье интеллигента. В 1901 году он открыл в Ташкенте новую школу (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ново­форматную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) и создал для неё новые учебники, такие как «Методика чтения вслух», «Книга для чтения», «Поверхность земли» (География).</a:t>
            </a:r>
          </a:p>
          <a:p>
            <a:pPr algn="ctr"/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МУНАВВАР КАРЫ АБДУРАШИДХАНОВ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http://vek-noviy.ru/wp-content/uploads/2017/03/Munavvar-Karyi.jpg"/>
          <p:cNvPicPr>
            <a:picLocks noChangeAspect="1" noChangeArrowheads="1"/>
          </p:cNvPicPr>
          <p:nvPr/>
        </p:nvPicPr>
        <p:blipFill>
          <a:blip r:embed="rId2" cstate="print"/>
          <a:srcRect b="14044"/>
          <a:stretch>
            <a:fillRect/>
          </a:stretch>
        </p:blipFill>
        <p:spPr bwMode="auto">
          <a:xfrm>
            <a:off x="7896200" y="980728"/>
            <a:ext cx="3888432" cy="53285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3392" y="980728"/>
            <a:ext cx="11103024" cy="324036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Учебник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Мунаввара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Кары – «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Адиби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аввал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», включал алфавит и небольшие поучительные рассказы. </a:t>
            </a:r>
          </a:p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По этому учебнику учащиеся приобретали навыки чтения и письма на родном и арабском языках. Книга давала знания по основам мусульманской религии, мусульманскому и христианскому летосчислению.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МУНАВВАР КАРЫ АБДУРАШИДХАНОВ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6322" name="Picture 2" descr="http://ns.natlib.uz/Content/userfiles/upload/%D0%9D%D0%9E%D0%92%D0%9E%D0%A1%D0%A2%D0%98/2018/dekabr/26/1/IMG_68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9616" y="4437112"/>
            <a:ext cx="6667500" cy="21602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268760"/>
            <a:ext cx="4910336" cy="511256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Мунаввар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Кары со временем стал руководителем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джадидского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движения в Туркестане. Борясь с отсталостью, он призывал молодёжь изучать европейские науки.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МУНАВВАР КАРЫ АБДУРАШИДХАНОВ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https://ziyouz.uz/wp-content/uploads/2018/10/munavvar-qori-768x736.jpg"/>
          <p:cNvPicPr>
            <a:picLocks noChangeAspect="1" noChangeArrowheads="1"/>
          </p:cNvPicPr>
          <p:nvPr/>
        </p:nvPicPr>
        <p:blipFill>
          <a:blip r:embed="rId2" cstate="print"/>
          <a:srcRect b="14746"/>
          <a:stretch>
            <a:fillRect/>
          </a:stretch>
        </p:blipFill>
        <p:spPr bwMode="auto">
          <a:xfrm>
            <a:off x="6023992" y="1412776"/>
            <a:ext cx="5728771" cy="50405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908720"/>
            <a:ext cx="5731048" cy="547260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Он очень переживал  за Туркестан, находящийся в колониальном положении. Его взгляды и просветительская деятельность не нравились тем, кто стоял у власти. Поэтому они организовали против него клеветническую кампанию. Он был расстрелян в 1931 году.</a:t>
            </a:r>
          </a:p>
          <a:p>
            <a:pPr algn="ctr"/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МУНАВВАР КАРЫ АБДУРАШИДХАНОВ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6" name="Picture 4" descr="https://pbs.twimg.com/media/EQBHO2TU8AEHZ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980728"/>
            <a:ext cx="5519936" cy="529433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3789040"/>
            <a:ext cx="10959008" cy="233712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Имена погибших в борьбе за свободу Отчизны никогда не будут забыты. После обретения Узбекистаном независимости их славные имена, честь и достоинство были восстановлены.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ПРОСВЕЩЕНИЕ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12290" name="AutoShape 2" descr="https://www.shukach.com/sites/default/files/imagecache/node-gallery-display/post_images/f20160516_1039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4" descr="http://www.tashkentpamyat.ru/userfiles/DSCN5018.jpg"/>
          <p:cNvPicPr>
            <a:picLocks noChangeAspect="1" noChangeArrowheads="1"/>
          </p:cNvPicPr>
          <p:nvPr/>
        </p:nvPicPr>
        <p:blipFill>
          <a:blip r:embed="rId2" cstate="print"/>
          <a:srcRect b="7502"/>
          <a:stretch>
            <a:fillRect/>
          </a:stretch>
        </p:blipFill>
        <p:spPr bwMode="auto">
          <a:xfrm>
            <a:off x="3359696" y="980728"/>
            <a:ext cx="1938691" cy="2636912"/>
          </a:xfrm>
          <a:prstGeom prst="rect">
            <a:avLst/>
          </a:prstGeom>
          <a:noFill/>
        </p:spPr>
      </p:pic>
      <p:pic>
        <p:nvPicPr>
          <p:cNvPr id="9" name="Picture 2" descr="http://static.mg.uz/images/56141_a-avloniy-haykal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1047906"/>
            <a:ext cx="1857571" cy="2569735"/>
          </a:xfrm>
          <a:prstGeom prst="rect">
            <a:avLst/>
          </a:prstGeom>
          <a:noFill/>
        </p:spPr>
      </p:pic>
      <p:pic>
        <p:nvPicPr>
          <p:cNvPr id="10" name="Picture 4" descr="Махмудходжа Бехбуди: Права не даются, а завоевываются!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51984" y="1052736"/>
            <a:ext cx="1872208" cy="2614210"/>
          </a:xfrm>
          <a:prstGeom prst="rect">
            <a:avLst/>
          </a:prstGeom>
          <a:noFill/>
        </p:spPr>
      </p:pic>
      <p:pic>
        <p:nvPicPr>
          <p:cNvPr id="12292" name="Picture 4" descr="https://avatars.mds.yandex.net/get-altay/1938605/2a0000016b88a95eede56e9987f0821b7db1/XX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44272" y="1052736"/>
            <a:ext cx="3035829" cy="256490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1124744"/>
            <a:ext cx="5515024" cy="532859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 2000 году в Ташкенте был создан мемориальный комплекс «Памяти жертв репрессий». В 2002 году, как часть этого комплекса, был создан Музей памяти жертв репрессий. Таким путем была увековечена память погибших в борьбе за свободу Родины.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ПРОСВЕЩЕНИЕ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1266" name="Picture 2" descr="http://www.capone-online.ru/all-photo/UZ/pUZ-00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980728"/>
            <a:ext cx="5472608" cy="2808312"/>
          </a:xfrm>
          <a:prstGeom prst="rect">
            <a:avLst/>
          </a:prstGeom>
          <a:noFill/>
        </p:spPr>
      </p:pic>
      <p:pic>
        <p:nvPicPr>
          <p:cNvPr id="11268" name="Picture 4" descr="https://fotouz.uz/uploads/posts/2019-04/1555242970_memorial_to_the_victims_of_repression_original_3199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0016" y="4005064"/>
            <a:ext cx="5544616" cy="25564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908720"/>
            <a:ext cx="7560840" cy="554461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000" dirty="0" smtClean="0"/>
              <a:t>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Просветители  формировали национальную идею, которая могла открыть для народов Средней Азии альтернативный путь к созданию нового государства с собственной социальной, политической и экономической основой. Они были великими продолжателями вековых традиций гуманизма, свободолюбия и справедливости, утвердившихся в общественной мысли узбекского народа.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http://vek-noviy.ru/wp-content/uploads/2017/02/Behbudi-i-Munavvar-Kary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00256" y="867390"/>
            <a:ext cx="2880320" cy="544193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052736"/>
            <a:ext cx="5384800" cy="507343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«Те, у которых мы учимся, правильно называются нашими учителями, но не всякий, кто учит нас, заслуживает это имя.»   Туркестанские просветители - это первые наши учителя!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ПРОСВЕЩЕНИЕ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8" name="Picture 2" descr="http://player.myshared.ru/104/1404906/slides/slide_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1124744"/>
            <a:ext cx="5400600" cy="476089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836712"/>
            <a:ext cx="6336704" cy="554461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Они видели Туркестанский край свободным и независимым государством, в котором частная собственность находится под защитой государства и охраняется законом, где уважительно относятся к любой религии, обеспечивают свободу и права всем жителям страны. Они хотели, чтобы Туркестанский край стал передовым государством на уровне высокоразвитых государств Европы и Азии.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://vek-noviy.ru/wp-content/uploads/2017/02/Turkestanksie-Dzhadidy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0096" y="1196752"/>
            <a:ext cx="4752528" cy="48245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407368" y="764704"/>
          <a:ext cx="1152128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4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92AB306-7E3D-477C-9D22-FDE42D09E4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D92AB306-7E3D-477C-9D22-FDE42D09E4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868" y="33724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§27.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 82 – 85.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079776" y="2924944"/>
            <a:ext cx="3888432" cy="10685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Заполните таблицу на стр. 85.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112224" y="2996954"/>
            <a:ext cx="3744416" cy="193035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Сравните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старометодные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новометодные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школы. </a:t>
            </a: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519937" y="155679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735960" y="177281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7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63952" y="4509120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052736"/>
            <a:ext cx="5688632" cy="54006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Просвещение - это движение, имеющее целью распространение знаний и раскрепощение сознания людей через обучение и воспитание. Людей, которые посвятили свою деятельность этой работе, называли просветителями. 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ПРОСВЕЩЕНИЕ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1628800"/>
            <a:ext cx="5715595" cy="4098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124744"/>
            <a:ext cx="5832648" cy="518457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Движение просветителей в наших краях началось в конце XIX - начале XX веков и назвалось - </a:t>
            </a:r>
            <a:r>
              <a:rPr lang="ru-RU" sz="3300" b="1" dirty="0" err="1" smtClean="0">
                <a:latin typeface="Arial" pitchFamily="34" charset="0"/>
                <a:cs typeface="Arial" pitchFamily="34" charset="0"/>
              </a:rPr>
              <a:t>джадидизм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.  Деятели </a:t>
            </a:r>
            <a:r>
              <a:rPr lang="ru-RU" sz="3300" b="1" dirty="0" err="1" smtClean="0">
                <a:latin typeface="Arial" pitchFamily="34" charset="0"/>
                <a:cs typeface="Arial" pitchFamily="34" charset="0"/>
              </a:rPr>
              <a:t>джадидского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 движения назывались </a:t>
            </a:r>
            <a:r>
              <a:rPr lang="ru-RU" sz="3300" b="1" dirty="0" err="1" smtClean="0">
                <a:latin typeface="Arial" pitchFamily="34" charset="0"/>
                <a:cs typeface="Arial" pitchFamily="34" charset="0"/>
              </a:rPr>
              <a:t>джадидами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300" b="1" dirty="0" err="1" smtClean="0">
                <a:latin typeface="Arial" pitchFamily="34" charset="0"/>
                <a:cs typeface="Arial" pitchFamily="34" charset="0"/>
              </a:rPr>
              <a:t>Джадидов</a:t>
            </a:r>
            <a:r>
              <a:rPr lang="ru-RU" sz="3300" b="1" dirty="0" smtClean="0">
                <a:latin typeface="Arial" pitchFamily="34" charset="0"/>
                <a:cs typeface="Arial" pitchFamily="34" charset="0"/>
              </a:rPr>
              <a:t> беспокоило, что наш край, отстал в развитии. Они хотели видеть страну свободной и процветающей.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ПРОСВЕЩЕНИЕ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Picture 2" descr="Картинки по запросу фото джадид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3573016"/>
            <a:ext cx="5256584" cy="2636913"/>
          </a:xfrm>
          <a:prstGeom prst="rect">
            <a:avLst/>
          </a:prstGeom>
          <a:noFill/>
        </p:spPr>
      </p:pic>
      <p:pic>
        <p:nvPicPr>
          <p:cNvPr id="33794" name="Picture 2" descr="https://img-fotki.yandex.ru/get/769553/97833783.1864/0_1f9327_d9a93b8c_or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6040" y="1052736"/>
            <a:ext cx="5256584" cy="230425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052736"/>
            <a:ext cx="5731048" cy="532859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Многие из последователей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джадидов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посещали зарубежные страны и могли сравнивать уровень образования, культуры и науки. Их главной мечтой стало распространение достижений мировой цивилизации в Туркестанском крае в области образования, науки и культуры.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://vek-noviy.ru/wp-content/uploads/2017/02/Dzhadidskaya-shko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3501008"/>
            <a:ext cx="5688632" cy="2863205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ПРОСВЕЩЕНИЕ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4100" name="Picture 4" descr="https://mtdata.ru/u17/photoFCE6/20203962762-0/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1124744"/>
            <a:ext cx="5544616" cy="22322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1196752"/>
            <a:ext cx="5760640" cy="54006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err="1" smtClean="0">
                <a:latin typeface="Arial" pitchFamily="34" charset="0"/>
                <a:cs typeface="Arial" pitchFamily="34" charset="0"/>
              </a:rPr>
              <a:t>Джадиды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хорошо понимали, что вхождение Туркестана в ряд передовых государств, прежде всего, зависит от количества людей, владеющих современными знаниями. Их должно быть много.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ПРОСВЕЩЕНИЕ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32772" name="Picture 4" descr="https://avatars.mds.yandex.net/get-zen_doc/759807/pub_5e0b1b7d028d6800ad2e0b28_5e0b1d20e6e8ef00b12d60aa/scale_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1268760"/>
            <a:ext cx="5332140" cy="503567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2996952"/>
            <a:ext cx="11449272" cy="312921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В старых школах в основном преподавали религиозные знания. Естественные  науки (физика, астрономия, химия, биология, современная медицина) почти не преподавались. Без обучения молодого поколения этим предметам, нельзя было рассчитывать на серьёзные изменения в развитии края.</a:t>
            </a:r>
            <a:endParaRPr lang="ru-RU" sz="3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ПРОСВЕЩЕНИЕ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28674" name="Picture 2" descr="http://900igr.net/datai/literatura/Tukaj-biografija/0008-006-Tukaj-v-derevenskoj-medrese.jpg"/>
          <p:cNvPicPr>
            <a:picLocks noChangeAspect="1" noChangeArrowheads="1"/>
          </p:cNvPicPr>
          <p:nvPr/>
        </p:nvPicPr>
        <p:blipFill>
          <a:blip r:embed="rId2" cstate="print"/>
          <a:srcRect l="4280" t="6700" r="2277"/>
          <a:stretch>
            <a:fillRect/>
          </a:stretch>
        </p:blipFill>
        <p:spPr bwMode="auto">
          <a:xfrm>
            <a:off x="407368" y="908720"/>
            <a:ext cx="3456384" cy="1944216"/>
          </a:xfrm>
          <a:prstGeom prst="rect">
            <a:avLst/>
          </a:prstGeom>
          <a:noFill/>
        </p:spPr>
      </p:pic>
      <p:pic>
        <p:nvPicPr>
          <p:cNvPr id="28676" name="Picture 4" descr="https://img-fotki.yandex.ru/get/6104/32225563.6f/0_87e98_18a297a4_ori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88288" y="908720"/>
            <a:ext cx="3024336" cy="1993083"/>
          </a:xfrm>
          <a:prstGeom prst="rect">
            <a:avLst/>
          </a:prstGeom>
          <a:noFill/>
        </p:spPr>
      </p:pic>
      <p:pic>
        <p:nvPicPr>
          <p:cNvPr id="28678" name="Picture 6" descr="https://e-history.kz/upload/iblock/360/360000c0aa5d7486f666827278785d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39816" y="908720"/>
            <a:ext cx="3892197" cy="194421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124744"/>
            <a:ext cx="5976664" cy="511256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Движением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джадидизма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руководила прогрессивная интеллигенция Туркестана. Свою деятельность они начали с открытия новых (нового формата) школ. В новых школах наряду с религиозным обучением давались уроки и по естественным дисциплинам. 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ПРОСВЕЩЕНИЕ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Picture 2" descr="C:\Users\Елена\Desktop\Аниса Джадиды\o5NHdtdGN3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6040" y="3717032"/>
            <a:ext cx="5184576" cy="2410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2" descr="http://www.prokudin-gorsky.org/imgarc/mid/9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4032" y="1124744"/>
            <a:ext cx="2448272" cy="2304256"/>
          </a:xfrm>
          <a:prstGeom prst="rect">
            <a:avLst/>
          </a:prstGeom>
          <a:noFill/>
        </p:spPr>
      </p:pic>
      <p:pic>
        <p:nvPicPr>
          <p:cNvPr id="27652" name="Picture 4" descr="https://i.pinimg.com/originals/27/e8/4f/27e84f73b86b3c041dae603c8838a2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20336" y="1124744"/>
            <a:ext cx="2516748" cy="22322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921a3ccc6e3272c479ebc64d68ff1fa5f5531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5712</TotalTime>
  <Words>1133</Words>
  <Application>Microsoft Office PowerPoint</Application>
  <PresentationFormat>Произвольный</PresentationFormat>
  <Paragraphs>85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Пьеса «Падаркуш» впервые была поставлена на сцене 15 января 1914 года в зале библиотеки «Исламская читальня» города Самарканда.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1132</cp:revision>
  <dcterms:created xsi:type="dcterms:W3CDTF">2020-04-27T10:05:42Z</dcterms:created>
  <dcterms:modified xsi:type="dcterms:W3CDTF">2020-11-17T03:12:48Z</dcterms:modified>
</cp:coreProperties>
</file>