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564" r:id="rId2"/>
    <p:sldId id="951" r:id="rId3"/>
    <p:sldId id="1165" r:id="rId4"/>
    <p:sldId id="1121" r:id="rId5"/>
    <p:sldId id="1122" r:id="rId6"/>
    <p:sldId id="1132" r:id="rId7"/>
    <p:sldId id="1126" r:id="rId8"/>
    <p:sldId id="1128" r:id="rId9"/>
    <p:sldId id="1133" r:id="rId10"/>
    <p:sldId id="1130" r:id="rId11"/>
    <p:sldId id="1135" r:id="rId12"/>
    <p:sldId id="1137" r:id="rId13"/>
    <p:sldId id="1149" r:id="rId14"/>
    <p:sldId id="1150" r:id="rId15"/>
    <p:sldId id="1131" r:id="rId16"/>
    <p:sldId id="1151" r:id="rId17"/>
    <p:sldId id="1154" r:id="rId18"/>
    <p:sldId id="1152" r:id="rId19"/>
    <p:sldId id="1167" r:id="rId20"/>
    <p:sldId id="1155" r:id="rId21"/>
    <p:sldId id="1153" r:id="rId22"/>
    <p:sldId id="1168" r:id="rId23"/>
    <p:sldId id="1169" r:id="rId24"/>
    <p:sldId id="1141" r:id="rId25"/>
    <p:sldId id="1164" r:id="rId26"/>
    <p:sldId id="1142" r:id="rId27"/>
    <p:sldId id="1143" r:id="rId28"/>
    <p:sldId id="1158" r:id="rId29"/>
    <p:sldId id="1162" r:id="rId30"/>
    <p:sldId id="1170" r:id="rId31"/>
    <p:sldId id="1144" r:id="rId32"/>
    <p:sldId id="1145" r:id="rId33"/>
    <p:sldId id="1146" r:id="rId34"/>
    <p:sldId id="1159" r:id="rId35"/>
    <p:sldId id="1160" r:id="rId36"/>
    <p:sldId id="1071" r:id="rId37"/>
    <p:sldId id="701" r:id="rId38"/>
  </p:sldIdLst>
  <p:sldSz cx="12192000" cy="6858000"/>
  <p:notesSz cx="6858000" cy="9144000"/>
  <p:custDataLst>
    <p:tags r:id="rId4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4" d="100"/>
          <a:sy n="64" d="100"/>
        </p:scale>
        <p:origin x="-1752" y="-10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image" Target="../media/image35.png"/><Relationship Id="rId4" Type="http://schemas.openxmlformats.org/officeDocument/2006/relationships/image" Target="../media/image38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image" Target="../media/image35.png"/><Relationship Id="rId4" Type="http://schemas.openxmlformats.org/officeDocument/2006/relationships/image" Target="../media/image3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47D7DA-F40B-4EB9-98F4-BB0E8937BC6E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DD3E6E4-9353-4F4E-A8A2-7CF94AABE819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Многочисленные наблюдения астрономов школы Улугбека, дали возможность подготовить новые астрономические таблицы (включающие каталог 1018 звезд), пользовавшиеся большой популярностью на Востоке и на Западе</a:t>
          </a:r>
          <a:endParaRPr lang="ru-RU" sz="24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1E760D0F-F78B-4A8F-BEE3-A677BFF28785}" type="parTrans" cxnId="{40E6BD02-EA14-4B2B-9F86-39B4620EEC8E}">
      <dgm:prSet/>
      <dgm:spPr/>
      <dgm:t>
        <a:bodyPr/>
        <a:lstStyle/>
        <a:p>
          <a:endParaRPr lang="ru-RU"/>
        </a:p>
      </dgm:t>
    </dgm:pt>
    <dgm:pt modelId="{BC511F7C-3F6F-41D6-AE4E-A464B5A32988}" type="sibTrans" cxnId="{40E6BD02-EA14-4B2B-9F86-39B4620EEC8E}">
      <dgm:prSet/>
      <dgm:spPr/>
      <dgm:t>
        <a:bodyPr/>
        <a:lstStyle/>
        <a:p>
          <a:endParaRPr lang="ru-RU"/>
        </a:p>
      </dgm:t>
    </dgm:pt>
    <dgm:pt modelId="{E068D2C3-FCDF-4D45-8A82-CBFFC6A07E80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Среди многочисленных астрономических таблиц Улугбека большой интерес представляет таблица географических координат 683 различных городов не только Средней Азии, но России, Армении, Ирана, Ирака и даже Испании</a:t>
          </a:r>
          <a:endParaRPr lang="ru-RU" sz="24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ECF88467-6F97-4A71-B11A-4118001DEDF4}" type="parTrans" cxnId="{FE07DE46-5E5E-4955-AE99-6037B6A30177}">
      <dgm:prSet/>
      <dgm:spPr/>
      <dgm:t>
        <a:bodyPr/>
        <a:lstStyle/>
        <a:p>
          <a:endParaRPr lang="ru-RU"/>
        </a:p>
      </dgm:t>
    </dgm:pt>
    <dgm:pt modelId="{B2655349-9B1C-4CEF-856B-99EFBB2B5CA7}" type="sibTrans" cxnId="{FE07DE46-5E5E-4955-AE99-6037B6A30177}">
      <dgm:prSet/>
      <dgm:spPr/>
      <dgm:t>
        <a:bodyPr/>
        <a:lstStyle/>
        <a:p>
          <a:endParaRPr lang="ru-RU"/>
        </a:p>
      </dgm:t>
    </dgm:pt>
    <dgm:pt modelId="{645EEAC8-CAA1-41C8-82D0-4E91CF2C289E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alt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Описал системы летосчисления у разных народов, методы определения важного для мусульман направления на Мекку, теорию движения планет.</a:t>
          </a:r>
          <a:endParaRPr lang="ru-RU" sz="2400" dirty="0">
            <a:solidFill>
              <a:srgbClr val="002060"/>
            </a:solidFill>
          </a:endParaRPr>
        </a:p>
      </dgm:t>
    </dgm:pt>
    <dgm:pt modelId="{9BA0AC26-77D6-4885-BF28-3C789916B907}" type="parTrans" cxnId="{9B2E3193-0CBF-4FC6-93B3-BC38D0BBC282}">
      <dgm:prSet/>
      <dgm:spPr/>
      <dgm:t>
        <a:bodyPr/>
        <a:lstStyle/>
        <a:p>
          <a:endParaRPr lang="ru-RU"/>
        </a:p>
      </dgm:t>
    </dgm:pt>
    <dgm:pt modelId="{EE078023-94A2-49E8-B790-7E0565489FBD}" type="sibTrans" cxnId="{9B2E3193-0CBF-4FC6-93B3-BC38D0BBC282}">
      <dgm:prSet/>
      <dgm:spPr/>
      <dgm:t>
        <a:bodyPr/>
        <a:lstStyle/>
        <a:p>
          <a:endParaRPr lang="ru-RU"/>
        </a:p>
      </dgm:t>
    </dgm:pt>
    <dgm:pt modelId="{4E9700F9-F7D5-4975-9384-557F23639447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Звездный каталог самаркандских астрономов был вторым после каталога Гиппарха, составленного за 17 столетий до этого </a:t>
          </a:r>
        </a:p>
      </dgm:t>
    </dgm:pt>
    <dgm:pt modelId="{0F3B81F9-4C73-484C-B423-B743DD201D29}" type="parTrans" cxnId="{34E99503-D860-4E63-8D53-E58F05B434C8}">
      <dgm:prSet/>
      <dgm:spPr/>
      <dgm:t>
        <a:bodyPr/>
        <a:lstStyle/>
        <a:p>
          <a:endParaRPr lang="ru-RU"/>
        </a:p>
      </dgm:t>
    </dgm:pt>
    <dgm:pt modelId="{5969E2B2-D050-4D76-A8ED-6112177FD183}" type="sibTrans" cxnId="{34E99503-D860-4E63-8D53-E58F05B434C8}">
      <dgm:prSet/>
      <dgm:spPr/>
      <dgm:t>
        <a:bodyPr/>
        <a:lstStyle/>
        <a:p>
          <a:endParaRPr lang="ru-RU"/>
        </a:p>
      </dgm:t>
    </dgm:pt>
    <dgm:pt modelId="{4E30546F-511C-443F-A466-8FD9FD6905F4}" type="pres">
      <dgm:prSet presAssocID="{0A47D7DA-F40B-4EB9-98F4-BB0E8937BC6E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4B03A56-715C-4085-A4ED-77C4ACC4B271}" type="pres">
      <dgm:prSet presAssocID="{5DD3E6E4-9353-4F4E-A8A2-7CF94AABE819}" presName="comp" presStyleCnt="0"/>
      <dgm:spPr/>
    </dgm:pt>
    <dgm:pt modelId="{C5EEE07F-D99B-442B-8401-1A6BA86472DD}" type="pres">
      <dgm:prSet presAssocID="{5DD3E6E4-9353-4F4E-A8A2-7CF94AABE819}" presName="box" presStyleLbl="node1" presStyleIdx="0" presStyleCnt="4" custScaleY="127800"/>
      <dgm:spPr/>
      <dgm:t>
        <a:bodyPr/>
        <a:lstStyle/>
        <a:p>
          <a:endParaRPr lang="ru-RU"/>
        </a:p>
      </dgm:t>
    </dgm:pt>
    <dgm:pt modelId="{7B3FBCBE-3BDC-4D33-A442-EE20A46AB7CE}" type="pres">
      <dgm:prSet presAssocID="{5DD3E6E4-9353-4F4E-A8A2-7CF94AABE819}" presName="img" presStyleLbl="fgImgPlace1" presStyleIdx="0" presStyleCnt="4" custScaleY="14434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6564C23D-5C97-4AEC-BAF2-95626832FDE4}" type="pres">
      <dgm:prSet presAssocID="{5DD3E6E4-9353-4F4E-A8A2-7CF94AABE819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2BEB13-8AFE-4C84-882C-5F52130B79E7}" type="pres">
      <dgm:prSet presAssocID="{BC511F7C-3F6F-41D6-AE4E-A464B5A32988}" presName="spacer" presStyleCnt="0"/>
      <dgm:spPr/>
    </dgm:pt>
    <dgm:pt modelId="{3400461F-D92C-43BE-B2B2-95DD6A043F3A}" type="pres">
      <dgm:prSet presAssocID="{E068D2C3-FCDF-4D45-8A82-CBFFC6A07E80}" presName="comp" presStyleCnt="0"/>
      <dgm:spPr/>
    </dgm:pt>
    <dgm:pt modelId="{754C9643-AF9E-4ED6-BC68-11893D8B3535}" type="pres">
      <dgm:prSet presAssocID="{E068D2C3-FCDF-4D45-8A82-CBFFC6A07E80}" presName="box" presStyleLbl="node1" presStyleIdx="1" presStyleCnt="4" custScaleY="124313"/>
      <dgm:spPr/>
      <dgm:t>
        <a:bodyPr/>
        <a:lstStyle/>
        <a:p>
          <a:endParaRPr lang="ru-RU"/>
        </a:p>
      </dgm:t>
    </dgm:pt>
    <dgm:pt modelId="{C46BE709-ADCB-4A19-9ED8-F6B1580E0DB6}" type="pres">
      <dgm:prSet presAssocID="{E068D2C3-FCDF-4D45-8A82-CBFFC6A07E80}" presName="img" presStyleLbl="fgImgPlace1" presStyleIdx="1" presStyleCnt="4" custScaleY="145459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A1A88553-C124-4204-8ADB-C08B44701D4F}" type="pres">
      <dgm:prSet presAssocID="{E068D2C3-FCDF-4D45-8A82-CBFFC6A07E80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7743FA-CE96-4905-B7CA-D387B8D3753E}" type="pres">
      <dgm:prSet presAssocID="{B2655349-9B1C-4CEF-856B-99EFBB2B5CA7}" presName="spacer" presStyleCnt="0"/>
      <dgm:spPr/>
    </dgm:pt>
    <dgm:pt modelId="{CBB1759F-5F2C-458D-A705-F73463B157D4}" type="pres">
      <dgm:prSet presAssocID="{4E9700F9-F7D5-4975-9384-557F23639447}" presName="comp" presStyleCnt="0"/>
      <dgm:spPr/>
    </dgm:pt>
    <dgm:pt modelId="{C5CD6267-1ED1-4762-B455-DCEEF704F51E}" type="pres">
      <dgm:prSet presAssocID="{4E9700F9-F7D5-4975-9384-557F23639447}" presName="box" presStyleLbl="node1" presStyleIdx="2" presStyleCnt="4" custScaleY="78474"/>
      <dgm:spPr/>
      <dgm:t>
        <a:bodyPr/>
        <a:lstStyle/>
        <a:p>
          <a:endParaRPr lang="ru-RU"/>
        </a:p>
      </dgm:t>
    </dgm:pt>
    <dgm:pt modelId="{2A554532-88CF-48DF-9979-F5A305980D61}" type="pres">
      <dgm:prSet presAssocID="{4E9700F9-F7D5-4975-9384-557F23639447}" presName="img" presStyleLbl="fgImgPlace1" presStyleIdx="2" presStyleCnt="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F4270474-919C-4C83-B3D9-F583024C6FCF}" type="pres">
      <dgm:prSet presAssocID="{4E9700F9-F7D5-4975-9384-557F23639447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0A6997-76BC-4B92-BDD0-5138BC4BA9E2}" type="pres">
      <dgm:prSet presAssocID="{5969E2B2-D050-4D76-A8ED-6112177FD183}" presName="spacer" presStyleCnt="0"/>
      <dgm:spPr/>
    </dgm:pt>
    <dgm:pt modelId="{B732012A-DB67-4904-A6A9-61E606C682A3}" type="pres">
      <dgm:prSet presAssocID="{645EEAC8-CAA1-41C8-82D0-4E91CF2C289E}" presName="comp" presStyleCnt="0"/>
      <dgm:spPr/>
    </dgm:pt>
    <dgm:pt modelId="{74231981-5CE9-4DC6-A686-1CCFDCB31D9E}" type="pres">
      <dgm:prSet presAssocID="{645EEAC8-CAA1-41C8-82D0-4E91CF2C289E}" presName="box" presStyleLbl="node1" presStyleIdx="3" presStyleCnt="4"/>
      <dgm:spPr/>
      <dgm:t>
        <a:bodyPr/>
        <a:lstStyle/>
        <a:p>
          <a:endParaRPr lang="ru-RU"/>
        </a:p>
      </dgm:t>
    </dgm:pt>
    <dgm:pt modelId="{3B9858E6-0453-451C-A9B4-E49042E10E62}" type="pres">
      <dgm:prSet presAssocID="{645EEAC8-CAA1-41C8-82D0-4E91CF2C289E}" presName="img" presStyleLbl="fgImgPlace1" presStyleIdx="3" presStyleCnt="4" custScaleY="110064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D88DBD96-4843-4DA3-B364-3519C0FE684C}" type="pres">
      <dgm:prSet presAssocID="{645EEAC8-CAA1-41C8-82D0-4E91CF2C289E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4E99503-D860-4E63-8D53-E58F05B434C8}" srcId="{0A47D7DA-F40B-4EB9-98F4-BB0E8937BC6E}" destId="{4E9700F9-F7D5-4975-9384-557F23639447}" srcOrd="2" destOrd="0" parTransId="{0F3B81F9-4C73-484C-B423-B743DD201D29}" sibTransId="{5969E2B2-D050-4D76-A8ED-6112177FD183}"/>
    <dgm:cxn modelId="{1808CFBF-8ABF-44A7-9199-F56EDD854778}" type="presOf" srcId="{E068D2C3-FCDF-4D45-8A82-CBFFC6A07E80}" destId="{754C9643-AF9E-4ED6-BC68-11893D8B3535}" srcOrd="0" destOrd="0" presId="urn:microsoft.com/office/officeart/2005/8/layout/vList4"/>
    <dgm:cxn modelId="{FE07DE46-5E5E-4955-AE99-6037B6A30177}" srcId="{0A47D7DA-F40B-4EB9-98F4-BB0E8937BC6E}" destId="{E068D2C3-FCDF-4D45-8A82-CBFFC6A07E80}" srcOrd="1" destOrd="0" parTransId="{ECF88467-6F97-4A71-B11A-4118001DEDF4}" sibTransId="{B2655349-9B1C-4CEF-856B-99EFBB2B5CA7}"/>
    <dgm:cxn modelId="{40E6BD02-EA14-4B2B-9F86-39B4620EEC8E}" srcId="{0A47D7DA-F40B-4EB9-98F4-BB0E8937BC6E}" destId="{5DD3E6E4-9353-4F4E-A8A2-7CF94AABE819}" srcOrd="0" destOrd="0" parTransId="{1E760D0F-F78B-4A8F-BEE3-A677BFF28785}" sibTransId="{BC511F7C-3F6F-41D6-AE4E-A464B5A32988}"/>
    <dgm:cxn modelId="{9B2E3193-0CBF-4FC6-93B3-BC38D0BBC282}" srcId="{0A47D7DA-F40B-4EB9-98F4-BB0E8937BC6E}" destId="{645EEAC8-CAA1-41C8-82D0-4E91CF2C289E}" srcOrd="3" destOrd="0" parTransId="{9BA0AC26-77D6-4885-BF28-3C789916B907}" sibTransId="{EE078023-94A2-49E8-B790-7E0565489FBD}"/>
    <dgm:cxn modelId="{DE2570D6-3560-4A6A-896C-02A84BF65935}" type="presOf" srcId="{5DD3E6E4-9353-4F4E-A8A2-7CF94AABE819}" destId="{6564C23D-5C97-4AEC-BAF2-95626832FDE4}" srcOrd="1" destOrd="0" presId="urn:microsoft.com/office/officeart/2005/8/layout/vList4"/>
    <dgm:cxn modelId="{DAC8FEEA-571B-47F5-853D-38476869F93C}" type="presOf" srcId="{645EEAC8-CAA1-41C8-82D0-4E91CF2C289E}" destId="{D88DBD96-4843-4DA3-B364-3519C0FE684C}" srcOrd="1" destOrd="0" presId="urn:microsoft.com/office/officeart/2005/8/layout/vList4"/>
    <dgm:cxn modelId="{BC3630A1-FE40-4EC6-B88F-5DF0731DF715}" type="presOf" srcId="{0A47D7DA-F40B-4EB9-98F4-BB0E8937BC6E}" destId="{4E30546F-511C-443F-A466-8FD9FD6905F4}" srcOrd="0" destOrd="0" presId="urn:microsoft.com/office/officeart/2005/8/layout/vList4"/>
    <dgm:cxn modelId="{971A7710-8940-4EB6-A3A6-0501DB21F7A7}" type="presOf" srcId="{5DD3E6E4-9353-4F4E-A8A2-7CF94AABE819}" destId="{C5EEE07F-D99B-442B-8401-1A6BA86472DD}" srcOrd="0" destOrd="0" presId="urn:microsoft.com/office/officeart/2005/8/layout/vList4"/>
    <dgm:cxn modelId="{B19D485F-947A-47E0-860C-2D3063D456C3}" type="presOf" srcId="{4E9700F9-F7D5-4975-9384-557F23639447}" destId="{F4270474-919C-4C83-B3D9-F583024C6FCF}" srcOrd="1" destOrd="0" presId="urn:microsoft.com/office/officeart/2005/8/layout/vList4"/>
    <dgm:cxn modelId="{81861824-2599-43B0-8CB6-699C5F215E5C}" type="presOf" srcId="{645EEAC8-CAA1-41C8-82D0-4E91CF2C289E}" destId="{74231981-5CE9-4DC6-A686-1CCFDCB31D9E}" srcOrd="0" destOrd="0" presId="urn:microsoft.com/office/officeart/2005/8/layout/vList4"/>
    <dgm:cxn modelId="{097CB47E-CEEB-4F45-8A79-5E66E35334C6}" type="presOf" srcId="{E068D2C3-FCDF-4D45-8A82-CBFFC6A07E80}" destId="{A1A88553-C124-4204-8ADB-C08B44701D4F}" srcOrd="1" destOrd="0" presId="urn:microsoft.com/office/officeart/2005/8/layout/vList4"/>
    <dgm:cxn modelId="{03CF62A4-5749-49FB-B4C3-B765691425FF}" type="presOf" srcId="{4E9700F9-F7D5-4975-9384-557F23639447}" destId="{C5CD6267-1ED1-4762-B455-DCEEF704F51E}" srcOrd="0" destOrd="0" presId="urn:microsoft.com/office/officeart/2005/8/layout/vList4"/>
    <dgm:cxn modelId="{5E94DB00-D463-4C66-A338-649F42C8E5F4}" type="presParOf" srcId="{4E30546F-511C-443F-A466-8FD9FD6905F4}" destId="{34B03A56-715C-4085-A4ED-77C4ACC4B271}" srcOrd="0" destOrd="0" presId="urn:microsoft.com/office/officeart/2005/8/layout/vList4"/>
    <dgm:cxn modelId="{96ED8291-1DD2-4DC0-B1D5-C241BD0A6C39}" type="presParOf" srcId="{34B03A56-715C-4085-A4ED-77C4ACC4B271}" destId="{C5EEE07F-D99B-442B-8401-1A6BA86472DD}" srcOrd="0" destOrd="0" presId="urn:microsoft.com/office/officeart/2005/8/layout/vList4"/>
    <dgm:cxn modelId="{F0044E1B-0D25-439B-9A7C-EF18ECEE9D88}" type="presParOf" srcId="{34B03A56-715C-4085-A4ED-77C4ACC4B271}" destId="{7B3FBCBE-3BDC-4D33-A442-EE20A46AB7CE}" srcOrd="1" destOrd="0" presId="urn:microsoft.com/office/officeart/2005/8/layout/vList4"/>
    <dgm:cxn modelId="{9872D3F7-4151-4658-990C-19378E1AECA3}" type="presParOf" srcId="{34B03A56-715C-4085-A4ED-77C4ACC4B271}" destId="{6564C23D-5C97-4AEC-BAF2-95626832FDE4}" srcOrd="2" destOrd="0" presId="urn:microsoft.com/office/officeart/2005/8/layout/vList4"/>
    <dgm:cxn modelId="{1B84AAF7-BD46-43D6-B41A-10781E0783FC}" type="presParOf" srcId="{4E30546F-511C-443F-A466-8FD9FD6905F4}" destId="{D72BEB13-8AFE-4C84-882C-5F52130B79E7}" srcOrd="1" destOrd="0" presId="urn:microsoft.com/office/officeart/2005/8/layout/vList4"/>
    <dgm:cxn modelId="{3DCBB6DC-7639-4F24-B8AE-95CEB4A76F29}" type="presParOf" srcId="{4E30546F-511C-443F-A466-8FD9FD6905F4}" destId="{3400461F-D92C-43BE-B2B2-95DD6A043F3A}" srcOrd="2" destOrd="0" presId="urn:microsoft.com/office/officeart/2005/8/layout/vList4"/>
    <dgm:cxn modelId="{0625D76F-3133-4621-B1DE-86E6AC67C4F6}" type="presParOf" srcId="{3400461F-D92C-43BE-B2B2-95DD6A043F3A}" destId="{754C9643-AF9E-4ED6-BC68-11893D8B3535}" srcOrd="0" destOrd="0" presId="urn:microsoft.com/office/officeart/2005/8/layout/vList4"/>
    <dgm:cxn modelId="{F67763B9-9B3D-47D9-8A32-0CB4C2E08ACC}" type="presParOf" srcId="{3400461F-D92C-43BE-B2B2-95DD6A043F3A}" destId="{C46BE709-ADCB-4A19-9ED8-F6B1580E0DB6}" srcOrd="1" destOrd="0" presId="urn:microsoft.com/office/officeart/2005/8/layout/vList4"/>
    <dgm:cxn modelId="{69D0E881-1A35-415F-B357-C80F1B32B843}" type="presParOf" srcId="{3400461F-D92C-43BE-B2B2-95DD6A043F3A}" destId="{A1A88553-C124-4204-8ADB-C08B44701D4F}" srcOrd="2" destOrd="0" presId="urn:microsoft.com/office/officeart/2005/8/layout/vList4"/>
    <dgm:cxn modelId="{5E00B6F7-5E80-4A93-A3BC-8D4E46DCF119}" type="presParOf" srcId="{4E30546F-511C-443F-A466-8FD9FD6905F4}" destId="{CA7743FA-CE96-4905-B7CA-D387B8D3753E}" srcOrd="3" destOrd="0" presId="urn:microsoft.com/office/officeart/2005/8/layout/vList4"/>
    <dgm:cxn modelId="{A90042A1-B8B6-4390-899D-EDC5892FEC81}" type="presParOf" srcId="{4E30546F-511C-443F-A466-8FD9FD6905F4}" destId="{CBB1759F-5F2C-458D-A705-F73463B157D4}" srcOrd="4" destOrd="0" presId="urn:microsoft.com/office/officeart/2005/8/layout/vList4"/>
    <dgm:cxn modelId="{5C180C90-C537-4557-B6BC-24FDB049FA29}" type="presParOf" srcId="{CBB1759F-5F2C-458D-A705-F73463B157D4}" destId="{C5CD6267-1ED1-4762-B455-DCEEF704F51E}" srcOrd="0" destOrd="0" presId="urn:microsoft.com/office/officeart/2005/8/layout/vList4"/>
    <dgm:cxn modelId="{C7AFD358-F48E-4867-8119-B4B94D30E64D}" type="presParOf" srcId="{CBB1759F-5F2C-458D-A705-F73463B157D4}" destId="{2A554532-88CF-48DF-9979-F5A305980D61}" srcOrd="1" destOrd="0" presId="urn:microsoft.com/office/officeart/2005/8/layout/vList4"/>
    <dgm:cxn modelId="{66339978-40A4-4FDE-8F27-CB0555E9F014}" type="presParOf" srcId="{CBB1759F-5F2C-458D-A705-F73463B157D4}" destId="{F4270474-919C-4C83-B3D9-F583024C6FCF}" srcOrd="2" destOrd="0" presId="urn:microsoft.com/office/officeart/2005/8/layout/vList4"/>
    <dgm:cxn modelId="{45455D87-6259-47C3-945A-3EBD4841260B}" type="presParOf" srcId="{4E30546F-511C-443F-A466-8FD9FD6905F4}" destId="{680A6997-76BC-4B92-BDD0-5138BC4BA9E2}" srcOrd="5" destOrd="0" presId="urn:microsoft.com/office/officeart/2005/8/layout/vList4"/>
    <dgm:cxn modelId="{AFAF5A39-FB04-49C1-9B0F-5E82AA879AF7}" type="presParOf" srcId="{4E30546F-511C-443F-A466-8FD9FD6905F4}" destId="{B732012A-DB67-4904-A6A9-61E606C682A3}" srcOrd="6" destOrd="0" presId="urn:microsoft.com/office/officeart/2005/8/layout/vList4"/>
    <dgm:cxn modelId="{F963216D-D7CA-4D33-94A3-4C145A60481C}" type="presParOf" srcId="{B732012A-DB67-4904-A6A9-61E606C682A3}" destId="{74231981-5CE9-4DC6-A686-1CCFDCB31D9E}" srcOrd="0" destOrd="0" presId="urn:microsoft.com/office/officeart/2005/8/layout/vList4"/>
    <dgm:cxn modelId="{36BEEA06-8C92-494B-944A-0DD71038C0A0}" type="presParOf" srcId="{B732012A-DB67-4904-A6A9-61E606C682A3}" destId="{3B9858E6-0453-451C-A9B4-E49042E10E62}" srcOrd="1" destOrd="0" presId="urn:microsoft.com/office/officeart/2005/8/layout/vList4"/>
    <dgm:cxn modelId="{1793B77E-D6FB-41C5-A552-633679347E7F}" type="presParOf" srcId="{B732012A-DB67-4904-A6A9-61E606C682A3}" destId="{D88DBD96-4843-4DA3-B364-3519C0FE684C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613F796-C070-4AD9-9E85-AF0188A88ABC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7A0237F-2933-41FA-871C-6EE7C0B7C5A9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определил</a:t>
          </a:r>
          <a:endParaRPr lang="ru-RU" sz="26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35CC9093-4FDB-4079-AFEA-41A672172465}" type="parTrans" cxnId="{5AA10EE4-F24F-40F7-8814-7ACD2DC424CF}">
      <dgm:prSet/>
      <dgm:spPr/>
      <dgm:t>
        <a:bodyPr/>
        <a:lstStyle/>
        <a:p>
          <a:endParaRPr lang="ru-RU"/>
        </a:p>
      </dgm:t>
    </dgm:pt>
    <dgm:pt modelId="{8E329E4B-0D16-4772-A1CB-AEB27678D97A}" type="sibTrans" cxnId="{5AA10EE4-F24F-40F7-8814-7ACD2DC424CF}">
      <dgm:prSet/>
      <dgm:spPr/>
      <dgm:t>
        <a:bodyPr/>
        <a:lstStyle/>
        <a:p>
          <a:endParaRPr lang="ru-RU"/>
        </a:p>
      </dgm:t>
    </dgm:pt>
    <dgm:pt modelId="{863B1FD5-C154-4EAA-ABBC-EB4B28D35284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наклон  к экватору</a:t>
          </a:r>
          <a:endParaRPr lang="ru-RU" sz="2600" dirty="0">
            <a:solidFill>
              <a:schemeClr val="tx1"/>
            </a:solidFill>
          </a:endParaRPr>
        </a:p>
      </dgm:t>
    </dgm:pt>
    <dgm:pt modelId="{E9E293DD-7D01-4E09-8BFC-219118339906}" type="parTrans" cxnId="{560A134A-D399-455E-B5B0-B99FCDFE1182}">
      <dgm:prSet/>
      <dgm:spPr/>
      <dgm:t>
        <a:bodyPr/>
        <a:lstStyle/>
        <a:p>
          <a:endParaRPr lang="ru-RU"/>
        </a:p>
      </dgm:t>
    </dgm:pt>
    <dgm:pt modelId="{660EF0DC-0162-4E0F-84E1-C835A354D9D7}" type="sibTrans" cxnId="{560A134A-D399-455E-B5B0-B99FCDFE1182}">
      <dgm:prSet/>
      <dgm:spPr/>
      <dgm:t>
        <a:bodyPr/>
        <a:lstStyle/>
        <a:p>
          <a:endParaRPr lang="ru-RU"/>
        </a:p>
      </dgm:t>
    </dgm:pt>
    <dgm:pt modelId="{1CA5787E-E21C-484F-9BE1-E4CA7D0307F3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измерил координаты светил</a:t>
          </a:r>
          <a:endParaRPr lang="ru-RU" sz="2600" dirty="0">
            <a:solidFill>
              <a:schemeClr val="tx1"/>
            </a:solidFill>
          </a:endParaRPr>
        </a:p>
      </dgm:t>
    </dgm:pt>
    <dgm:pt modelId="{C8E5B66D-F59E-424C-86FD-E7A53AAB5701}" type="parTrans" cxnId="{6E7FA0A8-95DF-404D-B889-35293B19B53B}">
      <dgm:prSet/>
      <dgm:spPr/>
      <dgm:t>
        <a:bodyPr/>
        <a:lstStyle/>
        <a:p>
          <a:endParaRPr lang="ru-RU"/>
        </a:p>
      </dgm:t>
    </dgm:pt>
    <dgm:pt modelId="{BEC4645A-B915-48BA-838B-A792BC88A800}" type="sibTrans" cxnId="{6E7FA0A8-95DF-404D-B889-35293B19B53B}">
      <dgm:prSet/>
      <dgm:spPr/>
      <dgm:t>
        <a:bodyPr/>
        <a:lstStyle/>
        <a:p>
          <a:endParaRPr lang="ru-RU"/>
        </a:p>
      </dgm:t>
    </dgm:pt>
    <dgm:pt modelId="{688ECCBC-DF0D-4D9C-B501-133194F0F3C6}">
      <dgm:prSet phldrT="[Текст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составил таблицы для вычисления затмений </a:t>
          </a:r>
          <a:endParaRPr lang="ru-RU" dirty="0">
            <a:solidFill>
              <a:schemeClr val="tx1"/>
            </a:solidFill>
          </a:endParaRPr>
        </a:p>
      </dgm:t>
    </dgm:pt>
    <dgm:pt modelId="{85E7460B-5926-4963-8BAC-E98F86C044CA}" type="parTrans" cxnId="{076BF77E-63A0-40B4-B2D0-1E36A8E185EC}">
      <dgm:prSet/>
      <dgm:spPr/>
      <dgm:t>
        <a:bodyPr/>
        <a:lstStyle/>
        <a:p>
          <a:endParaRPr lang="ru-RU"/>
        </a:p>
      </dgm:t>
    </dgm:pt>
    <dgm:pt modelId="{FBF6B87B-CC99-4812-8F5A-23A66EBE12B7}" type="sibTrans" cxnId="{076BF77E-63A0-40B4-B2D0-1E36A8E185EC}">
      <dgm:prSet/>
      <dgm:spPr/>
      <dgm:t>
        <a:bodyPr/>
        <a:lstStyle/>
        <a:p>
          <a:endParaRPr lang="ru-RU"/>
        </a:p>
      </dgm:t>
    </dgm:pt>
    <dgm:pt modelId="{A71B1006-4EAB-4164-88B8-FA816752EC56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положение точки весеннего равноденствия</a:t>
          </a:r>
          <a:endParaRPr lang="ru-RU" sz="2600" dirty="0">
            <a:solidFill>
              <a:schemeClr val="tx1"/>
            </a:solidFill>
          </a:endParaRPr>
        </a:p>
      </dgm:t>
    </dgm:pt>
    <dgm:pt modelId="{84753E2A-A901-4366-87EE-1AB0EBBE27C7}" type="parTrans" cxnId="{0FDF5A13-A559-45CF-B4E8-E239B5F0A2DD}">
      <dgm:prSet/>
      <dgm:spPr/>
      <dgm:t>
        <a:bodyPr/>
        <a:lstStyle/>
        <a:p>
          <a:endParaRPr lang="ru-RU"/>
        </a:p>
      </dgm:t>
    </dgm:pt>
    <dgm:pt modelId="{24AFBA4C-CAA0-4E4C-BC3F-4F9403317BEA}" type="sibTrans" cxnId="{0FDF5A13-A559-45CF-B4E8-E239B5F0A2DD}">
      <dgm:prSet/>
      <dgm:spPr/>
      <dgm:t>
        <a:bodyPr/>
        <a:lstStyle/>
        <a:p>
          <a:endParaRPr lang="ru-RU"/>
        </a:p>
      </dgm:t>
    </dgm:pt>
    <dgm:pt modelId="{91B7BA4F-F598-44C4-809D-53B1FF98A871}" type="pres">
      <dgm:prSet presAssocID="{2613F796-C070-4AD9-9E85-AF0188A88ABC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8A13BB9-4592-46B8-9F06-967FB2540694}" type="pres">
      <dgm:prSet presAssocID="{E7A0237F-2933-41FA-871C-6EE7C0B7C5A9}" presName="centerShape" presStyleLbl="node0" presStyleIdx="0" presStyleCnt="1" custScaleX="107266"/>
      <dgm:spPr/>
      <dgm:t>
        <a:bodyPr/>
        <a:lstStyle/>
        <a:p>
          <a:endParaRPr lang="ru-RU"/>
        </a:p>
      </dgm:t>
    </dgm:pt>
    <dgm:pt modelId="{701763B8-81F4-40EC-8F61-4681F555FAF2}" type="pres">
      <dgm:prSet presAssocID="{E9E293DD-7D01-4E09-8BFC-219118339906}" presName="parTrans" presStyleLbl="bgSibTrans2D1" presStyleIdx="0" presStyleCnt="4"/>
      <dgm:spPr/>
      <dgm:t>
        <a:bodyPr/>
        <a:lstStyle/>
        <a:p>
          <a:endParaRPr lang="ru-RU"/>
        </a:p>
      </dgm:t>
    </dgm:pt>
    <dgm:pt modelId="{908CF6DA-A62D-4C63-BF44-B6C6D20A8C5C}" type="pres">
      <dgm:prSet presAssocID="{863B1FD5-C154-4EAA-ABBC-EB4B28D35284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0E330C-D629-4F7B-8494-697CC6833FB6}" type="pres">
      <dgm:prSet presAssocID="{C8E5B66D-F59E-424C-86FD-E7A53AAB5701}" presName="parTrans" presStyleLbl="bgSibTrans2D1" presStyleIdx="1" presStyleCnt="4"/>
      <dgm:spPr/>
      <dgm:t>
        <a:bodyPr/>
        <a:lstStyle/>
        <a:p>
          <a:endParaRPr lang="ru-RU"/>
        </a:p>
      </dgm:t>
    </dgm:pt>
    <dgm:pt modelId="{97DF6F49-07F7-4F7A-BFF6-CFCFD66215B0}" type="pres">
      <dgm:prSet presAssocID="{1CA5787E-E21C-484F-9BE1-E4CA7D0307F3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0F7FEC-DE2A-477D-88FE-BCCBDFCE6345}" type="pres">
      <dgm:prSet presAssocID="{84753E2A-A901-4366-87EE-1AB0EBBE27C7}" presName="parTrans" presStyleLbl="bgSibTrans2D1" presStyleIdx="2" presStyleCnt="4"/>
      <dgm:spPr/>
      <dgm:t>
        <a:bodyPr/>
        <a:lstStyle/>
        <a:p>
          <a:endParaRPr lang="ru-RU"/>
        </a:p>
      </dgm:t>
    </dgm:pt>
    <dgm:pt modelId="{2BA6C7FA-C0CE-44EC-90BC-C88897BB056D}" type="pres">
      <dgm:prSet presAssocID="{A71B1006-4EAB-4164-88B8-FA816752EC56}" presName="node" presStyleLbl="node1" presStyleIdx="2" presStyleCnt="4" custScaleX="1203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E5EABF-DAA3-4F43-8BFB-F4A309F34DD4}" type="pres">
      <dgm:prSet presAssocID="{85E7460B-5926-4963-8BAC-E98F86C044CA}" presName="parTrans" presStyleLbl="bgSibTrans2D1" presStyleIdx="3" presStyleCnt="4"/>
      <dgm:spPr/>
      <dgm:t>
        <a:bodyPr/>
        <a:lstStyle/>
        <a:p>
          <a:endParaRPr lang="ru-RU"/>
        </a:p>
      </dgm:t>
    </dgm:pt>
    <dgm:pt modelId="{94361880-3B9C-4903-A783-70B142580DA8}" type="pres">
      <dgm:prSet presAssocID="{688ECCBC-DF0D-4D9C-B501-133194F0F3C6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4F5E8C7-2DCE-4CF2-83B8-AC35153CD92E}" type="presOf" srcId="{E7A0237F-2933-41FA-871C-6EE7C0B7C5A9}" destId="{A8A13BB9-4592-46B8-9F06-967FB2540694}" srcOrd="0" destOrd="0" presId="urn:microsoft.com/office/officeart/2005/8/layout/radial4"/>
    <dgm:cxn modelId="{076BF77E-63A0-40B4-B2D0-1E36A8E185EC}" srcId="{E7A0237F-2933-41FA-871C-6EE7C0B7C5A9}" destId="{688ECCBC-DF0D-4D9C-B501-133194F0F3C6}" srcOrd="3" destOrd="0" parTransId="{85E7460B-5926-4963-8BAC-E98F86C044CA}" sibTransId="{FBF6B87B-CC99-4812-8F5A-23A66EBE12B7}"/>
    <dgm:cxn modelId="{01217730-81CD-45DC-80CB-791B0B2817A0}" type="presOf" srcId="{688ECCBC-DF0D-4D9C-B501-133194F0F3C6}" destId="{94361880-3B9C-4903-A783-70B142580DA8}" srcOrd="0" destOrd="0" presId="urn:microsoft.com/office/officeart/2005/8/layout/radial4"/>
    <dgm:cxn modelId="{DF408568-A8BB-413E-B1FF-73D07A0BDBCB}" type="presOf" srcId="{E9E293DD-7D01-4E09-8BFC-219118339906}" destId="{701763B8-81F4-40EC-8F61-4681F555FAF2}" srcOrd="0" destOrd="0" presId="urn:microsoft.com/office/officeart/2005/8/layout/radial4"/>
    <dgm:cxn modelId="{0FDF5A13-A559-45CF-B4E8-E239B5F0A2DD}" srcId="{E7A0237F-2933-41FA-871C-6EE7C0B7C5A9}" destId="{A71B1006-4EAB-4164-88B8-FA816752EC56}" srcOrd="2" destOrd="0" parTransId="{84753E2A-A901-4366-87EE-1AB0EBBE27C7}" sibTransId="{24AFBA4C-CAA0-4E4C-BC3F-4F9403317BEA}"/>
    <dgm:cxn modelId="{138C1AFD-2FB2-44C8-B9C0-355A62308CD2}" type="presOf" srcId="{2613F796-C070-4AD9-9E85-AF0188A88ABC}" destId="{91B7BA4F-F598-44C4-809D-53B1FF98A871}" srcOrd="0" destOrd="0" presId="urn:microsoft.com/office/officeart/2005/8/layout/radial4"/>
    <dgm:cxn modelId="{560A134A-D399-455E-B5B0-B99FCDFE1182}" srcId="{E7A0237F-2933-41FA-871C-6EE7C0B7C5A9}" destId="{863B1FD5-C154-4EAA-ABBC-EB4B28D35284}" srcOrd="0" destOrd="0" parTransId="{E9E293DD-7D01-4E09-8BFC-219118339906}" sibTransId="{660EF0DC-0162-4E0F-84E1-C835A354D9D7}"/>
    <dgm:cxn modelId="{756E7C5C-0B2F-4EC8-8D75-8D8B3362F0D0}" type="presOf" srcId="{1CA5787E-E21C-484F-9BE1-E4CA7D0307F3}" destId="{97DF6F49-07F7-4F7A-BFF6-CFCFD66215B0}" srcOrd="0" destOrd="0" presId="urn:microsoft.com/office/officeart/2005/8/layout/radial4"/>
    <dgm:cxn modelId="{B9A66E91-F911-4CC3-9D65-25B0CCD1DF83}" type="presOf" srcId="{C8E5B66D-F59E-424C-86FD-E7A53AAB5701}" destId="{700E330C-D629-4F7B-8494-697CC6833FB6}" srcOrd="0" destOrd="0" presId="urn:microsoft.com/office/officeart/2005/8/layout/radial4"/>
    <dgm:cxn modelId="{619425E8-336A-4313-8DF4-5508F5D59B89}" type="presOf" srcId="{A71B1006-4EAB-4164-88B8-FA816752EC56}" destId="{2BA6C7FA-C0CE-44EC-90BC-C88897BB056D}" srcOrd="0" destOrd="0" presId="urn:microsoft.com/office/officeart/2005/8/layout/radial4"/>
    <dgm:cxn modelId="{8B30F7A6-ABC9-4452-B425-70FE68E4FF5F}" type="presOf" srcId="{84753E2A-A901-4366-87EE-1AB0EBBE27C7}" destId="{850F7FEC-DE2A-477D-88FE-BCCBDFCE6345}" srcOrd="0" destOrd="0" presId="urn:microsoft.com/office/officeart/2005/8/layout/radial4"/>
    <dgm:cxn modelId="{A25AC66E-35A8-4FDC-986B-1500E6D83051}" type="presOf" srcId="{863B1FD5-C154-4EAA-ABBC-EB4B28D35284}" destId="{908CF6DA-A62D-4C63-BF44-B6C6D20A8C5C}" srcOrd="0" destOrd="0" presId="urn:microsoft.com/office/officeart/2005/8/layout/radial4"/>
    <dgm:cxn modelId="{5AA10EE4-F24F-40F7-8814-7ACD2DC424CF}" srcId="{2613F796-C070-4AD9-9E85-AF0188A88ABC}" destId="{E7A0237F-2933-41FA-871C-6EE7C0B7C5A9}" srcOrd="0" destOrd="0" parTransId="{35CC9093-4FDB-4079-AFEA-41A672172465}" sibTransId="{8E329E4B-0D16-4772-A1CB-AEB27678D97A}"/>
    <dgm:cxn modelId="{6E7FA0A8-95DF-404D-B889-35293B19B53B}" srcId="{E7A0237F-2933-41FA-871C-6EE7C0B7C5A9}" destId="{1CA5787E-E21C-484F-9BE1-E4CA7D0307F3}" srcOrd="1" destOrd="0" parTransId="{C8E5B66D-F59E-424C-86FD-E7A53AAB5701}" sibTransId="{BEC4645A-B915-48BA-838B-A792BC88A800}"/>
    <dgm:cxn modelId="{93D9C253-FF12-41EE-B143-F7458DE6BC13}" type="presOf" srcId="{85E7460B-5926-4963-8BAC-E98F86C044CA}" destId="{9AE5EABF-DAA3-4F43-8BFB-F4A309F34DD4}" srcOrd="0" destOrd="0" presId="urn:microsoft.com/office/officeart/2005/8/layout/radial4"/>
    <dgm:cxn modelId="{D263BCAF-B548-4B42-A305-1BB10AB793B6}" type="presParOf" srcId="{91B7BA4F-F598-44C4-809D-53B1FF98A871}" destId="{A8A13BB9-4592-46B8-9F06-967FB2540694}" srcOrd="0" destOrd="0" presId="urn:microsoft.com/office/officeart/2005/8/layout/radial4"/>
    <dgm:cxn modelId="{6960B096-345B-4069-838B-76696DDAA923}" type="presParOf" srcId="{91B7BA4F-F598-44C4-809D-53B1FF98A871}" destId="{701763B8-81F4-40EC-8F61-4681F555FAF2}" srcOrd="1" destOrd="0" presId="urn:microsoft.com/office/officeart/2005/8/layout/radial4"/>
    <dgm:cxn modelId="{71FF9B3E-7C5A-4F58-9DAC-1715DCB18677}" type="presParOf" srcId="{91B7BA4F-F598-44C4-809D-53B1FF98A871}" destId="{908CF6DA-A62D-4C63-BF44-B6C6D20A8C5C}" srcOrd="2" destOrd="0" presId="urn:microsoft.com/office/officeart/2005/8/layout/radial4"/>
    <dgm:cxn modelId="{2474BE4D-82D2-46DE-8BE2-BFAFB8639F49}" type="presParOf" srcId="{91B7BA4F-F598-44C4-809D-53B1FF98A871}" destId="{700E330C-D629-4F7B-8494-697CC6833FB6}" srcOrd="3" destOrd="0" presId="urn:microsoft.com/office/officeart/2005/8/layout/radial4"/>
    <dgm:cxn modelId="{7FDC74BF-8373-4B2E-98C4-A681628CDC87}" type="presParOf" srcId="{91B7BA4F-F598-44C4-809D-53B1FF98A871}" destId="{97DF6F49-07F7-4F7A-BFF6-CFCFD66215B0}" srcOrd="4" destOrd="0" presId="urn:microsoft.com/office/officeart/2005/8/layout/radial4"/>
    <dgm:cxn modelId="{5B5BD5E1-D0F8-4A3D-AA75-53C23DCB4689}" type="presParOf" srcId="{91B7BA4F-F598-44C4-809D-53B1FF98A871}" destId="{850F7FEC-DE2A-477D-88FE-BCCBDFCE6345}" srcOrd="5" destOrd="0" presId="urn:microsoft.com/office/officeart/2005/8/layout/radial4"/>
    <dgm:cxn modelId="{5AC1576C-FDB7-4CA6-AC1B-FA42DA46712A}" type="presParOf" srcId="{91B7BA4F-F598-44C4-809D-53B1FF98A871}" destId="{2BA6C7FA-C0CE-44EC-90BC-C88897BB056D}" srcOrd="6" destOrd="0" presId="urn:microsoft.com/office/officeart/2005/8/layout/radial4"/>
    <dgm:cxn modelId="{57F46FE5-F0D0-4406-90D4-51952FBCF0C6}" type="presParOf" srcId="{91B7BA4F-F598-44C4-809D-53B1FF98A871}" destId="{9AE5EABF-DAA3-4F43-8BFB-F4A309F34DD4}" srcOrd="7" destOrd="0" presId="urn:microsoft.com/office/officeart/2005/8/layout/radial4"/>
    <dgm:cxn modelId="{52A9B5B8-3428-477F-AD82-8C6A39C9D37A}" type="presParOf" srcId="{91B7BA4F-F598-44C4-809D-53B1FF98A871}" destId="{94361880-3B9C-4903-A783-70B142580DA8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5CA8F6A-A719-4DC8-94AC-BDB5570A48AD}" type="doc">
      <dgm:prSet loTypeId="urn:microsoft.com/office/officeart/2005/8/layout/process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250B9D5-EA85-4EE2-AC01-4AB4C1983EE1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sz="3000" b="0" i="0" dirty="0" smtClean="0"/>
        </a:p>
        <a:p>
          <a:endParaRPr lang="ru-RU" sz="2800" b="1" i="0" dirty="0" smtClean="0">
            <a:latin typeface="Arial" pitchFamily="34" charset="0"/>
            <a:cs typeface="Arial" pitchFamily="34" charset="0"/>
          </a:endParaRPr>
        </a:p>
        <a:p>
          <a:r>
            <a:rPr lang="ru-RU" sz="2600" b="1" dirty="0" smtClean="0">
              <a:latin typeface="Arial" pitchFamily="34" charset="0"/>
              <a:cs typeface="Arial" pitchFamily="34" charset="0"/>
            </a:rPr>
            <a:t>ЗВЕЗДНЫМИ ТАБЛИЦАМИ УЛУГБЕКА ПОЛЬЗУЮТСЯ АСТРОНОМЫ И СЕГОДНЯ</a:t>
          </a:r>
          <a:r>
            <a:rPr lang="ru-RU" sz="3000" dirty="0" smtClean="0"/>
            <a:t/>
          </a:r>
          <a:br>
            <a:rPr lang="ru-RU" sz="3000" dirty="0" smtClean="0"/>
          </a:br>
          <a:r>
            <a:rPr lang="ru-RU" sz="3000" dirty="0" smtClean="0"/>
            <a:t/>
          </a:r>
          <a:br>
            <a:rPr lang="ru-RU" sz="3000" dirty="0" smtClean="0"/>
          </a:br>
          <a:endParaRPr lang="ru-RU" sz="30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AADE0474-5764-459F-99B6-2BDA66DC5548}" type="parTrans" cxnId="{2FEBE147-C046-4010-952E-CD32E4E9D31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2E677265-4466-4F62-828C-C111B714D3F4}" type="sibTrans" cxnId="{2FEBE147-C046-4010-952E-CD32E4E9D31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43E57AEC-1EDD-4438-A62F-C30FDCFED2B1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sz="2800" b="0" i="0" dirty="0" smtClean="0">
            <a:latin typeface="Arial" pitchFamily="34" charset="0"/>
            <a:cs typeface="Arial" pitchFamily="34" charset="0"/>
          </a:endParaRPr>
        </a:p>
        <a:p>
          <a:endParaRPr lang="ru-RU" sz="2800" b="1" i="0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r>
            <a:rPr lang="ru-RU" sz="2600" b="1" i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УЛУГБЕК БЫЛ ПОКРОВИТЕЛЕМ НАУКИ, ВЕЛИКИМ ГОСУДАРСТВЕННЫМ ДЕЯТЕЛЕМИ, ВЕЛИКИМ УЧЕНЫМ </a:t>
          </a:r>
          <a:r>
            <a:rPr lang="ru-RU" sz="2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/>
          </a:r>
          <a:br>
            <a:rPr lang="ru-RU" sz="2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</a:br>
          <a:r>
            <a:rPr lang="ru-RU" sz="2800" dirty="0" smtClean="0">
              <a:latin typeface="Arial" pitchFamily="34" charset="0"/>
              <a:cs typeface="Arial" pitchFamily="34" charset="0"/>
            </a:rPr>
            <a:t/>
          </a:r>
          <a:br>
            <a:rPr lang="ru-RU" sz="2800" dirty="0" smtClean="0">
              <a:latin typeface="Arial" pitchFamily="34" charset="0"/>
              <a:cs typeface="Arial" pitchFamily="34" charset="0"/>
            </a:rPr>
          </a:br>
          <a:r>
            <a:rPr lang="ru-RU" sz="1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/>
          </a:r>
          <a:br>
            <a:rPr lang="ru-RU" sz="1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</a:br>
          <a:r>
            <a:rPr lang="ru-RU" sz="9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/>
          </a:r>
          <a:br>
            <a:rPr lang="ru-RU" sz="9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</a:br>
          <a:endParaRPr lang="ru-RU" sz="700" dirty="0"/>
        </a:p>
      </dgm:t>
    </dgm:pt>
    <dgm:pt modelId="{C251C192-5283-4D19-AB6B-93651302AD76}" type="parTrans" cxnId="{95DE297A-6179-4616-AA38-F76661A55ADF}">
      <dgm:prSet/>
      <dgm:spPr/>
      <dgm:t>
        <a:bodyPr/>
        <a:lstStyle/>
        <a:p>
          <a:endParaRPr lang="ru-RU"/>
        </a:p>
      </dgm:t>
    </dgm:pt>
    <dgm:pt modelId="{766C9DEA-7951-4FAE-BBB5-1B94CF6F80A5}" type="sibTrans" cxnId="{95DE297A-6179-4616-AA38-F76661A55ADF}">
      <dgm:prSet/>
      <dgm:spPr/>
      <dgm:t>
        <a:bodyPr/>
        <a:lstStyle/>
        <a:p>
          <a:endParaRPr lang="ru-RU"/>
        </a:p>
      </dgm:t>
    </dgm:pt>
    <dgm:pt modelId="{34C554AD-4B28-476B-95D7-33DFCEA91053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sz="2800" b="1" i="0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r>
            <a:rPr lang="ru-RU" sz="2600" b="1" i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УЛУГБЕК ЗАСЛУЖИЛ УВАЖЕНИЕ И ДОВЕРИЕ СВОИХ УЧЕНИКОВ</a:t>
          </a:r>
          <a:r>
            <a:rPr lang="ru-RU" sz="2800" dirty="0" smtClean="0">
              <a:solidFill>
                <a:schemeClr val="tx1"/>
              </a:solidFill>
            </a:rPr>
            <a:t/>
          </a:r>
          <a:br>
            <a:rPr lang="ru-RU" sz="2800" dirty="0" smtClean="0">
              <a:solidFill>
                <a:schemeClr val="tx1"/>
              </a:solidFill>
            </a:rPr>
          </a:br>
          <a:r>
            <a:rPr lang="ru-RU" sz="1000" dirty="0" smtClean="0"/>
            <a:t/>
          </a:r>
          <a:br>
            <a:rPr lang="ru-RU" sz="1000" dirty="0" smtClean="0"/>
          </a:br>
          <a:endParaRPr lang="ru-RU" sz="1000" dirty="0"/>
        </a:p>
      </dgm:t>
    </dgm:pt>
    <dgm:pt modelId="{075C2D7D-DC3A-43AC-9720-BE16EE5862A8}" type="parTrans" cxnId="{E6B94EC7-438D-4E0F-B053-E92CAFF82BD5}">
      <dgm:prSet/>
      <dgm:spPr/>
      <dgm:t>
        <a:bodyPr/>
        <a:lstStyle/>
        <a:p>
          <a:endParaRPr lang="ru-RU"/>
        </a:p>
      </dgm:t>
    </dgm:pt>
    <dgm:pt modelId="{FC982414-0716-4367-8823-4331668FECD5}" type="sibTrans" cxnId="{E6B94EC7-438D-4E0F-B053-E92CAFF82BD5}">
      <dgm:prSet/>
      <dgm:spPr/>
      <dgm:t>
        <a:bodyPr/>
        <a:lstStyle/>
        <a:p>
          <a:endParaRPr lang="ru-RU"/>
        </a:p>
      </dgm:t>
    </dgm:pt>
    <dgm:pt modelId="{AE2F3D0E-5C34-49C1-A0A9-F5AF47F7304B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sz="2800" b="1" i="0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r>
            <a:rPr lang="ru-RU" sz="2600" b="1" i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В АКАДЕМИИ УЛУГБЕКА ВЕЛИСЬ НАУЧНЫЕ РАБОТЫ В РАЗЛИЧНЫХ СФЕРАХ НАУКИ</a:t>
          </a:r>
          <a:r>
            <a:rPr lang="ru-RU" sz="2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/>
          </a:r>
          <a:br>
            <a:rPr lang="ru-RU" sz="2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</a:br>
          <a:r>
            <a:rPr lang="ru-RU" sz="1050" dirty="0" smtClean="0"/>
            <a:t/>
          </a:r>
          <a:br>
            <a:rPr lang="ru-RU" sz="1050" dirty="0" smtClean="0"/>
          </a:br>
          <a:endParaRPr lang="ru-RU" sz="1050" dirty="0"/>
        </a:p>
      </dgm:t>
    </dgm:pt>
    <dgm:pt modelId="{DCDB26C9-1994-4A9C-AE7E-3D5AD1B59E91}" type="parTrans" cxnId="{07BD17E6-6584-4766-B6F0-06107AF683B6}">
      <dgm:prSet/>
      <dgm:spPr/>
      <dgm:t>
        <a:bodyPr/>
        <a:lstStyle/>
        <a:p>
          <a:endParaRPr lang="ru-RU"/>
        </a:p>
      </dgm:t>
    </dgm:pt>
    <dgm:pt modelId="{1C2F78B9-5F9B-4679-A4EF-DEC39EAC0001}" type="sibTrans" cxnId="{07BD17E6-6584-4766-B6F0-06107AF683B6}">
      <dgm:prSet/>
      <dgm:spPr/>
      <dgm:t>
        <a:bodyPr/>
        <a:lstStyle/>
        <a:p>
          <a:endParaRPr lang="ru-RU"/>
        </a:p>
      </dgm:t>
    </dgm:pt>
    <dgm:pt modelId="{3585DE3E-8393-4327-AFFD-E13C9628C698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600" b="1" i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АКАДЕМИЯ УЛУГБЕКА, СПОСОБСТВОВАЛА ФОРМИРОВАНИЮ ВЕЛИКИХ УЧЕНЫХ, ПОВЫШЕНИЮ НАУЧНОГО ПОТЕНЦИАЛА В ПЕРИОД ПРАВЛЕНИЯ УЛУГБЕКА </a:t>
          </a:r>
          <a:r>
            <a:rPr lang="ru-RU" sz="2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/>
          </a:r>
          <a:br>
            <a:rPr lang="ru-RU" sz="2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</a:br>
          <a:r>
            <a:rPr lang="ru-RU" sz="900" dirty="0" smtClean="0">
              <a:solidFill>
                <a:schemeClr val="tx1"/>
              </a:solidFill>
            </a:rPr>
            <a:t/>
          </a:r>
          <a:br>
            <a:rPr lang="ru-RU" sz="900" dirty="0" smtClean="0">
              <a:solidFill>
                <a:schemeClr val="tx1"/>
              </a:solidFill>
            </a:rPr>
          </a:br>
          <a:endParaRPr lang="ru-RU" sz="600" dirty="0"/>
        </a:p>
      </dgm:t>
    </dgm:pt>
    <dgm:pt modelId="{40D970BA-33CE-4CD9-9CFF-DB5722FF346E}" type="parTrans" cxnId="{B76164FD-4740-493B-88E5-B4A53FDF45CB}">
      <dgm:prSet/>
      <dgm:spPr/>
      <dgm:t>
        <a:bodyPr/>
        <a:lstStyle/>
        <a:p>
          <a:endParaRPr lang="ru-RU"/>
        </a:p>
      </dgm:t>
    </dgm:pt>
    <dgm:pt modelId="{08EA6E84-BCAD-40AF-805F-17A7A24EA3DD}" type="sibTrans" cxnId="{B76164FD-4740-493B-88E5-B4A53FDF45CB}">
      <dgm:prSet/>
      <dgm:spPr/>
      <dgm:t>
        <a:bodyPr/>
        <a:lstStyle/>
        <a:p>
          <a:endParaRPr lang="ru-RU"/>
        </a:p>
      </dgm:t>
    </dgm:pt>
    <dgm:pt modelId="{71FD606C-BDF9-431F-B036-6ACA5D71E9FB}" type="pres">
      <dgm:prSet presAssocID="{55CA8F6A-A719-4DC8-94AC-BDB5570A48AD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AC0AB87-7150-43CA-83EA-FA8FF4B43459}" type="pres">
      <dgm:prSet presAssocID="{43E57AEC-1EDD-4438-A62F-C30FDCFED2B1}" presName="node" presStyleLbl="node1" presStyleIdx="0" presStyleCnt="5" custScaleX="420520" custScaleY="93727" custLinFactNeighborX="1386" custLinFactNeighborY="504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57DD05-37BC-42F7-AFC4-6615A722608D}" type="pres">
      <dgm:prSet presAssocID="{766C9DEA-7951-4FAE-BBB5-1B94CF6F80A5}" presName="sibTrans" presStyleLbl="sibTrans2D1" presStyleIdx="0" presStyleCnt="4"/>
      <dgm:spPr/>
      <dgm:t>
        <a:bodyPr/>
        <a:lstStyle/>
        <a:p>
          <a:endParaRPr lang="ru-RU"/>
        </a:p>
      </dgm:t>
    </dgm:pt>
    <dgm:pt modelId="{69CAD61A-26AE-4329-BB89-544AD4AABA55}" type="pres">
      <dgm:prSet presAssocID="{766C9DEA-7951-4FAE-BBB5-1B94CF6F80A5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2123C5CF-6E31-41AC-870A-61104D50A28C}" type="pres">
      <dgm:prSet presAssocID="{34C554AD-4B28-476B-95D7-33DFCEA91053}" presName="node" presStyleLbl="node1" presStyleIdx="1" presStyleCnt="5" custScaleX="423036" custScaleY="672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EC7324-70CE-48B5-A75E-55B03A9A9168}" type="pres">
      <dgm:prSet presAssocID="{FC982414-0716-4367-8823-4331668FECD5}" presName="sibTrans" presStyleLbl="sibTrans2D1" presStyleIdx="1" presStyleCnt="4"/>
      <dgm:spPr/>
      <dgm:t>
        <a:bodyPr/>
        <a:lstStyle/>
        <a:p>
          <a:endParaRPr lang="ru-RU"/>
        </a:p>
      </dgm:t>
    </dgm:pt>
    <dgm:pt modelId="{40FF6394-F157-46F7-A216-4B45CE6DA062}" type="pres">
      <dgm:prSet presAssocID="{FC982414-0716-4367-8823-4331668FECD5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E6B79375-FB84-4CD5-BC38-609986DB889E}" type="pres">
      <dgm:prSet presAssocID="{AE2F3D0E-5C34-49C1-A0A9-F5AF47F7304B}" presName="node" presStyleLbl="node1" presStyleIdx="2" presStyleCnt="5" custScaleX="423036" custScaleY="99262" custLinFactNeighborX="-2850" custLinFactNeighborY="-36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1F7DBF-42E0-4F77-B384-79FED335E6ED}" type="pres">
      <dgm:prSet presAssocID="{1C2F78B9-5F9B-4679-A4EF-DEC39EAC0001}" presName="sibTrans" presStyleLbl="sibTrans2D1" presStyleIdx="2" presStyleCnt="4"/>
      <dgm:spPr/>
      <dgm:t>
        <a:bodyPr/>
        <a:lstStyle/>
        <a:p>
          <a:endParaRPr lang="ru-RU"/>
        </a:p>
      </dgm:t>
    </dgm:pt>
    <dgm:pt modelId="{2D4261D9-31F5-48E0-B63E-4F3CE0E1D82A}" type="pres">
      <dgm:prSet presAssocID="{1C2F78B9-5F9B-4679-A4EF-DEC39EAC0001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5B5857F5-F7A6-47BF-8CBE-69D551852AA6}" type="pres">
      <dgm:prSet presAssocID="{3585DE3E-8393-4327-AFFD-E13C9628C698}" presName="node" presStyleLbl="node1" presStyleIdx="3" presStyleCnt="5" custScaleX="417748" custScaleY="1429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914B9D-7C05-4B65-83A1-7525997B1785}" type="pres">
      <dgm:prSet presAssocID="{08EA6E84-BCAD-40AF-805F-17A7A24EA3DD}" presName="sibTrans" presStyleLbl="sibTrans2D1" presStyleIdx="3" presStyleCnt="4" custAng="444306" custScaleX="129602"/>
      <dgm:spPr/>
      <dgm:t>
        <a:bodyPr/>
        <a:lstStyle/>
        <a:p>
          <a:endParaRPr lang="ru-RU"/>
        </a:p>
      </dgm:t>
    </dgm:pt>
    <dgm:pt modelId="{DBA940BA-A9AE-4DEE-B929-CDB9C4418F12}" type="pres">
      <dgm:prSet presAssocID="{08EA6E84-BCAD-40AF-805F-17A7A24EA3DD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D92AB306-7E3D-477C-9D22-FDE42D09E422}" type="pres">
      <dgm:prSet presAssocID="{C250B9D5-EA85-4EE2-AC01-4AB4C1983EE1}" presName="node" presStyleLbl="node1" presStyleIdx="4" presStyleCnt="5" custScaleX="423036" custLinFactNeighborY="28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7830741-8556-4C70-BBAB-6F77E4B732F2}" type="presOf" srcId="{1C2F78B9-5F9B-4679-A4EF-DEC39EAC0001}" destId="{471F7DBF-42E0-4F77-B384-79FED335E6ED}" srcOrd="0" destOrd="0" presId="urn:microsoft.com/office/officeart/2005/8/layout/process2"/>
    <dgm:cxn modelId="{249092D3-9CC1-400E-958C-F2868D5882BE}" type="presOf" srcId="{1C2F78B9-5F9B-4679-A4EF-DEC39EAC0001}" destId="{2D4261D9-31F5-48E0-B63E-4F3CE0E1D82A}" srcOrd="1" destOrd="0" presId="urn:microsoft.com/office/officeart/2005/8/layout/process2"/>
    <dgm:cxn modelId="{77D3686D-C3B9-4B0F-B46B-E160BC4431CB}" type="presOf" srcId="{08EA6E84-BCAD-40AF-805F-17A7A24EA3DD}" destId="{BC914B9D-7C05-4B65-83A1-7525997B1785}" srcOrd="0" destOrd="0" presId="urn:microsoft.com/office/officeart/2005/8/layout/process2"/>
    <dgm:cxn modelId="{2FEBE147-C046-4010-952E-CD32E4E9D311}" srcId="{55CA8F6A-A719-4DC8-94AC-BDB5570A48AD}" destId="{C250B9D5-EA85-4EE2-AC01-4AB4C1983EE1}" srcOrd="4" destOrd="0" parTransId="{AADE0474-5764-459F-99B6-2BDA66DC5548}" sibTransId="{2E677265-4466-4F62-828C-C111B714D3F4}"/>
    <dgm:cxn modelId="{A66999D1-FEE5-4D48-BE5F-E1147AF9A7D2}" type="presOf" srcId="{3585DE3E-8393-4327-AFFD-E13C9628C698}" destId="{5B5857F5-F7A6-47BF-8CBE-69D551852AA6}" srcOrd="0" destOrd="0" presId="urn:microsoft.com/office/officeart/2005/8/layout/process2"/>
    <dgm:cxn modelId="{37257C60-BE3C-422C-9CF7-EE0FF38584B2}" type="presOf" srcId="{FC982414-0716-4367-8823-4331668FECD5}" destId="{40FF6394-F157-46F7-A216-4B45CE6DA062}" srcOrd="1" destOrd="0" presId="urn:microsoft.com/office/officeart/2005/8/layout/process2"/>
    <dgm:cxn modelId="{9A3BAF1C-D323-4207-9412-AA4E3DA42A9D}" type="presOf" srcId="{C250B9D5-EA85-4EE2-AC01-4AB4C1983EE1}" destId="{D92AB306-7E3D-477C-9D22-FDE42D09E422}" srcOrd="0" destOrd="0" presId="urn:microsoft.com/office/officeart/2005/8/layout/process2"/>
    <dgm:cxn modelId="{3409B1A6-EA42-4A7A-8CBB-61096EFE8BFD}" type="presOf" srcId="{34C554AD-4B28-476B-95D7-33DFCEA91053}" destId="{2123C5CF-6E31-41AC-870A-61104D50A28C}" srcOrd="0" destOrd="0" presId="urn:microsoft.com/office/officeart/2005/8/layout/process2"/>
    <dgm:cxn modelId="{6F03B800-B0C7-4E0B-84BD-A2249F84493F}" type="presOf" srcId="{FC982414-0716-4367-8823-4331668FECD5}" destId="{10EC7324-70CE-48B5-A75E-55B03A9A9168}" srcOrd="0" destOrd="0" presId="urn:microsoft.com/office/officeart/2005/8/layout/process2"/>
    <dgm:cxn modelId="{E80BDEF7-DF00-4D40-846A-89E520CB3316}" type="presOf" srcId="{AE2F3D0E-5C34-49C1-A0A9-F5AF47F7304B}" destId="{E6B79375-FB84-4CD5-BC38-609986DB889E}" srcOrd="0" destOrd="0" presId="urn:microsoft.com/office/officeart/2005/8/layout/process2"/>
    <dgm:cxn modelId="{B76164FD-4740-493B-88E5-B4A53FDF45CB}" srcId="{55CA8F6A-A719-4DC8-94AC-BDB5570A48AD}" destId="{3585DE3E-8393-4327-AFFD-E13C9628C698}" srcOrd="3" destOrd="0" parTransId="{40D970BA-33CE-4CD9-9CFF-DB5722FF346E}" sibTransId="{08EA6E84-BCAD-40AF-805F-17A7A24EA3DD}"/>
    <dgm:cxn modelId="{95DE297A-6179-4616-AA38-F76661A55ADF}" srcId="{55CA8F6A-A719-4DC8-94AC-BDB5570A48AD}" destId="{43E57AEC-1EDD-4438-A62F-C30FDCFED2B1}" srcOrd="0" destOrd="0" parTransId="{C251C192-5283-4D19-AB6B-93651302AD76}" sibTransId="{766C9DEA-7951-4FAE-BBB5-1B94CF6F80A5}"/>
    <dgm:cxn modelId="{121071A5-5600-4BFD-A997-039C00CB78BF}" type="presOf" srcId="{766C9DEA-7951-4FAE-BBB5-1B94CF6F80A5}" destId="{69CAD61A-26AE-4329-BB89-544AD4AABA55}" srcOrd="1" destOrd="0" presId="urn:microsoft.com/office/officeart/2005/8/layout/process2"/>
    <dgm:cxn modelId="{D1D8183C-E32F-4C5E-8991-69882B88E3E1}" type="presOf" srcId="{766C9DEA-7951-4FAE-BBB5-1B94CF6F80A5}" destId="{3B57DD05-37BC-42F7-AFC4-6615A722608D}" srcOrd="0" destOrd="0" presId="urn:microsoft.com/office/officeart/2005/8/layout/process2"/>
    <dgm:cxn modelId="{9D4B1258-AE39-47DD-908B-6C4A31EE2E22}" type="presOf" srcId="{08EA6E84-BCAD-40AF-805F-17A7A24EA3DD}" destId="{DBA940BA-A9AE-4DEE-B929-CDB9C4418F12}" srcOrd="1" destOrd="0" presId="urn:microsoft.com/office/officeart/2005/8/layout/process2"/>
    <dgm:cxn modelId="{E6B94EC7-438D-4E0F-B053-E92CAFF82BD5}" srcId="{55CA8F6A-A719-4DC8-94AC-BDB5570A48AD}" destId="{34C554AD-4B28-476B-95D7-33DFCEA91053}" srcOrd="1" destOrd="0" parTransId="{075C2D7D-DC3A-43AC-9720-BE16EE5862A8}" sibTransId="{FC982414-0716-4367-8823-4331668FECD5}"/>
    <dgm:cxn modelId="{B3326207-2A67-415D-B2B4-F7F12431325B}" type="presOf" srcId="{43E57AEC-1EDD-4438-A62F-C30FDCFED2B1}" destId="{3AC0AB87-7150-43CA-83EA-FA8FF4B43459}" srcOrd="0" destOrd="0" presId="urn:microsoft.com/office/officeart/2005/8/layout/process2"/>
    <dgm:cxn modelId="{07BD17E6-6584-4766-B6F0-06107AF683B6}" srcId="{55CA8F6A-A719-4DC8-94AC-BDB5570A48AD}" destId="{AE2F3D0E-5C34-49C1-A0A9-F5AF47F7304B}" srcOrd="2" destOrd="0" parTransId="{DCDB26C9-1994-4A9C-AE7E-3D5AD1B59E91}" sibTransId="{1C2F78B9-5F9B-4679-A4EF-DEC39EAC0001}"/>
    <dgm:cxn modelId="{58286A5B-12BF-4C2C-B646-E32B38214CB7}" type="presOf" srcId="{55CA8F6A-A719-4DC8-94AC-BDB5570A48AD}" destId="{71FD606C-BDF9-431F-B036-6ACA5D71E9FB}" srcOrd="0" destOrd="0" presId="urn:microsoft.com/office/officeart/2005/8/layout/process2"/>
    <dgm:cxn modelId="{5368713B-A423-4A04-B3DF-DF5648BC7D0E}" type="presParOf" srcId="{71FD606C-BDF9-431F-B036-6ACA5D71E9FB}" destId="{3AC0AB87-7150-43CA-83EA-FA8FF4B43459}" srcOrd="0" destOrd="0" presId="urn:microsoft.com/office/officeart/2005/8/layout/process2"/>
    <dgm:cxn modelId="{0057358D-7C65-4F31-91FA-AA39AB0F9DF4}" type="presParOf" srcId="{71FD606C-BDF9-431F-B036-6ACA5D71E9FB}" destId="{3B57DD05-37BC-42F7-AFC4-6615A722608D}" srcOrd="1" destOrd="0" presId="urn:microsoft.com/office/officeart/2005/8/layout/process2"/>
    <dgm:cxn modelId="{A4E5BDF5-737E-464D-BBB4-B715AB245293}" type="presParOf" srcId="{3B57DD05-37BC-42F7-AFC4-6615A722608D}" destId="{69CAD61A-26AE-4329-BB89-544AD4AABA55}" srcOrd="0" destOrd="0" presId="urn:microsoft.com/office/officeart/2005/8/layout/process2"/>
    <dgm:cxn modelId="{0A82CE31-0CC6-48A4-87E1-CEEE92FCD4ED}" type="presParOf" srcId="{71FD606C-BDF9-431F-B036-6ACA5D71E9FB}" destId="{2123C5CF-6E31-41AC-870A-61104D50A28C}" srcOrd="2" destOrd="0" presId="urn:microsoft.com/office/officeart/2005/8/layout/process2"/>
    <dgm:cxn modelId="{2DD8FE24-33D3-4D41-8D30-5C86CCB7EBEE}" type="presParOf" srcId="{71FD606C-BDF9-431F-B036-6ACA5D71E9FB}" destId="{10EC7324-70CE-48B5-A75E-55B03A9A9168}" srcOrd="3" destOrd="0" presId="urn:microsoft.com/office/officeart/2005/8/layout/process2"/>
    <dgm:cxn modelId="{734C98A6-A3A5-408A-A028-CD883707E9DB}" type="presParOf" srcId="{10EC7324-70CE-48B5-A75E-55B03A9A9168}" destId="{40FF6394-F157-46F7-A216-4B45CE6DA062}" srcOrd="0" destOrd="0" presId="urn:microsoft.com/office/officeart/2005/8/layout/process2"/>
    <dgm:cxn modelId="{32A1F831-B0F8-405C-818F-594F23152A98}" type="presParOf" srcId="{71FD606C-BDF9-431F-B036-6ACA5D71E9FB}" destId="{E6B79375-FB84-4CD5-BC38-609986DB889E}" srcOrd="4" destOrd="0" presId="urn:microsoft.com/office/officeart/2005/8/layout/process2"/>
    <dgm:cxn modelId="{A60AF96A-C7F5-4B3D-827A-4DF9B2DF00FA}" type="presParOf" srcId="{71FD606C-BDF9-431F-B036-6ACA5D71E9FB}" destId="{471F7DBF-42E0-4F77-B384-79FED335E6ED}" srcOrd="5" destOrd="0" presId="urn:microsoft.com/office/officeart/2005/8/layout/process2"/>
    <dgm:cxn modelId="{80CDC258-3072-4311-B345-892D949316CC}" type="presParOf" srcId="{471F7DBF-42E0-4F77-B384-79FED335E6ED}" destId="{2D4261D9-31F5-48E0-B63E-4F3CE0E1D82A}" srcOrd="0" destOrd="0" presId="urn:microsoft.com/office/officeart/2005/8/layout/process2"/>
    <dgm:cxn modelId="{68392D55-7356-4CD0-88CF-0B4008952966}" type="presParOf" srcId="{71FD606C-BDF9-431F-B036-6ACA5D71E9FB}" destId="{5B5857F5-F7A6-47BF-8CBE-69D551852AA6}" srcOrd="6" destOrd="0" presId="urn:microsoft.com/office/officeart/2005/8/layout/process2"/>
    <dgm:cxn modelId="{85F30042-9A36-4724-B007-B8A54B642D7D}" type="presParOf" srcId="{71FD606C-BDF9-431F-B036-6ACA5D71E9FB}" destId="{BC914B9D-7C05-4B65-83A1-7525997B1785}" srcOrd="7" destOrd="0" presId="urn:microsoft.com/office/officeart/2005/8/layout/process2"/>
    <dgm:cxn modelId="{DD3D0678-B1FF-43D3-8838-B675E19ED5A9}" type="presParOf" srcId="{BC914B9D-7C05-4B65-83A1-7525997B1785}" destId="{DBA940BA-A9AE-4DEE-B929-CDB9C4418F12}" srcOrd="0" destOrd="0" presId="urn:microsoft.com/office/officeart/2005/8/layout/process2"/>
    <dgm:cxn modelId="{7363D55B-9CFB-4EB6-8C60-06915E32A35D}" type="presParOf" srcId="{71FD606C-BDF9-431F-B036-6ACA5D71E9FB}" destId="{D92AB306-7E3D-477C-9D22-FDE42D09E422}" srcOrd="8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5EEE07F-D99B-442B-8401-1A6BA86472DD}">
      <dsp:nvSpPr>
        <dsp:cNvPr id="0" name=""/>
        <dsp:cNvSpPr/>
      </dsp:nvSpPr>
      <dsp:spPr>
        <a:xfrm>
          <a:off x="0" y="0"/>
          <a:ext cx="11737303" cy="149295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Многочисленные наблюдения астрономов школы Улугбека, дали возможность подготовить новые астрономические таблицы (включающие каталог 1018 звезд), пользовавшиеся большой популярностью на Востоке и на Западе</a:t>
          </a:r>
          <a:endParaRPr lang="ru-RU" sz="24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464280" y="0"/>
        <a:ext cx="9273022" cy="1492954"/>
      </dsp:txXfrm>
    </dsp:sp>
    <dsp:sp modelId="{7B3FBCBE-3BDC-4D33-A442-EE20A46AB7CE}">
      <dsp:nvSpPr>
        <dsp:cNvPr id="0" name=""/>
        <dsp:cNvSpPr/>
      </dsp:nvSpPr>
      <dsp:spPr>
        <a:xfrm>
          <a:off x="116819" y="72007"/>
          <a:ext cx="2347460" cy="134893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4C9643-AF9E-4ED6-BC68-11893D8B3535}">
      <dsp:nvSpPr>
        <dsp:cNvPr id="0" name=""/>
        <dsp:cNvSpPr/>
      </dsp:nvSpPr>
      <dsp:spPr>
        <a:xfrm>
          <a:off x="0" y="1609774"/>
          <a:ext cx="11737303" cy="145221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Среди многочисленных астрономических таблиц Улугбека большой интерес представляет таблица географических координат 683 различных городов не только Средней Азии, но России, Армении, Ирана, Ирака и даже Испании</a:t>
          </a:r>
          <a:endParaRPr lang="ru-RU" sz="24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464280" y="1609774"/>
        <a:ext cx="9273022" cy="1452219"/>
      </dsp:txXfrm>
    </dsp:sp>
    <dsp:sp modelId="{C46BE709-ADCB-4A19-9ED8-F6B1580E0DB6}">
      <dsp:nvSpPr>
        <dsp:cNvPr id="0" name=""/>
        <dsp:cNvSpPr/>
      </dsp:nvSpPr>
      <dsp:spPr>
        <a:xfrm>
          <a:off x="116819" y="1656185"/>
          <a:ext cx="2347460" cy="135939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CD6267-1ED1-4762-B455-DCEEF704F51E}">
      <dsp:nvSpPr>
        <dsp:cNvPr id="0" name=""/>
        <dsp:cNvSpPr/>
      </dsp:nvSpPr>
      <dsp:spPr>
        <a:xfrm>
          <a:off x="0" y="3187727"/>
          <a:ext cx="11737303" cy="91673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Звездный каталог самаркандских астрономов был вторым после каталога Гиппарха, составленного за 17 столетий до этого </a:t>
          </a:r>
        </a:p>
      </dsp:txBody>
      <dsp:txXfrm>
        <a:off x="2464280" y="3187727"/>
        <a:ext cx="9273022" cy="916730"/>
      </dsp:txXfrm>
    </dsp:sp>
    <dsp:sp modelId="{2A554532-88CF-48DF-9979-F5A305980D61}">
      <dsp:nvSpPr>
        <dsp:cNvPr id="0" name=""/>
        <dsp:cNvSpPr/>
      </dsp:nvSpPr>
      <dsp:spPr>
        <a:xfrm>
          <a:off x="116819" y="3178813"/>
          <a:ext cx="2347460" cy="93455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231981-5CE9-4DC6-A686-1CCFDCB31D9E}">
      <dsp:nvSpPr>
        <dsp:cNvPr id="0" name=""/>
        <dsp:cNvSpPr/>
      </dsp:nvSpPr>
      <dsp:spPr>
        <a:xfrm>
          <a:off x="0" y="4230190"/>
          <a:ext cx="11737303" cy="116819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Описал системы летосчисления у разных народов, методы определения важного для мусульман направления на Мекку, теорию движения планет.</a:t>
          </a:r>
          <a:endParaRPr lang="ru-RU" sz="2400" kern="1200" dirty="0">
            <a:solidFill>
              <a:srgbClr val="002060"/>
            </a:solidFill>
          </a:endParaRPr>
        </a:p>
      </dsp:txBody>
      <dsp:txXfrm>
        <a:off x="2464280" y="4230190"/>
        <a:ext cx="9273022" cy="1168196"/>
      </dsp:txXfrm>
    </dsp:sp>
    <dsp:sp modelId="{3B9858E6-0453-451C-A9B4-E49042E10E62}">
      <dsp:nvSpPr>
        <dsp:cNvPr id="0" name=""/>
        <dsp:cNvSpPr/>
      </dsp:nvSpPr>
      <dsp:spPr>
        <a:xfrm>
          <a:off x="116819" y="4299982"/>
          <a:ext cx="2347460" cy="102861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8A13BB9-4592-46B8-9F06-967FB2540694}">
      <dsp:nvSpPr>
        <dsp:cNvPr id="0" name=""/>
        <dsp:cNvSpPr/>
      </dsp:nvSpPr>
      <dsp:spPr>
        <a:xfrm>
          <a:off x="4427886" y="2600422"/>
          <a:ext cx="2665507" cy="2484951"/>
        </a:xfrm>
        <a:prstGeom prst="ellipse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определил</a:t>
          </a:r>
          <a:endParaRPr lang="ru-RU" sz="26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4427886" y="2600422"/>
        <a:ext cx="2665507" cy="2484951"/>
      </dsp:txXfrm>
    </dsp:sp>
    <dsp:sp modelId="{701763B8-81F4-40EC-8F61-4681F555FAF2}">
      <dsp:nvSpPr>
        <dsp:cNvPr id="0" name=""/>
        <dsp:cNvSpPr/>
      </dsp:nvSpPr>
      <dsp:spPr>
        <a:xfrm rot="11700000">
          <a:off x="2641448" y="2890006"/>
          <a:ext cx="1768985" cy="708211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8CF6DA-A62D-4C63-BF44-B6C6D20A8C5C}">
      <dsp:nvSpPr>
        <dsp:cNvPr id="0" name=""/>
        <dsp:cNvSpPr/>
      </dsp:nvSpPr>
      <dsp:spPr>
        <a:xfrm>
          <a:off x="1491234" y="2070907"/>
          <a:ext cx="2360703" cy="188856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наклон  к экватору</a:t>
          </a:r>
          <a:endParaRPr lang="ru-RU" sz="2600" kern="1200" dirty="0">
            <a:solidFill>
              <a:schemeClr val="tx1"/>
            </a:solidFill>
          </a:endParaRPr>
        </a:p>
      </dsp:txBody>
      <dsp:txXfrm>
        <a:off x="1491234" y="2070907"/>
        <a:ext cx="2360703" cy="1888562"/>
      </dsp:txXfrm>
    </dsp:sp>
    <dsp:sp modelId="{700E330C-D629-4F7B-8494-697CC6833FB6}">
      <dsp:nvSpPr>
        <dsp:cNvPr id="0" name=""/>
        <dsp:cNvSpPr/>
      </dsp:nvSpPr>
      <dsp:spPr>
        <a:xfrm rot="14700000">
          <a:off x="3879631" y="1421493"/>
          <a:ext cx="1834023" cy="708211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DF6F49-07F7-4F7A-BFF6-CFCFD66215B0}">
      <dsp:nvSpPr>
        <dsp:cNvPr id="0" name=""/>
        <dsp:cNvSpPr/>
      </dsp:nvSpPr>
      <dsp:spPr>
        <a:xfrm>
          <a:off x="3228745" y="223"/>
          <a:ext cx="2360703" cy="188856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измерил координаты светил</a:t>
          </a:r>
          <a:endParaRPr lang="ru-RU" sz="2600" kern="1200" dirty="0">
            <a:solidFill>
              <a:schemeClr val="tx1"/>
            </a:solidFill>
          </a:endParaRPr>
        </a:p>
      </dsp:txBody>
      <dsp:txXfrm>
        <a:off x="3228745" y="223"/>
        <a:ext cx="2360703" cy="1888562"/>
      </dsp:txXfrm>
    </dsp:sp>
    <dsp:sp modelId="{850F7FEC-DE2A-477D-88FE-BCCBDFCE6345}">
      <dsp:nvSpPr>
        <dsp:cNvPr id="0" name=""/>
        <dsp:cNvSpPr/>
      </dsp:nvSpPr>
      <dsp:spPr>
        <a:xfrm rot="17700000">
          <a:off x="5807625" y="1421493"/>
          <a:ext cx="1834023" cy="708211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A6C7FA-C0CE-44EC-90BC-C88897BB056D}">
      <dsp:nvSpPr>
        <dsp:cNvPr id="0" name=""/>
        <dsp:cNvSpPr/>
      </dsp:nvSpPr>
      <dsp:spPr>
        <a:xfrm>
          <a:off x="5691275" y="223"/>
          <a:ext cx="2841814" cy="188856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положение точки весеннего равноденствия</a:t>
          </a:r>
          <a:endParaRPr lang="ru-RU" sz="2600" kern="1200" dirty="0">
            <a:solidFill>
              <a:schemeClr val="tx1"/>
            </a:solidFill>
          </a:endParaRPr>
        </a:p>
      </dsp:txBody>
      <dsp:txXfrm>
        <a:off x="5691275" y="223"/>
        <a:ext cx="2841814" cy="1888562"/>
      </dsp:txXfrm>
    </dsp:sp>
    <dsp:sp modelId="{9AE5EABF-DAA3-4F43-8BFB-F4A309F34DD4}">
      <dsp:nvSpPr>
        <dsp:cNvPr id="0" name=""/>
        <dsp:cNvSpPr/>
      </dsp:nvSpPr>
      <dsp:spPr>
        <a:xfrm rot="20700000">
          <a:off x="7110846" y="2890006"/>
          <a:ext cx="1768985" cy="708211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361880-3B9C-4903-A783-70B142580DA8}">
      <dsp:nvSpPr>
        <dsp:cNvPr id="0" name=""/>
        <dsp:cNvSpPr/>
      </dsp:nvSpPr>
      <dsp:spPr>
        <a:xfrm>
          <a:off x="7669341" y="2070907"/>
          <a:ext cx="2360703" cy="188856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составил таблицы для вычисления затмений </a:t>
          </a:r>
          <a:endParaRPr lang="ru-RU" sz="2600" kern="1200" dirty="0">
            <a:solidFill>
              <a:schemeClr val="tx1"/>
            </a:solidFill>
          </a:endParaRPr>
        </a:p>
      </dsp:txBody>
      <dsp:txXfrm>
        <a:off x="7669341" y="2070907"/>
        <a:ext cx="2360703" cy="1888562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AC0AB87-7150-43CA-83EA-FA8FF4B43459}">
      <dsp:nvSpPr>
        <dsp:cNvPr id="0" name=""/>
        <dsp:cNvSpPr/>
      </dsp:nvSpPr>
      <dsp:spPr>
        <a:xfrm>
          <a:off x="68522" y="218854"/>
          <a:ext cx="11452757" cy="791761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b="0" i="0" kern="1200" dirty="0" smtClean="0">
            <a:latin typeface="Arial" pitchFamily="34" charset="0"/>
            <a:cs typeface="Arial" pitchFamily="34" charset="0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b="1" i="0" kern="1200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i="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УЛУГБЕК БЫЛ ПОКРОВИТЕЛЕМ НАУКИ, ВЕЛИКИМ ГОСУДАРСТВЕННЫМ ДЕЯТЕЛЕМИ, ВЕЛИКИМ УЧЕНЫМ </a:t>
          </a:r>
          <a:r>
            <a:rPr lang="ru-RU" sz="28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/>
          </a:r>
          <a:br>
            <a:rPr lang="ru-RU" sz="28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</a:br>
          <a:r>
            <a:rPr lang="ru-RU" sz="2800" kern="1200" dirty="0" smtClean="0">
              <a:latin typeface="Arial" pitchFamily="34" charset="0"/>
              <a:cs typeface="Arial" pitchFamily="34" charset="0"/>
            </a:rPr>
            <a:t/>
          </a:r>
          <a:br>
            <a:rPr lang="ru-RU" sz="2800" kern="1200" dirty="0" smtClean="0">
              <a:latin typeface="Arial" pitchFamily="34" charset="0"/>
              <a:cs typeface="Arial" pitchFamily="34" charset="0"/>
            </a:rPr>
          </a:br>
          <a:r>
            <a:rPr lang="ru-RU" sz="18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/>
          </a:r>
          <a:br>
            <a:rPr lang="ru-RU" sz="18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</a:br>
          <a:r>
            <a:rPr lang="ru-RU" sz="9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/>
          </a:r>
          <a:br>
            <a:rPr lang="ru-RU" sz="9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</a:br>
          <a:endParaRPr lang="ru-RU" sz="700" kern="1200" dirty="0"/>
        </a:p>
      </dsp:txBody>
      <dsp:txXfrm>
        <a:off x="68522" y="218854"/>
        <a:ext cx="11452757" cy="791761"/>
      </dsp:txXfrm>
    </dsp:sp>
    <dsp:sp modelId="{3B57DD05-37BC-42F7-AFC4-6615A722608D}">
      <dsp:nvSpPr>
        <dsp:cNvPr id="0" name=""/>
        <dsp:cNvSpPr/>
      </dsp:nvSpPr>
      <dsp:spPr>
        <a:xfrm rot="5532422">
          <a:off x="5697135" y="925108"/>
          <a:ext cx="156958" cy="3801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 rot="5532422">
        <a:off x="5697135" y="925108"/>
        <a:ext cx="156958" cy="380138"/>
      </dsp:txXfrm>
    </dsp:sp>
    <dsp:sp modelId="{2123C5CF-6E31-41AC-870A-61104D50A28C}">
      <dsp:nvSpPr>
        <dsp:cNvPr id="0" name=""/>
        <dsp:cNvSpPr/>
      </dsp:nvSpPr>
      <dsp:spPr>
        <a:xfrm>
          <a:off x="0" y="1219738"/>
          <a:ext cx="11521280" cy="56800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b="1" i="0" kern="1200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i="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УЛУГБЕК ЗАСЛУЖИЛ УВАЖЕНИЕ И ДОВЕРИЕ СВОИХ УЧЕНИКОВ</a:t>
          </a:r>
          <a:r>
            <a:rPr lang="ru-RU" sz="2800" kern="1200" dirty="0" smtClean="0">
              <a:solidFill>
                <a:schemeClr val="tx1"/>
              </a:solidFill>
            </a:rPr>
            <a:t/>
          </a:r>
          <a:br>
            <a:rPr lang="ru-RU" sz="2800" kern="1200" dirty="0" smtClean="0">
              <a:solidFill>
                <a:schemeClr val="tx1"/>
              </a:solidFill>
            </a:rPr>
          </a:br>
          <a:r>
            <a:rPr lang="ru-RU" sz="1000" kern="1200" dirty="0" smtClean="0"/>
            <a:t/>
          </a:r>
          <a:br>
            <a:rPr lang="ru-RU" sz="1000" kern="1200" dirty="0" smtClean="0"/>
          </a:br>
          <a:endParaRPr lang="ru-RU" sz="1000" kern="1200" dirty="0"/>
        </a:p>
      </dsp:txBody>
      <dsp:txXfrm>
        <a:off x="0" y="1219738"/>
        <a:ext cx="11521280" cy="568003"/>
      </dsp:txXfrm>
    </dsp:sp>
    <dsp:sp modelId="{10EC7324-70CE-48B5-A75E-55B03A9A9168}">
      <dsp:nvSpPr>
        <dsp:cNvPr id="0" name=""/>
        <dsp:cNvSpPr/>
      </dsp:nvSpPr>
      <dsp:spPr>
        <a:xfrm rot="5400000">
          <a:off x="5608098" y="1801061"/>
          <a:ext cx="305083" cy="3801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 rot="5400000">
        <a:off x="5608098" y="1801061"/>
        <a:ext cx="305083" cy="380138"/>
      </dsp:txXfrm>
    </dsp:sp>
    <dsp:sp modelId="{E6B79375-FB84-4CD5-BC38-609986DB889E}">
      <dsp:nvSpPr>
        <dsp:cNvPr id="0" name=""/>
        <dsp:cNvSpPr/>
      </dsp:nvSpPr>
      <dsp:spPr>
        <a:xfrm>
          <a:off x="0" y="2194520"/>
          <a:ext cx="11521280" cy="83851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b="1" i="0" kern="1200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i="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В АКАДЕМИИ УЛУГБЕКА ВЕЛИСЬ НАУЧНЫЕ РАБОТЫ В РАЗЛИЧНЫХ СФЕРАХ НАУКИ</a:t>
          </a:r>
          <a:r>
            <a:rPr lang="ru-RU" sz="28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/>
          </a:r>
          <a:br>
            <a:rPr lang="ru-RU" sz="28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</a:br>
          <a:r>
            <a:rPr lang="ru-RU" sz="1050" kern="1200" dirty="0" smtClean="0"/>
            <a:t/>
          </a:r>
          <a:br>
            <a:rPr lang="ru-RU" sz="1050" kern="1200" dirty="0" smtClean="0"/>
          </a:br>
          <a:endParaRPr lang="ru-RU" sz="1050" kern="1200" dirty="0"/>
        </a:p>
      </dsp:txBody>
      <dsp:txXfrm>
        <a:off x="0" y="2194520"/>
        <a:ext cx="11521280" cy="838518"/>
      </dsp:txXfrm>
    </dsp:sp>
    <dsp:sp modelId="{471F7DBF-42E0-4F77-B384-79FED335E6ED}">
      <dsp:nvSpPr>
        <dsp:cNvPr id="0" name=""/>
        <dsp:cNvSpPr/>
      </dsp:nvSpPr>
      <dsp:spPr>
        <a:xfrm rot="5400000">
          <a:off x="5596399" y="3061956"/>
          <a:ext cx="328481" cy="3801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 rot="5400000">
        <a:off x="5596399" y="3061956"/>
        <a:ext cx="328481" cy="380138"/>
      </dsp:txXfrm>
    </dsp:sp>
    <dsp:sp modelId="{5B5857F5-F7A6-47BF-8CBE-69D551852AA6}">
      <dsp:nvSpPr>
        <dsp:cNvPr id="0" name=""/>
        <dsp:cNvSpPr/>
      </dsp:nvSpPr>
      <dsp:spPr>
        <a:xfrm>
          <a:off x="72008" y="3471013"/>
          <a:ext cx="11377262" cy="120727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i="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АКАДЕМИЯ УЛУГБЕКА, СПОСОБСТВОВАЛА ФОРМИРОВАНИЮ ВЕЛИКИХ УЧЕНЫХ, ПОВЫШЕНИЮ НАУЧНОГО ПОТЕНЦИАЛА В ПЕРИОД ПРАВЛЕНИЯ УЛУГБЕКА </a:t>
          </a:r>
          <a:r>
            <a:rPr lang="ru-RU" sz="28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/>
          </a:r>
          <a:br>
            <a:rPr lang="ru-RU" sz="28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</a:br>
          <a:r>
            <a:rPr lang="ru-RU" sz="900" kern="1200" dirty="0" smtClean="0">
              <a:solidFill>
                <a:schemeClr val="tx1"/>
              </a:solidFill>
            </a:rPr>
            <a:t/>
          </a:r>
          <a:br>
            <a:rPr lang="ru-RU" sz="900" kern="1200" dirty="0" smtClean="0">
              <a:solidFill>
                <a:schemeClr val="tx1"/>
              </a:solidFill>
            </a:rPr>
          </a:br>
          <a:endParaRPr lang="ru-RU" sz="600" kern="1200" dirty="0"/>
        </a:p>
      </dsp:txBody>
      <dsp:txXfrm>
        <a:off x="72008" y="3471013"/>
        <a:ext cx="11377262" cy="1207270"/>
      </dsp:txXfrm>
    </dsp:sp>
    <dsp:sp modelId="{BC914B9D-7C05-4B65-83A1-7525997B1785}">
      <dsp:nvSpPr>
        <dsp:cNvPr id="0" name=""/>
        <dsp:cNvSpPr/>
      </dsp:nvSpPr>
      <dsp:spPr>
        <a:xfrm rot="5844306">
          <a:off x="5552639" y="4702203"/>
          <a:ext cx="416000" cy="3801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 rot="5844306">
        <a:off x="5552639" y="4702203"/>
        <a:ext cx="416000" cy="380138"/>
      </dsp:txXfrm>
    </dsp:sp>
    <dsp:sp modelId="{D92AB306-7E3D-477C-9D22-FDE42D09E422}">
      <dsp:nvSpPr>
        <dsp:cNvPr id="0" name=""/>
        <dsp:cNvSpPr/>
      </dsp:nvSpPr>
      <dsp:spPr>
        <a:xfrm>
          <a:off x="0" y="5106261"/>
          <a:ext cx="11521280" cy="84475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b="0" i="0" kern="1200" dirty="0" smtClean="0"/>
        </a:p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b="1" i="0" kern="1200" dirty="0" smtClean="0">
            <a:latin typeface="Arial" pitchFamily="34" charset="0"/>
            <a:cs typeface="Arial" pitchFamily="34" charset="0"/>
          </a:endParaRPr>
        </a:p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latin typeface="Arial" pitchFamily="34" charset="0"/>
              <a:cs typeface="Arial" pitchFamily="34" charset="0"/>
            </a:rPr>
            <a:t>ЗВЕЗДНЫМИ ТАБЛИЦАМИ УЛУГБЕКА ПОЛЬЗУЮТСЯ АСТРОНОМЫ И СЕГОДНЯ</a:t>
          </a:r>
          <a:r>
            <a:rPr lang="ru-RU" sz="3000" kern="1200" dirty="0" smtClean="0"/>
            <a:t/>
          </a:r>
          <a:br>
            <a:rPr lang="ru-RU" sz="3000" kern="1200" dirty="0" smtClean="0"/>
          </a:br>
          <a:r>
            <a:rPr lang="ru-RU" sz="3000" kern="1200" dirty="0" smtClean="0"/>
            <a:t/>
          </a:r>
          <a:br>
            <a:rPr lang="ru-RU" sz="3000" kern="1200" dirty="0" smtClean="0"/>
          </a:br>
          <a:endParaRPr lang="ru-RU" sz="30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0" y="5106261"/>
        <a:ext cx="11521280" cy="8447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D7A6E6-2BEB-4289-8C48-E149BD835215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32F52-5376-4195-AFB7-B4B9DCBDA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13798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1082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16252783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01177842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5293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5293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558863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1" y="280618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12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12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12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51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4232179796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9243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5645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90658651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55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68445619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2334245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805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805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2193573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82092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12016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706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320262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79346977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700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5A1CB-DE4E-4E95-B4AD-60ED9AE334D2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700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700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304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7" r:id="rId14"/>
  </p:sldLayoutIdLst>
  <p:transition spd="slow">
    <p:cover dir="r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s55.radikal.ru/i150/0904/f4/afea835b67e3.jpg" TargetMode="Externa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hyperlink" Target="https://fs.znanio.ru/methodology/images/e5/9d/e59d2f81408bfefe1b92fe006c819bb7256f26fe.jpg" TargetMode="Externa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40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4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9.png"/><Relationship Id="rId11" Type="http://schemas.openxmlformats.org/officeDocument/2006/relationships/image" Target="../media/image74.png"/><Relationship Id="rId5" Type="http://schemas.openxmlformats.org/officeDocument/2006/relationships/image" Target="../media/image68.png"/><Relationship Id="rId10" Type="http://schemas.openxmlformats.org/officeDocument/2006/relationships/image" Target="../media/image73.png"/><Relationship Id="rId4" Type="http://schemas.openxmlformats.org/officeDocument/2006/relationships/image" Target="../media/image67.png"/><Relationship Id="rId9" Type="http://schemas.openxmlformats.org/officeDocument/2006/relationships/image" Target="../media/image7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gif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701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385" y="535625"/>
            <a:ext cx="6853767" cy="995676"/>
          </a:xfrm>
        </p:spPr>
        <p:txBody>
          <a:bodyPr wrap="square" tIns="25927">
            <a:spAutoFit/>
          </a:bodyPr>
          <a:lstStyle/>
          <a:p>
            <a:pPr marL="22545" defTabSz="1024014" eaLnBrk="1" fontAlgn="auto" hangingPunct="1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b="1" spc="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271464" y="2852936"/>
            <a:ext cx="4464496" cy="2846327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algn="l" defTabSz="1023886" eaLnBrk="1" fontAlgn="auto" hangingPunct="1">
              <a:lnSpc>
                <a:spcPts val="3471"/>
              </a:lnSpc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  </a:t>
            </a:r>
          </a:p>
          <a:p>
            <a:pPr marL="32690" algn="l" defTabSz="1023886" eaLnBrk="1" fontAlgn="auto" hangingPunct="1">
              <a:lnSpc>
                <a:spcPts val="3471"/>
              </a:lnSpc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  Тема урока: </a:t>
            </a:r>
          </a:p>
          <a:p>
            <a:pPr marL="32690" algn="l" defTabSz="1023886" eaLnBrk="1" fontAlgn="auto" hangingPunct="1">
              <a:lnSpc>
                <a:spcPts val="3471"/>
              </a:lnSpc>
              <a:spcBef>
                <a:spcPts val="196"/>
              </a:spcBef>
              <a:spcAft>
                <a:spcPts val="0"/>
              </a:spcAft>
              <a:defRPr/>
            </a:pPr>
            <a:endParaRPr lang="ru-RU" sz="48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algn="ctr" defTabSz="1023886">
              <a:lnSpc>
                <a:spcPts val="3471"/>
              </a:lnSpc>
              <a:spcBef>
                <a:spcPts val="196"/>
              </a:spcBef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«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УЛУГБЕК И ЕГО</a:t>
            </a:r>
          </a:p>
          <a:p>
            <a:pPr marL="32690" algn="ctr" defTabSz="1023886">
              <a:lnSpc>
                <a:spcPts val="3471"/>
              </a:lnSpc>
              <a:spcBef>
                <a:spcPts val="196"/>
              </a:spcBef>
              <a:defRPr/>
            </a:pPr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2690" algn="ctr" defTabSz="1023886">
              <a:lnSpc>
                <a:spcPts val="3471"/>
              </a:lnSpc>
              <a:spcBef>
                <a:spcPts val="196"/>
              </a:spcBef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АКАДЕМИЯ</a:t>
            </a: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». </a:t>
            </a: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846736" y="461963"/>
            <a:ext cx="1439333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1984" y="482600"/>
            <a:ext cx="1276349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0" y="548685"/>
            <a:ext cx="361587" cy="628623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l" defTabSz="1023886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ru-RU" sz="3900" b="1" spc="18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39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34600" y="1146175"/>
            <a:ext cx="1143000" cy="374650"/>
          </a:xfrm>
          <a:prstGeom prst="rect">
            <a:avLst/>
          </a:prstGeom>
        </p:spPr>
        <p:txBody>
          <a:bodyPr lIns="0" tIns="21420" rIns="0" bIns="0">
            <a:spAutoFit/>
          </a:bodyPr>
          <a:lstStyle/>
          <a:p>
            <a:pPr algn="l" defTabSz="1023886" eaLnBrk="1" fontAlgn="auto" hangingPunct="1">
              <a:spcBef>
                <a:spcPts val="169"/>
              </a:spcBef>
              <a:spcAft>
                <a:spcPts val="0"/>
              </a:spcAft>
              <a:defRPr/>
            </a:pPr>
            <a:r>
              <a:rPr lang="ru-RU" sz="2300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=""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694721" y="550691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07368" y="2636912"/>
            <a:ext cx="576064" cy="324036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8674" name="AutoShape 2" descr="https://tepka.ru/geografiya_5/4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86" name="Picture 2" descr="https://i.ytimg.com/vi/ULbBMcQx5OI/maxresdefault.jpg"/>
          <p:cNvPicPr>
            <a:picLocks noChangeAspect="1" noChangeArrowheads="1"/>
          </p:cNvPicPr>
          <p:nvPr/>
        </p:nvPicPr>
        <p:blipFill>
          <a:blip r:embed="rId2" cstate="print"/>
          <a:srcRect l="9450" r="9247"/>
          <a:stretch>
            <a:fillRect/>
          </a:stretch>
        </p:blipFill>
        <p:spPr bwMode="auto">
          <a:xfrm>
            <a:off x="5951984" y="2492896"/>
            <a:ext cx="5807968" cy="40182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51384" y="1124744"/>
            <a:ext cx="5386917" cy="511256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Улугбек властвовал в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Мавераннахре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40 лет. Его наставниками в науке были знаменитые учёные - математик и астроном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Мавлана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Ахмад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Казизаде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Румий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, что определило будущее Улугбека как великого астронома и математика.</a:t>
            </a:r>
          </a:p>
          <a:p>
            <a:endParaRPr lang="ru-RU" dirty="0"/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УЛУГБЕК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3076" name="Picture 4" descr="http://1.bp.blogspot.com/-djsddYbdq04/U4_HuRveSXI/AAAAAAAADQ4/-hLwhJ9w8F8/s1600/DSC_319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1196752"/>
            <a:ext cx="5688632" cy="501317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344" y="1484784"/>
            <a:ext cx="5054352" cy="396044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defRPr/>
            </a:pP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Военные походы он проводил, только если государству грозила реальная опасность.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1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519936" y="1268760"/>
            <a:ext cx="6219436" cy="4294187"/>
          </a:xfrm>
        </p:spPr>
      </p:pic>
      <p:sp>
        <p:nvSpPr>
          <p:cNvPr id="7172" name="Прямоугольник 4"/>
          <p:cNvSpPr>
            <a:spLocks noChangeArrowheads="1"/>
          </p:cNvSpPr>
          <p:nvPr/>
        </p:nvSpPr>
        <p:spPr bwMode="auto">
          <a:xfrm>
            <a:off x="5303912" y="6021288"/>
            <a:ext cx="631166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/>
              <a:t>ВОЗРАЩЕНИЕ МИРЗЫ УЛУГБЕКА ИЗ </a:t>
            </a:r>
            <a:r>
              <a:rPr lang="ru-RU" altLang="ru-RU" sz="2000" b="1" dirty="0" smtClean="0"/>
              <a:t>МОНГОЛИСТАНА</a:t>
            </a:r>
            <a:endParaRPr lang="ru-RU" altLang="ru-RU" sz="2000" b="1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УЛУГБЕК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735960" y="1412776"/>
            <a:ext cx="5903632" cy="4968552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defRPr/>
            </a:pP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Заботясь о развитии просвещения, построил ряд медресе, в которых наряду с изучением богословия преподавались математика, астрономия, философия и литература.</a:t>
            </a:r>
            <a:endParaRPr lang="ru-RU" sz="3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767408" y="6021388"/>
            <a:ext cx="4367625" cy="639762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СТРОИТЕЛЬСТВО  МЕДРЕСЕ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623392" y="1556792"/>
            <a:ext cx="4752528" cy="4414639"/>
          </a:xfrm>
          <a:effectLst>
            <a:softEdge rad="112500"/>
          </a:effectLst>
        </p:spPr>
      </p:pic>
      <p:sp>
        <p:nvSpPr>
          <p:cNvPr id="12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УЛУГБЕК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35360" y="1340768"/>
            <a:ext cx="5661157" cy="5184576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Улугбек был занят не только государственными делами и собственными научными изысканиями, он одновременно покровительствовал учёным и процветанию наук.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УЛУГБЕК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40962" name="Picture 2" descr="http://islamdag.ru/sites/default/files/img/2019/istoriya/astro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0016" y="3861048"/>
            <a:ext cx="5184576" cy="2664296"/>
          </a:xfrm>
          <a:prstGeom prst="rect">
            <a:avLst/>
          </a:prstGeom>
          <a:noFill/>
        </p:spPr>
      </p:pic>
      <p:pic>
        <p:nvPicPr>
          <p:cNvPr id="40964" name="Picture 4" descr="https://i.pinimg.com/236x/f9/c5/62/f9c5620ef1df1663106c39a6b1bc64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60096" y="908720"/>
            <a:ext cx="3384376" cy="273630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63352" y="1052736"/>
            <a:ext cx="11377264" cy="1296144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Ярким примером тому служат три медресе, построенные им в Бухаре, Самарканде и Гиждуване.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9938" name="Picture 2" descr="http://mail.stv.uz/uploads/posts/2019-04/1555043480_1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376" y="2492896"/>
            <a:ext cx="10945216" cy="4149080"/>
          </a:xfrm>
          <a:prstGeom prst="rect">
            <a:avLst/>
          </a:prstGeom>
          <a:noFill/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УЛУГБЕК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УЛУГБЕК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>
          <a:xfrm>
            <a:off x="623392" y="4365104"/>
            <a:ext cx="10945216" cy="216059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None/>
              <a:defRPr/>
            </a:pPr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Лекции в медресе читали виднейшие учёные того времени.</a:t>
            </a:r>
          </a:p>
          <a:p>
            <a:pPr algn="ctr">
              <a:buNone/>
              <a:defRPr/>
            </a:pPr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Улугбек сам неоднократно проводил в них диспуты со студентами и преподавателями.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Объект 12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91344" y="1124744"/>
            <a:ext cx="5706533" cy="3027363"/>
          </a:xfrm>
        </p:spPr>
      </p:pic>
      <p:pic>
        <p:nvPicPr>
          <p:cNvPr id="11" name="Объект 13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312024" y="1124744"/>
            <a:ext cx="5384800" cy="3028950"/>
          </a:xfrm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35360" y="1268760"/>
            <a:ext cx="5386917" cy="485740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На створках двери Бухарского медресе были выбиты слова: «Стремление к знаниям — обязанность каждого мусульманина и мусульманки». Во время посещения этого медресе Улугбек преподносил дары преподавателям и студентам.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УЛУГБЕК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38914" name="Picture 2" descr="https://avatars.mds.yandex.net/get-zen_doc/1714479/pub_5dfe580c5d636200b00744f2_5dfe5a09e6e8ef00b61f924b/scale_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1196752"/>
            <a:ext cx="5544616" cy="2664296"/>
          </a:xfrm>
          <a:prstGeom prst="rect">
            <a:avLst/>
          </a:prstGeom>
          <a:noFill/>
        </p:spPr>
      </p:pic>
      <p:pic>
        <p:nvPicPr>
          <p:cNvPr id="38916" name="Picture 4" descr="https://media-cdn.sygictraveldata.com/media/800x600/612664395a40232133447d33247d38333735373337333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4077072"/>
            <a:ext cx="5760640" cy="244827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51384" y="3861048"/>
            <a:ext cx="11031016" cy="255314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Улугбек как учёный занимался множеством наук. Написал ряд трудов по разным отраслям. Но прославился он, прежде всего, как великий астроном.  Для наблюдения за небесными телами он построил обсерваторию.</a:t>
            </a:r>
          </a:p>
          <a:p>
            <a:endParaRPr lang="ru-RU" dirty="0"/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УЛУГБЕК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 t="23684"/>
          <a:stretch>
            <a:fillRect/>
          </a:stretch>
        </p:blipFill>
        <p:spPr bwMode="auto">
          <a:xfrm>
            <a:off x="263352" y="980728"/>
            <a:ext cx="4104456" cy="2664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Объект 10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7392144" y="980728"/>
            <a:ext cx="4394200" cy="2664296"/>
          </a:xfrm>
        </p:spPr>
      </p:pic>
      <p:pic>
        <p:nvPicPr>
          <p:cNvPr id="10" name="Объект 9"/>
          <p:cNvPicPr>
            <a:picLocks noGrp="1" noChangeAspect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655840" y="980728"/>
            <a:ext cx="2520280" cy="2627189"/>
          </a:xfrm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63352" y="1412776"/>
            <a:ext cx="7056784" cy="186308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 1420 г. Улугбек  воздвиг у подножия холма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Кухак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на берегу арыка Оби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Рахмат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здание обсерватории.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7752184" y="5301208"/>
            <a:ext cx="3793067" cy="720725"/>
          </a:xfrm>
        </p:spPr>
        <p:txBody>
          <a:bodyPr>
            <a:normAutofit lnSpcReduction="10000"/>
          </a:bodyPr>
          <a:lstStyle/>
          <a:p>
            <a:pPr algn="ctr">
              <a:defRPr/>
            </a:pPr>
            <a:r>
              <a:rPr lang="ru-RU" sz="2200" dirty="0" smtClean="0">
                <a:effectLst/>
                <a:latin typeface="Arial" pitchFamily="34" charset="0"/>
                <a:cs typeface="Arial" pitchFamily="34" charset="0"/>
              </a:rPr>
              <a:t>СТРОИТЕЛЬСТВО ОБСЕРВАТОРИИ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4" name="Объект 9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968208" y="1196752"/>
            <a:ext cx="3479800" cy="3951288"/>
          </a:xfrm>
        </p:spPr>
      </p:pic>
      <p:sp>
        <p:nvSpPr>
          <p:cNvPr id="11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УЛУГБЕК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12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79376" y="3429000"/>
            <a:ext cx="2965401" cy="3223673"/>
          </a:xfrm>
        </p:spPr>
      </p:pic>
      <p:pic>
        <p:nvPicPr>
          <p:cNvPr id="13" name="Объект 7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3647728" y="3429000"/>
            <a:ext cx="4040187" cy="3177729"/>
          </a:xfrm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836712"/>
            <a:ext cx="6062135" cy="522313"/>
          </a:xfrm>
        </p:spPr>
        <p:txBody>
          <a:bodyPr/>
          <a:lstStyle/>
          <a:p>
            <a:pPr eaLnBrk="1" hangingPunct="1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СЕКСТАНТ УЛУГБЕКА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45200" y="1268760"/>
            <a:ext cx="5811440" cy="5446364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 eaLnBrk="1" hangingPunct="1">
              <a:lnSpc>
                <a:spcPct val="80000"/>
              </a:lnSpc>
              <a:buNone/>
            </a:pPr>
            <a:r>
              <a:rPr lang="ru-RU" b="1" dirty="0" err="1" smtClean="0">
                <a:latin typeface="Arial" pitchFamily="34" charset="0"/>
                <a:cs typeface="Arial" pitchFamily="34" charset="0"/>
              </a:rPr>
              <a:t>Фахриев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секстант явился прототипом самого крупного в мире знаменитого секстанта Улугбека радиусом 40 м, созданного в Самаркандской обсерватории в XV в. </a:t>
            </a:r>
          </a:p>
          <a:p>
            <a:pPr algn="ctr" eaLnBrk="1" hangingPunct="1">
              <a:lnSpc>
                <a:spcPct val="80000"/>
              </a:lnSpc>
            </a:pP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 eaLnBrk="1" hangingPunct="1">
              <a:lnSpc>
                <a:spcPct val="80000"/>
              </a:lnSpc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Улугбек построил и горизонтальный круг диаметром около 8-10 м</a:t>
            </a:r>
          </a:p>
        </p:txBody>
      </p:sp>
      <p:pic>
        <p:nvPicPr>
          <p:cNvPr id="37892" name="Picture 6" descr="Угломерный инструмент (секстант) обсерватории Улугбека (1417-1420 гг.)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933" y="1628800"/>
            <a:ext cx="5190067" cy="458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3" name="Rectangle 7"/>
          <p:cNvSpPr>
            <a:spLocks noChangeArrowheads="1"/>
          </p:cNvSpPr>
          <p:nvPr/>
        </p:nvSpPr>
        <p:spPr bwMode="auto">
          <a:xfrm>
            <a:off x="336054" y="6132583"/>
            <a:ext cx="518388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Угломерный инструмент (секстант) </a:t>
            </a:r>
          </a:p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(1417-1420 гг.) обсерватории Улугбека</a:t>
            </a:r>
          </a:p>
        </p:txBody>
      </p:sp>
      <p:pic>
        <p:nvPicPr>
          <p:cNvPr id="37894" name="Picture 11" descr="Картинка 77 из 6249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35560" y="4149080"/>
            <a:ext cx="3744383" cy="208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5" name="Picture 12" descr="Obs_Ulugbek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5640" y="1412776"/>
            <a:ext cx="3009900" cy="2474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УЛУГБЕК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551384" y="1052743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ЗОЛОТОЙ ВЕК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407368" y="2276872"/>
            <a:ext cx="1123324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УЛУГБЕК ВЕЛИКИЙ УЧЁНЫЙ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479376" y="3429000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АКАДЕМИЯ УЛУГБЕКА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407368" y="4581128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УЛУГБЕК ПОКРОВИТЕЛЬ НАУК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407368" y="5733256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ПРАЗДНОВАНИЕ ЮБИЛЕЯ УЛУГБЕКА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625326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6" grpId="0" animBg="1" autoUpdateAnimBg="0"/>
      <p:bldP spid="7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35360" y="908720"/>
            <a:ext cx="11449272" cy="1944216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При помощи большого устройства, установленного в обсерватории, он изучал положение Солнца, Луны, планет и звёзд.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УЛУГБЕК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34820" name="Picture 4" descr="https://im3.turbina.ru/photos.4/5/3/6/5/7/2775635/big.photo/Observatoriya-Ulugbe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00256" y="3284984"/>
            <a:ext cx="3391928" cy="3168352"/>
          </a:xfrm>
          <a:prstGeom prst="rect">
            <a:avLst/>
          </a:prstGeom>
          <a:noFill/>
        </p:spPr>
      </p:pic>
      <p:pic>
        <p:nvPicPr>
          <p:cNvPr id="34822" name="Picture 6" descr="https://i2.wp.com/www.kozmikanafor.com/wp-content/uploads/2017/12/ulug-bey-71761.jpg?fit=770%2C549&amp;ssl=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3352" y="3284984"/>
            <a:ext cx="5159896" cy="3140968"/>
          </a:xfrm>
          <a:prstGeom prst="rect">
            <a:avLst/>
          </a:prstGeom>
          <a:noFill/>
        </p:spPr>
      </p:pic>
      <p:pic>
        <p:nvPicPr>
          <p:cNvPr id="34824" name="Picture 8" descr="http://www.pplanet.org/uploads/posts/2016-09/1473931283_sens_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35960" y="3356992"/>
            <a:ext cx="2376264" cy="309904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Объект 8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328248" y="1340768"/>
            <a:ext cx="3384376" cy="3020507"/>
          </a:xfrm>
        </p:spPr>
      </p:pic>
      <p:sp>
        <p:nvSpPr>
          <p:cNvPr id="21508" name="Текст 7"/>
          <p:cNvSpPr>
            <a:spLocks noGrp="1"/>
          </p:cNvSpPr>
          <p:nvPr>
            <p:ph type="body" sz="half" idx="2"/>
          </p:nvPr>
        </p:nvSpPr>
        <p:spPr>
          <a:xfrm>
            <a:off x="335360" y="1052736"/>
            <a:ext cx="5328592" cy="352839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altLang="ru-RU" sz="3200" b="1" dirty="0" smtClean="0">
                <a:effectLst/>
                <a:latin typeface="Arial" pitchFamily="34" charset="0"/>
                <a:cs typeface="Arial" pitchFamily="34" charset="0"/>
              </a:rPr>
              <a:t>Важнейший труд, выполненный в обсерватории, – так называемые «Новые астрономические таблицы» («</a:t>
            </a:r>
            <a:r>
              <a:rPr lang="ru-RU" altLang="ru-RU" sz="3200" b="1" dirty="0" err="1" smtClean="0">
                <a:effectLst/>
                <a:latin typeface="Arial" pitchFamily="34" charset="0"/>
                <a:cs typeface="Arial" pitchFamily="34" charset="0"/>
              </a:rPr>
              <a:t>зидж</a:t>
            </a:r>
            <a:r>
              <a:rPr lang="ru-RU" altLang="ru-RU" sz="3200" b="1" dirty="0" smtClean="0">
                <a:effectLst/>
                <a:latin typeface="Arial" pitchFamily="34" charset="0"/>
                <a:cs typeface="Arial" pitchFamily="34" charset="0"/>
              </a:rPr>
              <a:t> - и </a:t>
            </a:r>
            <a:r>
              <a:rPr lang="ru-RU" altLang="ru-RU" sz="3200" b="1" dirty="0" err="1" smtClean="0">
                <a:effectLst/>
                <a:latin typeface="Arial" pitchFamily="34" charset="0"/>
                <a:cs typeface="Arial" pitchFamily="34" charset="0"/>
              </a:rPr>
              <a:t>гурагани</a:t>
            </a:r>
            <a:r>
              <a:rPr lang="ru-RU" altLang="ru-RU" sz="3200" b="1" dirty="0" smtClean="0">
                <a:effectLst/>
                <a:latin typeface="Arial" pitchFamily="34" charset="0"/>
                <a:cs typeface="Arial" pitchFamily="34" charset="0"/>
              </a:rPr>
              <a:t>»).  </a:t>
            </a:r>
          </a:p>
        </p:txBody>
      </p:sp>
      <p:sp>
        <p:nvSpPr>
          <p:cNvPr id="21509" name="Прямоугольник 9"/>
          <p:cNvSpPr>
            <a:spLocks noChangeArrowheads="1"/>
          </p:cNvSpPr>
          <p:nvPr/>
        </p:nvSpPr>
        <p:spPr bwMode="auto">
          <a:xfrm>
            <a:off x="407368" y="4797152"/>
            <a:ext cx="11328400" cy="156966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altLang="ru-RU" sz="3200" b="1" dirty="0" smtClean="0">
                <a:latin typeface="Arial" pitchFamily="34" charset="0"/>
                <a:cs typeface="Arial" pitchFamily="34" charset="0"/>
              </a:rPr>
              <a:t>Он содержит изложение теоретических основ астрономии и каталог положений 1018 звёзд (издан в Оксфорде в 1665).</a:t>
            </a:r>
            <a:endParaRPr lang="ru-RU" alt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УЛУГБЕК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9" name="Picture 2" descr="https://ic.pics.livejournal.com/krisandr/47289181/2953014/2953014_original.png"/>
          <p:cNvPicPr>
            <a:picLocks noChangeAspect="1" noChangeArrowheads="1"/>
          </p:cNvPicPr>
          <p:nvPr/>
        </p:nvPicPr>
        <p:blipFill>
          <a:blip r:embed="rId3" cstate="print"/>
          <a:srcRect l="31716" t="5857" b="8244"/>
          <a:stretch>
            <a:fillRect/>
          </a:stretch>
        </p:blipFill>
        <p:spPr bwMode="auto">
          <a:xfrm>
            <a:off x="5879976" y="1268760"/>
            <a:ext cx="2325462" cy="316835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263352" y="1052736"/>
          <a:ext cx="11737303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УЛУГБЕК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5360" y="3212976"/>
            <a:ext cx="11593288" cy="324036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«Новые </a:t>
            </a:r>
            <a:r>
              <a:rPr lang="ru-RU" sz="3500" b="1" dirty="0" err="1" smtClean="0">
                <a:latin typeface="Arial" pitchFamily="34" charset="0"/>
                <a:cs typeface="Arial" pitchFamily="34" charset="0"/>
              </a:rPr>
              <a:t>Гурагановы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 астрономические таблицы»  перевели на латынь - и это стало инструкцией к </a:t>
            </a:r>
            <a:r>
              <a:rPr lang="ru-RU" sz="3500" b="1" dirty="0" err="1" smtClean="0">
                <a:latin typeface="Arial" pitchFamily="34" charset="0"/>
                <a:cs typeface="Arial" pitchFamily="34" charset="0"/>
              </a:rPr>
              <a:t>космокрейсеру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. Точность таблиц была такая, что теоретически проверить их смогли только в семнадцатом веке. Окончательная проверка состоялась в 90-х двадцатого века: определяя длительность года, Улугбек ошибся на считанные секунды.</a:t>
            </a:r>
          </a:p>
          <a:p>
            <a:endParaRPr lang="ru-RU" dirty="0"/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УЛУГБЕК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6" name="Рисунок 5" descr="Презентация по астрономии &quot;Обсерватория Улугбека&quot;">
            <a:hlinkClick r:id="rId2" tgtFrame="&quot;_blank&quot;" tooltip="&quot;Презентация по астрономии &quot;Обсерватория Улугбека&quot;&quot;"/>
          </p:cNvPr>
          <p:cNvPicPr/>
          <p:nvPr/>
        </p:nvPicPr>
        <p:blipFill>
          <a:blip r:embed="rId3" cstate="print"/>
          <a:srcRect l="4444" t="53703" r="52917" b="5556"/>
          <a:stretch>
            <a:fillRect/>
          </a:stretch>
        </p:blipFill>
        <p:spPr bwMode="auto">
          <a:xfrm>
            <a:off x="911424" y="980728"/>
            <a:ext cx="4680520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Презентация по астрономии &quot;Обсерватория Улугбека&quot;">
            <a:hlinkClick r:id="rId2" tgtFrame="&quot;_blank&quot;" tooltip="&quot;Презентация по астрономии &quot;Обсерватория Улугбека&quot;&quot;"/>
          </p:cNvPr>
          <p:cNvPicPr/>
          <p:nvPr/>
        </p:nvPicPr>
        <p:blipFill>
          <a:blip r:embed="rId3" cstate="print"/>
          <a:srcRect l="50972" t="53703" r="3056" b="5556"/>
          <a:stretch>
            <a:fillRect/>
          </a:stretch>
        </p:blipFill>
        <p:spPr bwMode="auto">
          <a:xfrm>
            <a:off x="6960096" y="980728"/>
            <a:ext cx="4104456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УЛУГБЕК</a:t>
            </a:r>
            <a:endParaRPr lang="ru-RU" sz="6000" dirty="0">
              <a:solidFill>
                <a:schemeClr val="bg1"/>
              </a:solidFill>
            </a:endParaRPr>
          </a:p>
        </p:txBody>
      </p:sp>
      <p:graphicFrame>
        <p:nvGraphicFramePr>
          <p:cNvPr id="8" name="Схема 7"/>
          <p:cNvGraphicFramePr/>
          <p:nvPr/>
        </p:nvGraphicFramePr>
        <p:xfrm>
          <a:off x="263352" y="1268760"/>
          <a:ext cx="11521280" cy="50855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9154" name="Picture 2" descr="https://www.orexca.com/img/museums/museum_astronomy/1-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3392" y="908720"/>
            <a:ext cx="2063552" cy="2286222"/>
          </a:xfrm>
          <a:prstGeom prst="rect">
            <a:avLst/>
          </a:prstGeom>
          <a:noFill/>
        </p:spPr>
      </p:pic>
      <p:pic>
        <p:nvPicPr>
          <p:cNvPr id="49156" name="Picture 4" descr="https://kak2z.ru/my_img/img/2015/12/15/b410c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264352" y="1052736"/>
            <a:ext cx="2448272" cy="215113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5"/>
          <p:cNvSpPr txBox="1">
            <a:spLocks noChangeArrowheads="1"/>
          </p:cNvSpPr>
          <p:nvPr/>
        </p:nvSpPr>
        <p:spPr bwMode="auto">
          <a:xfrm>
            <a:off x="1488017" y="260350"/>
            <a:ext cx="9601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000" b="1"/>
              <a:t>              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352" y="188640"/>
            <a:ext cx="11617456" cy="166528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Вскрытие обсерватории Улугбека </a:t>
            </a:r>
            <a:br>
              <a:rPr lang="ru-RU" sz="3200" b="1" dirty="0" smtClean="0"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 1908–1914 гг. стало сенсационным событием в истории мировой науки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xx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в.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151784" y="1916832"/>
            <a:ext cx="4028016" cy="3716835"/>
          </a:xfrm>
        </p:spPr>
      </p:pic>
      <p:sp>
        <p:nvSpPr>
          <p:cNvPr id="7" name="Прямоугольник 6"/>
          <p:cNvSpPr/>
          <p:nvPr/>
        </p:nvSpPr>
        <p:spPr>
          <a:xfrm>
            <a:off x="4007768" y="5661026"/>
            <a:ext cx="41044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>
                <a:latin typeface="Arial" pitchFamily="34" charset="0"/>
                <a:cs typeface="Arial" pitchFamily="34" charset="0"/>
              </a:rPr>
              <a:t>СОХРАНИВШАЯСЯ ПОДЗЕМНАЯ ЧАСТЬ ГЛАВНОГО КВАДРАНТА ОБСЕРВАТОРИИ УЛУГБЕКА</a:t>
            </a:r>
          </a:p>
        </p:txBody>
      </p:sp>
      <p:pic>
        <p:nvPicPr>
          <p:cNvPr id="1331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1988840"/>
            <a:ext cx="3384376" cy="3776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9" name="Прямоугольник 7"/>
          <p:cNvSpPr>
            <a:spLocks noChangeArrowheads="1"/>
          </p:cNvSpPr>
          <p:nvPr/>
        </p:nvSpPr>
        <p:spPr bwMode="auto">
          <a:xfrm>
            <a:off x="263352" y="5805264"/>
            <a:ext cx="374441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latin typeface="Arial" pitchFamily="34" charset="0"/>
                <a:cs typeface="Arial" pitchFamily="34" charset="0"/>
              </a:rPr>
              <a:t>ДОКУМЕНТ </a:t>
            </a:r>
            <a:r>
              <a:rPr lang="ru-RU" alt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СО СВЕДЕНИЯМИ </a:t>
            </a:r>
            <a:r>
              <a:rPr lang="ru-RU" altLang="ru-RU" b="1" dirty="0" smtClean="0">
                <a:latin typeface="Arial" pitchFamily="34" charset="0"/>
                <a:cs typeface="Arial" pitchFamily="34" charset="0"/>
              </a:rPr>
              <a:t>                       О 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МЕСТОНАХОЖДЕНИИ ОБСЕРВАТОРИИ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8472264" y="2276872"/>
            <a:ext cx="3463032" cy="2497832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13321" name="Прямоугольник 8"/>
          <p:cNvSpPr>
            <a:spLocks noChangeArrowheads="1"/>
          </p:cNvSpPr>
          <p:nvPr/>
        </p:nvSpPr>
        <p:spPr bwMode="auto">
          <a:xfrm>
            <a:off x="8976320" y="5085184"/>
            <a:ext cx="297603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b="1" dirty="0">
                <a:latin typeface="Arial" pitchFamily="34" charset="0"/>
                <a:cs typeface="Arial" pitchFamily="34" charset="0"/>
              </a:rPr>
              <a:t>ПРОЦЕСС РАСКОПОК ОБСЕРВАТОРИИ </a:t>
            </a:r>
            <a:r>
              <a:rPr lang="ru-RU" altLang="ru-RU" b="1" dirty="0" smtClean="0">
                <a:latin typeface="Arial" pitchFamily="34" charset="0"/>
                <a:cs typeface="Arial" pitchFamily="34" charset="0"/>
              </a:rPr>
              <a:t>АРХЕОЛОГОМ                       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В.Л. ВЯТКИНЫМ</a:t>
            </a: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35360" y="1196752"/>
            <a:ext cx="7488832" cy="216024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К наследию Улугбека относится также книга «История четырёх улусов (народов)», касающаяся исторической науки.</a:t>
            </a:r>
          </a:p>
          <a:p>
            <a:endParaRPr lang="ru-RU" dirty="0"/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УЛУГБЕК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48130" name="Picture 2" descr="http://images.myshared.ru/5/414889/slide_4.jpg"/>
          <p:cNvPicPr>
            <a:picLocks noChangeAspect="1" noChangeArrowheads="1"/>
          </p:cNvPicPr>
          <p:nvPr/>
        </p:nvPicPr>
        <p:blipFill>
          <a:blip r:embed="rId2" cstate="print"/>
          <a:srcRect l="1890" t="13860" r="28181" b="44561"/>
          <a:stretch>
            <a:fillRect/>
          </a:stretch>
        </p:blipFill>
        <p:spPr bwMode="auto">
          <a:xfrm>
            <a:off x="6240016" y="4005064"/>
            <a:ext cx="5328592" cy="2376264"/>
          </a:xfrm>
          <a:prstGeom prst="rect">
            <a:avLst/>
          </a:prstGeom>
          <a:noFill/>
        </p:spPr>
      </p:pic>
      <p:pic>
        <p:nvPicPr>
          <p:cNvPr id="48132" name="Picture 4" descr="https://im0-tub-ru.yandex.net/i?id=e8fdd9b6292c88bc2da053fa2009fcb7&amp;ref=rim&amp;n=33&amp;w=477&amp;h=15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3789040"/>
            <a:ext cx="5256584" cy="2580878"/>
          </a:xfrm>
          <a:prstGeom prst="rect">
            <a:avLst/>
          </a:prstGeom>
          <a:noFill/>
        </p:spPr>
      </p:pic>
      <p:pic>
        <p:nvPicPr>
          <p:cNvPr id="48134" name="Picture 6" descr="https://storage.fabulae.ru/images/authors/6589/foto_2617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00256" y="1052736"/>
            <a:ext cx="2456910" cy="277973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07368" y="1196752"/>
            <a:ext cx="5976664" cy="5328592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Обсерватория и медресе, построенные Улугбеком в Самарканде, вошли в историю под названием «Академия Улугбека». Эта была вторая академия, организованная в нашем крае спустя четыре века после Хорезмской академии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Мамуна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УЛУГБЕК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47106" name="AutoShape 2" descr="https://www.samuzinfo.net/wp-content/uploads/2019/07/IMG_181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7108" name="AutoShape 4" descr="https://www.samuzinfo.net/wp-content/uploads/2019/07/IMG_181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7110" name="Picture 6" descr="https://img.account.travel/WXhJMDd-2n4DHNT-y8rVqmptjURFxiDslb2pe8OroXI/resize:fill:0:370:0/gravity:ce/dpr:2/aHR0cHM6Ly9hc3NldHMuYXRsYXNvYnNjdXJhLmNvbS9tZWRpYS9XMXNpWmlJc0luVndiRzloWkhNdmNHeGhZMlZmYVcxaFoyVnpMemRrWXpNeE5XTTJMV1ZoT1dNdE5HRXlaQzA0TWpCbExUVTBPV0kwWmpneU56TTRaRFU1TURRNE1HRTRPR00yWWprek5HVTJNRjlIWlhSMGVVbHRZV2RsY3kwNE5UQTVNRGs1T1RndWFuQm5JbDBzV3lKd0lpd2lkR2gxYldJaUxDSXhNakF3ZUQ0aVhTeGJJbkFpTENKamIyNTJaWEowSWl3aUxYRjFZV3hwZEhrZ09ERWdMV0YxZEc4dGIzSnBaVzUwSWwxZC9HZXR0eUltYWdlcy04NTA5MDk5OTguanB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60096" y="1052737"/>
            <a:ext cx="4511824" cy="2736304"/>
          </a:xfrm>
          <a:prstGeom prst="rect">
            <a:avLst/>
          </a:prstGeom>
          <a:noFill/>
        </p:spPr>
      </p:pic>
      <p:pic>
        <p:nvPicPr>
          <p:cNvPr id="47112" name="Picture 8" descr="https://www.designspb.ru/upload/medialibrary/b98/%D0%9C%D0%B5%D0%B4%D1%80%D0%B5%D1%81%D0%B5%20%D0%A3%D0%BB%D1%83%D0%B3%D0%B1%D0%B5%D0%BA%D0%B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32104" y="4149080"/>
            <a:ext cx="4464496" cy="242776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23392" y="4653136"/>
            <a:ext cx="11175032" cy="1761059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Улугбек пригласил в академию многих видных учёных того времени. Он создал все условия для их созидательной работы. </a:t>
            </a:r>
            <a:endParaRPr lang="ru-RU" sz="28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УЛУГБЕК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58370" name="Picture 2" descr="https://c8.alamy.com/comp/MR6T72/woodblock-engraving-depicting-arab-astronomers-one-holds-an-armillary-sphere-showing-a-geocentric-universe-and-the-path-of-the-ecliptic-while-his-companion-holds-a-book-of-tables-dated-16th-century-MR6T72.jpg"/>
          <p:cNvPicPr>
            <a:picLocks noChangeAspect="1" noChangeArrowheads="1"/>
          </p:cNvPicPr>
          <p:nvPr/>
        </p:nvPicPr>
        <p:blipFill>
          <a:blip r:embed="rId2" cstate="print"/>
          <a:srcRect b="9226"/>
          <a:stretch>
            <a:fillRect/>
          </a:stretch>
        </p:blipFill>
        <p:spPr bwMode="auto">
          <a:xfrm>
            <a:off x="263352" y="980728"/>
            <a:ext cx="5576851" cy="3528392"/>
          </a:xfrm>
          <a:prstGeom prst="rect">
            <a:avLst/>
          </a:prstGeom>
          <a:noFill/>
        </p:spPr>
      </p:pic>
      <p:pic>
        <p:nvPicPr>
          <p:cNvPr id="58372" name="Picture 4" descr="http://islamdag.ru/sites/default/files/img/2018/lichnosti/avicena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2024" y="1052736"/>
            <a:ext cx="5328592" cy="345638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Объект 8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51384" y="2636912"/>
            <a:ext cx="3175000" cy="3284984"/>
          </a:xfrm>
        </p:spPr>
      </p:pic>
      <p:pic>
        <p:nvPicPr>
          <p:cNvPr id="10244" name="Объект 9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11824" y="2636912"/>
            <a:ext cx="3175000" cy="3212976"/>
          </a:xfrm>
        </p:spPr>
      </p:pic>
      <p:pic>
        <p:nvPicPr>
          <p:cNvPr id="10245" name="Объект 10"/>
          <p:cNvPicPr>
            <a:picLocks noGrp="1" noChangeAspect="1"/>
          </p:cNvPicPr>
          <p:nvPr>
            <p:ph sz="quarter" idx="3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8616280" y="2636912"/>
            <a:ext cx="3175000" cy="3140968"/>
          </a:xfrm>
        </p:spPr>
      </p:pic>
      <p:sp>
        <p:nvSpPr>
          <p:cNvPr id="10246" name="Прямоугольник 11"/>
          <p:cNvSpPr>
            <a:spLocks noChangeArrowheads="1"/>
          </p:cNvSpPr>
          <p:nvPr/>
        </p:nvSpPr>
        <p:spPr bwMode="auto">
          <a:xfrm>
            <a:off x="263352" y="6021288"/>
            <a:ext cx="374438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b="1" dirty="0" smtClean="0"/>
              <a:t> </a:t>
            </a:r>
            <a:r>
              <a:rPr lang="ru-RU" altLang="ru-RU" b="1" dirty="0"/>
              <a:t>АСТРОНОМ </a:t>
            </a:r>
            <a:r>
              <a:rPr lang="ru-RU" altLang="ru-RU" b="1" dirty="0" smtClean="0"/>
              <a:t>КАЗИЗАДЕ РУМИ</a:t>
            </a:r>
            <a:endParaRPr lang="ru-RU" altLang="ru-RU" b="1" dirty="0"/>
          </a:p>
        </p:txBody>
      </p:sp>
      <p:sp>
        <p:nvSpPr>
          <p:cNvPr id="10247" name="Прямоугольник 12"/>
          <p:cNvSpPr>
            <a:spLocks noChangeArrowheads="1"/>
          </p:cNvSpPr>
          <p:nvPr/>
        </p:nvSpPr>
        <p:spPr bwMode="auto">
          <a:xfrm>
            <a:off x="3935760" y="5949280"/>
            <a:ext cx="451273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b="1" dirty="0"/>
              <a:t>АСТРОНОМ И МАТЕМАТИК ДЖАМШИД  </a:t>
            </a:r>
            <a:r>
              <a:rPr lang="ru-RU" altLang="ru-RU" b="1" dirty="0" smtClean="0"/>
              <a:t>АЛЬ-КАШИ </a:t>
            </a:r>
            <a:endParaRPr lang="ru-RU" altLang="ru-RU" b="1" dirty="0"/>
          </a:p>
        </p:txBody>
      </p:sp>
      <p:sp>
        <p:nvSpPr>
          <p:cNvPr id="10248" name="Прямоугольник 13"/>
          <p:cNvSpPr>
            <a:spLocks noChangeArrowheads="1"/>
          </p:cNvSpPr>
          <p:nvPr/>
        </p:nvSpPr>
        <p:spPr bwMode="auto">
          <a:xfrm>
            <a:off x="8256240" y="5877272"/>
            <a:ext cx="372021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b="1" dirty="0"/>
              <a:t>АСТРОНОМ И МАТЕМАТИК </a:t>
            </a:r>
          </a:p>
          <a:p>
            <a:pPr algn="ctr"/>
            <a:r>
              <a:rPr lang="ru-RU" altLang="ru-RU" b="1" dirty="0" smtClean="0"/>
              <a:t>АЛИ КУШЧИ  </a:t>
            </a:r>
            <a:endParaRPr lang="ru-RU" altLang="ru-RU" b="1" dirty="0"/>
          </a:p>
        </p:txBody>
      </p:sp>
      <p:sp>
        <p:nvSpPr>
          <p:cNvPr id="12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УЛУГБЕК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35360" y="980728"/>
            <a:ext cx="11449272" cy="147732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000" b="1" dirty="0" smtClean="0">
                <a:latin typeface="Arial" pitchFamily="34" charset="0"/>
                <a:cs typeface="Arial" pitchFamily="34" charset="0"/>
              </a:rPr>
              <a:t>Самыми знаменитыми учёными академии были учителя Улугбека – </a:t>
            </a:r>
            <a:r>
              <a:rPr lang="ru-RU" sz="3000" b="1" dirty="0" err="1" smtClean="0">
                <a:latin typeface="Arial" pitchFamily="34" charset="0"/>
                <a:cs typeface="Arial" pitchFamily="34" charset="0"/>
              </a:rPr>
              <a:t>Казизаде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 err="1" smtClean="0">
                <a:latin typeface="Arial" pitchFamily="34" charset="0"/>
                <a:cs typeface="Arial" pitchFamily="34" charset="0"/>
              </a:rPr>
              <a:t>Руми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000" b="1" dirty="0" err="1" smtClean="0">
                <a:latin typeface="Arial" pitchFamily="34" charset="0"/>
                <a:cs typeface="Arial" pitchFamily="34" charset="0"/>
              </a:rPr>
              <a:t>Джамшид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 Аль Каши, </a:t>
            </a:r>
            <a:r>
              <a:rPr lang="ru-RU" sz="3000" b="1" dirty="0" err="1" smtClean="0">
                <a:latin typeface="Arial" pitchFamily="34" charset="0"/>
                <a:cs typeface="Arial" pitchFamily="34" charset="0"/>
              </a:rPr>
              <a:t>Гиясиддин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 err="1" smtClean="0">
                <a:latin typeface="Arial" pitchFamily="34" charset="0"/>
                <a:cs typeface="Arial" pitchFamily="34" charset="0"/>
              </a:rPr>
              <a:t>Джамшид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, а также его ученик — Али </a:t>
            </a:r>
            <a:r>
              <a:rPr lang="ru-RU" sz="3000" b="1" dirty="0" err="1" smtClean="0">
                <a:latin typeface="Arial" pitchFamily="34" charset="0"/>
                <a:cs typeface="Arial" pitchFamily="34" charset="0"/>
              </a:rPr>
              <a:t>Кушчи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000" dirty="0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1052736"/>
            <a:ext cx="5731048" cy="540060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«Улугбек - великий учёный, ещё при жизни воздвигший себе памятник своим несравненно великим вкладом в развитие мировой науки».</a:t>
            </a:r>
          </a:p>
          <a:p>
            <a:pPr>
              <a:buNone/>
            </a:pPr>
            <a:endParaRPr lang="ru-RU" b="1" i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b="1" i="1" dirty="0" smtClean="0">
                <a:latin typeface="Arial" pitchFamily="34" charset="0"/>
                <a:cs typeface="Arial" pitchFamily="34" charset="0"/>
              </a:rPr>
              <a:t>           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Бурибай Ахмедов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УЛУГБЕК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32770" name="Picture 2" descr="https://ic.pics.livejournal.com/krisandr/47289181/2623745/2623745_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0016" y="1052736"/>
            <a:ext cx="5708576" cy="518883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556792"/>
            <a:ext cx="5904656" cy="439248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 По просьбе Улугбека, ему разрешили совершить хадж в Мекку, но по дороге у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небольшого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селения на берегу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реки 25 октября 1449г. он был убит по приказу собственного сына.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УЛУГБЕК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2050" name="Picture 2" descr="https://pbs.twimg.com/media/Dk8DqLRXgAESneO.jpg"/>
          <p:cNvPicPr>
            <a:picLocks noChangeAspect="1" noChangeArrowheads="1"/>
          </p:cNvPicPr>
          <p:nvPr/>
        </p:nvPicPr>
        <p:blipFill>
          <a:blip r:embed="rId2" cstate="print"/>
          <a:srcRect b="15934"/>
          <a:stretch>
            <a:fillRect/>
          </a:stretch>
        </p:blipFill>
        <p:spPr bwMode="auto">
          <a:xfrm>
            <a:off x="6312024" y="1628800"/>
            <a:ext cx="5358560" cy="417646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9376" y="1052736"/>
            <a:ext cx="11233248" cy="288032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Самаркандская академия еще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240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лет тому назад была признана великим французским философом, писателем и историком Вольтером (1694—1778).                       Он писал: </a:t>
            </a:r>
            <a:r>
              <a:rPr lang="ru-RU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30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 Самарканде Улугбек основал академию. Уточнил измерение земного шара и участвовал                                    в составлении астрономических таблиц».</a:t>
            </a:r>
            <a:endParaRPr lang="ru-RU" sz="30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УЛУГБЕК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46082" name="Picture 2" descr="https://ziyouz.uz/wp-content/uploads/2018/02/volter-ulugbe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1424" y="4149080"/>
            <a:ext cx="6120680" cy="2448272"/>
          </a:xfrm>
          <a:prstGeom prst="rect">
            <a:avLst/>
          </a:prstGeom>
          <a:noFill/>
        </p:spPr>
      </p:pic>
      <p:sp>
        <p:nvSpPr>
          <p:cNvPr id="46084" name="AutoShape 4" descr="https://image.shutterstock.com/image-vector/voltaire-francois-marie-abouet-vintage-600w-144275541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6086" name="Picture 6" descr="https://g3.dcdn.lt/images/pix/voltaireas-673713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44272" y="4005064"/>
            <a:ext cx="2397638" cy="263691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51384" y="1340768"/>
            <a:ext cx="5386917" cy="395128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Юбилей, посвященный 600-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летию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со дня рождения великого учёного Мирзы Улугбека, был отмечен в 1994 году не только в нашей стране, но и за его пределами.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УЛУГБЕК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8" name="Объект 9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096000" y="1772816"/>
            <a:ext cx="5397188" cy="3456137"/>
          </a:xfrm>
          <a:prstGeom prst="rect">
            <a:avLst/>
          </a:prstGeom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07368" y="1124744"/>
            <a:ext cx="5386917" cy="540060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Организацией Объединенных Наций 2009 год в честь Улугбека был объявлен «Международным годом астрономии», что явилось ещё одним признанием великих заслуг учёного и правителя Улугбека.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УЛУГБЕК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44034" name="Picture 2" descr="http://www.astrin.uz/uz/images/event/sc_182_2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68007" y="3717032"/>
            <a:ext cx="2139471" cy="2656706"/>
          </a:xfrm>
          <a:prstGeom prst="rect">
            <a:avLst/>
          </a:prstGeom>
          <a:noFill/>
        </p:spPr>
      </p:pic>
      <p:pic>
        <p:nvPicPr>
          <p:cNvPr id="44036" name="Picture 4" descr="https://ru.uzb-market.com/wp-content/uploads/2018/03/046.jpg"/>
          <p:cNvPicPr>
            <a:picLocks noChangeAspect="1" noChangeArrowheads="1"/>
          </p:cNvPicPr>
          <p:nvPr/>
        </p:nvPicPr>
        <p:blipFill>
          <a:blip r:embed="rId3" cstate="print"/>
          <a:srcRect l="17718" t="5906" r="13622"/>
          <a:stretch>
            <a:fillRect/>
          </a:stretch>
        </p:blipFill>
        <p:spPr bwMode="auto">
          <a:xfrm>
            <a:off x="7608168" y="980728"/>
            <a:ext cx="2736304" cy="2812471"/>
          </a:xfrm>
          <a:prstGeom prst="rect">
            <a:avLst/>
          </a:prstGeom>
          <a:noFill/>
        </p:spPr>
      </p:pic>
      <p:pic>
        <p:nvPicPr>
          <p:cNvPr id="44038" name="Picture 6" descr="https://planeta.uz/wp-content/uploads/2013/11/6816009242_c72cdfd210_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88288" y="4149080"/>
            <a:ext cx="3071664" cy="2108770"/>
          </a:xfrm>
          <a:prstGeom prst="rect">
            <a:avLst/>
          </a:prstGeom>
          <a:noFill/>
        </p:spPr>
      </p:pic>
      <p:sp>
        <p:nvSpPr>
          <p:cNvPr id="44040" name="AutoShape 8" descr="https://www.samuzinfo.net/wp-content/uploads/2019/07/IMG_181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42" name="AutoShape 10" descr="https://www.samuzinfo.net/wp-content/uploads/2019/07/IMG_181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23392" y="980728"/>
            <a:ext cx="10972800" cy="118745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sz="2600" b="1" dirty="0" smtClean="0">
                <a:latin typeface="Arial Narrow" panose="020B0606020202030204" pitchFamily="34" charset="0"/>
              </a:rPr>
              <a:t>ИМЯ УЛУГБЕКА УВЕКОВЕЧЕНО В НАИМЕНОВАНИИ КРАТЕРА НА ВИДИМОЙ СТОРОНЕ ЛУНЫ, В РЯДЕ ГОРОДОВ ЕМУ УСТАНОВЛЕНЫ ПАМЯТНИКИ</a:t>
            </a:r>
            <a:endParaRPr lang="ru-RU" sz="2600" b="1" dirty="0">
              <a:latin typeface="Arial Narrow" panose="020B0606020202030204" pitchFamily="34" charset="0"/>
            </a:endParaRPr>
          </a:p>
        </p:txBody>
      </p:sp>
      <p:pic>
        <p:nvPicPr>
          <p:cNvPr id="27651" name="Объект 11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09601" y="2492895"/>
            <a:ext cx="3365500" cy="3557067"/>
          </a:xfrm>
        </p:spPr>
      </p:pic>
      <p:pic>
        <p:nvPicPr>
          <p:cNvPr id="27652" name="Объект 12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rcRect t="-217" r="-363"/>
          <a:stretch>
            <a:fillRect/>
          </a:stretch>
        </p:blipFill>
        <p:spPr>
          <a:xfrm>
            <a:off x="4368800" y="2420888"/>
            <a:ext cx="3448051" cy="3600501"/>
          </a:xfrm>
        </p:spPr>
      </p:pic>
      <p:pic>
        <p:nvPicPr>
          <p:cNvPr id="27653" name="Объект 13"/>
          <p:cNvPicPr>
            <a:picLocks noGrp="1" noChangeAspect="1"/>
          </p:cNvPicPr>
          <p:nvPr>
            <p:ph sz="quarter" idx="3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8113184" y="2348880"/>
            <a:ext cx="3496733" cy="3672509"/>
          </a:xfrm>
        </p:spPr>
      </p:pic>
      <p:sp>
        <p:nvSpPr>
          <p:cNvPr id="27654" name="Прямоугольник 14"/>
          <p:cNvSpPr>
            <a:spLocks noChangeArrowheads="1"/>
          </p:cNvSpPr>
          <p:nvPr/>
        </p:nvSpPr>
        <p:spPr bwMode="auto">
          <a:xfrm>
            <a:off x="1775520" y="6093296"/>
            <a:ext cx="79098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altLang="ru-RU" sz="2200" b="1" dirty="0"/>
              <a:t>РИГА</a:t>
            </a:r>
          </a:p>
        </p:txBody>
      </p:sp>
      <p:sp>
        <p:nvSpPr>
          <p:cNvPr id="27655" name="Прямоугольник 15"/>
          <p:cNvSpPr>
            <a:spLocks noChangeArrowheads="1"/>
          </p:cNvSpPr>
          <p:nvPr/>
        </p:nvSpPr>
        <p:spPr bwMode="auto">
          <a:xfrm>
            <a:off x="5437908" y="6043613"/>
            <a:ext cx="1343701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altLang="ru-RU" sz="2200" b="1" dirty="0"/>
              <a:t>ТАШКЕНТ</a:t>
            </a:r>
          </a:p>
        </p:txBody>
      </p:sp>
      <p:sp>
        <p:nvSpPr>
          <p:cNvPr id="27656" name="Прямоугольник 16"/>
          <p:cNvSpPr>
            <a:spLocks noChangeArrowheads="1"/>
          </p:cNvSpPr>
          <p:nvPr/>
        </p:nvSpPr>
        <p:spPr bwMode="auto">
          <a:xfrm>
            <a:off x="8937631" y="6021388"/>
            <a:ext cx="1771639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altLang="ru-RU" sz="2200" b="1" dirty="0"/>
              <a:t>САМАРКАНД</a:t>
            </a:r>
          </a:p>
        </p:txBody>
      </p:sp>
      <p:sp>
        <p:nvSpPr>
          <p:cNvPr id="10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УЛУГБЕК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09600" y="115888"/>
            <a:ext cx="10972800" cy="46831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ПАМЯТНЫЕ ПОЧТОВЫЕ МАРКИ И МОНЕТЫ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867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52217" y="836614"/>
            <a:ext cx="4682067" cy="162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93518" y="2708275"/>
            <a:ext cx="4284133" cy="162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1801" y="836614"/>
            <a:ext cx="3003551" cy="162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90952" y="836614"/>
            <a:ext cx="3067049" cy="331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9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1800" y="2728913"/>
            <a:ext cx="1583267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0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015067" y="2714625"/>
            <a:ext cx="1526117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1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82600" y="4581525"/>
            <a:ext cx="1532467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2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015067" y="4581525"/>
            <a:ext cx="1526117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3" name="Picture 1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347633" y="4249739"/>
            <a:ext cx="1955800" cy="194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4" name="Picture 1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056967" y="4573589"/>
            <a:ext cx="4671484" cy="162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335360" y="692696"/>
          <a:ext cx="11521280" cy="59510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object 2"/>
          <p:cNvSpPr>
            <a:spLocks/>
          </p:cNvSpPr>
          <p:nvPr/>
        </p:nvSpPr>
        <p:spPr bwMode="auto">
          <a:xfrm>
            <a:off x="0" y="3685"/>
            <a:ext cx="12192000" cy="689012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  <a:endParaRPr lang="ru-RU" sz="4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AC0AB87-7150-43CA-83EA-FA8FF4B434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3AC0AB87-7150-43CA-83EA-FA8FF4B4345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B57DD05-37BC-42F7-AFC4-6615A72260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graphicEl>
                                              <a:dgm id="{3B57DD05-37BC-42F7-AFC4-6615A72260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123C5CF-6E31-41AC-870A-61104D50A2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graphicEl>
                                              <a:dgm id="{2123C5CF-6E31-41AC-870A-61104D50A28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0EC7324-70CE-48B5-A75E-55B03A9A91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graphicEl>
                                              <a:dgm id="{10EC7324-70CE-48B5-A75E-55B03A9A916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6B79375-FB84-4CD5-BC38-609986DB88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graphicEl>
                                              <a:dgm id="{E6B79375-FB84-4CD5-BC38-609986DB889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71F7DBF-42E0-4F77-B384-79FED335E6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graphicEl>
                                              <a:dgm id="{471F7DBF-42E0-4F77-B384-79FED335E6E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B5857F5-F7A6-47BF-8CBE-69D551852A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graphicEl>
                                              <a:dgm id="{5B5857F5-F7A6-47BF-8CBE-69D551852A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C914B9D-7C05-4B65-83A1-7525997B17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">
                                            <p:graphicEl>
                                              <a:dgm id="{BC914B9D-7C05-4B65-83A1-7525997B17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92AB306-7E3D-477C-9D22-FDE42D09E4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">
                                            <p:graphicEl>
                                              <a:dgm id="{D92AB306-7E3D-477C-9D22-FDE42D09E4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72" y="247891"/>
            <a:ext cx="7439655" cy="583596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ЗАДАНИЯ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10897868" y="337246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987A88E-3E38-4657-A6CB-7252E760983A}"/>
              </a:ext>
            </a:extLst>
          </p:cNvPr>
          <p:cNvSpPr txBox="1"/>
          <p:nvPr/>
        </p:nvSpPr>
        <p:spPr>
          <a:xfrm>
            <a:off x="623393" y="3059908"/>
            <a:ext cx="3264363" cy="193035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 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§24.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 72 – 76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A876B8A-D6F4-45DD-A7CB-4E0ADA116FEA}"/>
              </a:ext>
            </a:extLst>
          </p:cNvPr>
          <p:cNvSpPr txBox="1"/>
          <p:nvPr/>
        </p:nvSpPr>
        <p:spPr>
          <a:xfrm>
            <a:off x="4079776" y="2924944"/>
            <a:ext cx="3888432" cy="236124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Составьте опорный конспект на тему: «деятельность Улугбека»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983BB7E-5EFA-4F55-818D-5990E5EC0F5E}"/>
              </a:ext>
            </a:extLst>
          </p:cNvPr>
          <p:cNvSpPr txBox="1"/>
          <p:nvPr/>
        </p:nvSpPr>
        <p:spPr>
          <a:xfrm>
            <a:off x="8112224" y="2996954"/>
            <a:ext cx="3744416" cy="27921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Дайте сравнительную характеристику Академии Улугбека и Академии </a:t>
            </a:r>
            <a:r>
              <a:rPr lang="ru-RU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Мамуна</a:t>
            </a:r>
            <a:endPara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1583501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9360365" y="1700808"/>
            <a:ext cx="1385387" cy="1007270"/>
          </a:xfrm>
          <a:prstGeom prst="ellipse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2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1583500" y="1700808"/>
            <a:ext cx="1344149" cy="1080120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22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3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26" name="Freeform 42"/>
          <p:cNvSpPr>
            <a:spLocks noEditPoints="1"/>
          </p:cNvSpPr>
          <p:nvPr/>
        </p:nvSpPr>
        <p:spPr bwMode="auto">
          <a:xfrm>
            <a:off x="9552384" y="1844824"/>
            <a:ext cx="1056117" cy="792088"/>
          </a:xfrm>
          <a:custGeom>
            <a:avLst/>
            <a:gdLst>
              <a:gd name="T0" fmla="*/ 122 w 419"/>
              <a:gd name="T1" fmla="*/ 141 h 491"/>
              <a:gd name="T2" fmla="*/ 156 w 419"/>
              <a:gd name="T3" fmla="*/ 239 h 491"/>
              <a:gd name="T4" fmla="*/ 169 w 419"/>
              <a:gd name="T5" fmla="*/ 276 h 491"/>
              <a:gd name="T6" fmla="*/ 194 w 419"/>
              <a:gd name="T7" fmla="*/ 293 h 491"/>
              <a:gd name="T8" fmla="*/ 220 w 419"/>
              <a:gd name="T9" fmla="*/ 276 h 491"/>
              <a:gd name="T10" fmla="*/ 233 w 419"/>
              <a:gd name="T11" fmla="*/ 239 h 491"/>
              <a:gd name="T12" fmla="*/ 266 w 419"/>
              <a:gd name="T13" fmla="*/ 141 h 491"/>
              <a:gd name="T14" fmla="*/ 194 w 419"/>
              <a:gd name="T15" fmla="*/ 283 h 491"/>
              <a:gd name="T16" fmla="*/ 207 w 419"/>
              <a:gd name="T17" fmla="*/ 276 h 491"/>
              <a:gd name="T18" fmla="*/ 223 w 419"/>
              <a:gd name="T19" fmla="*/ 263 h 491"/>
              <a:gd name="T20" fmla="*/ 169 w 419"/>
              <a:gd name="T21" fmla="*/ 266 h 491"/>
              <a:gd name="T22" fmla="*/ 165 w 419"/>
              <a:gd name="T23" fmla="*/ 244 h 491"/>
              <a:gd name="T24" fmla="*/ 223 w 419"/>
              <a:gd name="T25" fmla="*/ 263 h 491"/>
              <a:gd name="T26" fmla="*/ 223 w 419"/>
              <a:gd name="T27" fmla="*/ 235 h 491"/>
              <a:gd name="T28" fmla="*/ 199 w 419"/>
              <a:gd name="T29" fmla="*/ 168 h 491"/>
              <a:gd name="T30" fmla="*/ 221 w 419"/>
              <a:gd name="T31" fmla="*/ 134 h 491"/>
              <a:gd name="T32" fmla="*/ 194 w 419"/>
              <a:gd name="T33" fmla="*/ 159 h 491"/>
              <a:gd name="T34" fmla="*/ 168 w 419"/>
              <a:gd name="T35" fmla="*/ 134 h 491"/>
              <a:gd name="T36" fmla="*/ 190 w 419"/>
              <a:gd name="T37" fmla="*/ 168 h 491"/>
              <a:gd name="T38" fmla="*/ 165 w 419"/>
              <a:gd name="T39" fmla="*/ 235 h 491"/>
              <a:gd name="T40" fmla="*/ 132 w 419"/>
              <a:gd name="T41" fmla="*/ 141 h 491"/>
              <a:gd name="T42" fmla="*/ 257 w 419"/>
              <a:gd name="T43" fmla="*/ 141 h 491"/>
              <a:gd name="T44" fmla="*/ 407 w 419"/>
              <a:gd name="T45" fmla="*/ 250 h 491"/>
              <a:gd name="T46" fmla="*/ 374 w 419"/>
              <a:gd name="T47" fmla="*/ 183 h 491"/>
              <a:gd name="T48" fmla="*/ 374 w 419"/>
              <a:gd name="T49" fmla="*/ 118 h 491"/>
              <a:gd name="T50" fmla="*/ 193 w 419"/>
              <a:gd name="T51" fmla="*/ 0 h 491"/>
              <a:gd name="T52" fmla="*/ 61 w 419"/>
              <a:gd name="T53" fmla="*/ 288 h 491"/>
              <a:gd name="T54" fmla="*/ 72 w 419"/>
              <a:gd name="T55" fmla="*/ 454 h 491"/>
              <a:gd name="T56" fmla="*/ 197 w 419"/>
              <a:gd name="T57" fmla="*/ 491 h 491"/>
              <a:gd name="T58" fmla="*/ 259 w 419"/>
              <a:gd name="T59" fmla="*/ 480 h 491"/>
              <a:gd name="T60" fmla="*/ 345 w 419"/>
              <a:gd name="T61" fmla="*/ 413 h 491"/>
              <a:gd name="T62" fmla="*/ 378 w 419"/>
              <a:gd name="T63" fmla="*/ 391 h 491"/>
              <a:gd name="T64" fmla="*/ 378 w 419"/>
              <a:gd name="T65" fmla="*/ 360 h 491"/>
              <a:gd name="T66" fmla="*/ 388 w 419"/>
              <a:gd name="T67" fmla="*/ 339 h 491"/>
              <a:gd name="T68" fmla="*/ 394 w 419"/>
              <a:gd name="T69" fmla="*/ 319 h 491"/>
              <a:gd name="T70" fmla="*/ 390 w 419"/>
              <a:gd name="T71" fmla="*/ 304 h 491"/>
              <a:gd name="T72" fmla="*/ 409 w 419"/>
              <a:gd name="T73" fmla="*/ 289 h 491"/>
              <a:gd name="T74" fmla="*/ 407 w 419"/>
              <a:gd name="T75" fmla="*/ 250 h 491"/>
              <a:gd name="T76" fmla="*/ 385 w 419"/>
              <a:gd name="T77" fmla="*/ 286 h 491"/>
              <a:gd name="T78" fmla="*/ 380 w 419"/>
              <a:gd name="T79" fmla="*/ 307 h 491"/>
              <a:gd name="T80" fmla="*/ 385 w 419"/>
              <a:gd name="T81" fmla="*/ 317 h 491"/>
              <a:gd name="T82" fmla="*/ 376 w 419"/>
              <a:gd name="T83" fmla="*/ 331 h 491"/>
              <a:gd name="T84" fmla="*/ 375 w 419"/>
              <a:gd name="T85" fmla="*/ 344 h 491"/>
              <a:gd name="T86" fmla="*/ 369 w 419"/>
              <a:gd name="T87" fmla="*/ 365 h 491"/>
              <a:gd name="T88" fmla="*/ 347 w 419"/>
              <a:gd name="T89" fmla="*/ 404 h 491"/>
              <a:gd name="T90" fmla="*/ 261 w 419"/>
              <a:gd name="T91" fmla="*/ 386 h 491"/>
              <a:gd name="T92" fmla="*/ 250 w 419"/>
              <a:gd name="T93" fmla="*/ 476 h 491"/>
              <a:gd name="T94" fmla="*/ 89 w 419"/>
              <a:gd name="T95" fmla="*/ 307 h 491"/>
              <a:gd name="T96" fmla="*/ 9 w 419"/>
              <a:gd name="T97" fmla="*/ 167 h 491"/>
              <a:gd name="T98" fmla="*/ 193 w 419"/>
              <a:gd name="T99" fmla="*/ 9 h 491"/>
              <a:gd name="T100" fmla="*/ 365 w 419"/>
              <a:gd name="T101" fmla="*/ 120 h 491"/>
              <a:gd name="T102" fmla="*/ 365 w 419"/>
              <a:gd name="T103" fmla="*/ 180 h 491"/>
              <a:gd name="T104" fmla="*/ 399 w 419"/>
              <a:gd name="T105" fmla="*/ 255 h 491"/>
              <a:gd name="T106" fmla="*/ 405 w 419"/>
              <a:gd name="T107" fmla="*/ 281 h 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19" h="491">
                <a:moveTo>
                  <a:pt x="194" y="69"/>
                </a:moveTo>
                <a:cubicBezTo>
                  <a:pt x="155" y="69"/>
                  <a:pt x="122" y="101"/>
                  <a:pt x="122" y="141"/>
                </a:cubicBezTo>
                <a:cubicBezTo>
                  <a:pt x="122" y="161"/>
                  <a:pt x="130" y="180"/>
                  <a:pt x="144" y="195"/>
                </a:cubicBezTo>
                <a:cubicBezTo>
                  <a:pt x="148" y="199"/>
                  <a:pt x="156" y="210"/>
                  <a:pt x="156" y="239"/>
                </a:cubicBezTo>
                <a:cubicBezTo>
                  <a:pt x="156" y="263"/>
                  <a:pt x="156" y="263"/>
                  <a:pt x="156" y="263"/>
                </a:cubicBezTo>
                <a:cubicBezTo>
                  <a:pt x="156" y="270"/>
                  <a:pt x="162" y="276"/>
                  <a:pt x="169" y="276"/>
                </a:cubicBezTo>
                <a:cubicBezTo>
                  <a:pt x="172" y="276"/>
                  <a:pt x="172" y="276"/>
                  <a:pt x="172" y="276"/>
                </a:cubicBezTo>
                <a:cubicBezTo>
                  <a:pt x="174" y="285"/>
                  <a:pt x="183" y="293"/>
                  <a:pt x="194" y="293"/>
                </a:cubicBezTo>
                <a:cubicBezTo>
                  <a:pt x="205" y="293"/>
                  <a:pt x="214" y="285"/>
                  <a:pt x="217" y="276"/>
                </a:cubicBezTo>
                <a:cubicBezTo>
                  <a:pt x="220" y="276"/>
                  <a:pt x="220" y="276"/>
                  <a:pt x="220" y="276"/>
                </a:cubicBezTo>
                <a:cubicBezTo>
                  <a:pt x="227" y="276"/>
                  <a:pt x="233" y="270"/>
                  <a:pt x="233" y="263"/>
                </a:cubicBezTo>
                <a:cubicBezTo>
                  <a:pt x="233" y="239"/>
                  <a:pt x="233" y="239"/>
                  <a:pt x="233" y="239"/>
                </a:cubicBezTo>
                <a:cubicBezTo>
                  <a:pt x="233" y="210"/>
                  <a:pt x="241" y="199"/>
                  <a:pt x="244" y="195"/>
                </a:cubicBezTo>
                <a:cubicBezTo>
                  <a:pt x="258" y="180"/>
                  <a:pt x="266" y="161"/>
                  <a:pt x="266" y="141"/>
                </a:cubicBezTo>
                <a:cubicBezTo>
                  <a:pt x="266" y="101"/>
                  <a:pt x="234" y="69"/>
                  <a:pt x="194" y="69"/>
                </a:cubicBezTo>
                <a:close/>
                <a:moveTo>
                  <a:pt x="194" y="283"/>
                </a:moveTo>
                <a:cubicBezTo>
                  <a:pt x="189" y="283"/>
                  <a:pt x="184" y="280"/>
                  <a:pt x="182" y="276"/>
                </a:cubicBezTo>
                <a:cubicBezTo>
                  <a:pt x="207" y="276"/>
                  <a:pt x="207" y="276"/>
                  <a:pt x="207" y="276"/>
                </a:cubicBezTo>
                <a:cubicBezTo>
                  <a:pt x="205" y="280"/>
                  <a:pt x="200" y="283"/>
                  <a:pt x="194" y="283"/>
                </a:cubicBezTo>
                <a:close/>
                <a:moveTo>
                  <a:pt x="223" y="263"/>
                </a:moveTo>
                <a:cubicBezTo>
                  <a:pt x="223" y="265"/>
                  <a:pt x="222" y="266"/>
                  <a:pt x="220" y="266"/>
                </a:cubicBezTo>
                <a:cubicBezTo>
                  <a:pt x="169" y="266"/>
                  <a:pt x="169" y="266"/>
                  <a:pt x="169" y="266"/>
                </a:cubicBezTo>
                <a:cubicBezTo>
                  <a:pt x="167" y="266"/>
                  <a:pt x="165" y="265"/>
                  <a:pt x="165" y="263"/>
                </a:cubicBezTo>
                <a:cubicBezTo>
                  <a:pt x="165" y="244"/>
                  <a:pt x="165" y="244"/>
                  <a:pt x="165" y="244"/>
                </a:cubicBezTo>
                <a:cubicBezTo>
                  <a:pt x="223" y="244"/>
                  <a:pt x="223" y="244"/>
                  <a:pt x="223" y="244"/>
                </a:cubicBezTo>
                <a:lnTo>
                  <a:pt x="223" y="263"/>
                </a:lnTo>
                <a:close/>
                <a:moveTo>
                  <a:pt x="237" y="188"/>
                </a:moveTo>
                <a:cubicBezTo>
                  <a:pt x="232" y="194"/>
                  <a:pt x="224" y="207"/>
                  <a:pt x="223" y="235"/>
                </a:cubicBezTo>
                <a:cubicBezTo>
                  <a:pt x="199" y="235"/>
                  <a:pt x="199" y="235"/>
                  <a:pt x="199" y="235"/>
                </a:cubicBezTo>
                <a:cubicBezTo>
                  <a:pt x="199" y="168"/>
                  <a:pt x="199" y="168"/>
                  <a:pt x="199" y="168"/>
                </a:cubicBezTo>
                <a:cubicBezTo>
                  <a:pt x="218" y="165"/>
                  <a:pt x="224" y="141"/>
                  <a:pt x="224" y="140"/>
                </a:cubicBezTo>
                <a:cubicBezTo>
                  <a:pt x="225" y="137"/>
                  <a:pt x="223" y="135"/>
                  <a:pt x="221" y="134"/>
                </a:cubicBezTo>
                <a:cubicBezTo>
                  <a:pt x="218" y="133"/>
                  <a:pt x="216" y="135"/>
                  <a:pt x="215" y="137"/>
                </a:cubicBezTo>
                <a:cubicBezTo>
                  <a:pt x="215" y="138"/>
                  <a:pt x="210" y="159"/>
                  <a:pt x="194" y="159"/>
                </a:cubicBezTo>
                <a:cubicBezTo>
                  <a:pt x="179" y="159"/>
                  <a:pt x="173" y="138"/>
                  <a:pt x="173" y="137"/>
                </a:cubicBezTo>
                <a:cubicBezTo>
                  <a:pt x="173" y="135"/>
                  <a:pt x="170" y="133"/>
                  <a:pt x="168" y="134"/>
                </a:cubicBezTo>
                <a:cubicBezTo>
                  <a:pt x="165" y="135"/>
                  <a:pt x="164" y="137"/>
                  <a:pt x="164" y="140"/>
                </a:cubicBezTo>
                <a:cubicBezTo>
                  <a:pt x="165" y="141"/>
                  <a:pt x="170" y="165"/>
                  <a:pt x="190" y="168"/>
                </a:cubicBezTo>
                <a:cubicBezTo>
                  <a:pt x="190" y="235"/>
                  <a:pt x="190" y="235"/>
                  <a:pt x="190" y="235"/>
                </a:cubicBezTo>
                <a:cubicBezTo>
                  <a:pt x="165" y="235"/>
                  <a:pt x="165" y="235"/>
                  <a:pt x="165" y="235"/>
                </a:cubicBezTo>
                <a:cubicBezTo>
                  <a:pt x="164" y="207"/>
                  <a:pt x="156" y="194"/>
                  <a:pt x="151" y="188"/>
                </a:cubicBezTo>
                <a:cubicBezTo>
                  <a:pt x="139" y="176"/>
                  <a:pt x="132" y="158"/>
                  <a:pt x="132" y="141"/>
                </a:cubicBezTo>
                <a:cubicBezTo>
                  <a:pt x="132" y="107"/>
                  <a:pt x="160" y="79"/>
                  <a:pt x="194" y="79"/>
                </a:cubicBezTo>
                <a:cubicBezTo>
                  <a:pt x="229" y="79"/>
                  <a:pt x="257" y="107"/>
                  <a:pt x="257" y="141"/>
                </a:cubicBezTo>
                <a:cubicBezTo>
                  <a:pt x="257" y="158"/>
                  <a:pt x="250" y="176"/>
                  <a:pt x="237" y="188"/>
                </a:cubicBezTo>
                <a:close/>
                <a:moveTo>
                  <a:pt x="407" y="250"/>
                </a:moveTo>
                <a:cubicBezTo>
                  <a:pt x="395" y="232"/>
                  <a:pt x="374" y="197"/>
                  <a:pt x="372" y="188"/>
                </a:cubicBezTo>
                <a:cubicBezTo>
                  <a:pt x="373" y="187"/>
                  <a:pt x="373" y="185"/>
                  <a:pt x="374" y="183"/>
                </a:cubicBezTo>
                <a:cubicBezTo>
                  <a:pt x="376" y="176"/>
                  <a:pt x="379" y="166"/>
                  <a:pt x="379" y="158"/>
                </a:cubicBezTo>
                <a:cubicBezTo>
                  <a:pt x="379" y="146"/>
                  <a:pt x="377" y="129"/>
                  <a:pt x="374" y="118"/>
                </a:cubicBezTo>
                <a:cubicBezTo>
                  <a:pt x="373" y="112"/>
                  <a:pt x="364" y="83"/>
                  <a:pt x="338" y="55"/>
                </a:cubicBezTo>
                <a:cubicBezTo>
                  <a:pt x="303" y="18"/>
                  <a:pt x="255" y="0"/>
                  <a:pt x="193" y="0"/>
                </a:cubicBezTo>
                <a:cubicBezTo>
                  <a:pt x="65" y="0"/>
                  <a:pt x="0" y="56"/>
                  <a:pt x="0" y="167"/>
                </a:cubicBezTo>
                <a:cubicBezTo>
                  <a:pt x="0" y="231"/>
                  <a:pt x="37" y="266"/>
                  <a:pt x="61" y="288"/>
                </a:cubicBezTo>
                <a:cubicBezTo>
                  <a:pt x="70" y="297"/>
                  <a:pt x="78" y="304"/>
                  <a:pt x="80" y="310"/>
                </a:cubicBezTo>
                <a:cubicBezTo>
                  <a:pt x="97" y="376"/>
                  <a:pt x="82" y="429"/>
                  <a:pt x="72" y="454"/>
                </a:cubicBezTo>
                <a:cubicBezTo>
                  <a:pt x="71" y="456"/>
                  <a:pt x="72" y="459"/>
                  <a:pt x="74" y="460"/>
                </a:cubicBezTo>
                <a:cubicBezTo>
                  <a:pt x="112" y="480"/>
                  <a:pt x="154" y="491"/>
                  <a:pt x="197" y="491"/>
                </a:cubicBezTo>
                <a:cubicBezTo>
                  <a:pt x="217" y="491"/>
                  <a:pt x="236" y="489"/>
                  <a:pt x="256" y="484"/>
                </a:cubicBezTo>
                <a:cubicBezTo>
                  <a:pt x="258" y="484"/>
                  <a:pt x="259" y="482"/>
                  <a:pt x="259" y="480"/>
                </a:cubicBezTo>
                <a:cubicBezTo>
                  <a:pt x="259" y="438"/>
                  <a:pt x="260" y="406"/>
                  <a:pt x="262" y="396"/>
                </a:cubicBezTo>
                <a:cubicBezTo>
                  <a:pt x="280" y="401"/>
                  <a:pt x="335" y="413"/>
                  <a:pt x="345" y="413"/>
                </a:cubicBezTo>
                <a:cubicBezTo>
                  <a:pt x="346" y="413"/>
                  <a:pt x="347" y="413"/>
                  <a:pt x="347" y="413"/>
                </a:cubicBezTo>
                <a:cubicBezTo>
                  <a:pt x="355" y="413"/>
                  <a:pt x="374" y="413"/>
                  <a:pt x="378" y="391"/>
                </a:cubicBezTo>
                <a:cubicBezTo>
                  <a:pt x="381" y="380"/>
                  <a:pt x="380" y="370"/>
                  <a:pt x="379" y="364"/>
                </a:cubicBezTo>
                <a:cubicBezTo>
                  <a:pt x="379" y="362"/>
                  <a:pt x="378" y="360"/>
                  <a:pt x="378" y="360"/>
                </a:cubicBezTo>
                <a:cubicBezTo>
                  <a:pt x="379" y="356"/>
                  <a:pt x="382" y="352"/>
                  <a:pt x="384" y="348"/>
                </a:cubicBezTo>
                <a:cubicBezTo>
                  <a:pt x="386" y="344"/>
                  <a:pt x="387" y="342"/>
                  <a:pt x="388" y="339"/>
                </a:cubicBezTo>
                <a:cubicBezTo>
                  <a:pt x="388" y="337"/>
                  <a:pt x="387" y="333"/>
                  <a:pt x="386" y="330"/>
                </a:cubicBezTo>
                <a:cubicBezTo>
                  <a:pt x="389" y="327"/>
                  <a:pt x="393" y="323"/>
                  <a:pt x="394" y="319"/>
                </a:cubicBezTo>
                <a:cubicBezTo>
                  <a:pt x="394" y="315"/>
                  <a:pt x="392" y="310"/>
                  <a:pt x="390" y="305"/>
                </a:cubicBezTo>
                <a:cubicBezTo>
                  <a:pt x="390" y="305"/>
                  <a:pt x="390" y="305"/>
                  <a:pt x="390" y="304"/>
                </a:cubicBezTo>
                <a:cubicBezTo>
                  <a:pt x="390" y="303"/>
                  <a:pt x="390" y="299"/>
                  <a:pt x="390" y="294"/>
                </a:cubicBezTo>
                <a:cubicBezTo>
                  <a:pt x="396" y="293"/>
                  <a:pt x="406" y="291"/>
                  <a:pt x="409" y="289"/>
                </a:cubicBezTo>
                <a:cubicBezTo>
                  <a:pt x="415" y="286"/>
                  <a:pt x="419" y="277"/>
                  <a:pt x="419" y="272"/>
                </a:cubicBezTo>
                <a:cubicBezTo>
                  <a:pt x="419" y="270"/>
                  <a:pt x="418" y="270"/>
                  <a:pt x="407" y="250"/>
                </a:cubicBezTo>
                <a:close/>
                <a:moveTo>
                  <a:pt x="405" y="281"/>
                </a:moveTo>
                <a:cubicBezTo>
                  <a:pt x="403" y="282"/>
                  <a:pt x="393" y="284"/>
                  <a:pt x="385" y="286"/>
                </a:cubicBezTo>
                <a:cubicBezTo>
                  <a:pt x="383" y="286"/>
                  <a:pt x="381" y="288"/>
                  <a:pt x="381" y="290"/>
                </a:cubicBezTo>
                <a:cubicBezTo>
                  <a:pt x="380" y="305"/>
                  <a:pt x="380" y="306"/>
                  <a:pt x="380" y="307"/>
                </a:cubicBezTo>
                <a:cubicBezTo>
                  <a:pt x="381" y="308"/>
                  <a:pt x="381" y="308"/>
                  <a:pt x="382" y="310"/>
                </a:cubicBezTo>
                <a:cubicBezTo>
                  <a:pt x="384" y="314"/>
                  <a:pt x="385" y="316"/>
                  <a:pt x="385" y="317"/>
                </a:cubicBezTo>
                <a:cubicBezTo>
                  <a:pt x="384" y="319"/>
                  <a:pt x="381" y="322"/>
                  <a:pt x="377" y="325"/>
                </a:cubicBezTo>
                <a:cubicBezTo>
                  <a:pt x="376" y="326"/>
                  <a:pt x="375" y="329"/>
                  <a:pt x="376" y="331"/>
                </a:cubicBezTo>
                <a:cubicBezTo>
                  <a:pt x="377" y="334"/>
                  <a:pt x="378" y="337"/>
                  <a:pt x="378" y="338"/>
                </a:cubicBezTo>
                <a:cubicBezTo>
                  <a:pt x="378" y="339"/>
                  <a:pt x="377" y="342"/>
                  <a:pt x="375" y="344"/>
                </a:cubicBezTo>
                <a:cubicBezTo>
                  <a:pt x="373" y="348"/>
                  <a:pt x="371" y="353"/>
                  <a:pt x="369" y="357"/>
                </a:cubicBezTo>
                <a:cubicBezTo>
                  <a:pt x="369" y="359"/>
                  <a:pt x="369" y="362"/>
                  <a:pt x="369" y="365"/>
                </a:cubicBezTo>
                <a:cubicBezTo>
                  <a:pt x="370" y="371"/>
                  <a:pt x="371" y="379"/>
                  <a:pt x="369" y="389"/>
                </a:cubicBezTo>
                <a:cubicBezTo>
                  <a:pt x="367" y="401"/>
                  <a:pt x="359" y="404"/>
                  <a:pt x="347" y="404"/>
                </a:cubicBezTo>
                <a:cubicBezTo>
                  <a:pt x="347" y="404"/>
                  <a:pt x="346" y="404"/>
                  <a:pt x="345" y="404"/>
                </a:cubicBezTo>
                <a:cubicBezTo>
                  <a:pt x="335" y="403"/>
                  <a:pt x="271" y="389"/>
                  <a:pt x="261" y="386"/>
                </a:cubicBezTo>
                <a:cubicBezTo>
                  <a:pt x="259" y="386"/>
                  <a:pt x="257" y="386"/>
                  <a:pt x="256" y="387"/>
                </a:cubicBezTo>
                <a:cubicBezTo>
                  <a:pt x="250" y="394"/>
                  <a:pt x="249" y="449"/>
                  <a:pt x="250" y="476"/>
                </a:cubicBezTo>
                <a:cubicBezTo>
                  <a:pt x="193" y="488"/>
                  <a:pt x="133" y="480"/>
                  <a:pt x="83" y="454"/>
                </a:cubicBezTo>
                <a:cubicBezTo>
                  <a:pt x="93" y="426"/>
                  <a:pt x="105" y="373"/>
                  <a:pt x="89" y="307"/>
                </a:cubicBezTo>
                <a:cubicBezTo>
                  <a:pt x="87" y="299"/>
                  <a:pt x="79" y="292"/>
                  <a:pt x="68" y="282"/>
                </a:cubicBezTo>
                <a:cubicBezTo>
                  <a:pt x="44" y="260"/>
                  <a:pt x="9" y="227"/>
                  <a:pt x="9" y="167"/>
                </a:cubicBezTo>
                <a:cubicBezTo>
                  <a:pt x="9" y="119"/>
                  <a:pt x="22" y="82"/>
                  <a:pt x="47" y="56"/>
                </a:cubicBezTo>
                <a:cubicBezTo>
                  <a:pt x="78" y="25"/>
                  <a:pt x="127" y="9"/>
                  <a:pt x="193" y="9"/>
                </a:cubicBezTo>
                <a:cubicBezTo>
                  <a:pt x="252" y="9"/>
                  <a:pt x="298" y="27"/>
                  <a:pt x="331" y="61"/>
                </a:cubicBezTo>
                <a:cubicBezTo>
                  <a:pt x="357" y="88"/>
                  <a:pt x="364" y="117"/>
                  <a:pt x="365" y="120"/>
                </a:cubicBezTo>
                <a:cubicBezTo>
                  <a:pt x="367" y="130"/>
                  <a:pt x="370" y="147"/>
                  <a:pt x="370" y="158"/>
                </a:cubicBezTo>
                <a:cubicBezTo>
                  <a:pt x="370" y="165"/>
                  <a:pt x="367" y="174"/>
                  <a:pt x="365" y="180"/>
                </a:cubicBezTo>
                <a:cubicBezTo>
                  <a:pt x="363" y="185"/>
                  <a:pt x="363" y="187"/>
                  <a:pt x="363" y="189"/>
                </a:cubicBezTo>
                <a:cubicBezTo>
                  <a:pt x="364" y="198"/>
                  <a:pt x="380" y="224"/>
                  <a:pt x="399" y="255"/>
                </a:cubicBezTo>
                <a:cubicBezTo>
                  <a:pt x="403" y="263"/>
                  <a:pt x="408" y="271"/>
                  <a:pt x="409" y="273"/>
                </a:cubicBezTo>
                <a:cubicBezTo>
                  <a:pt x="409" y="275"/>
                  <a:pt x="406" y="280"/>
                  <a:pt x="405" y="281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pic>
        <p:nvPicPr>
          <p:cNvPr id="17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91944" y="1272996"/>
            <a:ext cx="1008112" cy="1482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85161405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1196752"/>
            <a:ext cx="5384800" cy="5112568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 развитии науки и культуры нашей Родины XIV—XV века считаются «золотым веком». Наши великие предки, жившие                       и творившие в этот период, оказали огромное влияние на дальнейший прогресс            в науке и культуре.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ЗОЛОТОЙ ВЕК 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7" name="Picture 2" descr="https://fotouz.uz/uploads/posts/2019-07/thumbs/1564204382_alisher-navoiy-al-xorazmiy-abu-rayhon-beruniy-amir-temur-mirzo-ulugbek.jpg"/>
          <p:cNvPicPr>
            <a:picLocks noChangeAspect="1" noChangeArrowheads="1"/>
          </p:cNvPicPr>
          <p:nvPr/>
        </p:nvPicPr>
        <p:blipFill>
          <a:blip r:embed="rId2" cstate="print"/>
          <a:srcRect l="4725" t="9450" r="6446" b="9551"/>
          <a:stretch>
            <a:fillRect/>
          </a:stretch>
        </p:blipFill>
        <p:spPr bwMode="auto">
          <a:xfrm>
            <a:off x="5951984" y="980728"/>
            <a:ext cx="5976664" cy="54006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196752"/>
            <a:ext cx="6408712" cy="5256584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Это явление было результатом внимания, заботы                                     и покровительства, которое оказывали развитию науки                          и культуры наши великие предки правители </a:t>
            </a:r>
            <a:r>
              <a:rPr lang="ru-RU" sz="3400" b="1" dirty="0" err="1" smtClean="0">
                <a:latin typeface="Arial" pitchFamily="34" charset="0"/>
                <a:cs typeface="Arial" pitchFamily="34" charset="0"/>
              </a:rPr>
              <a:t>Амир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400" b="1" dirty="0" err="1" smtClean="0">
                <a:latin typeface="Arial" pitchFamily="34" charset="0"/>
                <a:cs typeface="Arial" pitchFamily="34" charset="0"/>
              </a:rPr>
              <a:t>Темур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  и его внук                       Улугбек.</a:t>
            </a:r>
            <a:endParaRPr lang="ru-RU" sz="3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ЗОЛОТОЙ ВЕК 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7" name="Объект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7104112" y="1196752"/>
            <a:ext cx="4608512" cy="4962773"/>
          </a:xfrm>
          <a:prstGeom prst="rect">
            <a:avLst/>
          </a:prstGeom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Отцом Улугбека являлся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Шахрух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Мирза - четвертый сын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Амира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Темура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 Улугбек родился в 1394 году.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Амир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Темур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услышав эту радостную весть, назвал своего внука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Тарагаем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УЛУГБЕК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1026" name="Picture 2" descr="https://zamin.uz/uploads/posts/2017-03/1489158014_58c2af5169be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12024" y="1700808"/>
            <a:ext cx="5185420" cy="425080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368" y="1052736"/>
            <a:ext cx="11521280" cy="1656184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defRPr/>
            </a:pP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 рождении мальчик получил имя </a:t>
            </a:r>
            <a:r>
              <a:rPr lang="ru-RU" sz="3000" b="1" i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Мухаммад</a:t>
            </a:r>
            <a:r>
              <a:rPr lang="ru-RU" sz="30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i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Тарагай</a:t>
            </a:r>
            <a:r>
              <a:rPr lang="ru-RU" sz="30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(в честь прадеда), однако закрепилось за ним его детское прозвище –  </a:t>
            </a:r>
            <a:r>
              <a:rPr lang="ru-RU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«великий князь» – </a:t>
            </a:r>
            <a:r>
              <a:rPr lang="ru-RU" sz="30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Улугбек</a:t>
            </a:r>
            <a:r>
              <a:rPr lang="ru-RU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.</a:t>
            </a:r>
            <a:endParaRPr lang="ru-RU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23" name="Текст 2"/>
          <p:cNvSpPr>
            <a:spLocks noGrp="1"/>
          </p:cNvSpPr>
          <p:nvPr>
            <p:ph type="body" idx="1"/>
          </p:nvPr>
        </p:nvSpPr>
        <p:spPr>
          <a:xfrm>
            <a:off x="263352" y="5949280"/>
            <a:ext cx="6408712" cy="648048"/>
          </a:xfrm>
        </p:spPr>
        <p:txBody>
          <a:bodyPr>
            <a:normAutofit/>
          </a:bodyPr>
          <a:lstStyle/>
          <a:p>
            <a:pPr algn="ctr"/>
            <a:r>
              <a:rPr lang="ru-RU" altLang="ru-RU" sz="1800" dirty="0" smtClean="0">
                <a:effectLst/>
              </a:rPr>
              <a:t>ГОНЕЦ СООБЩАЕТ АМИРУ ТИМУРУ ВЕСТЬ О РОЖДЕНИИ ВНУКА</a:t>
            </a:r>
          </a:p>
        </p:txBody>
      </p:sp>
      <p:sp>
        <p:nvSpPr>
          <p:cNvPr id="5124" name="Текст 4"/>
          <p:cNvSpPr>
            <a:spLocks noGrp="1"/>
          </p:cNvSpPr>
          <p:nvPr>
            <p:ph type="body" sz="quarter" idx="3"/>
          </p:nvPr>
        </p:nvSpPr>
        <p:spPr>
          <a:xfrm>
            <a:off x="6864351" y="6165303"/>
            <a:ext cx="5088467" cy="467271"/>
          </a:xfrm>
        </p:spPr>
        <p:txBody>
          <a:bodyPr/>
          <a:lstStyle/>
          <a:p>
            <a:pPr algn="ctr"/>
            <a:r>
              <a:rPr lang="ru-RU" altLang="ru-RU" sz="1800" dirty="0" smtClean="0">
                <a:effectLst/>
              </a:rPr>
              <a:t>ДЕНЬ РОЖДЕНИЯ МУХАММАДА ТАРАГАЯ</a:t>
            </a:r>
          </a:p>
        </p:txBody>
      </p:sp>
      <p:pic>
        <p:nvPicPr>
          <p:cNvPr id="5125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968208" y="2924944"/>
            <a:ext cx="2969683" cy="3231208"/>
          </a:xfrm>
        </p:spPr>
      </p:pic>
      <p:pic>
        <p:nvPicPr>
          <p:cNvPr id="5126" name="Объект 9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35360" y="2924944"/>
            <a:ext cx="6187016" cy="2880618"/>
          </a:xfrm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УЛУГБЕК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91344" y="1052736"/>
            <a:ext cx="6048672" cy="5544616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Астрологи предсказали, что новорождённый станет в будущем выдающимся ученым и прославленным правителем. Поэтому своего внука родившегося со счастливой судьбой он начал также называть «Великим беком».</a:t>
            </a:r>
            <a:endParaRPr lang="ru-RU" sz="33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://www.temurtuzuklari.uz/uploads/0a0b1ae1-6183-f336-355c-7da76d85e055.jpg"/>
          <p:cNvPicPr>
            <a:picLocks noChangeAspect="1" noChangeArrowheads="1"/>
          </p:cNvPicPr>
          <p:nvPr/>
        </p:nvPicPr>
        <p:blipFill>
          <a:blip r:embed="rId2" cstate="print"/>
          <a:srcRect l="6329" t="8076" r="6329" b="7121"/>
          <a:stretch>
            <a:fillRect/>
          </a:stretch>
        </p:blipFill>
        <p:spPr bwMode="auto">
          <a:xfrm>
            <a:off x="6456040" y="1052736"/>
            <a:ext cx="5328592" cy="5328592"/>
          </a:xfrm>
          <a:prstGeom prst="rect">
            <a:avLst/>
          </a:prstGeom>
          <a:noFill/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УЛУГБЕК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623392" y="980728"/>
            <a:ext cx="10972800" cy="1368152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После смерти Тимура (1405) Улугбек управлял исторической областью </a:t>
            </a:r>
            <a:r>
              <a:rPr lang="ru-RU" sz="3200" b="1" i="1" dirty="0" err="1" smtClean="0">
                <a:latin typeface="Arial" pitchFamily="34" charset="0"/>
                <a:cs typeface="Arial" pitchFamily="34" charset="0"/>
              </a:rPr>
              <a:t>Мавераннахр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в Центральной Азии.  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15880" y="2564904"/>
            <a:ext cx="6505476" cy="4032995"/>
          </a:xfrm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УЛУГБЕК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33794" name="Picture 2" descr="https://pbs.twimg.com/media/EC1K59vX4AAAGrx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3392" y="2564904"/>
            <a:ext cx="4176464" cy="393305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6921a3ccc6e3272c479ebc64d68ff1fa5f5531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4933</TotalTime>
  <Words>1086</Words>
  <Application>Microsoft Office PowerPoint</Application>
  <PresentationFormat>Произвольный</PresentationFormat>
  <Paragraphs>131</Paragraphs>
  <Slides>37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Тема Office</vt:lpstr>
      <vt:lpstr> ИСТОРИЯ</vt:lpstr>
      <vt:lpstr>Слайд 2</vt:lpstr>
      <vt:lpstr>Слайд 3</vt:lpstr>
      <vt:lpstr>Слайд 4</vt:lpstr>
      <vt:lpstr>Слайд 5</vt:lpstr>
      <vt:lpstr>Слайд 6</vt:lpstr>
      <vt:lpstr>При рождении мальчик получил имя Мухаммад Тарагай (в честь прадеда), однако закрепилось за ним его детское прозвище –  «великий князь» – Улугбек .</vt:lpstr>
      <vt:lpstr>Слайд 8</vt:lpstr>
      <vt:lpstr>После смерти Тимура (1405) Улугбек управлял исторической областью Мавераннахр в Центральной Азии.  </vt:lpstr>
      <vt:lpstr>Слайд 10</vt:lpstr>
      <vt:lpstr>Военные походы он проводил, только если государству грозила реальная опасность.</vt:lpstr>
      <vt:lpstr>Заботясь о развитии просвещения, построил ряд медресе, в которых наряду с изучением богословия преподавались математика, астрономия, философия и литература.</vt:lpstr>
      <vt:lpstr>Слайд 13</vt:lpstr>
      <vt:lpstr>Слайд 14</vt:lpstr>
      <vt:lpstr>Слайд 15</vt:lpstr>
      <vt:lpstr>Слайд 16</vt:lpstr>
      <vt:lpstr>Слайд 17</vt:lpstr>
      <vt:lpstr>В 1420 г. Улугбек  воздвиг у подножия холма Кухак на берегу арыка Оби Рахмат здание обсерватории.</vt:lpstr>
      <vt:lpstr>СЕКСТАНТ УЛУГБЕКА</vt:lpstr>
      <vt:lpstr>Слайд 20</vt:lpstr>
      <vt:lpstr>Слайд 21</vt:lpstr>
      <vt:lpstr>Слайд 22</vt:lpstr>
      <vt:lpstr>Слайд 23</vt:lpstr>
      <vt:lpstr>Слайд 24</vt:lpstr>
      <vt:lpstr>Вскрытие обсерватории Улугбека  в 1908–1914 гг. стало сенсационным событием в истории мировой науки xx в.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ИМЯ УЛУГБЕКА УВЕКОВЕЧЕНО В НАИМЕНОВАНИИ КРАТЕРА НА ВИДИМОЙ СТОРОНЕ ЛУНЫ, В РЯДЕ ГОРОДОВ ЕМУ УСТАНОВЛЕНЫ ПАМЯТНИКИ</vt:lpstr>
      <vt:lpstr>ПАМЯТНЫЕ ПОЧТОВЫЕ МАРКИ И МОНЕТЫ</vt:lpstr>
      <vt:lpstr>Слайд 36</vt:lpstr>
      <vt:lpstr>  ЗАДАНИЯ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африка</dc:title>
  <dc:creator>Acer</dc:creator>
  <cp:lastModifiedBy>USER</cp:lastModifiedBy>
  <cp:revision>987</cp:revision>
  <dcterms:created xsi:type="dcterms:W3CDTF">2020-04-27T10:05:42Z</dcterms:created>
  <dcterms:modified xsi:type="dcterms:W3CDTF">2020-11-09T12:47:12Z</dcterms:modified>
</cp:coreProperties>
</file>