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sldIdLst>
    <p:sldId id="564" r:id="rId2"/>
    <p:sldId id="951" r:id="rId3"/>
    <p:sldId id="1174" r:id="rId4"/>
    <p:sldId id="1175" r:id="rId5"/>
    <p:sldId id="1176" r:id="rId6"/>
    <p:sldId id="1177" r:id="rId7"/>
    <p:sldId id="1178" r:id="rId8"/>
    <p:sldId id="1179" r:id="rId9"/>
    <p:sldId id="1180" r:id="rId10"/>
    <p:sldId id="1223" r:id="rId11"/>
    <p:sldId id="1224" r:id="rId12"/>
    <p:sldId id="1230" r:id="rId13"/>
    <p:sldId id="1227" r:id="rId14"/>
    <p:sldId id="1229" r:id="rId15"/>
    <p:sldId id="1225" r:id="rId16"/>
    <p:sldId id="1181" r:id="rId17"/>
    <p:sldId id="1182" r:id="rId18"/>
    <p:sldId id="1183" r:id="rId19"/>
    <p:sldId id="1184" r:id="rId20"/>
    <p:sldId id="1185" r:id="rId21"/>
    <p:sldId id="1186" r:id="rId22"/>
    <p:sldId id="1187" r:id="rId23"/>
    <p:sldId id="1188" r:id="rId24"/>
    <p:sldId id="1189" r:id="rId25"/>
    <p:sldId id="1190" r:id="rId26"/>
    <p:sldId id="1191" r:id="rId27"/>
    <p:sldId id="1192" r:id="rId28"/>
    <p:sldId id="1193" r:id="rId29"/>
    <p:sldId id="1194" r:id="rId30"/>
    <p:sldId id="1195" r:id="rId31"/>
    <p:sldId id="1196" r:id="rId32"/>
    <p:sldId id="1197" r:id="rId33"/>
    <p:sldId id="1198" r:id="rId34"/>
    <p:sldId id="1199" r:id="rId35"/>
    <p:sldId id="1200" r:id="rId36"/>
    <p:sldId id="1111" r:id="rId37"/>
    <p:sldId id="1173" r:id="rId38"/>
  </p:sldIdLst>
  <p:sldSz cx="12192000" cy="6858000"/>
  <p:notesSz cx="6858000" cy="9144000"/>
  <p:custDataLst>
    <p:tags r:id="rId40"/>
  </p:custData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116" d="100"/>
          <a:sy n="116" d="100"/>
        </p:scale>
        <p:origin x="354" y="1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ata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diagrams/_rels/drawing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image" Target="../media/image1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045BAF2-0BDB-41E3-9137-FCD88C2284C8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A63C16F-415A-4908-9098-C100E750E7FA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b="1" dirty="0" smtClean="0">
              <a:solidFill>
                <a:srgbClr val="002060"/>
              </a:solidFill>
            </a:rPr>
            <a:t>I. </a:t>
          </a:r>
          <a:endParaRPr lang="ru-RU" dirty="0"/>
        </a:p>
      </dgm:t>
    </dgm:pt>
    <dgm:pt modelId="{EF4A1766-D27F-4AA5-B1F7-EFC3986FAA38}" type="parTrans" cxnId="{D2C3722F-9FFC-42AE-8164-7FE846A08C1D}">
      <dgm:prSet/>
      <dgm:spPr/>
      <dgm:t>
        <a:bodyPr/>
        <a:lstStyle/>
        <a:p>
          <a:endParaRPr lang="ru-RU"/>
        </a:p>
      </dgm:t>
    </dgm:pt>
    <dgm:pt modelId="{1BC703B2-3E69-41AC-857B-25953B88C50C}" type="sibTrans" cxnId="{D2C3722F-9FFC-42AE-8164-7FE846A08C1D}">
      <dgm:prSet/>
      <dgm:spPr/>
      <dgm:t>
        <a:bodyPr/>
        <a:lstStyle/>
        <a:p>
          <a:endParaRPr lang="ru-RU"/>
        </a:p>
      </dgm:t>
    </dgm:pt>
    <dgm:pt modelId="{2487BB77-5767-4167-98C7-0F1490698A1C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Совершенствование системы государственного и общественного строительства. </a:t>
          </a:r>
          <a:endParaRPr lang="ru-RU" sz="2800" dirty="0"/>
        </a:p>
      </dgm:t>
    </dgm:pt>
    <dgm:pt modelId="{A582ACFB-3F68-4BE8-8F48-96B00AC41B3A}" type="parTrans" cxnId="{E88864EB-2082-4997-A468-46ABD236709C}">
      <dgm:prSet/>
      <dgm:spPr/>
      <dgm:t>
        <a:bodyPr/>
        <a:lstStyle/>
        <a:p>
          <a:endParaRPr lang="ru-RU"/>
        </a:p>
      </dgm:t>
    </dgm:pt>
    <dgm:pt modelId="{50B2F6EE-CBBF-4DEF-B026-73E3712688C5}" type="sibTrans" cxnId="{E88864EB-2082-4997-A468-46ABD236709C}">
      <dgm:prSet/>
      <dgm:spPr/>
      <dgm:t>
        <a:bodyPr/>
        <a:lstStyle/>
        <a:p>
          <a:endParaRPr lang="ru-RU"/>
        </a:p>
      </dgm:t>
    </dgm:pt>
    <dgm:pt modelId="{CEEBA207-395A-4F81-B657-468645B67FA9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 b="1" dirty="0" smtClean="0">
              <a:solidFill>
                <a:srgbClr val="002060"/>
              </a:solidFill>
            </a:rPr>
            <a:t>II. </a:t>
          </a:r>
          <a:endParaRPr lang="ru-RU" dirty="0"/>
        </a:p>
      </dgm:t>
    </dgm:pt>
    <dgm:pt modelId="{D9C76D59-20DD-437F-83D3-FBA5C96DDDCE}" type="parTrans" cxnId="{26FB31A3-78A4-48C6-A8C1-C0CD21246684}">
      <dgm:prSet/>
      <dgm:spPr/>
      <dgm:t>
        <a:bodyPr/>
        <a:lstStyle/>
        <a:p>
          <a:endParaRPr lang="ru-RU"/>
        </a:p>
      </dgm:t>
    </dgm:pt>
    <dgm:pt modelId="{DE46D6B7-A1F9-4761-94F8-D19D824264E7}" type="sibTrans" cxnId="{26FB31A3-78A4-48C6-A8C1-C0CD21246684}">
      <dgm:prSet/>
      <dgm:spPr/>
      <dgm:t>
        <a:bodyPr/>
        <a:lstStyle/>
        <a:p>
          <a:endParaRPr lang="ru-RU"/>
        </a:p>
      </dgm:t>
    </dgm:pt>
    <dgm:pt modelId="{6683029C-AB51-4596-8D58-19783073C02A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Верховенство закона, реформирование судебно-правовой системы. </a:t>
          </a:r>
          <a:endParaRPr lang="ru-RU" sz="2800" dirty="0">
            <a:latin typeface="Arial" pitchFamily="34" charset="0"/>
            <a:cs typeface="Arial" pitchFamily="34" charset="0"/>
          </a:endParaRPr>
        </a:p>
      </dgm:t>
    </dgm:pt>
    <dgm:pt modelId="{E72E92AB-1C64-46F6-AFEF-A51C8E6E6947}" type="parTrans" cxnId="{6B317C82-883C-4A31-82BC-577883F272EF}">
      <dgm:prSet/>
      <dgm:spPr/>
      <dgm:t>
        <a:bodyPr/>
        <a:lstStyle/>
        <a:p>
          <a:endParaRPr lang="ru-RU"/>
        </a:p>
      </dgm:t>
    </dgm:pt>
    <dgm:pt modelId="{442D6501-3C6E-479A-9EAC-6BC97A1110DF}" type="sibTrans" cxnId="{6B317C82-883C-4A31-82BC-577883F272EF}">
      <dgm:prSet/>
      <dgm:spPr/>
      <dgm:t>
        <a:bodyPr/>
        <a:lstStyle/>
        <a:p>
          <a:endParaRPr lang="ru-RU"/>
        </a:p>
      </dgm:t>
    </dgm:pt>
    <dgm:pt modelId="{1ED48012-D9AE-42F6-8420-66C99FADDE97}">
      <dgm:prSet phldrT="[Текст]"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r>
            <a:rPr lang="en-US" b="1" dirty="0" smtClean="0">
              <a:solidFill>
                <a:srgbClr val="002060"/>
              </a:solidFill>
            </a:rPr>
            <a:t>III.</a:t>
          </a:r>
          <a:r>
            <a:rPr lang="ru-RU" b="1" dirty="0" smtClean="0">
              <a:solidFill>
                <a:srgbClr val="002060"/>
              </a:solidFill>
            </a:rPr>
            <a:t> </a:t>
          </a:r>
          <a:endParaRPr lang="ru-RU" dirty="0"/>
        </a:p>
      </dgm:t>
    </dgm:pt>
    <dgm:pt modelId="{A726555C-7C2D-4CDC-A3D0-65AC60D1CF0F}" type="parTrans" cxnId="{20FE3D3E-CBA5-4843-B5AB-5CBE4EE240F4}">
      <dgm:prSet/>
      <dgm:spPr/>
      <dgm:t>
        <a:bodyPr/>
        <a:lstStyle/>
        <a:p>
          <a:endParaRPr lang="ru-RU"/>
        </a:p>
      </dgm:t>
    </dgm:pt>
    <dgm:pt modelId="{8103718E-5EE0-4BA3-ABEE-803D6DAC59B1}" type="sibTrans" cxnId="{20FE3D3E-CBA5-4843-B5AB-5CBE4EE240F4}">
      <dgm:prSet/>
      <dgm:spPr/>
      <dgm:t>
        <a:bodyPr/>
        <a:lstStyle/>
        <a:p>
          <a:endParaRPr lang="ru-RU"/>
        </a:p>
      </dgm:t>
    </dgm:pt>
    <dgm:pt modelId="{51BB8FA7-791E-41E0-8B74-6B7C25E5B141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Развитие и либерализация экономики. </a:t>
          </a:r>
          <a:endParaRPr lang="ru-RU" sz="2800" dirty="0">
            <a:latin typeface="Arial" pitchFamily="34" charset="0"/>
            <a:cs typeface="Arial" pitchFamily="34" charset="0"/>
          </a:endParaRPr>
        </a:p>
      </dgm:t>
    </dgm:pt>
    <dgm:pt modelId="{90DDA671-2B40-4A56-B8A7-B355A235205E}" type="parTrans" cxnId="{E681E6A1-10EE-4CD8-B21D-EFBEC8DC49F1}">
      <dgm:prSet/>
      <dgm:spPr/>
      <dgm:t>
        <a:bodyPr/>
        <a:lstStyle/>
        <a:p>
          <a:endParaRPr lang="ru-RU"/>
        </a:p>
      </dgm:t>
    </dgm:pt>
    <dgm:pt modelId="{B576758A-4217-47AA-AB27-B9082A24676E}" type="sibTrans" cxnId="{E681E6A1-10EE-4CD8-B21D-EFBEC8DC49F1}">
      <dgm:prSet/>
      <dgm:spPr/>
      <dgm:t>
        <a:bodyPr/>
        <a:lstStyle/>
        <a:p>
          <a:endParaRPr lang="ru-RU"/>
        </a:p>
      </dgm:t>
    </dgm:pt>
    <dgm:pt modelId="{4C0D9702-608B-43C2-8BC0-C5A7735C921B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ru-RU" sz="2800" b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</a:t>
          </a:r>
          <a:r>
            <a:rPr lang="uz-Cyrl-UZ" sz="2800" b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ебесно-голубой цвет </a:t>
          </a:r>
          <a:r>
            <a:rPr lang="uz-Cyrl-UZ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– символ неба и чистой вод</a:t>
          </a:r>
          <a:r>
            <a:rPr lang="ru-RU" sz="2800" dirty="0" err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ы</a:t>
          </a:r>
          <a:r>
            <a:rPr lang="ru-RU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, цвет флага государства великого </a:t>
          </a:r>
          <a:r>
            <a:rPr lang="ru-RU" sz="2800" dirty="0" err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Амира</a:t>
          </a:r>
          <a:r>
            <a:rPr lang="ru-RU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800" dirty="0" err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Темура</a:t>
          </a:r>
          <a:r>
            <a:rPr lang="ru-RU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;</a:t>
          </a:r>
          <a:endParaRPr lang="ru-RU" sz="2800" dirty="0"/>
        </a:p>
      </dgm:t>
    </dgm:pt>
    <dgm:pt modelId="{31AB7E2B-2AD3-4A76-8062-93421B0A2C34}" type="parTrans" cxnId="{BE24779C-FDFE-4DBA-B38C-4126EA5F860A}">
      <dgm:prSet/>
      <dgm:spPr/>
      <dgm:t>
        <a:bodyPr/>
        <a:lstStyle/>
        <a:p>
          <a:endParaRPr lang="ru-RU"/>
        </a:p>
      </dgm:t>
    </dgm:pt>
    <dgm:pt modelId="{F630783D-1A99-44DE-B5A2-B1A7BC4F41C6}" type="sibTrans" cxnId="{BE24779C-FDFE-4DBA-B38C-4126EA5F860A}">
      <dgm:prSet/>
      <dgm:spPr/>
      <dgm:t>
        <a:bodyPr/>
        <a:lstStyle/>
        <a:p>
          <a:endParaRPr lang="ru-RU"/>
        </a:p>
      </dgm:t>
    </dgm:pt>
    <dgm:pt modelId="{18DE5ADA-2213-4973-8AF0-2EEC70D2B635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endParaRPr lang="ru-RU" sz="3200" dirty="0"/>
        </a:p>
      </dgm:t>
    </dgm:pt>
    <dgm:pt modelId="{A05DEB7E-07F9-4A82-9122-C22F50D252AA}" type="parTrans" cxnId="{C4F4478B-D0BD-4FE9-93DC-F2A77437CBDA}">
      <dgm:prSet/>
      <dgm:spPr/>
      <dgm:t>
        <a:bodyPr/>
        <a:lstStyle/>
        <a:p>
          <a:endParaRPr lang="ru-RU"/>
        </a:p>
      </dgm:t>
    </dgm:pt>
    <dgm:pt modelId="{952692FA-2659-406B-91D1-FE829209F536}" type="sibTrans" cxnId="{C4F4478B-D0BD-4FE9-93DC-F2A77437CBDA}">
      <dgm:prSet/>
      <dgm:spPr/>
      <dgm:t>
        <a:bodyPr/>
        <a:lstStyle/>
        <a:p>
          <a:endParaRPr lang="ru-RU"/>
        </a:p>
      </dgm:t>
    </dgm:pt>
    <dgm:pt modelId="{D4E323A2-075B-45CF-9327-E2A13E9D3261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ru-RU" sz="2800" b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Пурпурный</a:t>
          </a:r>
          <a:r>
            <a:rPr lang="ru-RU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цвет – символ верховенства и благочестия, элементов правосудия;</a:t>
          </a:r>
          <a:endParaRPr lang="ru-RU" sz="2800" dirty="0">
            <a:latin typeface="Arial" pitchFamily="34" charset="0"/>
            <a:cs typeface="Arial" pitchFamily="34" charset="0"/>
          </a:endParaRPr>
        </a:p>
      </dgm:t>
    </dgm:pt>
    <dgm:pt modelId="{8BB05CC3-9AC2-4054-BAEF-442752F71A05}" type="parTrans" cxnId="{F6B5DDDA-EF69-4F02-8E1D-E980A35CFFDA}">
      <dgm:prSet/>
      <dgm:spPr/>
      <dgm:t>
        <a:bodyPr/>
        <a:lstStyle/>
        <a:p>
          <a:endParaRPr lang="ru-RU"/>
        </a:p>
      </dgm:t>
    </dgm:pt>
    <dgm:pt modelId="{A0D304E2-B6FB-4686-B5BC-E8058D15A3F3}" type="sibTrans" cxnId="{F6B5DDDA-EF69-4F02-8E1D-E980A35CFFDA}">
      <dgm:prSet/>
      <dgm:spPr/>
      <dgm:t>
        <a:bodyPr/>
        <a:lstStyle/>
        <a:p>
          <a:endParaRPr lang="ru-RU"/>
        </a:p>
      </dgm:t>
    </dgm:pt>
    <dgm:pt modelId="{49FB4957-B3D9-4D0F-A215-75351A78F316}">
      <dgm:prSet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ru-RU" sz="2800" b="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Ц</a:t>
          </a:r>
          <a:r>
            <a:rPr lang="ru-RU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вет золота – символ могущества и богатства, элементов развитой экономики;</a:t>
          </a:r>
          <a:endParaRPr lang="ru-RU" sz="2800" dirty="0">
            <a:latin typeface="Arial" pitchFamily="34" charset="0"/>
            <a:cs typeface="Arial" pitchFamily="34" charset="0"/>
          </a:endParaRPr>
        </a:p>
      </dgm:t>
    </dgm:pt>
    <dgm:pt modelId="{19B2108C-2CD6-4297-845A-A709B479F159}" type="parTrans" cxnId="{83C7A087-4E2E-4F33-BCE3-87301252A8EF}">
      <dgm:prSet/>
      <dgm:spPr/>
      <dgm:t>
        <a:bodyPr/>
        <a:lstStyle/>
        <a:p>
          <a:endParaRPr lang="ru-RU"/>
        </a:p>
      </dgm:t>
    </dgm:pt>
    <dgm:pt modelId="{36F0BE11-38C7-46C5-9191-008215E3BE53}" type="sibTrans" cxnId="{83C7A087-4E2E-4F33-BCE3-87301252A8EF}">
      <dgm:prSet/>
      <dgm:spPr/>
      <dgm:t>
        <a:bodyPr/>
        <a:lstStyle/>
        <a:p>
          <a:endParaRPr lang="ru-RU"/>
        </a:p>
      </dgm:t>
    </dgm:pt>
    <dgm:pt modelId="{87D677FC-39E1-4BC8-A7A2-E7F5763B719F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endParaRPr lang="ru-RU" sz="2800" dirty="0"/>
        </a:p>
      </dgm:t>
    </dgm:pt>
    <dgm:pt modelId="{BDAC8AD0-B859-42CB-8CC1-C2DA10881257}" type="parTrans" cxnId="{CDA99244-2F4E-470C-8613-897F61893860}">
      <dgm:prSet/>
      <dgm:spPr/>
      <dgm:t>
        <a:bodyPr/>
        <a:lstStyle/>
        <a:p>
          <a:endParaRPr lang="ru-RU"/>
        </a:p>
      </dgm:t>
    </dgm:pt>
    <dgm:pt modelId="{01FDC0E5-C317-4CCC-B5C6-8C0688FECE6B}" type="sibTrans" cxnId="{CDA99244-2F4E-470C-8613-897F61893860}">
      <dgm:prSet/>
      <dgm:spPr/>
      <dgm:t>
        <a:bodyPr/>
        <a:lstStyle/>
        <a:p>
          <a:endParaRPr lang="ru-RU"/>
        </a:p>
      </dgm:t>
    </dgm:pt>
    <dgm:pt modelId="{8844FFE0-DE4D-4E62-BC6D-1E8B89AF98A1}" type="pres">
      <dgm:prSet presAssocID="{F045BAF2-0BDB-41E3-9137-FCD88C2284C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EE93007-2580-43A1-9629-BD9BBF41D210}" type="pres">
      <dgm:prSet presAssocID="{7A63C16F-415A-4908-9098-C100E750E7FA}" presName="composite" presStyleCnt="0"/>
      <dgm:spPr/>
    </dgm:pt>
    <dgm:pt modelId="{FADC8B24-6CEB-4412-873E-0410BBB569A5}" type="pres">
      <dgm:prSet presAssocID="{7A63C16F-415A-4908-9098-C100E750E7FA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398BF1-4BD4-4B63-B9DD-E39A5FAB961F}" type="pres">
      <dgm:prSet presAssocID="{7A63C16F-415A-4908-9098-C100E750E7FA}" presName="descendantText" presStyleLbl="alignAcc1" presStyleIdx="0" presStyleCnt="3" custScaleY="12239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590CCDB-04F0-489E-9D8F-BBDEBA7D941A}" type="pres">
      <dgm:prSet presAssocID="{1BC703B2-3E69-41AC-857B-25953B88C50C}" presName="sp" presStyleCnt="0"/>
      <dgm:spPr/>
    </dgm:pt>
    <dgm:pt modelId="{F2483F4D-D253-47FF-AA6F-99663F13F8E8}" type="pres">
      <dgm:prSet presAssocID="{CEEBA207-395A-4F81-B657-468645B67FA9}" presName="composite" presStyleCnt="0"/>
      <dgm:spPr/>
    </dgm:pt>
    <dgm:pt modelId="{F02C9059-9FBF-4469-8FE2-EF8B7BD2B123}" type="pres">
      <dgm:prSet presAssocID="{CEEBA207-395A-4F81-B657-468645B67FA9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82A740-0F8E-409C-B1C4-4E9C6EE7D268}" type="pres">
      <dgm:prSet presAssocID="{CEEBA207-395A-4F81-B657-468645B67FA9}" presName="descendantText" presStyleLbl="alignAcc1" presStyleIdx="1" presStyleCnt="3" custScaleY="12642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C135990-0B0C-4F84-8EBE-6FCF6AA17B20}" type="pres">
      <dgm:prSet presAssocID="{DE46D6B7-A1F9-4761-94F8-D19D824264E7}" presName="sp" presStyleCnt="0"/>
      <dgm:spPr/>
    </dgm:pt>
    <dgm:pt modelId="{CE4B971B-8829-4BA5-9BB6-34590D58AAD0}" type="pres">
      <dgm:prSet presAssocID="{1ED48012-D9AE-42F6-8420-66C99FADDE97}" presName="composite" presStyleCnt="0"/>
      <dgm:spPr/>
    </dgm:pt>
    <dgm:pt modelId="{29662793-F461-4297-A2DC-1D1EB8A015E0}" type="pres">
      <dgm:prSet presAssocID="{1ED48012-D9AE-42F6-8420-66C99FADDE97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5BFCA6-1A0B-4264-B4E0-54CFCCF0B6FD}" type="pres">
      <dgm:prSet presAssocID="{1ED48012-D9AE-42F6-8420-66C99FADDE97}" presName="descendantText" presStyleLbl="alignAcc1" presStyleIdx="2" presStyleCnt="3" custLinFactNeighborX="-5" custLinFactNeighborY="229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E24779C-FDFE-4DBA-B38C-4126EA5F860A}" srcId="{7A63C16F-415A-4908-9098-C100E750E7FA}" destId="{4C0D9702-608B-43C2-8BC0-C5A7735C921B}" srcOrd="2" destOrd="0" parTransId="{31AB7E2B-2AD3-4A76-8062-93421B0A2C34}" sibTransId="{F630783D-1A99-44DE-B5A2-B1A7BC4F41C6}"/>
    <dgm:cxn modelId="{C4F4478B-D0BD-4FE9-93DC-F2A77437CBDA}" srcId="{7A63C16F-415A-4908-9098-C100E750E7FA}" destId="{18DE5ADA-2213-4973-8AF0-2EEC70D2B635}" srcOrd="3" destOrd="0" parTransId="{A05DEB7E-07F9-4A82-9122-C22F50D252AA}" sibTransId="{952692FA-2659-406B-91D1-FE829209F536}"/>
    <dgm:cxn modelId="{E681E6A1-10EE-4CD8-B21D-EFBEC8DC49F1}" srcId="{1ED48012-D9AE-42F6-8420-66C99FADDE97}" destId="{51BB8FA7-791E-41E0-8B74-6B7C25E5B141}" srcOrd="0" destOrd="0" parTransId="{90DDA671-2B40-4A56-B8A7-B355A235205E}" sibTransId="{B576758A-4217-47AA-AB27-B9082A24676E}"/>
    <dgm:cxn modelId="{20FE3D3E-CBA5-4843-B5AB-5CBE4EE240F4}" srcId="{F045BAF2-0BDB-41E3-9137-FCD88C2284C8}" destId="{1ED48012-D9AE-42F6-8420-66C99FADDE97}" srcOrd="2" destOrd="0" parTransId="{A726555C-7C2D-4CDC-A3D0-65AC60D1CF0F}" sibTransId="{8103718E-5EE0-4BA3-ABEE-803D6DAC59B1}"/>
    <dgm:cxn modelId="{E88864EB-2082-4997-A468-46ABD236709C}" srcId="{7A63C16F-415A-4908-9098-C100E750E7FA}" destId="{2487BB77-5767-4167-98C7-0F1490698A1C}" srcOrd="1" destOrd="0" parTransId="{A582ACFB-3F68-4BE8-8F48-96B00AC41B3A}" sibTransId="{50B2F6EE-CBBF-4DEF-B026-73E3712688C5}"/>
    <dgm:cxn modelId="{ECF97DA7-96C8-471A-98BD-B6234D33700E}" type="presOf" srcId="{18DE5ADA-2213-4973-8AF0-2EEC70D2B635}" destId="{59398BF1-4BD4-4B63-B9DD-E39A5FAB961F}" srcOrd="0" destOrd="3" presId="urn:microsoft.com/office/officeart/2005/8/layout/chevron2"/>
    <dgm:cxn modelId="{3454C76A-5814-471C-8EAA-2B83B890AE1A}" type="presOf" srcId="{49FB4957-B3D9-4D0F-A215-75351A78F316}" destId="{395BFCA6-1A0B-4264-B4E0-54CFCCF0B6FD}" srcOrd="0" destOrd="1" presId="urn:microsoft.com/office/officeart/2005/8/layout/chevron2"/>
    <dgm:cxn modelId="{85F96E83-E6D3-4698-AA86-AC5E2920765D}" type="presOf" srcId="{D4E323A2-075B-45CF-9327-E2A13E9D3261}" destId="{4F82A740-0F8E-409C-B1C4-4E9C6EE7D268}" srcOrd="0" destOrd="1" presId="urn:microsoft.com/office/officeart/2005/8/layout/chevron2"/>
    <dgm:cxn modelId="{CDA99244-2F4E-470C-8613-897F61893860}" srcId="{7A63C16F-415A-4908-9098-C100E750E7FA}" destId="{87D677FC-39E1-4BC8-A7A2-E7F5763B719F}" srcOrd="0" destOrd="0" parTransId="{BDAC8AD0-B859-42CB-8CC1-C2DA10881257}" sibTransId="{01FDC0E5-C317-4CCC-B5C6-8C0688FECE6B}"/>
    <dgm:cxn modelId="{63F48BF7-7BA5-4E2F-927F-C8900D51EC5F}" type="presOf" srcId="{7A63C16F-415A-4908-9098-C100E750E7FA}" destId="{FADC8B24-6CEB-4412-873E-0410BBB569A5}" srcOrd="0" destOrd="0" presId="urn:microsoft.com/office/officeart/2005/8/layout/chevron2"/>
    <dgm:cxn modelId="{6DF693FC-0811-46A0-9EB8-B0B22F2698D8}" type="presOf" srcId="{1ED48012-D9AE-42F6-8420-66C99FADDE97}" destId="{29662793-F461-4297-A2DC-1D1EB8A015E0}" srcOrd="0" destOrd="0" presId="urn:microsoft.com/office/officeart/2005/8/layout/chevron2"/>
    <dgm:cxn modelId="{A5EDF244-D502-43D0-B24D-F3A1916E28F3}" type="presOf" srcId="{CEEBA207-395A-4F81-B657-468645B67FA9}" destId="{F02C9059-9FBF-4469-8FE2-EF8B7BD2B123}" srcOrd="0" destOrd="0" presId="urn:microsoft.com/office/officeart/2005/8/layout/chevron2"/>
    <dgm:cxn modelId="{BCA02D26-C5F6-4564-906E-91EA3E6BBA71}" type="presOf" srcId="{87D677FC-39E1-4BC8-A7A2-E7F5763B719F}" destId="{59398BF1-4BD4-4B63-B9DD-E39A5FAB961F}" srcOrd="0" destOrd="0" presId="urn:microsoft.com/office/officeart/2005/8/layout/chevron2"/>
    <dgm:cxn modelId="{48A34589-41B2-43C7-8726-6FC344077A14}" type="presOf" srcId="{6683029C-AB51-4596-8D58-19783073C02A}" destId="{4F82A740-0F8E-409C-B1C4-4E9C6EE7D268}" srcOrd="0" destOrd="0" presId="urn:microsoft.com/office/officeart/2005/8/layout/chevron2"/>
    <dgm:cxn modelId="{27212B7F-3836-4BE7-AEC0-DD65374D093F}" type="presOf" srcId="{4C0D9702-608B-43C2-8BC0-C5A7735C921B}" destId="{59398BF1-4BD4-4B63-B9DD-E39A5FAB961F}" srcOrd="0" destOrd="2" presId="urn:microsoft.com/office/officeart/2005/8/layout/chevron2"/>
    <dgm:cxn modelId="{26FB31A3-78A4-48C6-A8C1-C0CD21246684}" srcId="{F045BAF2-0BDB-41E3-9137-FCD88C2284C8}" destId="{CEEBA207-395A-4F81-B657-468645B67FA9}" srcOrd="1" destOrd="0" parTransId="{D9C76D59-20DD-437F-83D3-FBA5C96DDDCE}" sibTransId="{DE46D6B7-A1F9-4761-94F8-D19D824264E7}"/>
    <dgm:cxn modelId="{83C7A087-4E2E-4F33-BCE3-87301252A8EF}" srcId="{1ED48012-D9AE-42F6-8420-66C99FADDE97}" destId="{49FB4957-B3D9-4D0F-A215-75351A78F316}" srcOrd="1" destOrd="0" parTransId="{19B2108C-2CD6-4297-845A-A709B479F159}" sibTransId="{36F0BE11-38C7-46C5-9191-008215E3BE53}"/>
    <dgm:cxn modelId="{F6B5DDDA-EF69-4F02-8E1D-E980A35CFFDA}" srcId="{CEEBA207-395A-4F81-B657-468645B67FA9}" destId="{D4E323A2-075B-45CF-9327-E2A13E9D3261}" srcOrd="1" destOrd="0" parTransId="{8BB05CC3-9AC2-4054-BAEF-442752F71A05}" sibTransId="{A0D304E2-B6FB-4686-B5BC-E8058D15A3F3}"/>
    <dgm:cxn modelId="{D2C3722F-9FFC-42AE-8164-7FE846A08C1D}" srcId="{F045BAF2-0BDB-41E3-9137-FCD88C2284C8}" destId="{7A63C16F-415A-4908-9098-C100E750E7FA}" srcOrd="0" destOrd="0" parTransId="{EF4A1766-D27F-4AA5-B1F7-EFC3986FAA38}" sibTransId="{1BC703B2-3E69-41AC-857B-25953B88C50C}"/>
    <dgm:cxn modelId="{D67C4E77-DF56-4C5B-B5F8-64F4DAEF6F0E}" type="presOf" srcId="{F045BAF2-0BDB-41E3-9137-FCD88C2284C8}" destId="{8844FFE0-DE4D-4E62-BC6D-1E8B89AF98A1}" srcOrd="0" destOrd="0" presId="urn:microsoft.com/office/officeart/2005/8/layout/chevron2"/>
    <dgm:cxn modelId="{EF3F9741-92A8-47F5-BB12-C56CB62B4FB4}" type="presOf" srcId="{51BB8FA7-791E-41E0-8B74-6B7C25E5B141}" destId="{395BFCA6-1A0B-4264-B4E0-54CFCCF0B6FD}" srcOrd="0" destOrd="0" presId="urn:microsoft.com/office/officeart/2005/8/layout/chevron2"/>
    <dgm:cxn modelId="{6B317C82-883C-4A31-82BC-577883F272EF}" srcId="{CEEBA207-395A-4F81-B657-468645B67FA9}" destId="{6683029C-AB51-4596-8D58-19783073C02A}" srcOrd="0" destOrd="0" parTransId="{E72E92AB-1C64-46F6-AFEF-A51C8E6E6947}" sibTransId="{442D6501-3C6E-479A-9EAC-6BC97A1110DF}"/>
    <dgm:cxn modelId="{6674ADB4-BA22-4049-856F-73C297D1FF67}" type="presOf" srcId="{2487BB77-5767-4167-98C7-0F1490698A1C}" destId="{59398BF1-4BD4-4B63-B9DD-E39A5FAB961F}" srcOrd="0" destOrd="1" presId="urn:microsoft.com/office/officeart/2005/8/layout/chevron2"/>
    <dgm:cxn modelId="{319E5B4E-B8CB-4704-B6FE-A584772C8B2F}" type="presParOf" srcId="{8844FFE0-DE4D-4E62-BC6D-1E8B89AF98A1}" destId="{5EE93007-2580-43A1-9629-BD9BBF41D210}" srcOrd="0" destOrd="0" presId="urn:microsoft.com/office/officeart/2005/8/layout/chevron2"/>
    <dgm:cxn modelId="{BE99C76D-29FE-45EB-9FF4-FAF5C8CE72D3}" type="presParOf" srcId="{5EE93007-2580-43A1-9629-BD9BBF41D210}" destId="{FADC8B24-6CEB-4412-873E-0410BBB569A5}" srcOrd="0" destOrd="0" presId="urn:microsoft.com/office/officeart/2005/8/layout/chevron2"/>
    <dgm:cxn modelId="{A9833AEE-CA06-4C14-8A73-3AA68E635C96}" type="presParOf" srcId="{5EE93007-2580-43A1-9629-BD9BBF41D210}" destId="{59398BF1-4BD4-4B63-B9DD-E39A5FAB961F}" srcOrd="1" destOrd="0" presId="urn:microsoft.com/office/officeart/2005/8/layout/chevron2"/>
    <dgm:cxn modelId="{2DE9AA8F-DD2C-418A-B4AA-48BCC40721F1}" type="presParOf" srcId="{8844FFE0-DE4D-4E62-BC6D-1E8B89AF98A1}" destId="{A590CCDB-04F0-489E-9D8F-BBDEBA7D941A}" srcOrd="1" destOrd="0" presId="urn:microsoft.com/office/officeart/2005/8/layout/chevron2"/>
    <dgm:cxn modelId="{252D0CA8-1B1D-456C-B810-03788093171F}" type="presParOf" srcId="{8844FFE0-DE4D-4E62-BC6D-1E8B89AF98A1}" destId="{F2483F4D-D253-47FF-AA6F-99663F13F8E8}" srcOrd="2" destOrd="0" presId="urn:microsoft.com/office/officeart/2005/8/layout/chevron2"/>
    <dgm:cxn modelId="{6C127B97-B2C8-4B87-B9DC-40B0C06E82A3}" type="presParOf" srcId="{F2483F4D-D253-47FF-AA6F-99663F13F8E8}" destId="{F02C9059-9FBF-4469-8FE2-EF8B7BD2B123}" srcOrd="0" destOrd="0" presId="urn:microsoft.com/office/officeart/2005/8/layout/chevron2"/>
    <dgm:cxn modelId="{6BC99C51-FFCB-49EF-B600-BB5D24F591D9}" type="presParOf" srcId="{F2483F4D-D253-47FF-AA6F-99663F13F8E8}" destId="{4F82A740-0F8E-409C-B1C4-4E9C6EE7D268}" srcOrd="1" destOrd="0" presId="urn:microsoft.com/office/officeart/2005/8/layout/chevron2"/>
    <dgm:cxn modelId="{2EF172E9-2C90-4C1C-9E33-2EDBA299866A}" type="presParOf" srcId="{8844FFE0-DE4D-4E62-BC6D-1E8B89AF98A1}" destId="{AC135990-0B0C-4F84-8EBE-6FCF6AA17B20}" srcOrd="3" destOrd="0" presId="urn:microsoft.com/office/officeart/2005/8/layout/chevron2"/>
    <dgm:cxn modelId="{AB5F7FA2-39D4-4116-BCC8-2A0019FDD2F4}" type="presParOf" srcId="{8844FFE0-DE4D-4E62-BC6D-1E8B89AF98A1}" destId="{CE4B971B-8829-4BA5-9BB6-34590D58AAD0}" srcOrd="4" destOrd="0" presId="urn:microsoft.com/office/officeart/2005/8/layout/chevron2"/>
    <dgm:cxn modelId="{BECD0BEE-D6F8-4597-BFEB-54357EFBA186}" type="presParOf" srcId="{CE4B971B-8829-4BA5-9BB6-34590D58AAD0}" destId="{29662793-F461-4297-A2DC-1D1EB8A015E0}" srcOrd="0" destOrd="0" presId="urn:microsoft.com/office/officeart/2005/8/layout/chevron2"/>
    <dgm:cxn modelId="{3F0E5C3C-0AD9-4073-9602-A13051B031AF}" type="presParOf" srcId="{CE4B971B-8829-4BA5-9BB6-34590D58AAD0}" destId="{395BFCA6-1A0B-4264-B4E0-54CFCCF0B6F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045BAF2-0BDB-41E3-9137-FCD88C2284C8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89672F3-B234-4619-B3BF-E0DAC3D233E8}">
      <dgm:prSet phldrT="[Текст]" custT="1"/>
      <dgm:spPr/>
      <dgm:t>
        <a:bodyPr/>
        <a:lstStyle/>
        <a:p>
          <a:pPr algn="l"/>
          <a:r>
            <a: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Безопасность, религиозная толерантность и межнациональное согласие, внешняя политика. </a:t>
          </a:r>
          <a:endParaRPr lang="ru-RU" sz="2800" dirty="0">
            <a:latin typeface="Arial" pitchFamily="34" charset="0"/>
            <a:cs typeface="Arial" pitchFamily="34" charset="0"/>
          </a:endParaRPr>
        </a:p>
      </dgm:t>
    </dgm:pt>
    <dgm:pt modelId="{137E9125-8334-4496-9186-400032526D4C}" type="parTrans" cxnId="{4354ADAC-64A2-4646-BFDB-2E17BDD8B28A}">
      <dgm:prSet/>
      <dgm:spPr/>
      <dgm:t>
        <a:bodyPr/>
        <a:lstStyle/>
        <a:p>
          <a:endParaRPr lang="ru-RU"/>
        </a:p>
      </dgm:t>
    </dgm:pt>
    <dgm:pt modelId="{5A2FF0D9-BB47-4C7E-B964-FEFF001FFC14}" type="sibTrans" cxnId="{4354ADAC-64A2-4646-BFDB-2E17BDD8B28A}">
      <dgm:prSet/>
      <dgm:spPr/>
      <dgm:t>
        <a:bodyPr/>
        <a:lstStyle/>
        <a:p>
          <a:endParaRPr lang="ru-RU"/>
        </a:p>
      </dgm:t>
    </dgm:pt>
    <dgm:pt modelId="{CBA00240-302B-4ADE-B57B-E63300587061}">
      <dgm:prSet phldrT="[Текст]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n-US" b="1" dirty="0" smtClean="0">
              <a:solidFill>
                <a:srgbClr val="002060"/>
              </a:solidFill>
            </a:rPr>
            <a:t>V.</a:t>
          </a:r>
          <a:r>
            <a:rPr lang="ru-RU" b="1" dirty="0" smtClean="0">
              <a:solidFill>
                <a:srgbClr val="002060"/>
              </a:solidFill>
            </a:rPr>
            <a:t> </a:t>
          </a:r>
          <a:endParaRPr lang="ru-RU" dirty="0"/>
        </a:p>
      </dgm:t>
    </dgm:pt>
    <dgm:pt modelId="{10F215BA-6C89-472F-AA40-2987F0C07387}" type="parTrans" cxnId="{16647294-684C-4657-83F6-3356C014AAD9}">
      <dgm:prSet/>
      <dgm:spPr/>
      <dgm:t>
        <a:bodyPr/>
        <a:lstStyle/>
        <a:p>
          <a:endParaRPr lang="ru-RU"/>
        </a:p>
      </dgm:t>
    </dgm:pt>
    <dgm:pt modelId="{7F9A6FAF-165A-4E86-8510-1AF84148FC42}" type="sibTrans" cxnId="{16647294-684C-4657-83F6-3356C014AAD9}">
      <dgm:prSet/>
      <dgm:spPr/>
      <dgm:t>
        <a:bodyPr/>
        <a:lstStyle/>
        <a:p>
          <a:endParaRPr lang="ru-RU"/>
        </a:p>
      </dgm:t>
    </dgm:pt>
    <dgm:pt modelId="{68FB3A5D-85B8-4FFE-931B-6BD1DCBA9829}">
      <dgm:prSet phldrT="[Текст]"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r>
            <a:rPr lang="en-US" b="1" dirty="0" smtClean="0">
              <a:solidFill>
                <a:srgbClr val="002060"/>
              </a:solidFill>
            </a:rPr>
            <a:t>IV.</a:t>
          </a:r>
          <a:r>
            <a:rPr lang="ru-RU" b="1" dirty="0" smtClean="0">
              <a:solidFill>
                <a:srgbClr val="002060"/>
              </a:solidFill>
            </a:rPr>
            <a:t> </a:t>
          </a:r>
          <a:endParaRPr lang="ru-RU" dirty="0"/>
        </a:p>
      </dgm:t>
    </dgm:pt>
    <dgm:pt modelId="{4636B3D7-4F3B-4D9B-9D81-5F69867ED80C}" type="parTrans" cxnId="{A851CCC4-0F3E-443B-9579-611AE7406430}">
      <dgm:prSet/>
      <dgm:spPr/>
      <dgm:t>
        <a:bodyPr/>
        <a:lstStyle/>
        <a:p>
          <a:endParaRPr lang="ru-RU"/>
        </a:p>
      </dgm:t>
    </dgm:pt>
    <dgm:pt modelId="{3937C000-8955-4F49-99F8-52319564FBD7}" type="sibTrans" cxnId="{A851CCC4-0F3E-443B-9579-611AE7406430}">
      <dgm:prSet/>
      <dgm:spPr/>
      <dgm:t>
        <a:bodyPr/>
        <a:lstStyle/>
        <a:p>
          <a:endParaRPr lang="ru-RU"/>
        </a:p>
      </dgm:t>
    </dgm:pt>
    <dgm:pt modelId="{55923BFE-EE01-4549-A52E-F2C463745B47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Развитие социальной сферы. </a:t>
          </a:r>
          <a:endParaRPr lang="ru-RU" sz="2800" dirty="0">
            <a:latin typeface="Arial" pitchFamily="34" charset="0"/>
            <a:cs typeface="Arial" pitchFamily="34" charset="0"/>
          </a:endParaRPr>
        </a:p>
      </dgm:t>
    </dgm:pt>
    <dgm:pt modelId="{5AD9CCE9-E78A-41FB-8EF9-9CD3B9A80169}" type="parTrans" cxnId="{7989731D-3887-4E6D-B828-3ACAEF51C503}">
      <dgm:prSet/>
      <dgm:spPr/>
      <dgm:t>
        <a:bodyPr/>
        <a:lstStyle/>
        <a:p>
          <a:endParaRPr lang="ru-RU"/>
        </a:p>
      </dgm:t>
    </dgm:pt>
    <dgm:pt modelId="{76847141-962D-4B4C-B053-41D745D49BD9}" type="sibTrans" cxnId="{7989731D-3887-4E6D-B828-3ACAEF51C503}">
      <dgm:prSet/>
      <dgm:spPr/>
      <dgm:t>
        <a:bodyPr/>
        <a:lstStyle/>
        <a:p>
          <a:endParaRPr lang="ru-RU"/>
        </a:p>
      </dgm:t>
    </dgm:pt>
    <dgm:pt modelId="{78A070D1-438D-4F31-B341-490F8D7AC929}">
      <dgm:prSet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pPr algn="l"/>
          <a:r>
            <a:rPr lang="ru-RU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Красный цвет – символ жизни, обеспечения достойной жизни населения;</a:t>
          </a:r>
          <a:endParaRPr lang="ru-RU" sz="2800" dirty="0">
            <a:latin typeface="Arial" pitchFamily="34" charset="0"/>
            <a:cs typeface="Arial" pitchFamily="34" charset="0"/>
          </a:endParaRPr>
        </a:p>
      </dgm:t>
    </dgm:pt>
    <dgm:pt modelId="{6A875A10-8B30-484F-B387-B9AE71BAE840}" type="parTrans" cxnId="{CDB99A24-C9D3-4CC9-970A-5D2A6A3371CC}">
      <dgm:prSet/>
      <dgm:spPr/>
      <dgm:t>
        <a:bodyPr/>
        <a:lstStyle/>
        <a:p>
          <a:endParaRPr lang="ru-RU"/>
        </a:p>
      </dgm:t>
    </dgm:pt>
    <dgm:pt modelId="{24976D7B-56F5-4941-A48D-D45DE7814A5C}" type="sibTrans" cxnId="{CDB99A24-C9D3-4CC9-970A-5D2A6A3371CC}">
      <dgm:prSet/>
      <dgm:spPr/>
      <dgm:t>
        <a:bodyPr/>
        <a:lstStyle/>
        <a:p>
          <a:endParaRPr lang="ru-RU"/>
        </a:p>
      </dgm:t>
    </dgm:pt>
    <dgm:pt modelId="{8BE2CBF7-1E6C-48FB-9968-305D8C2E0721}">
      <dgm:prSet phldrT="[Текст]" custT="1"/>
      <dgm:spPr/>
      <dgm:t>
        <a:bodyPr/>
        <a:lstStyle/>
        <a:p>
          <a:pPr algn="l"/>
          <a:r>
            <a:rPr lang="ru-RU" sz="28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Белый цвет – символ мира и чистоты, элементов миролюбивой политики.</a:t>
          </a:r>
          <a:endParaRPr lang="ru-RU" sz="2800" dirty="0">
            <a:latin typeface="Arial" pitchFamily="34" charset="0"/>
            <a:cs typeface="Arial" pitchFamily="34" charset="0"/>
          </a:endParaRPr>
        </a:p>
      </dgm:t>
    </dgm:pt>
    <dgm:pt modelId="{AD02F35A-5405-4E25-8A64-AB84CD3D93AB}" type="parTrans" cxnId="{2235A1B1-4D64-4542-8CC3-13CD5F65C590}">
      <dgm:prSet/>
      <dgm:spPr/>
      <dgm:t>
        <a:bodyPr/>
        <a:lstStyle/>
        <a:p>
          <a:endParaRPr lang="ru-RU"/>
        </a:p>
      </dgm:t>
    </dgm:pt>
    <dgm:pt modelId="{54573084-FC5E-47A0-B5BF-4949B51EE570}" type="sibTrans" cxnId="{2235A1B1-4D64-4542-8CC3-13CD5F65C590}">
      <dgm:prSet/>
      <dgm:spPr/>
      <dgm:t>
        <a:bodyPr/>
        <a:lstStyle/>
        <a:p>
          <a:endParaRPr lang="ru-RU"/>
        </a:p>
      </dgm:t>
    </dgm:pt>
    <dgm:pt modelId="{8844FFE0-DE4D-4E62-BC6D-1E8B89AF98A1}" type="pres">
      <dgm:prSet presAssocID="{F045BAF2-0BDB-41E3-9137-FCD88C2284C8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7C18915-0849-4128-A6AE-8F21A744A4AB}" type="pres">
      <dgm:prSet presAssocID="{68FB3A5D-85B8-4FFE-931B-6BD1DCBA9829}" presName="composite" presStyleCnt="0"/>
      <dgm:spPr/>
    </dgm:pt>
    <dgm:pt modelId="{1B388FEA-1627-461E-A19C-8B92269D42BF}" type="pres">
      <dgm:prSet presAssocID="{68FB3A5D-85B8-4FFE-931B-6BD1DCBA9829}" presName="parentText" presStyleLbl="align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DB4140-9040-48F3-920A-E363F665CBBC}" type="pres">
      <dgm:prSet presAssocID="{68FB3A5D-85B8-4FFE-931B-6BD1DCBA9829}" presName="descendantText" presStyleLbl="align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8975E69-199A-4C2B-A8C1-EEEB4D582C5A}" type="pres">
      <dgm:prSet presAssocID="{3937C000-8955-4F49-99F8-52319564FBD7}" presName="sp" presStyleCnt="0"/>
      <dgm:spPr/>
    </dgm:pt>
    <dgm:pt modelId="{2BD11A52-C03E-44C1-BE05-0F0575D53BCE}" type="pres">
      <dgm:prSet presAssocID="{CBA00240-302B-4ADE-B57B-E63300587061}" presName="composite" presStyleCnt="0"/>
      <dgm:spPr/>
    </dgm:pt>
    <dgm:pt modelId="{780F7350-E311-4E63-A155-7ED7C44619FC}" type="pres">
      <dgm:prSet presAssocID="{CBA00240-302B-4ADE-B57B-E63300587061}" presName="parentText" presStyleLbl="align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D3D50C8-2161-4250-AB61-4D84D823DA3E}" type="pres">
      <dgm:prSet presAssocID="{CBA00240-302B-4ADE-B57B-E63300587061}" presName="descendantText" presStyleLbl="alignAcc1" presStyleIdx="1" presStyleCnt="2" custScaleY="1166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03E46DF-6C43-4A34-A2B5-CECCAEB4F408}" type="presOf" srcId="{68FB3A5D-85B8-4FFE-931B-6BD1DCBA9829}" destId="{1B388FEA-1627-461E-A19C-8B92269D42BF}" srcOrd="0" destOrd="0" presId="urn:microsoft.com/office/officeart/2005/8/layout/chevron2"/>
    <dgm:cxn modelId="{2235A1B1-4D64-4542-8CC3-13CD5F65C590}" srcId="{CBA00240-302B-4ADE-B57B-E63300587061}" destId="{8BE2CBF7-1E6C-48FB-9968-305D8C2E0721}" srcOrd="1" destOrd="0" parTransId="{AD02F35A-5405-4E25-8A64-AB84CD3D93AB}" sibTransId="{54573084-FC5E-47A0-B5BF-4949B51EE570}"/>
    <dgm:cxn modelId="{1853E674-C070-4F91-B441-1D471A330C23}" type="presOf" srcId="{8BE2CBF7-1E6C-48FB-9968-305D8C2E0721}" destId="{2D3D50C8-2161-4250-AB61-4D84D823DA3E}" srcOrd="0" destOrd="1" presId="urn:microsoft.com/office/officeart/2005/8/layout/chevron2"/>
    <dgm:cxn modelId="{4354ADAC-64A2-4646-BFDB-2E17BDD8B28A}" srcId="{CBA00240-302B-4ADE-B57B-E63300587061}" destId="{A89672F3-B234-4619-B3BF-E0DAC3D233E8}" srcOrd="0" destOrd="0" parTransId="{137E9125-8334-4496-9186-400032526D4C}" sibTransId="{5A2FF0D9-BB47-4C7E-B964-FEFF001FFC14}"/>
    <dgm:cxn modelId="{A851CCC4-0F3E-443B-9579-611AE7406430}" srcId="{F045BAF2-0BDB-41E3-9137-FCD88C2284C8}" destId="{68FB3A5D-85B8-4FFE-931B-6BD1DCBA9829}" srcOrd="0" destOrd="0" parTransId="{4636B3D7-4F3B-4D9B-9D81-5F69867ED80C}" sibTransId="{3937C000-8955-4F49-99F8-52319564FBD7}"/>
    <dgm:cxn modelId="{16647294-684C-4657-83F6-3356C014AAD9}" srcId="{F045BAF2-0BDB-41E3-9137-FCD88C2284C8}" destId="{CBA00240-302B-4ADE-B57B-E63300587061}" srcOrd="1" destOrd="0" parTransId="{10F215BA-6C89-472F-AA40-2987F0C07387}" sibTransId="{7F9A6FAF-165A-4E86-8510-1AF84148FC42}"/>
    <dgm:cxn modelId="{B241586F-BC91-4DEF-9A78-BBD602A20D80}" type="presOf" srcId="{78A070D1-438D-4F31-B341-490F8D7AC929}" destId="{E8DB4140-9040-48F3-920A-E363F665CBBC}" srcOrd="0" destOrd="1" presId="urn:microsoft.com/office/officeart/2005/8/layout/chevron2"/>
    <dgm:cxn modelId="{2BB47810-13DC-4BD0-96F8-AB8DE7D06E61}" type="presOf" srcId="{F045BAF2-0BDB-41E3-9137-FCD88C2284C8}" destId="{8844FFE0-DE4D-4E62-BC6D-1E8B89AF98A1}" srcOrd="0" destOrd="0" presId="urn:microsoft.com/office/officeart/2005/8/layout/chevron2"/>
    <dgm:cxn modelId="{7989731D-3887-4E6D-B828-3ACAEF51C503}" srcId="{68FB3A5D-85B8-4FFE-931B-6BD1DCBA9829}" destId="{55923BFE-EE01-4549-A52E-F2C463745B47}" srcOrd="0" destOrd="0" parTransId="{5AD9CCE9-E78A-41FB-8EF9-9CD3B9A80169}" sibTransId="{76847141-962D-4B4C-B053-41D745D49BD9}"/>
    <dgm:cxn modelId="{40D4A4C3-9689-47A5-ADB7-3C0AAD1384B3}" type="presOf" srcId="{CBA00240-302B-4ADE-B57B-E63300587061}" destId="{780F7350-E311-4E63-A155-7ED7C44619FC}" srcOrd="0" destOrd="0" presId="urn:microsoft.com/office/officeart/2005/8/layout/chevron2"/>
    <dgm:cxn modelId="{CDB99A24-C9D3-4CC9-970A-5D2A6A3371CC}" srcId="{68FB3A5D-85B8-4FFE-931B-6BD1DCBA9829}" destId="{78A070D1-438D-4F31-B341-490F8D7AC929}" srcOrd="1" destOrd="0" parTransId="{6A875A10-8B30-484F-B387-B9AE71BAE840}" sibTransId="{24976D7B-56F5-4941-A48D-D45DE7814A5C}"/>
    <dgm:cxn modelId="{FB2ADEFE-BC23-4411-90C4-02936A92D78C}" type="presOf" srcId="{A89672F3-B234-4619-B3BF-E0DAC3D233E8}" destId="{2D3D50C8-2161-4250-AB61-4D84D823DA3E}" srcOrd="0" destOrd="0" presId="urn:microsoft.com/office/officeart/2005/8/layout/chevron2"/>
    <dgm:cxn modelId="{77890718-FD88-46BF-8AA0-5B128CB89940}" type="presOf" srcId="{55923BFE-EE01-4549-A52E-F2C463745B47}" destId="{E8DB4140-9040-48F3-920A-E363F665CBBC}" srcOrd="0" destOrd="0" presId="urn:microsoft.com/office/officeart/2005/8/layout/chevron2"/>
    <dgm:cxn modelId="{9EC57540-F54D-4D25-BEE7-6246E2C4EDA1}" type="presParOf" srcId="{8844FFE0-DE4D-4E62-BC6D-1E8B89AF98A1}" destId="{37C18915-0849-4128-A6AE-8F21A744A4AB}" srcOrd="0" destOrd="0" presId="urn:microsoft.com/office/officeart/2005/8/layout/chevron2"/>
    <dgm:cxn modelId="{07AB6716-EC7B-4F8B-8503-61566592A822}" type="presParOf" srcId="{37C18915-0849-4128-A6AE-8F21A744A4AB}" destId="{1B388FEA-1627-461E-A19C-8B92269D42BF}" srcOrd="0" destOrd="0" presId="urn:microsoft.com/office/officeart/2005/8/layout/chevron2"/>
    <dgm:cxn modelId="{E6194F5E-3C17-44EA-B228-7362E87EB4F1}" type="presParOf" srcId="{37C18915-0849-4128-A6AE-8F21A744A4AB}" destId="{E8DB4140-9040-48F3-920A-E363F665CBBC}" srcOrd="1" destOrd="0" presId="urn:microsoft.com/office/officeart/2005/8/layout/chevron2"/>
    <dgm:cxn modelId="{B386CAB1-7216-4CA8-BC1D-26A38E83295B}" type="presParOf" srcId="{8844FFE0-DE4D-4E62-BC6D-1E8B89AF98A1}" destId="{E8975E69-199A-4C2B-A8C1-EEEB4D582C5A}" srcOrd="1" destOrd="0" presId="urn:microsoft.com/office/officeart/2005/8/layout/chevron2"/>
    <dgm:cxn modelId="{C91B8A2A-188F-4CE5-B48D-5399030DB121}" type="presParOf" srcId="{8844FFE0-DE4D-4E62-BC6D-1E8B89AF98A1}" destId="{2BD11A52-C03E-44C1-BE05-0F0575D53BCE}" srcOrd="2" destOrd="0" presId="urn:microsoft.com/office/officeart/2005/8/layout/chevron2"/>
    <dgm:cxn modelId="{279F7BC4-C32E-4C80-A1E8-64534C1DE9DA}" type="presParOf" srcId="{2BD11A52-C03E-44C1-BE05-0F0575D53BCE}" destId="{780F7350-E311-4E63-A155-7ED7C44619FC}" srcOrd="0" destOrd="0" presId="urn:microsoft.com/office/officeart/2005/8/layout/chevron2"/>
    <dgm:cxn modelId="{A5389C91-1D31-40BC-9002-D157C62F301D}" type="presParOf" srcId="{2BD11A52-C03E-44C1-BE05-0F0575D53BCE}" destId="{2D3D50C8-2161-4250-AB61-4D84D823DA3E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5CA8F6A-A719-4DC8-94AC-BDB5570A48AD}" type="doc">
      <dgm:prSet loTypeId="urn:microsoft.com/office/officeart/2005/8/layout/process2" loCatId="process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EA89553-6180-4FAA-AAAD-9909532E10ED}">
      <dgm:prSet phldrT="[Текст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i="0" dirty="0" smtClean="0">
              <a:latin typeface="Arial" pitchFamily="34" charset="0"/>
              <a:cs typeface="Arial" pitchFamily="34" charset="0"/>
            </a:rPr>
            <a:t>Президент Узбекистана </a:t>
          </a:r>
          <a:r>
            <a:rPr lang="ru-RU" sz="2800" b="1" i="0" smtClean="0">
              <a:latin typeface="Arial" pitchFamily="34" charset="0"/>
              <a:cs typeface="Arial" pitchFamily="34" charset="0"/>
            </a:rPr>
            <a:t>своим </a:t>
          </a:r>
          <a:r>
            <a:rPr lang="ru-RU" sz="2800" b="1" i="0" smtClean="0">
              <a:latin typeface="Arial" pitchFamily="34" charset="0"/>
              <a:cs typeface="Arial" pitchFamily="34" charset="0"/>
            </a:rPr>
            <a:t>Указом </a:t>
          </a:r>
          <a:r>
            <a:rPr lang="ru-RU" sz="2800" b="1" i="0" dirty="0" smtClean="0">
              <a:latin typeface="Arial" pitchFamily="34" charset="0"/>
              <a:cs typeface="Arial" pitchFamily="34" charset="0"/>
            </a:rPr>
            <a:t>от 7 февраля </a:t>
          </a:r>
          <a:r>
            <a:rPr lang="ru-RU" sz="2800" b="1" i="0" dirty="0" smtClean="0">
              <a:latin typeface="Arial" pitchFamily="34" charset="0"/>
              <a:cs typeface="Arial" pitchFamily="34" charset="0"/>
            </a:rPr>
            <a:t>2017г. </a:t>
          </a:r>
          <a:r>
            <a:rPr lang="ru-RU" sz="2800" b="1" i="0" dirty="0" smtClean="0">
              <a:latin typeface="Arial" pitchFamily="34" charset="0"/>
              <a:cs typeface="Arial" pitchFamily="34" charset="0"/>
            </a:rPr>
            <a:t>утвердил Стратегию действий по пяти приоритетным направлениям развития страны в 2017-2021 годах.</a:t>
          </a:r>
          <a:r>
            <a:rPr lang="ru-RU" sz="2800" b="1" dirty="0" smtClean="0">
              <a:latin typeface="Arial" pitchFamily="34" charset="0"/>
              <a:cs typeface="Arial" pitchFamily="34" charset="0"/>
            </a:rPr>
            <a:t> </a:t>
          </a:r>
          <a:endParaRPr lang="ru-RU" sz="2800" b="1" i="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22B0DD50-29B8-4687-914E-D76AC97AB94A}" type="parTrans" cxnId="{5AA04EE6-C396-4DB0-9E59-81B61A00CF3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2A487E08-DEF3-4D75-B1FC-3E3F4B1C4FBE}" type="sibTrans" cxnId="{5AA04EE6-C396-4DB0-9E59-81B61A00CF31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E0B02CF0-0E84-45E8-A08E-BB067ADA59EA}">
      <dgm:prSet phldrT="[Текст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2800" b="1" i="0" dirty="0" smtClean="0">
            <a:latin typeface="Arial" pitchFamily="34" charset="0"/>
            <a:cs typeface="Arial" pitchFamily="34" charset="0"/>
          </a:endParaRPr>
        </a:p>
        <a:p>
          <a:r>
            <a:rPr lang="ru-RU" sz="2800" b="1" i="0" dirty="0" smtClean="0">
              <a:latin typeface="Arial" pitchFamily="34" charset="0"/>
              <a:cs typeface="Arial" pitchFamily="34" charset="0"/>
            </a:rPr>
            <a:t>В Узбекистане реализуется проект "Пять инициатив </a:t>
          </a:r>
          <a:r>
            <a:rPr lang="ru-RU" sz="2800" b="1" i="0" dirty="0" err="1" smtClean="0">
              <a:latin typeface="Arial" pitchFamily="34" charset="0"/>
              <a:cs typeface="Arial" pitchFamily="34" charset="0"/>
            </a:rPr>
            <a:t>Шавката</a:t>
          </a:r>
          <a:r>
            <a:rPr lang="ru-RU" sz="2800" b="1" i="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800" b="1" i="0" dirty="0" err="1" smtClean="0">
              <a:latin typeface="Arial" pitchFamily="34" charset="0"/>
              <a:cs typeface="Arial" pitchFamily="34" charset="0"/>
            </a:rPr>
            <a:t>Мирзиёева</a:t>
          </a:r>
          <a:r>
            <a:rPr lang="ru-RU" sz="2800" b="1" i="0" dirty="0" smtClean="0">
              <a:latin typeface="Arial" pitchFamily="34" charset="0"/>
              <a:cs typeface="Arial" pitchFamily="34" charset="0"/>
            </a:rPr>
            <a:t>", который охватывает ключевые вопросы для развития государства.</a:t>
          </a:r>
          <a:r>
            <a:rPr lang="ru-RU" sz="28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800" dirty="0" smtClean="0"/>
            <a:t/>
          </a:r>
          <a:br>
            <a:rPr lang="ru-RU" sz="2800" dirty="0" smtClean="0"/>
          </a:br>
          <a:endParaRPr lang="ru-RU" sz="2400" b="1" i="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A1CC9781-C71E-48C6-938B-3B6525B0B9D9}" type="parTrans" cxnId="{4A41BFD3-8C3D-41D8-94B2-A23FB5AB003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50539D8D-ADD8-4A64-A233-398A574C1AE0}" type="sibTrans" cxnId="{4A41BFD3-8C3D-41D8-94B2-A23FB5AB003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5A98A55-B1C3-40AE-8DEA-0C20960F2DD8}">
      <dgm:prSet custT="1">
        <dgm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ru-RU" sz="2800" b="1" i="0" dirty="0" smtClean="0">
              <a:latin typeface="Arial" pitchFamily="34" charset="0"/>
              <a:cs typeface="Arial" pitchFamily="34" charset="0"/>
            </a:rPr>
            <a:t>Представляя собой новое видение стратегических перспектив развития государства и общества, Стратегия также тесно связана с Целями устойчивого развития и вносит непосредственный вклад в их достижение на национальном уровне.</a:t>
          </a:r>
          <a:endParaRPr lang="ru-RU" sz="32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5B3FFA22-7C3A-4FC0-B40A-6DC29EEA2C35}" type="parTrans" cxnId="{1F20540C-984C-43B5-9AD0-E95BDEC73954}">
      <dgm:prSet/>
      <dgm:spPr/>
      <dgm:t>
        <a:bodyPr/>
        <a:lstStyle/>
        <a:p>
          <a:endParaRPr lang="ru-RU"/>
        </a:p>
      </dgm:t>
    </dgm:pt>
    <dgm:pt modelId="{5E6918B5-06A8-43E2-9DB9-49891C7EAEC4}" type="sibTrans" cxnId="{1F20540C-984C-43B5-9AD0-E95BDEC73954}">
      <dgm:prSet/>
      <dgm:spPr/>
      <dgm:t>
        <a:bodyPr/>
        <a:lstStyle/>
        <a:p>
          <a:endParaRPr lang="ru-RU"/>
        </a:p>
      </dgm:t>
    </dgm:pt>
    <dgm:pt modelId="{40BFF0ED-64E2-459A-A26E-8D0018A04622}">
      <dgm:prSet phldrT="[Текст]" custT="1">
        <dgm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endParaRPr lang="ru-RU" sz="2800" b="1" i="0" dirty="0" smtClean="0">
            <a:latin typeface="Arial" pitchFamily="34" charset="0"/>
            <a:cs typeface="Arial" pitchFamily="34" charset="0"/>
          </a:endParaRPr>
        </a:p>
        <a:p>
          <a:r>
            <a:rPr lang="ru-RU" sz="2800" b="1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Ш.М.Мирзиёев</a:t>
          </a:r>
          <a:r>
            <a: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– Президент Узбекистана.</a:t>
          </a:r>
          <a:r>
            <a:rPr lang="ru-RU" sz="3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/>
          </a:r>
          <a:br>
            <a:rPr lang="ru-RU" sz="32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</a:br>
          <a:endParaRPr lang="ru-RU" sz="3200" b="1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7BB888F9-38AC-491F-9767-A2740C7024A5}" type="sibTrans" cxnId="{035BA03A-5391-41D8-BB45-FCBAFE141F3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B27D7C8C-7DFF-4995-8F71-9224B4C39174}" type="parTrans" cxnId="{035BA03A-5391-41D8-BB45-FCBAFE141F3C}">
      <dgm:prSet/>
      <dgm:spPr/>
      <dgm:t>
        <a:bodyPr/>
        <a:lstStyle/>
        <a:p>
          <a:endParaRPr lang="ru-RU">
            <a:latin typeface="Times New Roman" pitchFamily="18" charset="0"/>
            <a:cs typeface="Times New Roman" pitchFamily="18" charset="0"/>
          </a:endParaRPr>
        </a:p>
      </dgm:t>
    </dgm:pt>
    <dgm:pt modelId="{71FD606C-BDF9-431F-B036-6ACA5D71E9FB}" type="pres">
      <dgm:prSet presAssocID="{55CA8F6A-A719-4DC8-94AC-BDB5570A48AD}" presName="linearFlow" presStyleCnt="0">
        <dgm:presLayoutVars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21CE2F8-E67C-4BB2-8B7A-0153E465E37B}" type="pres">
      <dgm:prSet presAssocID="{40BFF0ED-64E2-459A-A26E-8D0018A04622}" presName="node" presStyleLbl="node1" presStyleIdx="0" presStyleCnt="4" custScaleX="488294" custScaleY="62172" custLinFactNeighborX="1593" custLinFactNeighborY="1625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1EA25F-C933-4C09-B661-2E3993E0CA6F}" type="pres">
      <dgm:prSet presAssocID="{7BB888F9-38AC-491F-9767-A2740C7024A5}" presName="sibTrans" presStyleLbl="sibTrans2D1" presStyleIdx="0" presStyleCnt="3"/>
      <dgm:spPr/>
      <dgm:t>
        <a:bodyPr/>
        <a:lstStyle/>
        <a:p>
          <a:endParaRPr lang="ru-RU"/>
        </a:p>
      </dgm:t>
    </dgm:pt>
    <dgm:pt modelId="{DCBDC0F0-6741-4C7F-BF09-E698C478B404}" type="pres">
      <dgm:prSet presAssocID="{7BB888F9-38AC-491F-9767-A2740C7024A5}" presName="connectorText" presStyleLbl="sibTrans2D1" presStyleIdx="0" presStyleCnt="3"/>
      <dgm:spPr/>
      <dgm:t>
        <a:bodyPr/>
        <a:lstStyle/>
        <a:p>
          <a:endParaRPr lang="ru-RU"/>
        </a:p>
      </dgm:t>
    </dgm:pt>
    <dgm:pt modelId="{DF9D484D-30C5-431E-8A5E-D67BA2C9E47C}" type="pres">
      <dgm:prSet presAssocID="{DEA89553-6180-4FAA-AAAD-9909532E10ED}" presName="node" presStyleLbl="node1" presStyleIdx="1" presStyleCnt="4" custScaleX="488294" custScaleY="186994" custLinFactNeighborX="-1458" custLinFactNeighborY="-174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300CE63-0666-44C2-AA28-E384327E64EF}" type="pres">
      <dgm:prSet presAssocID="{2A487E08-DEF3-4D75-B1FC-3E3F4B1C4FBE}" presName="sibTrans" presStyleLbl="sibTrans2D1" presStyleIdx="1" presStyleCnt="3"/>
      <dgm:spPr/>
      <dgm:t>
        <a:bodyPr/>
        <a:lstStyle/>
        <a:p>
          <a:endParaRPr lang="ru-RU"/>
        </a:p>
      </dgm:t>
    </dgm:pt>
    <dgm:pt modelId="{8A97E25A-0A74-4716-A683-AF7233C1526D}" type="pres">
      <dgm:prSet presAssocID="{2A487E08-DEF3-4D75-B1FC-3E3F4B1C4FBE}" presName="connectorText" presStyleLbl="sibTrans2D1" presStyleIdx="1" presStyleCnt="3"/>
      <dgm:spPr/>
      <dgm:t>
        <a:bodyPr/>
        <a:lstStyle/>
        <a:p>
          <a:endParaRPr lang="ru-RU"/>
        </a:p>
      </dgm:t>
    </dgm:pt>
    <dgm:pt modelId="{8E1D4860-5829-40AA-B020-A81A04F01606}" type="pres">
      <dgm:prSet presAssocID="{75A98A55-B1C3-40AE-8DEA-0C20960F2DD8}" presName="node" presStyleLbl="node1" presStyleIdx="2" presStyleCnt="4" custScaleX="491210" custScaleY="299518" custLinFactNeighborY="-3859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2057918-E3D8-436B-9D76-22E1FA6DB9E8}" type="pres">
      <dgm:prSet presAssocID="{5E6918B5-06A8-43E2-9DB9-49891C7EAEC4}" presName="sibTrans" presStyleLbl="sibTrans2D1" presStyleIdx="2" presStyleCnt="3"/>
      <dgm:spPr/>
      <dgm:t>
        <a:bodyPr/>
        <a:lstStyle/>
        <a:p>
          <a:endParaRPr lang="ru-RU"/>
        </a:p>
      </dgm:t>
    </dgm:pt>
    <dgm:pt modelId="{D5355768-1DE0-44FF-B11C-3538E77E29B1}" type="pres">
      <dgm:prSet presAssocID="{5E6918B5-06A8-43E2-9DB9-49891C7EAEC4}" presName="connectorText" presStyleLbl="sibTrans2D1" presStyleIdx="2" presStyleCnt="3"/>
      <dgm:spPr/>
      <dgm:t>
        <a:bodyPr/>
        <a:lstStyle/>
        <a:p>
          <a:endParaRPr lang="ru-RU"/>
        </a:p>
      </dgm:t>
    </dgm:pt>
    <dgm:pt modelId="{0BB82512-463B-4E54-8478-98C7AC28CD07}" type="pres">
      <dgm:prSet presAssocID="{E0B02CF0-0E84-45E8-A08E-BB067ADA59EA}" presName="node" presStyleLbl="node1" presStyleIdx="3" presStyleCnt="4" custScaleX="491210" custScaleY="232387" custLinFactNeighborY="-4492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1D65995-9D62-4A28-9F90-5D7AA8CCD002}" type="presOf" srcId="{2A487E08-DEF3-4D75-B1FC-3E3F4B1C4FBE}" destId="{8A97E25A-0A74-4716-A683-AF7233C1526D}" srcOrd="1" destOrd="0" presId="urn:microsoft.com/office/officeart/2005/8/layout/process2"/>
    <dgm:cxn modelId="{C02EA002-EC63-429D-B944-785B469F1977}" type="presOf" srcId="{E0B02CF0-0E84-45E8-A08E-BB067ADA59EA}" destId="{0BB82512-463B-4E54-8478-98C7AC28CD07}" srcOrd="0" destOrd="0" presId="urn:microsoft.com/office/officeart/2005/8/layout/process2"/>
    <dgm:cxn modelId="{9ACC8964-7EBC-45EB-952D-268B80F6CA50}" type="presOf" srcId="{5E6918B5-06A8-43E2-9DB9-49891C7EAEC4}" destId="{D5355768-1DE0-44FF-B11C-3538E77E29B1}" srcOrd="1" destOrd="0" presId="urn:microsoft.com/office/officeart/2005/8/layout/process2"/>
    <dgm:cxn modelId="{4A41BFD3-8C3D-41D8-94B2-A23FB5AB003C}" srcId="{55CA8F6A-A719-4DC8-94AC-BDB5570A48AD}" destId="{E0B02CF0-0E84-45E8-A08E-BB067ADA59EA}" srcOrd="3" destOrd="0" parTransId="{A1CC9781-C71E-48C6-938B-3B6525B0B9D9}" sibTransId="{50539D8D-ADD8-4A64-A233-398A574C1AE0}"/>
    <dgm:cxn modelId="{CADFB340-29D0-4CCA-B99F-3AABF21E8AA4}" type="presOf" srcId="{55CA8F6A-A719-4DC8-94AC-BDB5570A48AD}" destId="{71FD606C-BDF9-431F-B036-6ACA5D71E9FB}" srcOrd="0" destOrd="0" presId="urn:microsoft.com/office/officeart/2005/8/layout/process2"/>
    <dgm:cxn modelId="{D82AE897-2AC7-4190-A78E-DB630AB6776C}" type="presOf" srcId="{2A487E08-DEF3-4D75-B1FC-3E3F4B1C4FBE}" destId="{8300CE63-0666-44C2-AA28-E384327E64EF}" srcOrd="0" destOrd="0" presId="urn:microsoft.com/office/officeart/2005/8/layout/process2"/>
    <dgm:cxn modelId="{D8A0BE47-F3A0-4301-BDC4-CC0A6EEE1F61}" type="presOf" srcId="{40BFF0ED-64E2-459A-A26E-8D0018A04622}" destId="{121CE2F8-E67C-4BB2-8B7A-0153E465E37B}" srcOrd="0" destOrd="0" presId="urn:microsoft.com/office/officeart/2005/8/layout/process2"/>
    <dgm:cxn modelId="{E7C1087E-38A9-4D8F-867B-73B1B6C14BD8}" type="presOf" srcId="{7BB888F9-38AC-491F-9767-A2740C7024A5}" destId="{261EA25F-C933-4C09-B661-2E3993E0CA6F}" srcOrd="0" destOrd="0" presId="urn:microsoft.com/office/officeart/2005/8/layout/process2"/>
    <dgm:cxn modelId="{9E213A99-ECC2-4777-B1EF-27B9831913DA}" type="presOf" srcId="{DEA89553-6180-4FAA-AAAD-9909532E10ED}" destId="{DF9D484D-30C5-431E-8A5E-D67BA2C9E47C}" srcOrd="0" destOrd="0" presId="urn:microsoft.com/office/officeart/2005/8/layout/process2"/>
    <dgm:cxn modelId="{1F20540C-984C-43B5-9AD0-E95BDEC73954}" srcId="{55CA8F6A-A719-4DC8-94AC-BDB5570A48AD}" destId="{75A98A55-B1C3-40AE-8DEA-0C20960F2DD8}" srcOrd="2" destOrd="0" parTransId="{5B3FFA22-7C3A-4FC0-B40A-6DC29EEA2C35}" sibTransId="{5E6918B5-06A8-43E2-9DB9-49891C7EAEC4}"/>
    <dgm:cxn modelId="{3E713EC6-E1EB-4ACF-A71A-8CD89AAEF833}" type="presOf" srcId="{5E6918B5-06A8-43E2-9DB9-49891C7EAEC4}" destId="{22057918-E3D8-436B-9D76-22E1FA6DB9E8}" srcOrd="0" destOrd="0" presId="urn:microsoft.com/office/officeart/2005/8/layout/process2"/>
    <dgm:cxn modelId="{C91ACDB6-D117-4466-AE03-8544CB5A6A96}" type="presOf" srcId="{7BB888F9-38AC-491F-9767-A2740C7024A5}" destId="{DCBDC0F0-6741-4C7F-BF09-E698C478B404}" srcOrd="1" destOrd="0" presId="urn:microsoft.com/office/officeart/2005/8/layout/process2"/>
    <dgm:cxn modelId="{945FC6F3-B2E8-4CCE-A4E2-C7D74039335B}" type="presOf" srcId="{75A98A55-B1C3-40AE-8DEA-0C20960F2DD8}" destId="{8E1D4860-5829-40AA-B020-A81A04F01606}" srcOrd="0" destOrd="0" presId="urn:microsoft.com/office/officeart/2005/8/layout/process2"/>
    <dgm:cxn modelId="{035BA03A-5391-41D8-BB45-FCBAFE141F3C}" srcId="{55CA8F6A-A719-4DC8-94AC-BDB5570A48AD}" destId="{40BFF0ED-64E2-459A-A26E-8D0018A04622}" srcOrd="0" destOrd="0" parTransId="{B27D7C8C-7DFF-4995-8F71-9224B4C39174}" sibTransId="{7BB888F9-38AC-491F-9767-A2740C7024A5}"/>
    <dgm:cxn modelId="{5AA04EE6-C396-4DB0-9E59-81B61A00CF31}" srcId="{55CA8F6A-A719-4DC8-94AC-BDB5570A48AD}" destId="{DEA89553-6180-4FAA-AAAD-9909532E10ED}" srcOrd="1" destOrd="0" parTransId="{22B0DD50-29B8-4687-914E-D76AC97AB94A}" sibTransId="{2A487E08-DEF3-4D75-B1FC-3E3F4B1C4FBE}"/>
    <dgm:cxn modelId="{A7EF82A3-D13C-4FEC-BF01-0A61A90021CD}" type="presParOf" srcId="{71FD606C-BDF9-431F-B036-6ACA5D71E9FB}" destId="{121CE2F8-E67C-4BB2-8B7A-0153E465E37B}" srcOrd="0" destOrd="0" presId="urn:microsoft.com/office/officeart/2005/8/layout/process2"/>
    <dgm:cxn modelId="{4938A131-EC42-4E77-A0B0-8D9204DED59C}" type="presParOf" srcId="{71FD606C-BDF9-431F-B036-6ACA5D71E9FB}" destId="{261EA25F-C933-4C09-B661-2E3993E0CA6F}" srcOrd="1" destOrd="0" presId="urn:microsoft.com/office/officeart/2005/8/layout/process2"/>
    <dgm:cxn modelId="{A9A85E55-D905-4D82-B495-B533F9137DC4}" type="presParOf" srcId="{261EA25F-C933-4C09-B661-2E3993E0CA6F}" destId="{DCBDC0F0-6741-4C7F-BF09-E698C478B404}" srcOrd="0" destOrd="0" presId="urn:microsoft.com/office/officeart/2005/8/layout/process2"/>
    <dgm:cxn modelId="{F73F289C-0C84-49B3-900C-B6E7C7BECAAA}" type="presParOf" srcId="{71FD606C-BDF9-431F-B036-6ACA5D71E9FB}" destId="{DF9D484D-30C5-431E-8A5E-D67BA2C9E47C}" srcOrd="2" destOrd="0" presId="urn:microsoft.com/office/officeart/2005/8/layout/process2"/>
    <dgm:cxn modelId="{30400EC9-B3DC-4EB9-A6C9-19474CE54065}" type="presParOf" srcId="{71FD606C-BDF9-431F-B036-6ACA5D71E9FB}" destId="{8300CE63-0666-44C2-AA28-E384327E64EF}" srcOrd="3" destOrd="0" presId="urn:microsoft.com/office/officeart/2005/8/layout/process2"/>
    <dgm:cxn modelId="{FF166156-2C39-4129-AEAA-FD8249D6B784}" type="presParOf" srcId="{8300CE63-0666-44C2-AA28-E384327E64EF}" destId="{8A97E25A-0A74-4716-A683-AF7233C1526D}" srcOrd="0" destOrd="0" presId="urn:microsoft.com/office/officeart/2005/8/layout/process2"/>
    <dgm:cxn modelId="{9355BB78-C509-459D-8E07-3B54FE5E682F}" type="presParOf" srcId="{71FD606C-BDF9-431F-B036-6ACA5D71E9FB}" destId="{8E1D4860-5829-40AA-B020-A81A04F01606}" srcOrd="4" destOrd="0" presId="urn:microsoft.com/office/officeart/2005/8/layout/process2"/>
    <dgm:cxn modelId="{15DC58D3-0DE1-4D40-833E-98E374F4C9CD}" type="presParOf" srcId="{71FD606C-BDF9-431F-B036-6ACA5D71E9FB}" destId="{22057918-E3D8-436B-9D76-22E1FA6DB9E8}" srcOrd="5" destOrd="0" presId="urn:microsoft.com/office/officeart/2005/8/layout/process2"/>
    <dgm:cxn modelId="{3A51C9F7-9524-428A-BF7D-4F239BC374BA}" type="presParOf" srcId="{22057918-E3D8-436B-9D76-22E1FA6DB9E8}" destId="{D5355768-1DE0-44FF-B11C-3538E77E29B1}" srcOrd="0" destOrd="0" presId="urn:microsoft.com/office/officeart/2005/8/layout/process2"/>
    <dgm:cxn modelId="{45935AE9-D3E0-42C4-8CC5-DCAB4881B6DD}" type="presParOf" srcId="{71FD606C-BDF9-431F-B036-6ACA5D71E9FB}" destId="{0BB82512-463B-4E54-8478-98C7AC28CD07}" srcOrd="6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DC8B24-6CEB-4412-873E-0410BBB569A5}">
      <dsp:nvSpPr>
        <dsp:cNvPr id="0" name=""/>
        <dsp:cNvSpPr/>
      </dsp:nvSpPr>
      <dsp:spPr>
        <a:xfrm rot="5400000">
          <a:off x="-286790" y="430722"/>
          <a:ext cx="1911933" cy="1338353"/>
        </a:xfrm>
        <a:prstGeom prst="chevron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kern="1200" dirty="0" smtClean="0">
              <a:solidFill>
                <a:srgbClr val="002060"/>
              </a:solidFill>
            </a:rPr>
            <a:t>I. </a:t>
          </a:r>
          <a:endParaRPr lang="ru-RU" sz="3700" kern="1200" dirty="0"/>
        </a:p>
      </dsp:txBody>
      <dsp:txXfrm rot="-5400000">
        <a:off x="1" y="813109"/>
        <a:ext cx="1338353" cy="573580"/>
      </dsp:txXfrm>
    </dsp:sp>
    <dsp:sp modelId="{59398BF1-4BD4-4B63-B9DD-E39A5FAB961F}">
      <dsp:nvSpPr>
        <dsp:cNvPr id="0" name=""/>
        <dsp:cNvSpPr/>
      </dsp:nvSpPr>
      <dsp:spPr>
        <a:xfrm rot="5400000">
          <a:off x="5777274" y="-4434164"/>
          <a:ext cx="1521109" cy="10398950"/>
        </a:xfrm>
        <a:prstGeom prst="round2SameRect">
          <a:avLst/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Совершенствование системы государственного и общественного строительства. </a:t>
          </a:r>
          <a:endParaRPr lang="ru-RU" sz="2800" kern="1200" dirty="0"/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Н</a:t>
          </a:r>
          <a:r>
            <a:rPr lang="uz-Cyrl-UZ" sz="2800" b="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ебесно-голубой цвет </a:t>
          </a:r>
          <a:r>
            <a:rPr lang="uz-Cyrl-UZ" sz="280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– символ неба и чистой вод</a:t>
          </a:r>
          <a:r>
            <a:rPr lang="ru-RU" sz="2800" kern="1200" dirty="0" err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ы</a:t>
          </a:r>
          <a:r>
            <a:rPr lang="ru-RU" sz="280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, цвет флага государства великого </a:t>
          </a:r>
          <a:r>
            <a:rPr lang="ru-RU" sz="2800" kern="1200" dirty="0" err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Амира</a:t>
          </a:r>
          <a:r>
            <a:rPr lang="ru-RU" sz="280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800" kern="1200" dirty="0" err="1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Темура</a:t>
          </a:r>
          <a:r>
            <a:rPr lang="ru-RU" sz="280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;</a:t>
          </a:r>
          <a:endParaRPr lang="ru-RU" sz="2800" kern="1200" dirty="0"/>
        </a:p>
        <a:p>
          <a:pPr marL="285750" lvl="1" indent="-285750" algn="l" defTabSz="1422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3200" kern="1200" dirty="0"/>
        </a:p>
      </dsp:txBody>
      <dsp:txXfrm rot="-5400000">
        <a:off x="1338354" y="79010"/>
        <a:ext cx="10324696" cy="1372601"/>
      </dsp:txXfrm>
    </dsp:sp>
    <dsp:sp modelId="{F02C9059-9FBF-4469-8FE2-EF8B7BD2B123}">
      <dsp:nvSpPr>
        <dsp:cNvPr id="0" name=""/>
        <dsp:cNvSpPr/>
      </dsp:nvSpPr>
      <dsp:spPr>
        <a:xfrm rot="5400000">
          <a:off x="-286790" y="2326839"/>
          <a:ext cx="1911933" cy="1338353"/>
        </a:xfrm>
        <a:prstGeom prst="chevron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kern="1200" dirty="0" smtClean="0">
              <a:solidFill>
                <a:srgbClr val="002060"/>
              </a:solidFill>
            </a:rPr>
            <a:t>II. </a:t>
          </a:r>
          <a:endParaRPr lang="ru-RU" sz="3700" kern="1200" dirty="0"/>
        </a:p>
      </dsp:txBody>
      <dsp:txXfrm rot="-5400000">
        <a:off x="1" y="2709226"/>
        <a:ext cx="1338353" cy="573580"/>
      </dsp:txXfrm>
    </dsp:sp>
    <dsp:sp modelId="{4F82A740-0F8E-409C-B1C4-4E9C6EE7D268}">
      <dsp:nvSpPr>
        <dsp:cNvPr id="0" name=""/>
        <dsp:cNvSpPr/>
      </dsp:nvSpPr>
      <dsp:spPr>
        <a:xfrm rot="5400000">
          <a:off x="5752226" y="-2538047"/>
          <a:ext cx="1571204" cy="10398950"/>
        </a:xfrm>
        <a:prstGeom prst="round2SameRect">
          <a:avLst/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Верховенство закона, реформирование судебно-правовой системы. </a:t>
          </a:r>
          <a:endParaRPr lang="ru-RU" sz="2800" kern="1200" dirty="0">
            <a:latin typeface="Arial" pitchFamily="34" charset="0"/>
            <a:cs typeface="Arial" pitchFamily="34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Пурпурный</a:t>
          </a:r>
          <a:r>
            <a:rPr lang="ru-RU" sz="280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цвет – символ верховенства и благочестия, элементов правосудия;</a:t>
          </a:r>
          <a:endParaRPr lang="ru-RU" sz="2800" kern="1200" dirty="0">
            <a:latin typeface="Arial" pitchFamily="34" charset="0"/>
            <a:cs typeface="Arial" pitchFamily="34" charset="0"/>
          </a:endParaRPr>
        </a:p>
      </dsp:txBody>
      <dsp:txXfrm rot="-5400000">
        <a:off x="1338353" y="1952526"/>
        <a:ext cx="10322250" cy="1417804"/>
      </dsp:txXfrm>
    </dsp:sp>
    <dsp:sp modelId="{29662793-F461-4297-A2DC-1D1EB8A015E0}">
      <dsp:nvSpPr>
        <dsp:cNvPr id="0" name=""/>
        <dsp:cNvSpPr/>
      </dsp:nvSpPr>
      <dsp:spPr>
        <a:xfrm rot="5400000">
          <a:off x="-286790" y="4058732"/>
          <a:ext cx="1911933" cy="1338353"/>
        </a:xfrm>
        <a:prstGeom prst="chevron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kern="1200" dirty="0" smtClean="0">
              <a:solidFill>
                <a:srgbClr val="002060"/>
              </a:solidFill>
            </a:rPr>
            <a:t>III.</a:t>
          </a:r>
          <a:r>
            <a:rPr lang="ru-RU" sz="3700" b="1" kern="1200" dirty="0" smtClean="0">
              <a:solidFill>
                <a:srgbClr val="002060"/>
              </a:solidFill>
            </a:rPr>
            <a:t> </a:t>
          </a:r>
          <a:endParaRPr lang="ru-RU" sz="3700" kern="1200" dirty="0"/>
        </a:p>
      </dsp:txBody>
      <dsp:txXfrm rot="-5400000">
        <a:off x="1" y="4441119"/>
        <a:ext cx="1338353" cy="573580"/>
      </dsp:txXfrm>
    </dsp:sp>
    <dsp:sp modelId="{395BFCA6-1A0B-4264-B4E0-54CFCCF0B6FD}">
      <dsp:nvSpPr>
        <dsp:cNvPr id="0" name=""/>
        <dsp:cNvSpPr/>
      </dsp:nvSpPr>
      <dsp:spPr>
        <a:xfrm rot="5400000">
          <a:off x="5915930" y="-777608"/>
          <a:ext cx="1242756" cy="10398950"/>
        </a:xfrm>
        <a:prstGeom prst="round2SameRect">
          <a:avLst/>
        </a:prstGeom>
        <a:gradFill rotWithShape="1">
          <a:gsLst>
            <a:gs pos="0">
              <a:schemeClr val="accent6">
                <a:tint val="50000"/>
                <a:satMod val="300000"/>
              </a:schemeClr>
            </a:gs>
            <a:gs pos="35000">
              <a:schemeClr val="accent6">
                <a:tint val="37000"/>
                <a:satMod val="30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6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Развитие и либерализация экономики. </a:t>
          </a:r>
          <a:endParaRPr lang="ru-RU" sz="2800" kern="1200" dirty="0">
            <a:latin typeface="Arial" pitchFamily="34" charset="0"/>
            <a:cs typeface="Arial" pitchFamily="34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Ц</a:t>
          </a:r>
          <a:r>
            <a:rPr lang="ru-RU" sz="280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вет золота – символ могущества и богатства, элементов развитой экономики;</a:t>
          </a:r>
          <a:endParaRPr lang="ru-RU" sz="2800" kern="1200" dirty="0">
            <a:latin typeface="Arial" pitchFamily="34" charset="0"/>
            <a:cs typeface="Arial" pitchFamily="34" charset="0"/>
          </a:endParaRPr>
        </a:p>
      </dsp:txBody>
      <dsp:txXfrm rot="-5400000">
        <a:off x="1337833" y="3861155"/>
        <a:ext cx="10338284" cy="11214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B388FEA-1627-461E-A19C-8B92269D42BF}">
      <dsp:nvSpPr>
        <dsp:cNvPr id="0" name=""/>
        <dsp:cNvSpPr/>
      </dsp:nvSpPr>
      <dsp:spPr>
        <a:xfrm rot="5400000">
          <a:off x="-282938" y="286257"/>
          <a:ext cx="1886256" cy="1320379"/>
        </a:xfrm>
        <a:prstGeom prst="chevron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kern="1200" dirty="0" smtClean="0">
              <a:solidFill>
                <a:srgbClr val="002060"/>
              </a:solidFill>
            </a:rPr>
            <a:t>IV.</a:t>
          </a:r>
          <a:r>
            <a:rPr lang="ru-RU" sz="3700" b="1" kern="1200" dirty="0" smtClean="0">
              <a:solidFill>
                <a:srgbClr val="002060"/>
              </a:solidFill>
            </a:rPr>
            <a:t> </a:t>
          </a:r>
          <a:endParaRPr lang="ru-RU" sz="3700" kern="1200" dirty="0"/>
        </a:p>
      </dsp:txBody>
      <dsp:txXfrm rot="-5400000">
        <a:off x="1" y="663509"/>
        <a:ext cx="1320379" cy="565877"/>
      </dsp:txXfrm>
    </dsp:sp>
    <dsp:sp modelId="{E8DB4140-9040-48F3-920A-E363F665CBBC}">
      <dsp:nvSpPr>
        <dsp:cNvPr id="0" name=""/>
        <dsp:cNvSpPr/>
      </dsp:nvSpPr>
      <dsp:spPr>
        <a:xfrm rot="5400000">
          <a:off x="5915808" y="-4592109"/>
          <a:ext cx="1226066" cy="10416924"/>
        </a:xfrm>
        <a:prstGeom prst="round2SameRect">
          <a:avLst/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Развитие социальной сферы. </a:t>
          </a:r>
          <a:endParaRPr lang="ru-RU" sz="2800" kern="1200" dirty="0">
            <a:latin typeface="Arial" pitchFamily="34" charset="0"/>
            <a:cs typeface="Arial" pitchFamily="34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Красный цвет – символ жизни, обеспечения достойной жизни населения;</a:t>
          </a:r>
          <a:endParaRPr lang="ru-RU" sz="2800" kern="1200" dirty="0">
            <a:latin typeface="Arial" pitchFamily="34" charset="0"/>
            <a:cs typeface="Arial" pitchFamily="34" charset="0"/>
          </a:endParaRPr>
        </a:p>
      </dsp:txBody>
      <dsp:txXfrm rot="-5400000">
        <a:off x="1320379" y="63172"/>
        <a:ext cx="10357072" cy="1106362"/>
      </dsp:txXfrm>
    </dsp:sp>
    <dsp:sp modelId="{780F7350-E311-4E63-A155-7ED7C44619FC}">
      <dsp:nvSpPr>
        <dsp:cNvPr id="0" name=""/>
        <dsp:cNvSpPr/>
      </dsp:nvSpPr>
      <dsp:spPr>
        <a:xfrm rot="5400000">
          <a:off x="-282938" y="1993762"/>
          <a:ext cx="1886256" cy="1320379"/>
        </a:xfrm>
        <a:prstGeom prst="chevron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495" tIns="23495" rIns="23495" bIns="23495" numCol="1" spcCol="1270" anchor="ctr" anchorCtr="0">
          <a:noAutofit/>
        </a:bodyPr>
        <a:lstStyle/>
        <a:p>
          <a:pPr lvl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700" b="1" kern="1200" dirty="0" smtClean="0">
              <a:solidFill>
                <a:srgbClr val="002060"/>
              </a:solidFill>
            </a:rPr>
            <a:t>V.</a:t>
          </a:r>
          <a:r>
            <a:rPr lang="ru-RU" sz="3700" b="1" kern="1200" dirty="0" smtClean="0">
              <a:solidFill>
                <a:srgbClr val="002060"/>
              </a:solidFill>
            </a:rPr>
            <a:t> </a:t>
          </a:r>
          <a:endParaRPr lang="ru-RU" sz="3700" kern="1200" dirty="0"/>
        </a:p>
      </dsp:txBody>
      <dsp:txXfrm rot="-5400000">
        <a:off x="1" y="2371014"/>
        <a:ext cx="1320379" cy="565877"/>
      </dsp:txXfrm>
    </dsp:sp>
    <dsp:sp modelId="{2D3D50C8-2161-4250-AB61-4D84D823DA3E}">
      <dsp:nvSpPr>
        <dsp:cNvPr id="0" name=""/>
        <dsp:cNvSpPr/>
      </dsp:nvSpPr>
      <dsp:spPr>
        <a:xfrm rot="5400000">
          <a:off x="5813916" y="-2884604"/>
          <a:ext cx="1429851" cy="10416924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7780" rIns="17780" bIns="17780" numCol="1" spcCol="1270" anchor="ctr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Безопасность, религиозная толерантность и межнациональное согласие, внешняя политика. </a:t>
          </a:r>
          <a:endParaRPr lang="ru-RU" sz="2800" kern="1200" dirty="0">
            <a:latin typeface="Arial" pitchFamily="34" charset="0"/>
            <a:cs typeface="Arial" pitchFamily="34" charset="0"/>
          </a:endParaRPr>
        </a:p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2800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Белый цвет – символ мира и чистоты, элементов миролюбивой политики.</a:t>
          </a:r>
          <a:endParaRPr lang="ru-RU" sz="2800" kern="1200" dirty="0">
            <a:latin typeface="Arial" pitchFamily="34" charset="0"/>
            <a:cs typeface="Arial" pitchFamily="34" charset="0"/>
          </a:endParaRPr>
        </a:p>
      </dsp:txBody>
      <dsp:txXfrm rot="-5400000">
        <a:off x="1320380" y="1678732"/>
        <a:ext cx="10347124" cy="12902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21CE2F8-E67C-4BB2-8B7A-0153E465E37B}">
      <dsp:nvSpPr>
        <dsp:cNvPr id="0" name=""/>
        <dsp:cNvSpPr/>
      </dsp:nvSpPr>
      <dsp:spPr>
        <a:xfrm>
          <a:off x="68821" y="56920"/>
          <a:ext cx="11524466" cy="391808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1">
                <a:tint val="50000"/>
                <a:satMod val="300000"/>
              </a:schemeClr>
            </a:gs>
            <a:gs pos="35000">
              <a:schemeClr val="accent1">
                <a:tint val="37000"/>
                <a:satMod val="300000"/>
              </a:schemeClr>
            </a:gs>
            <a:gs pos="100000">
              <a:schemeClr val="accent1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1"/>
        </a:lnRef>
        <a:fillRef idx="2">
          <a:schemeClr val="accent1"/>
        </a:fillRef>
        <a:effectRef idx="1">
          <a:schemeClr val="accent1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i="0" kern="1200" dirty="0" smtClean="0">
            <a:latin typeface="Arial" pitchFamily="34" charset="0"/>
            <a:cs typeface="Arial" pitchFamily="34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err="1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Ш.М.Мирзиёев</a:t>
          </a:r>
          <a:r>
            <a:rPr lang="ru-RU" sz="2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– Президент Узбекистана.</a:t>
          </a:r>
          <a:r>
            <a:rPr lang="ru-RU" sz="32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/>
          </a:r>
          <a:br>
            <a:rPr lang="ru-RU" sz="32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</a:br>
          <a:endParaRPr lang="ru-RU" sz="32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80297" y="68396"/>
        <a:ext cx="11501514" cy="368856"/>
      </dsp:txXfrm>
    </dsp:sp>
    <dsp:sp modelId="{261EA25F-C933-4C09-B661-2E3993E0CA6F}">
      <dsp:nvSpPr>
        <dsp:cNvPr id="0" name=""/>
        <dsp:cNvSpPr/>
      </dsp:nvSpPr>
      <dsp:spPr>
        <a:xfrm rot="5637624">
          <a:off x="5731714" y="411409"/>
          <a:ext cx="157089" cy="2835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800" kern="1200">
            <a:latin typeface="Times New Roman" pitchFamily="18" charset="0"/>
            <a:cs typeface="Times New Roman" pitchFamily="18" charset="0"/>
          </a:endParaRPr>
        </a:p>
      </dsp:txBody>
      <dsp:txXfrm rot="-5400000">
        <a:off x="5726809" y="474716"/>
        <a:ext cx="170154" cy="109962"/>
      </dsp:txXfrm>
    </dsp:sp>
    <dsp:sp modelId="{DF9D484D-30C5-431E-8A5E-D67BA2C9E47C}">
      <dsp:nvSpPr>
        <dsp:cNvPr id="0" name=""/>
        <dsp:cNvSpPr/>
      </dsp:nvSpPr>
      <dsp:spPr>
        <a:xfrm>
          <a:off x="0" y="657680"/>
          <a:ext cx="11524466" cy="1178436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2">
                <a:tint val="50000"/>
                <a:satMod val="300000"/>
              </a:schemeClr>
            </a:gs>
            <a:gs pos="35000">
              <a:schemeClr val="accent2">
                <a:tint val="37000"/>
                <a:satMod val="300000"/>
              </a:schemeClr>
            </a:gs>
            <a:gs pos="100000">
              <a:schemeClr val="accent2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2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dirty="0" smtClean="0">
              <a:latin typeface="Arial" pitchFamily="34" charset="0"/>
              <a:cs typeface="Arial" pitchFamily="34" charset="0"/>
            </a:rPr>
            <a:t>Президент Узбекистана </a:t>
          </a:r>
          <a:r>
            <a:rPr lang="ru-RU" sz="2800" b="1" i="0" kern="1200" smtClean="0">
              <a:latin typeface="Arial" pitchFamily="34" charset="0"/>
              <a:cs typeface="Arial" pitchFamily="34" charset="0"/>
            </a:rPr>
            <a:t>своим </a:t>
          </a:r>
          <a:r>
            <a:rPr lang="ru-RU" sz="2800" b="1" i="0" kern="1200" smtClean="0">
              <a:latin typeface="Arial" pitchFamily="34" charset="0"/>
              <a:cs typeface="Arial" pitchFamily="34" charset="0"/>
            </a:rPr>
            <a:t>Указом </a:t>
          </a:r>
          <a:r>
            <a:rPr lang="ru-RU" sz="2800" b="1" i="0" kern="1200" dirty="0" smtClean="0">
              <a:latin typeface="Arial" pitchFamily="34" charset="0"/>
              <a:cs typeface="Arial" pitchFamily="34" charset="0"/>
            </a:rPr>
            <a:t>от 7 февраля </a:t>
          </a:r>
          <a:r>
            <a:rPr lang="ru-RU" sz="2800" b="1" i="0" kern="1200" dirty="0" smtClean="0">
              <a:latin typeface="Arial" pitchFamily="34" charset="0"/>
              <a:cs typeface="Arial" pitchFamily="34" charset="0"/>
            </a:rPr>
            <a:t>2017г. </a:t>
          </a:r>
          <a:r>
            <a:rPr lang="ru-RU" sz="2800" b="1" i="0" kern="1200" dirty="0" smtClean="0">
              <a:latin typeface="Arial" pitchFamily="34" charset="0"/>
              <a:cs typeface="Arial" pitchFamily="34" charset="0"/>
            </a:rPr>
            <a:t>утвердил Стратегию действий по пяти приоритетным направлениям развития страны в 2017-2021 годах.</a:t>
          </a:r>
          <a:r>
            <a:rPr lang="ru-RU" sz="2800" b="1" kern="1200" dirty="0" smtClean="0">
              <a:latin typeface="Arial" pitchFamily="34" charset="0"/>
              <a:cs typeface="Arial" pitchFamily="34" charset="0"/>
            </a:rPr>
            <a:t> </a:t>
          </a:r>
          <a:endParaRPr lang="ru-RU" sz="2800" b="1" i="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34515" y="692195"/>
        <a:ext cx="11455436" cy="1109406"/>
      </dsp:txXfrm>
    </dsp:sp>
    <dsp:sp modelId="{8300CE63-0666-44C2-AA28-E384327E64EF}">
      <dsp:nvSpPr>
        <dsp:cNvPr id="0" name=""/>
        <dsp:cNvSpPr/>
      </dsp:nvSpPr>
      <dsp:spPr>
        <a:xfrm rot="5333602">
          <a:off x="5682843" y="1818526"/>
          <a:ext cx="186341" cy="2835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900" kern="1200">
            <a:latin typeface="Times New Roman" pitchFamily="18" charset="0"/>
            <a:cs typeface="Times New Roman" pitchFamily="18" charset="0"/>
          </a:endParaRPr>
        </a:p>
      </dsp:txBody>
      <dsp:txXfrm rot="-5400000">
        <a:off x="5690397" y="1867155"/>
        <a:ext cx="170154" cy="130439"/>
      </dsp:txXfrm>
    </dsp:sp>
    <dsp:sp modelId="{8E1D4860-5829-40AA-B020-A81A04F01606}">
      <dsp:nvSpPr>
        <dsp:cNvPr id="0" name=""/>
        <dsp:cNvSpPr/>
      </dsp:nvSpPr>
      <dsp:spPr>
        <a:xfrm>
          <a:off x="0" y="2084526"/>
          <a:ext cx="11593287" cy="1887562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3">
                <a:tint val="50000"/>
                <a:satMod val="300000"/>
              </a:schemeClr>
            </a:gs>
            <a:gs pos="35000">
              <a:schemeClr val="accent3">
                <a:tint val="37000"/>
                <a:satMod val="300000"/>
              </a:schemeClr>
            </a:gs>
            <a:gs pos="100000">
              <a:schemeClr val="accent3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3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3"/>
        </a:lnRef>
        <a:fillRef idx="2">
          <a:schemeClr val="accent3"/>
        </a:fillRef>
        <a:effectRef idx="1">
          <a:schemeClr val="accent3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dirty="0" smtClean="0">
              <a:latin typeface="Arial" pitchFamily="34" charset="0"/>
              <a:cs typeface="Arial" pitchFamily="34" charset="0"/>
            </a:rPr>
            <a:t>Представляя собой новое видение стратегических перспектив развития государства и общества, Стратегия также тесно связана с Целями устойчивого развития и вносит непосредственный вклад в их достижение на национальном уровне.</a:t>
          </a:r>
          <a:endParaRPr lang="ru-RU" sz="3200" b="1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55285" y="2139811"/>
        <a:ext cx="11482717" cy="1776992"/>
      </dsp:txXfrm>
    </dsp:sp>
    <dsp:sp modelId="{22057918-E3D8-436B-9D76-22E1FA6DB9E8}">
      <dsp:nvSpPr>
        <dsp:cNvPr id="0" name=""/>
        <dsp:cNvSpPr/>
      </dsp:nvSpPr>
      <dsp:spPr>
        <a:xfrm rot="5400000">
          <a:off x="5685955" y="3977879"/>
          <a:ext cx="221377" cy="28359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100" kern="1200"/>
        </a:p>
      </dsp:txBody>
      <dsp:txXfrm rot="-5400000">
        <a:off x="5711567" y="4008986"/>
        <a:ext cx="170154" cy="154964"/>
      </dsp:txXfrm>
    </dsp:sp>
    <dsp:sp modelId="{0BB82512-463B-4E54-8478-98C7AC28CD07}">
      <dsp:nvSpPr>
        <dsp:cNvPr id="0" name=""/>
        <dsp:cNvSpPr/>
      </dsp:nvSpPr>
      <dsp:spPr>
        <a:xfrm>
          <a:off x="0" y="4267259"/>
          <a:ext cx="11593287" cy="1464503"/>
        </a:xfrm>
        <a:prstGeom prst="roundRect">
          <a:avLst>
            <a:gd name="adj" fmla="val 10000"/>
          </a:avLst>
        </a:prstGeom>
        <a:gradFill rotWithShape="1"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ln w="9525" cap="flat" cmpd="sng" algn="ctr">
          <a:solidFill>
            <a:schemeClr val="accent4">
              <a:shade val="95000"/>
              <a:satMod val="10500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800" b="1" i="0" kern="1200" dirty="0" smtClean="0">
            <a:latin typeface="Arial" pitchFamily="34" charset="0"/>
            <a:cs typeface="Arial" pitchFamily="34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i="0" kern="1200" dirty="0" smtClean="0">
              <a:latin typeface="Arial" pitchFamily="34" charset="0"/>
              <a:cs typeface="Arial" pitchFamily="34" charset="0"/>
            </a:rPr>
            <a:t>В Узбекистане реализуется проект "Пять инициатив </a:t>
          </a:r>
          <a:r>
            <a:rPr lang="ru-RU" sz="2800" b="1" i="0" kern="1200" dirty="0" err="1" smtClean="0">
              <a:latin typeface="Arial" pitchFamily="34" charset="0"/>
              <a:cs typeface="Arial" pitchFamily="34" charset="0"/>
            </a:rPr>
            <a:t>Шавката</a:t>
          </a:r>
          <a:r>
            <a:rPr lang="ru-RU" sz="2800" b="1" i="0" kern="1200" dirty="0" smtClean="0">
              <a:latin typeface="Arial" pitchFamily="34" charset="0"/>
              <a:cs typeface="Arial" pitchFamily="34" charset="0"/>
            </a:rPr>
            <a:t> </a:t>
          </a:r>
          <a:r>
            <a:rPr lang="ru-RU" sz="2800" b="1" i="0" kern="1200" dirty="0" err="1" smtClean="0">
              <a:latin typeface="Arial" pitchFamily="34" charset="0"/>
              <a:cs typeface="Arial" pitchFamily="34" charset="0"/>
            </a:rPr>
            <a:t>Мирзиёева</a:t>
          </a:r>
          <a:r>
            <a:rPr lang="ru-RU" sz="2800" b="1" i="0" kern="1200" dirty="0" smtClean="0">
              <a:latin typeface="Arial" pitchFamily="34" charset="0"/>
              <a:cs typeface="Arial" pitchFamily="34" charset="0"/>
            </a:rPr>
            <a:t>", который охватывает ключевые вопросы для развития государства.</a:t>
          </a:r>
          <a:r>
            <a:rPr lang="ru-RU" sz="2800" b="1" kern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800" kern="1200" dirty="0" smtClean="0"/>
            <a:t/>
          </a:r>
          <a:br>
            <a:rPr lang="ru-RU" sz="2800" kern="1200" dirty="0" smtClean="0"/>
          </a:br>
          <a:endParaRPr lang="ru-RU" sz="2400" b="1" i="0" kern="1200" dirty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42894" y="4310153"/>
        <a:ext cx="11507499" cy="137871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D7A6E6-2BEB-4289-8C48-E149BD835215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E32F52-5376-4195-AFB7-B4B9DCBDA9A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3798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1172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6252783"/>
      </p:ext>
    </p:extLst>
  </p:cSld>
  <p:clrMapOvr>
    <a:masterClrMapping/>
  </p:clrMapOvr>
  <p:transition spd="slow">
    <p:cover dir="r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1177842"/>
      </p:ext>
    </p:extLst>
  </p:cSld>
  <p:clrMapOvr>
    <a:masterClrMapping/>
  </p:clrMapOvr>
  <p:transition spd="slow">
    <p:cover dir="r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538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538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588630"/>
      </p:ext>
    </p:extLst>
  </p:cSld>
  <p:clrMapOvr>
    <a:masterClrMapping/>
  </p:clrMapOvr>
  <p:transition spd="slow">
    <p:cover dir="r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51" y="280708"/>
            <a:ext cx="10363201" cy="81756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1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3" y="1397001"/>
            <a:ext cx="3328416" cy="3407438"/>
          </a:xfr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/>
          <a:lstStyle>
            <a:lvl1pPr marL="0" indent="0" algn="ctr">
              <a:buNone/>
              <a:defRPr lang="en-US" sz="1200"/>
            </a:lvl1pPr>
          </a:lstStyle>
          <a:p>
            <a:pPr lvl="0"/>
            <a:endParaRPr lang="en-US" noProof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1" y="498131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131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3" y="4981316"/>
            <a:ext cx="3328416" cy="958851"/>
          </a:xfrm>
        </p:spPr>
        <p:txBody>
          <a:bodyPr>
            <a:noAutofit/>
          </a:bodyPr>
          <a:lstStyle>
            <a:lvl1pPr marL="0" indent="0">
              <a:buNone/>
              <a:defRPr sz="1200"/>
            </a:lvl1pPr>
            <a:lvl2pPr marL="128002" indent="-128002">
              <a:buFont typeface="Arial" panose="020B0604020202020204" pitchFamily="34" charset="0"/>
              <a:buChar char="•"/>
              <a:defRPr sz="1200"/>
            </a:lvl2pPr>
            <a:lvl3pPr marL="256004" indent="-128002">
              <a:defRPr sz="1200"/>
            </a:lvl3pPr>
            <a:lvl4pPr marL="448006" indent="-192003">
              <a:defRPr sz="1200"/>
            </a:lvl4pPr>
            <a:lvl5pPr marL="640009" indent="-192003"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914451" y="933453"/>
            <a:ext cx="10363201" cy="406400"/>
          </a:xfrm>
        </p:spPr>
        <p:txBody>
          <a:bodyPr/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500" baseline="0"/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4232179796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Заголовок, 1 большой объект и 2 маленьких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6197600" y="3939333"/>
            <a:ext cx="5384800" cy="218757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C2D1E6-B69E-491B-93FC-43A69A894A4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5645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wo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41352" y="1133192"/>
            <a:ext cx="11948967" cy="5599134"/>
          </a:xfrm>
          <a:custGeom>
            <a:avLst/>
            <a:gdLst/>
            <a:ahLst/>
            <a:cxnLst/>
            <a:rect l="l" t="t" r="r" b="b"/>
            <a:pathLst>
              <a:path w="5650865" h="2649220">
                <a:moveTo>
                  <a:pt x="5650712" y="24434"/>
                </a:moveTo>
                <a:lnTo>
                  <a:pt x="5626341" y="24434"/>
                </a:lnTo>
                <a:lnTo>
                  <a:pt x="5626341" y="2624975"/>
                </a:lnTo>
                <a:lnTo>
                  <a:pt x="5650712" y="2624975"/>
                </a:lnTo>
                <a:lnTo>
                  <a:pt x="5650712" y="24434"/>
                </a:lnTo>
                <a:close/>
              </a:path>
              <a:path w="5650865" h="2649220">
                <a:moveTo>
                  <a:pt x="5650712" y="0"/>
                </a:moveTo>
                <a:lnTo>
                  <a:pt x="0" y="0"/>
                </a:lnTo>
                <a:lnTo>
                  <a:pt x="0" y="24130"/>
                </a:lnTo>
                <a:lnTo>
                  <a:pt x="0" y="2625090"/>
                </a:lnTo>
                <a:lnTo>
                  <a:pt x="0" y="2649220"/>
                </a:lnTo>
                <a:lnTo>
                  <a:pt x="5650712" y="2649220"/>
                </a:lnTo>
                <a:lnTo>
                  <a:pt x="5650712" y="2625090"/>
                </a:lnTo>
                <a:lnTo>
                  <a:pt x="24384" y="2625090"/>
                </a:lnTo>
                <a:lnTo>
                  <a:pt x="24384" y="24130"/>
                </a:lnTo>
                <a:lnTo>
                  <a:pt x="5650712" y="24130"/>
                </a:lnTo>
                <a:lnTo>
                  <a:pt x="5650712" y="0"/>
                </a:lnTo>
                <a:close/>
              </a:path>
            </a:pathLst>
          </a:custGeom>
          <a:solidFill>
            <a:srgbClr val="00A859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17" name="bg object 17"/>
          <p:cNvSpPr/>
          <p:nvPr/>
        </p:nvSpPr>
        <p:spPr>
          <a:xfrm>
            <a:off x="141396" y="150395"/>
            <a:ext cx="11948967" cy="907240"/>
          </a:xfrm>
          <a:custGeom>
            <a:avLst/>
            <a:gdLst/>
            <a:ahLst/>
            <a:cxnLst/>
            <a:rect l="l" t="t" r="r" b="b"/>
            <a:pathLst>
              <a:path w="5650865" h="429259">
                <a:moveTo>
                  <a:pt x="5650703" y="0"/>
                </a:moveTo>
                <a:lnTo>
                  <a:pt x="0" y="0"/>
                </a:lnTo>
                <a:lnTo>
                  <a:pt x="0" y="428878"/>
                </a:lnTo>
                <a:lnTo>
                  <a:pt x="5650703" y="428878"/>
                </a:lnTo>
                <a:lnTo>
                  <a:pt x="5650703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700" b="1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24643" y="1523336"/>
            <a:ext cx="3857668" cy="38472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500" b="0" i="0">
                <a:solidFill>
                  <a:srgbClr val="FEFEFE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6278881" y="1577340"/>
            <a:ext cx="5303520" cy="49244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3/23/2021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073510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0658651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764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445619"/>
      </p:ext>
    </p:extLst>
  </p:cSld>
  <p:clrMapOvr>
    <a:masterClrMapping/>
  </p:clrMapOvr>
  <p:transition spd="slow">
    <p:cover dir="r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334245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865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865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2193573"/>
      </p:ext>
    </p:extLst>
  </p:cSld>
  <p:clrMapOvr>
    <a:masterClrMapping/>
  </p:clrMapOvr>
  <p:transition spd="slow">
    <p:cover dir="r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2092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120167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79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320262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F5A1CB-DE4E-4E95-B4AD-60ED9AE334D2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9346977"/>
      </p:ext>
    </p:extLst>
  </p:cSld>
  <p:clrMapOvr>
    <a:masterClrMapping/>
  </p:clrMapOvr>
  <p:transition spd="slow">
    <p:cover dir="r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70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5A1CB-DE4E-4E95-B4AD-60ED9AE334D2}" type="datetimeFigureOut">
              <a:rPr lang="ru-RU" smtClean="0"/>
              <a:pPr/>
              <a:t>23.03.2021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709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709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264BD3-4974-47EF-8189-791A9CFC54D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3041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slow">
    <p:cover dir="rd"/>
  </p:transition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9.gif"/><Relationship Id="rId4" Type="http://schemas.openxmlformats.org/officeDocument/2006/relationships/image" Target="../media/image48.gi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2.gi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63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6.gif"/><Relationship Id="rId4" Type="http://schemas.openxmlformats.org/officeDocument/2006/relationships/image" Target="../media/image65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gif"/><Relationship Id="rId2" Type="http://schemas.openxmlformats.org/officeDocument/2006/relationships/image" Target="../media/image67.gif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0.gif"/><Relationship Id="rId4" Type="http://schemas.openxmlformats.org/officeDocument/2006/relationships/image" Target="../media/image69.gi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object 2"/>
          <p:cNvSpPr>
            <a:spLocks/>
          </p:cNvSpPr>
          <p:nvPr/>
        </p:nvSpPr>
        <p:spPr bwMode="auto">
          <a:xfrm>
            <a:off x="2117" y="3791"/>
            <a:ext cx="12175067" cy="215741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14" name="object 3">
            <a:extLst/>
          </p:cNvPr>
          <p:cNvSpPr txBox="1">
            <a:spLocks noGrp="1"/>
          </p:cNvSpPr>
          <p:nvPr>
            <p:ph type="title"/>
          </p:nvPr>
        </p:nvSpPr>
        <p:spPr>
          <a:xfrm>
            <a:off x="2087445" y="535625"/>
            <a:ext cx="6853767" cy="995676"/>
          </a:xfrm>
        </p:spPr>
        <p:txBody>
          <a:bodyPr wrap="square" tIns="25927">
            <a:spAutoFit/>
          </a:bodyPr>
          <a:lstStyle/>
          <a:p>
            <a:pPr marL="22545" defTabSz="1024014" eaLnBrk="1" fontAlgn="auto" hangingPunct="1">
              <a:lnSpc>
                <a:spcPct val="100000"/>
              </a:lnSpc>
              <a:spcBef>
                <a:spcPts val="203"/>
              </a:spcBef>
              <a:spcAft>
                <a:spcPts val="0"/>
              </a:spcAft>
              <a:defRPr/>
            </a:pPr>
            <a:r>
              <a:rPr lang="ru-RU" sz="6000" b="1" spc="9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ИСТОРИЯ</a:t>
            </a:r>
            <a:endParaRPr sz="6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4">
            <a:extLst/>
          </p:cNvPr>
          <p:cNvSpPr txBox="1"/>
          <p:nvPr/>
        </p:nvSpPr>
        <p:spPr>
          <a:xfrm>
            <a:off x="1199456" y="2636912"/>
            <a:ext cx="7416824" cy="3620898"/>
          </a:xfrm>
          <a:prstGeom prst="rect">
            <a:avLst/>
          </a:prstGeom>
        </p:spPr>
        <p:txBody>
          <a:bodyPr wrap="square" lIns="0" tIns="24800" rIns="0" bIns="0">
            <a:spAutoFit/>
          </a:bodyPr>
          <a:lstStyle/>
          <a:p>
            <a:pPr marL="32690" algn="ctr" defTabSz="1023886" eaLnBrk="1" fontAlgn="auto" hangingPunct="1"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4000" b="1" dirty="0" smtClean="0">
                <a:solidFill>
                  <a:srgbClr val="002060"/>
                </a:solidFill>
                <a:latin typeface="Arial"/>
                <a:cs typeface="Arial"/>
              </a:rPr>
              <a:t>Тема урока:</a:t>
            </a:r>
          </a:p>
          <a:p>
            <a:pPr marL="32690" algn="ctr" defTabSz="1023886" eaLnBrk="1" fontAlgn="auto" hangingPunct="1">
              <a:spcBef>
                <a:spcPts val="196"/>
              </a:spcBef>
              <a:spcAft>
                <a:spcPts val="0"/>
              </a:spcAft>
              <a:defRPr/>
            </a:pPr>
            <a:r>
              <a:rPr lang="ru-RU" sz="4800" b="1" dirty="0" smtClean="0">
                <a:solidFill>
                  <a:srgbClr val="002060"/>
                </a:solidFill>
                <a:latin typeface="Arial"/>
                <a:cs typeface="Arial"/>
              </a:rPr>
              <a:t>«ОТ НАЦИОНАЛЬНОГО ВОЗРОЖДЕНИЯ К НАЦИОНАЛЬНОМУ ПОДЪЕМУ»</a:t>
            </a:r>
          </a:p>
        </p:txBody>
      </p:sp>
      <p:sp>
        <p:nvSpPr>
          <p:cNvPr id="6152" name="object 9"/>
          <p:cNvSpPr>
            <a:spLocks/>
          </p:cNvSpPr>
          <p:nvPr/>
        </p:nvSpPr>
        <p:spPr bwMode="auto">
          <a:xfrm>
            <a:off x="9941984" y="461963"/>
            <a:ext cx="1276349" cy="1276350"/>
          </a:xfrm>
          <a:custGeom>
            <a:avLst/>
            <a:gdLst>
              <a:gd name="T0" fmla="*/ 1078999 w 603885"/>
              <a:gd name="T1" fmla="*/ 0 h 603885"/>
              <a:gd name="T2" fmla="*/ 0 w 603885"/>
              <a:gd name="T3" fmla="*/ 0 h 603885"/>
              <a:gd name="T4" fmla="*/ 0 w 603885"/>
              <a:gd name="T5" fmla="*/ 1275786 h 603885"/>
              <a:gd name="T6" fmla="*/ 1078999 w 603885"/>
              <a:gd name="T7" fmla="*/ 1275786 h 603885"/>
              <a:gd name="T8" fmla="*/ 1078999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603605" y="0"/>
                </a:moveTo>
                <a:lnTo>
                  <a:pt x="0" y="0"/>
                </a:lnTo>
                <a:lnTo>
                  <a:pt x="0" y="603618"/>
                </a:lnTo>
                <a:lnTo>
                  <a:pt x="603605" y="603618"/>
                </a:lnTo>
                <a:lnTo>
                  <a:pt x="603605" y="0"/>
                </a:lnTo>
                <a:close/>
              </a:path>
            </a:pathLst>
          </a:custGeom>
          <a:solidFill>
            <a:srgbClr val="00A85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6153" name="object 10"/>
          <p:cNvSpPr>
            <a:spLocks/>
          </p:cNvSpPr>
          <p:nvPr/>
        </p:nvSpPr>
        <p:spPr bwMode="auto">
          <a:xfrm>
            <a:off x="9941984" y="482600"/>
            <a:ext cx="1276349" cy="1276350"/>
          </a:xfrm>
          <a:custGeom>
            <a:avLst/>
            <a:gdLst>
              <a:gd name="T0" fmla="*/ 0 w 603885"/>
              <a:gd name="T1" fmla="*/ 0 h 603885"/>
              <a:gd name="T2" fmla="*/ 956818 w 603885"/>
              <a:gd name="T3" fmla="*/ 0 h 603885"/>
              <a:gd name="T4" fmla="*/ 956818 w 603885"/>
              <a:gd name="T5" fmla="*/ 1275786 h 603885"/>
              <a:gd name="T6" fmla="*/ 0 w 603885"/>
              <a:gd name="T7" fmla="*/ 1275786 h 603885"/>
              <a:gd name="T8" fmla="*/ 0 w 603885"/>
              <a:gd name="T9" fmla="*/ 0 h 60388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03885" h="603885">
                <a:moveTo>
                  <a:pt x="0" y="0"/>
                </a:moveTo>
                <a:lnTo>
                  <a:pt x="603605" y="0"/>
                </a:lnTo>
                <a:lnTo>
                  <a:pt x="603605" y="603618"/>
                </a:lnTo>
                <a:lnTo>
                  <a:pt x="0" y="603618"/>
                </a:lnTo>
                <a:lnTo>
                  <a:pt x="0" y="0"/>
                </a:lnTo>
                <a:close/>
              </a:path>
            </a:pathLst>
          </a:custGeom>
          <a:noFill/>
          <a:ln w="30481">
            <a:solidFill>
              <a:srgbClr val="FEF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ru-RU"/>
          </a:p>
        </p:txBody>
      </p:sp>
      <p:sp>
        <p:nvSpPr>
          <p:cNvPr id="22" name="object 12">
            <a:extLst/>
          </p:cNvPr>
          <p:cNvSpPr txBox="1"/>
          <p:nvPr/>
        </p:nvSpPr>
        <p:spPr>
          <a:xfrm>
            <a:off x="10416480" y="548685"/>
            <a:ext cx="361587" cy="767122"/>
          </a:xfrm>
          <a:prstGeom prst="rect">
            <a:avLst/>
          </a:prstGeom>
        </p:spPr>
        <p:txBody>
          <a:bodyPr wrap="square" lIns="0" tIns="28183" rIns="0" bIns="0">
            <a:spAutoFit/>
          </a:bodyPr>
          <a:lstStyle/>
          <a:p>
            <a:pPr algn="ctr" defTabSz="1023886" eaLnBrk="1" fontAlgn="auto" hangingPunct="1">
              <a:spcBef>
                <a:spcPts val="222"/>
              </a:spcBef>
              <a:spcAft>
                <a:spcPts val="0"/>
              </a:spcAft>
              <a:defRPr/>
            </a:pPr>
            <a:r>
              <a:rPr lang="ru-RU" sz="4800" b="1" spc="18" dirty="0" smtClean="0">
                <a:solidFill>
                  <a:srgbClr val="FEFEFE"/>
                </a:solidFill>
                <a:latin typeface="Arial"/>
                <a:cs typeface="Arial"/>
              </a:rPr>
              <a:t>5</a:t>
            </a:r>
            <a:endParaRPr sz="4800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23" name="object 13">
            <a:extLst/>
          </p:cNvPr>
          <p:cNvSpPr txBox="1"/>
          <p:nvPr/>
        </p:nvSpPr>
        <p:spPr>
          <a:xfrm>
            <a:off x="9984432" y="1176284"/>
            <a:ext cx="1143000" cy="452516"/>
          </a:xfrm>
          <a:prstGeom prst="rect">
            <a:avLst/>
          </a:prstGeom>
        </p:spPr>
        <p:txBody>
          <a:bodyPr lIns="0" tIns="21420" rIns="0" bIns="0">
            <a:spAutoFit/>
          </a:bodyPr>
          <a:lstStyle/>
          <a:p>
            <a:pPr algn="ctr" defTabSz="1023886" eaLnBrk="1" fontAlgn="auto" hangingPunct="1">
              <a:spcBef>
                <a:spcPts val="169"/>
              </a:spcBef>
              <a:spcAft>
                <a:spcPts val="0"/>
              </a:spcAft>
              <a:defRPr/>
            </a:pPr>
            <a:r>
              <a:rPr lang="ru-RU" sz="2800" b="1" spc="-9" dirty="0">
                <a:solidFill>
                  <a:srgbClr val="FEFEFE"/>
                </a:solidFill>
                <a:latin typeface="Arial"/>
                <a:cs typeface="Arial"/>
              </a:rPr>
              <a:t>класс</a:t>
            </a:r>
            <a:endParaRPr sz="2800" b="1" dirty="0">
              <a:solidFill>
                <a:srgbClr val="57565A"/>
              </a:solidFill>
              <a:latin typeface="Arial"/>
              <a:cs typeface="Arial"/>
            </a:endParaRPr>
          </a:p>
        </p:txBody>
      </p:sp>
      <p:sp>
        <p:nvSpPr>
          <p:cNvPr id="9" name="object 13">
            <a:extLst>
              <a:ext uri="{FF2B5EF4-FFF2-40B4-BE49-F238E27FC236}">
                <a16:creationId xmlns="" xmlns:a16="http://schemas.microsoft.com/office/drawing/2014/main" id="{FBDC4668-53F8-453D-BAE8-6EC39154C51F}"/>
              </a:ext>
            </a:extLst>
          </p:cNvPr>
          <p:cNvSpPr/>
          <p:nvPr/>
        </p:nvSpPr>
        <p:spPr>
          <a:xfrm>
            <a:off x="694721" y="550691"/>
            <a:ext cx="775611" cy="967714"/>
          </a:xfrm>
          <a:custGeom>
            <a:avLst/>
            <a:gdLst/>
            <a:ahLst/>
            <a:cxnLst/>
            <a:rect l="l" t="t" r="r" b="b"/>
            <a:pathLst>
              <a:path w="366395" h="457200">
                <a:moveTo>
                  <a:pt x="312120" y="352529"/>
                </a:moveTo>
                <a:lnTo>
                  <a:pt x="54277" y="352529"/>
                </a:lnTo>
                <a:lnTo>
                  <a:pt x="50478" y="354811"/>
                </a:lnTo>
                <a:lnTo>
                  <a:pt x="30485" y="400232"/>
                </a:lnTo>
                <a:lnTo>
                  <a:pt x="18556" y="402934"/>
                </a:lnTo>
                <a:lnTo>
                  <a:pt x="8873" y="409123"/>
                </a:lnTo>
                <a:lnTo>
                  <a:pt x="2374" y="417978"/>
                </a:lnTo>
                <a:lnTo>
                  <a:pt x="0" y="428677"/>
                </a:lnTo>
                <a:lnTo>
                  <a:pt x="2556" y="439759"/>
                </a:lnTo>
                <a:lnTo>
                  <a:pt x="9524" y="448820"/>
                </a:lnTo>
                <a:lnTo>
                  <a:pt x="19851" y="454934"/>
                </a:lnTo>
                <a:lnTo>
                  <a:pt x="32486" y="457178"/>
                </a:lnTo>
                <a:lnTo>
                  <a:pt x="333910" y="457178"/>
                </a:lnTo>
                <a:lnTo>
                  <a:pt x="346543" y="454934"/>
                </a:lnTo>
                <a:lnTo>
                  <a:pt x="356869" y="448820"/>
                </a:lnTo>
                <a:lnTo>
                  <a:pt x="363837" y="439759"/>
                </a:lnTo>
                <a:lnTo>
                  <a:pt x="363968" y="439192"/>
                </a:lnTo>
                <a:lnTo>
                  <a:pt x="25866" y="439192"/>
                </a:lnTo>
                <a:lnTo>
                  <a:pt x="20480" y="434472"/>
                </a:lnTo>
                <a:lnTo>
                  <a:pt x="20480" y="422876"/>
                </a:lnTo>
                <a:lnTo>
                  <a:pt x="25866" y="418161"/>
                </a:lnTo>
                <a:lnTo>
                  <a:pt x="364058" y="418161"/>
                </a:lnTo>
                <a:lnTo>
                  <a:pt x="364018" y="417978"/>
                </a:lnTo>
                <a:lnTo>
                  <a:pt x="357518" y="409123"/>
                </a:lnTo>
                <a:lnTo>
                  <a:pt x="347834" y="402934"/>
                </a:lnTo>
                <a:lnTo>
                  <a:pt x="335904" y="400232"/>
                </a:lnTo>
                <a:lnTo>
                  <a:pt x="52470" y="400175"/>
                </a:lnTo>
                <a:lnTo>
                  <a:pt x="65526" y="370514"/>
                </a:lnTo>
                <a:lnTo>
                  <a:pt x="322825" y="370514"/>
                </a:lnTo>
                <a:lnTo>
                  <a:pt x="315913" y="354811"/>
                </a:lnTo>
                <a:lnTo>
                  <a:pt x="312120" y="352529"/>
                </a:lnTo>
                <a:close/>
              </a:path>
              <a:path w="366395" h="457200">
                <a:moveTo>
                  <a:pt x="364058" y="418161"/>
                </a:moveTo>
                <a:lnTo>
                  <a:pt x="340523" y="418161"/>
                </a:lnTo>
                <a:lnTo>
                  <a:pt x="345913" y="422876"/>
                </a:lnTo>
                <a:lnTo>
                  <a:pt x="345913" y="434472"/>
                </a:lnTo>
                <a:lnTo>
                  <a:pt x="340523" y="439192"/>
                </a:lnTo>
                <a:lnTo>
                  <a:pt x="363968" y="439192"/>
                </a:lnTo>
                <a:lnTo>
                  <a:pt x="366393" y="428677"/>
                </a:lnTo>
                <a:lnTo>
                  <a:pt x="364058" y="418161"/>
                </a:lnTo>
                <a:close/>
              </a:path>
              <a:path w="366395" h="457200">
                <a:moveTo>
                  <a:pt x="322825" y="370514"/>
                </a:moveTo>
                <a:lnTo>
                  <a:pt x="300866" y="370514"/>
                </a:lnTo>
                <a:lnTo>
                  <a:pt x="313923" y="400175"/>
                </a:lnTo>
                <a:lnTo>
                  <a:pt x="335879" y="400175"/>
                </a:lnTo>
                <a:lnTo>
                  <a:pt x="322825" y="370514"/>
                </a:lnTo>
                <a:close/>
              </a:path>
              <a:path w="366395" h="457200">
                <a:moveTo>
                  <a:pt x="79060" y="55737"/>
                </a:moveTo>
                <a:lnTo>
                  <a:pt x="58578" y="55737"/>
                </a:lnTo>
                <a:lnTo>
                  <a:pt x="58578" y="86197"/>
                </a:lnTo>
                <a:lnTo>
                  <a:pt x="35981" y="92473"/>
                </a:lnTo>
                <a:lnTo>
                  <a:pt x="19300" y="104158"/>
                </a:lnTo>
                <a:lnTo>
                  <a:pt x="8766" y="119416"/>
                </a:lnTo>
                <a:lnTo>
                  <a:pt x="4803" y="135611"/>
                </a:lnTo>
                <a:lnTo>
                  <a:pt x="4711" y="137166"/>
                </a:lnTo>
                <a:lnTo>
                  <a:pt x="6871" y="152836"/>
                </a:lnTo>
                <a:lnTo>
                  <a:pt x="54251" y="185633"/>
                </a:lnTo>
                <a:lnTo>
                  <a:pt x="59663" y="185856"/>
                </a:lnTo>
                <a:lnTo>
                  <a:pt x="59663" y="352529"/>
                </a:lnTo>
                <a:lnTo>
                  <a:pt x="80143" y="352529"/>
                </a:lnTo>
                <a:lnTo>
                  <a:pt x="80153" y="182523"/>
                </a:lnTo>
                <a:lnTo>
                  <a:pt x="85780" y="180503"/>
                </a:lnTo>
                <a:lnTo>
                  <a:pt x="90788" y="177605"/>
                </a:lnTo>
                <a:lnTo>
                  <a:pt x="99759" y="169423"/>
                </a:lnTo>
                <a:lnTo>
                  <a:pt x="100414" y="168526"/>
                </a:lnTo>
                <a:lnTo>
                  <a:pt x="65901" y="168522"/>
                </a:lnTo>
                <a:lnTo>
                  <a:pt x="56122" y="167723"/>
                </a:lnTo>
                <a:lnTo>
                  <a:pt x="25145" y="137868"/>
                </a:lnTo>
                <a:lnTo>
                  <a:pt x="25082" y="137166"/>
                </a:lnTo>
                <a:lnTo>
                  <a:pt x="28124" y="125432"/>
                </a:lnTo>
                <a:lnTo>
                  <a:pt x="28240" y="125092"/>
                </a:lnTo>
                <a:lnTo>
                  <a:pt x="36433" y="114351"/>
                </a:lnTo>
                <a:lnTo>
                  <a:pt x="49922" y="106582"/>
                </a:lnTo>
                <a:lnTo>
                  <a:pt x="68813" y="103586"/>
                </a:lnTo>
                <a:lnTo>
                  <a:pt x="142642" y="103586"/>
                </a:lnTo>
                <a:lnTo>
                  <a:pt x="147226" y="99561"/>
                </a:lnTo>
                <a:lnTo>
                  <a:pt x="147226" y="89628"/>
                </a:lnTo>
                <a:lnTo>
                  <a:pt x="142642" y="85604"/>
                </a:lnTo>
                <a:lnTo>
                  <a:pt x="79060" y="85604"/>
                </a:lnTo>
                <a:lnTo>
                  <a:pt x="79060" y="55737"/>
                </a:lnTo>
                <a:close/>
              </a:path>
              <a:path w="366395" h="457200">
                <a:moveTo>
                  <a:pt x="279956" y="151210"/>
                </a:moveTo>
                <a:lnTo>
                  <a:pt x="260405" y="151210"/>
                </a:lnTo>
                <a:lnTo>
                  <a:pt x="261327" y="162154"/>
                </a:lnTo>
                <a:lnTo>
                  <a:pt x="266647" y="169433"/>
                </a:lnTo>
                <a:lnTo>
                  <a:pt x="275623" y="177609"/>
                </a:lnTo>
                <a:lnTo>
                  <a:pt x="280623" y="180503"/>
                </a:lnTo>
                <a:lnTo>
                  <a:pt x="286250" y="182523"/>
                </a:lnTo>
                <a:lnTo>
                  <a:pt x="286250" y="352529"/>
                </a:lnTo>
                <a:lnTo>
                  <a:pt x="306734" y="352529"/>
                </a:lnTo>
                <a:lnTo>
                  <a:pt x="306734" y="185860"/>
                </a:lnTo>
                <a:lnTo>
                  <a:pt x="308599" y="185853"/>
                </a:lnTo>
                <a:lnTo>
                  <a:pt x="310309" y="185780"/>
                </a:lnTo>
                <a:lnTo>
                  <a:pt x="312126" y="185633"/>
                </a:lnTo>
                <a:lnTo>
                  <a:pt x="335125" y="179759"/>
                </a:lnTo>
                <a:lnTo>
                  <a:pt x="350139" y="168522"/>
                </a:lnTo>
                <a:lnTo>
                  <a:pt x="300462" y="168522"/>
                </a:lnTo>
                <a:lnTo>
                  <a:pt x="291506" y="166164"/>
                </a:lnTo>
                <a:lnTo>
                  <a:pt x="281692" y="157222"/>
                </a:lnTo>
                <a:lnTo>
                  <a:pt x="279956" y="151210"/>
                </a:lnTo>
                <a:close/>
              </a:path>
              <a:path w="366395" h="457200">
                <a:moveTo>
                  <a:pt x="287356" y="135611"/>
                </a:moveTo>
                <a:lnTo>
                  <a:pt x="77231" y="135611"/>
                </a:lnTo>
                <a:lnTo>
                  <a:pt x="84038" y="137425"/>
                </a:lnTo>
                <a:lnTo>
                  <a:pt x="85359" y="143920"/>
                </a:lnTo>
                <a:lnTo>
                  <a:pt x="86235" y="150501"/>
                </a:lnTo>
                <a:lnTo>
                  <a:pt x="86304" y="151620"/>
                </a:lnTo>
                <a:lnTo>
                  <a:pt x="84599" y="157319"/>
                </a:lnTo>
                <a:lnTo>
                  <a:pt x="74902" y="166164"/>
                </a:lnTo>
                <a:lnTo>
                  <a:pt x="65948" y="168526"/>
                </a:lnTo>
                <a:lnTo>
                  <a:pt x="100417" y="168522"/>
                </a:lnTo>
                <a:lnTo>
                  <a:pt x="105073" y="162143"/>
                </a:lnTo>
                <a:lnTo>
                  <a:pt x="105984" y="151210"/>
                </a:lnTo>
                <a:lnTo>
                  <a:pt x="279956" y="151210"/>
                </a:lnTo>
                <a:lnTo>
                  <a:pt x="280036" y="150501"/>
                </a:lnTo>
                <a:lnTo>
                  <a:pt x="281076" y="143502"/>
                </a:lnTo>
                <a:lnTo>
                  <a:pt x="281256" y="139701"/>
                </a:lnTo>
                <a:lnTo>
                  <a:pt x="282682" y="137868"/>
                </a:lnTo>
                <a:lnTo>
                  <a:pt x="287356" y="135611"/>
                </a:lnTo>
                <a:close/>
              </a:path>
              <a:path w="366395" h="457200">
                <a:moveTo>
                  <a:pt x="307814" y="55737"/>
                </a:moveTo>
                <a:lnTo>
                  <a:pt x="287333" y="55737"/>
                </a:lnTo>
                <a:lnTo>
                  <a:pt x="287333" y="85604"/>
                </a:lnTo>
                <a:lnTo>
                  <a:pt x="223768" y="85604"/>
                </a:lnTo>
                <a:lnTo>
                  <a:pt x="219182" y="89628"/>
                </a:lnTo>
                <a:lnTo>
                  <a:pt x="219182" y="99561"/>
                </a:lnTo>
                <a:lnTo>
                  <a:pt x="223765" y="103586"/>
                </a:lnTo>
                <a:lnTo>
                  <a:pt x="297564" y="103586"/>
                </a:lnTo>
                <a:lnTo>
                  <a:pt x="316453" y="106559"/>
                </a:lnTo>
                <a:lnTo>
                  <a:pt x="329943" y="114312"/>
                </a:lnTo>
                <a:lnTo>
                  <a:pt x="338179" y="125092"/>
                </a:lnTo>
                <a:lnTo>
                  <a:pt x="341123" y="136410"/>
                </a:lnTo>
                <a:lnTo>
                  <a:pt x="341235" y="137868"/>
                </a:lnTo>
                <a:lnTo>
                  <a:pt x="340203" y="146476"/>
                </a:lnTo>
                <a:lnTo>
                  <a:pt x="300462" y="168522"/>
                </a:lnTo>
                <a:lnTo>
                  <a:pt x="350139" y="168522"/>
                </a:lnTo>
                <a:lnTo>
                  <a:pt x="350786" y="168038"/>
                </a:lnTo>
                <a:lnTo>
                  <a:pt x="359531" y="152790"/>
                </a:lnTo>
                <a:lnTo>
                  <a:pt x="361782" y="136338"/>
                </a:lnTo>
                <a:lnTo>
                  <a:pt x="357613" y="119353"/>
                </a:lnTo>
                <a:lnTo>
                  <a:pt x="347074" y="104110"/>
                </a:lnTo>
                <a:lnTo>
                  <a:pt x="330398" y="92443"/>
                </a:lnTo>
                <a:lnTo>
                  <a:pt x="307851" y="86197"/>
                </a:lnTo>
                <a:lnTo>
                  <a:pt x="307814" y="55737"/>
                </a:lnTo>
                <a:close/>
              </a:path>
              <a:path w="366395" h="457200">
                <a:moveTo>
                  <a:pt x="319022" y="134556"/>
                </a:moveTo>
                <a:lnTo>
                  <a:pt x="294250" y="134556"/>
                </a:lnTo>
                <a:lnTo>
                  <a:pt x="300042" y="137774"/>
                </a:lnTo>
                <a:lnTo>
                  <a:pt x="299368" y="147354"/>
                </a:lnTo>
                <a:lnTo>
                  <a:pt x="303663" y="151620"/>
                </a:lnTo>
                <a:lnTo>
                  <a:pt x="309736" y="151944"/>
                </a:lnTo>
                <a:lnTo>
                  <a:pt x="315313" y="151944"/>
                </a:lnTo>
                <a:lnTo>
                  <a:pt x="319827" y="148272"/>
                </a:lnTo>
                <a:lnTo>
                  <a:pt x="320130" y="143920"/>
                </a:lnTo>
                <a:lnTo>
                  <a:pt x="320037" y="141508"/>
                </a:lnTo>
                <a:lnTo>
                  <a:pt x="319810" y="137774"/>
                </a:lnTo>
                <a:lnTo>
                  <a:pt x="319685" y="136410"/>
                </a:lnTo>
                <a:lnTo>
                  <a:pt x="319022" y="134556"/>
                </a:lnTo>
                <a:close/>
              </a:path>
              <a:path w="366395" h="457200">
                <a:moveTo>
                  <a:pt x="71172" y="118022"/>
                </a:moveTo>
                <a:lnTo>
                  <a:pt x="61050" y="120387"/>
                </a:lnTo>
                <a:lnTo>
                  <a:pt x="53144" y="125432"/>
                </a:lnTo>
                <a:lnTo>
                  <a:pt x="47999" y="132645"/>
                </a:lnTo>
                <a:lnTo>
                  <a:pt x="46163" y="141508"/>
                </a:lnTo>
                <a:lnTo>
                  <a:pt x="46163" y="146476"/>
                </a:lnTo>
                <a:lnTo>
                  <a:pt x="50745" y="150501"/>
                </a:lnTo>
                <a:lnTo>
                  <a:pt x="62057" y="150501"/>
                </a:lnTo>
                <a:lnTo>
                  <a:pt x="66647" y="146476"/>
                </a:lnTo>
                <a:lnTo>
                  <a:pt x="66647" y="136424"/>
                </a:lnTo>
                <a:lnTo>
                  <a:pt x="77231" y="135611"/>
                </a:lnTo>
                <a:lnTo>
                  <a:pt x="287356" y="135611"/>
                </a:lnTo>
                <a:lnTo>
                  <a:pt x="289213" y="134715"/>
                </a:lnTo>
                <a:lnTo>
                  <a:pt x="294250" y="134556"/>
                </a:lnTo>
                <a:lnTo>
                  <a:pt x="319022" y="134556"/>
                </a:lnTo>
                <a:lnTo>
                  <a:pt x="318545" y="133224"/>
                </a:lnTo>
                <a:lnTo>
                  <a:pt x="102758" y="133224"/>
                </a:lnTo>
                <a:lnTo>
                  <a:pt x="96891" y="126064"/>
                </a:lnTo>
                <a:lnTo>
                  <a:pt x="89087" y="121143"/>
                </a:lnTo>
                <a:lnTo>
                  <a:pt x="80222" y="118462"/>
                </a:lnTo>
                <a:lnTo>
                  <a:pt x="71172" y="118022"/>
                </a:lnTo>
                <a:close/>
              </a:path>
              <a:path w="366395" h="457200">
                <a:moveTo>
                  <a:pt x="292265" y="117100"/>
                </a:moveTo>
                <a:lnTo>
                  <a:pt x="262630" y="133224"/>
                </a:lnTo>
                <a:lnTo>
                  <a:pt x="318545" y="133224"/>
                </a:lnTo>
                <a:lnTo>
                  <a:pt x="292265" y="117100"/>
                </a:lnTo>
                <a:close/>
              </a:path>
              <a:path w="366395" h="457200">
                <a:moveTo>
                  <a:pt x="333695" y="0"/>
                </a:moveTo>
                <a:lnTo>
                  <a:pt x="32698" y="0"/>
                </a:lnTo>
                <a:lnTo>
                  <a:pt x="20347" y="2193"/>
                </a:lnTo>
                <a:lnTo>
                  <a:pt x="10249" y="8171"/>
                </a:lnTo>
                <a:lnTo>
                  <a:pt x="3436" y="17031"/>
                </a:lnTo>
                <a:lnTo>
                  <a:pt x="935" y="27870"/>
                </a:lnTo>
                <a:lnTo>
                  <a:pt x="3436" y="38708"/>
                </a:lnTo>
                <a:lnTo>
                  <a:pt x="10249" y="47567"/>
                </a:lnTo>
                <a:lnTo>
                  <a:pt x="20347" y="53544"/>
                </a:lnTo>
                <a:lnTo>
                  <a:pt x="32698" y="55737"/>
                </a:lnTo>
                <a:lnTo>
                  <a:pt x="333695" y="55737"/>
                </a:lnTo>
                <a:lnTo>
                  <a:pt x="346046" y="53544"/>
                </a:lnTo>
                <a:lnTo>
                  <a:pt x="356145" y="47567"/>
                </a:lnTo>
                <a:lnTo>
                  <a:pt x="362960" y="38708"/>
                </a:lnTo>
                <a:lnTo>
                  <a:pt x="363180" y="37755"/>
                </a:lnTo>
                <a:lnTo>
                  <a:pt x="26478" y="37755"/>
                </a:lnTo>
                <a:lnTo>
                  <a:pt x="21416" y="33317"/>
                </a:lnTo>
                <a:lnTo>
                  <a:pt x="21416" y="22420"/>
                </a:lnTo>
                <a:lnTo>
                  <a:pt x="26478" y="17984"/>
                </a:lnTo>
                <a:lnTo>
                  <a:pt x="363180" y="17984"/>
                </a:lnTo>
                <a:lnTo>
                  <a:pt x="362960" y="17031"/>
                </a:lnTo>
                <a:lnTo>
                  <a:pt x="356145" y="8171"/>
                </a:lnTo>
                <a:lnTo>
                  <a:pt x="346046" y="2193"/>
                </a:lnTo>
                <a:lnTo>
                  <a:pt x="333695" y="0"/>
                </a:lnTo>
                <a:close/>
              </a:path>
              <a:path w="366395" h="457200">
                <a:moveTo>
                  <a:pt x="363180" y="17984"/>
                </a:moveTo>
                <a:lnTo>
                  <a:pt x="339915" y="17984"/>
                </a:lnTo>
                <a:lnTo>
                  <a:pt x="344973" y="22420"/>
                </a:lnTo>
                <a:lnTo>
                  <a:pt x="344973" y="33317"/>
                </a:lnTo>
                <a:lnTo>
                  <a:pt x="339915" y="37755"/>
                </a:lnTo>
                <a:lnTo>
                  <a:pt x="363180" y="37755"/>
                </a:lnTo>
                <a:lnTo>
                  <a:pt x="365461" y="27870"/>
                </a:lnTo>
                <a:lnTo>
                  <a:pt x="363180" y="17984"/>
                </a:lnTo>
                <a:close/>
              </a:path>
            </a:pathLst>
          </a:custGeom>
          <a:solidFill>
            <a:srgbClr val="00AEEF"/>
          </a:solidFill>
        </p:spPr>
        <p:txBody>
          <a:bodyPr wrap="square" lIns="0" tIns="0" rIns="0" bIns="0" rtlCol="0"/>
          <a:lstStyle/>
          <a:p>
            <a:pPr defTabSz="1625803"/>
            <a:endParaRPr sz="3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0" name="object 5">
            <a:extLst>
              <a:ext uri="{FF2B5EF4-FFF2-40B4-BE49-F238E27FC236}">
                <a16:creationId xmlns="" xmlns:a16="http://schemas.microsoft.com/office/drawing/2014/main" id="{A8BAE388-D6D2-40E9-8208-E39C1E0E7029}"/>
              </a:ext>
            </a:extLst>
          </p:cNvPr>
          <p:cNvSpPr/>
          <p:nvPr/>
        </p:nvSpPr>
        <p:spPr>
          <a:xfrm>
            <a:off x="479376" y="2996952"/>
            <a:ext cx="576064" cy="2808312"/>
          </a:xfrm>
          <a:custGeom>
            <a:avLst/>
            <a:gdLst/>
            <a:ahLst/>
            <a:cxnLst/>
            <a:rect l="l" t="t" r="r" b="b"/>
            <a:pathLst>
              <a:path w="344170" h="680719">
                <a:moveTo>
                  <a:pt x="343828" y="0"/>
                </a:moveTo>
                <a:lnTo>
                  <a:pt x="0" y="0"/>
                </a:lnTo>
                <a:lnTo>
                  <a:pt x="0" y="680466"/>
                </a:lnTo>
                <a:lnTo>
                  <a:pt x="343828" y="680466"/>
                </a:lnTo>
                <a:lnTo>
                  <a:pt x="343828" y="0"/>
                </a:lnTo>
                <a:close/>
              </a:path>
            </a:pathLst>
          </a:custGeom>
          <a:solidFill>
            <a:srgbClr val="2365C7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28674" name="AutoShape 2" descr="https://tepka.ru/geografiya_5/4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6" name="Picture 2" descr="C:\Users\8-kompyuter\Desktop\Новая папка\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48" y="4149080"/>
            <a:ext cx="3645224" cy="1440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3452628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1052737"/>
            <a:ext cx="9073008" cy="525658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Стратегия реализуется по инициативе и идее главы государства с целью всестороннего развития Узбекистана, чтобы занять достойное место среди передовых демократических государств мира. Стратегия получила высокую оценку международного сообщества, влиятельных экспертов-специалистов, государственных и общественных деятелей,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политологов,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как главный приоритет развития страны на ближайшую перспективу.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СТРАТЕГИЯ ДЕЙСТВИЙ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8" name="Picture 2" descr="https://static10.tgstat.ru/channels/_0/15/1581d02fc2d6db5a0f2929d56806a0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696400" y="2492896"/>
            <a:ext cx="2232247" cy="223224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344" y="980728"/>
            <a:ext cx="6768752" cy="54726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100" b="1" dirty="0" smtClean="0">
                <a:latin typeface="Arial" pitchFamily="34" charset="0"/>
                <a:cs typeface="Arial" pitchFamily="34" charset="0"/>
              </a:rPr>
              <a:t>В Стратегии действий определены </a:t>
            </a:r>
            <a:r>
              <a:rPr lang="ru-RU" sz="31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пять приоритетных направлений </a:t>
            </a:r>
            <a:r>
              <a:rPr lang="ru-RU" sz="3100" b="1" dirty="0" smtClean="0">
                <a:latin typeface="Arial" pitchFamily="34" charset="0"/>
                <a:cs typeface="Arial" pitchFamily="34" charset="0"/>
              </a:rPr>
              <a:t>развития Узбекистана, в каждом из которых нашли свое отражение конкретные меры по дальнейшему углублению и обеспечению эффективности демократических реформ на новом этапе в стране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СТРАТЕГИЯ ДЕЙСТВИЙ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51202" name="Picture 2" descr="http://shop.uzex.uz/files/offers/pic1905170858416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464152" y="1196752"/>
            <a:ext cx="4032448" cy="494051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1052736"/>
            <a:ext cx="6408712" cy="55446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85000" lnSpcReduction="10000"/>
          </a:bodyPr>
          <a:lstStyle/>
          <a:p>
            <a:pPr algn="ctr">
              <a:lnSpc>
                <a:spcPct val="12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Стратегия действий и ее приоритетные направления имеют весьма важное значение для нынешнего этапа развития Узбекистана и в целом, находятся в соответствии с видением и устремлениями, заложенными</a:t>
            </a:r>
            <a:br>
              <a:rPr lang="ru-RU" b="1" dirty="0" smtClean="0"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latin typeface="Arial" pitchFamily="34" charset="0"/>
                <a:cs typeface="Arial" pitchFamily="34" charset="0"/>
              </a:rPr>
              <a:t>в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целях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устойчивого развития, которые были приняты государствами-членами ООН на заседании Генеральной Ассамблеи в сентябре 2015 года.</a:t>
            </a:r>
            <a:endParaRPr lang="ru-RU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СТРАТЕГИЯ ДЕЙСТВИЙ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http://storage.kun.uz/source/1/XtnsV34zaKDLFqKJ7_PeN59x2djQVcY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88088" y="1916832"/>
            <a:ext cx="5040560" cy="352839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163589919"/>
              </p:ext>
            </p:extLst>
          </p:nvPr>
        </p:nvGraphicFramePr>
        <p:xfrm>
          <a:off x="263352" y="980728"/>
          <a:ext cx="11737304" cy="568863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СТРАТЕГИЯ ДЕЙСТВИЙ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Содержимое 6"/>
          <p:cNvGraphicFramePr>
            <a:graphicFrameLocks noGrp="1"/>
          </p:cNvGraphicFramePr>
          <p:nvPr>
            <p:ph sz="half" idx="1"/>
          </p:nvPr>
        </p:nvGraphicFramePr>
        <p:xfrm>
          <a:off x="191344" y="1340768"/>
          <a:ext cx="11737304" cy="3600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СТРАТЕГИЯ ДЕЙСТВИЙ</a:t>
            </a:r>
            <a:endParaRPr lang="ru-RU" sz="6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1052736"/>
            <a:ext cx="6192688" cy="5544616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«Стратегия действий» реализуется в пять этапов, каждый из которых предусматривает утверждение отдельной ежегодной Государственной программы по ее реализации в соответствии с объявляемым наименованием года.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СТРАТЕГИЯ ДЕЙСТВИЙ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816080" y="1196752"/>
            <a:ext cx="5087888" cy="224676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2017 год – «Год диалога с народом и интересов человека»;</a:t>
            </a:r>
          </a:p>
          <a:p>
            <a:r>
              <a:rPr lang="ru-RU" sz="2800" b="1" dirty="0" smtClean="0">
                <a:latin typeface="Arial" pitchFamily="34" charset="0"/>
                <a:cs typeface="Arial" pitchFamily="34" charset="0"/>
              </a:rPr>
              <a:t>2018 год ….;  2019 год … 2020 год … 2021 год …? </a:t>
            </a:r>
            <a:endParaRPr lang="ru-RU" sz="28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Picture 2" descr="https://storage.kun.uz/source/thumbnails/_medium/1/OEbke1GI81ufhL0bcQX1G5rh6r1sSqfX_medium.jpg"/>
          <p:cNvPicPr>
            <a:picLocks noChangeAspect="1" noChangeArrowheads="1"/>
          </p:cNvPicPr>
          <p:nvPr/>
        </p:nvPicPr>
        <p:blipFill>
          <a:blip r:embed="rId2" cstate="print"/>
          <a:srcRect l="34484" t="16800" r="13791" b="10401"/>
          <a:stretch>
            <a:fillRect/>
          </a:stretch>
        </p:blipFill>
        <p:spPr bwMode="auto">
          <a:xfrm>
            <a:off x="8112224" y="3573016"/>
            <a:ext cx="2808312" cy="28083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1124744"/>
            <a:ext cx="5659040" cy="5001425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3400" b="1" dirty="0" smtClean="0">
                <a:latin typeface="Arial" pitchFamily="34" charset="0"/>
                <a:cs typeface="Arial" pitchFamily="34" charset="0"/>
              </a:rPr>
              <a:t>Первой задачей было дальнейшее увеличение производства в стране. Основной целью является увеличение общего объёма производства на 50 % к концу 2021 года.</a:t>
            </a:r>
            <a:endParaRPr lang="ru-RU" sz="3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СТРАТЕГИЯ ДЕЙСТВИЙ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3788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8009" y="1196752"/>
            <a:ext cx="2736304" cy="1962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8008" y="3501008"/>
            <a:ext cx="5686425" cy="2780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120336" y="1196752"/>
            <a:ext cx="2877120" cy="1937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1196752"/>
            <a:ext cx="5760640" cy="518457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Второй вопрос заключается в обеспечении верховенства закона. Верховенство права - означает подчинение закону государственных и неправительственных организаций, должностных лиц и граждан. Если закон не имеет приоритета, не будет и справедливости.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СТРАТЕГИЯ ДЕЙСТВИЙ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3686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2024" y="4005064"/>
            <a:ext cx="5472608" cy="2260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86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0016" y="1196752"/>
            <a:ext cx="5524500" cy="269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344" y="1052736"/>
            <a:ext cx="5803056" cy="5544616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pPr algn="ctr">
              <a:lnSpc>
                <a:spcPct val="11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Третья задача - дальнейшее повышение авторитета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Олий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Мажлиса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и политических партий. Как известно, 22 декабря 2019 года состоялись выборы в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Олий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Мажлис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и местные Советы народных депутатов. Избиратели проголосовали за кандидатов, выдвинутых пятью существующими политическими партиями.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СТРАТЕГИЯ ДЕЙСТВИЙ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0016" y="1196752"/>
            <a:ext cx="3096344" cy="17709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0016" y="3212976"/>
            <a:ext cx="3024336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506" name="Picture 2" descr="https://www.aeroflot.ru/media/aflfiles/uz/tas/tas_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480376" y="1196752"/>
            <a:ext cx="2546103" cy="1749957"/>
          </a:xfrm>
          <a:prstGeom prst="rect">
            <a:avLst/>
          </a:prstGeom>
          <a:noFill/>
        </p:spPr>
      </p:pic>
      <p:pic>
        <p:nvPicPr>
          <p:cNvPr id="21508" name="Picture 4" descr="https://uza.uz/upload/medialibrary/f13/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80376" y="3212976"/>
            <a:ext cx="2520280" cy="1512168"/>
          </a:xfrm>
          <a:prstGeom prst="rect">
            <a:avLst/>
          </a:prstGeom>
          <a:noFill/>
        </p:spPr>
      </p:pic>
      <p:pic>
        <p:nvPicPr>
          <p:cNvPr id="21510" name="Picture 6" descr="https://www.podrobno.uz/upload/iblock/5a7/272dcedf0109878d8b47ba443701035b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0016" y="4869160"/>
            <a:ext cx="3562350" cy="1721372"/>
          </a:xfrm>
          <a:prstGeom prst="rect">
            <a:avLst/>
          </a:prstGeom>
          <a:noFill/>
        </p:spPr>
      </p:pic>
      <p:pic>
        <p:nvPicPr>
          <p:cNvPr id="21512" name="Picture 8" descr="https://azon.uz/uploads/images/600x400/191101152025.jpg"/>
          <p:cNvPicPr>
            <a:picLocks noChangeAspect="1" noChangeArrowheads="1"/>
          </p:cNvPicPr>
          <p:nvPr/>
        </p:nvPicPr>
        <p:blipFill>
          <a:blip r:embed="rId7" cstate="print"/>
          <a:srcRect l="7560" t="68726" r="63460"/>
          <a:stretch>
            <a:fillRect/>
          </a:stretch>
        </p:blipFill>
        <p:spPr bwMode="auto">
          <a:xfrm>
            <a:off x="10272464" y="4941168"/>
            <a:ext cx="1512168" cy="149588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9616" y="1052736"/>
            <a:ext cx="5731048" cy="547260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 algn="ctr">
              <a:lnSpc>
                <a:spcPct val="110000"/>
              </a:lnSpc>
              <a:buNone/>
            </a:pP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Основная задача избранных народом депутатов </a:t>
            </a:r>
            <a:r>
              <a:rPr lang="ru-RU" sz="3500" b="1" dirty="0" err="1" smtClean="0">
                <a:latin typeface="Arial" pitchFamily="34" charset="0"/>
                <a:cs typeface="Arial" pitchFamily="34" charset="0"/>
              </a:rPr>
              <a:t>Олий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500" b="1" dirty="0" err="1" smtClean="0">
                <a:latin typeface="Arial" pitchFamily="34" charset="0"/>
                <a:cs typeface="Arial" pitchFamily="34" charset="0"/>
              </a:rPr>
              <a:t>Мажлиса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 - создать законы, которые будут служить интересам Узбекистана. Депутаты совместно с депутатами областей, городов и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районов также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обязаны следить за безусловным исполнением этих законов государственными органами.</a:t>
            </a:r>
          </a:p>
          <a:p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СТРАТЕГИЯ ДЕЙСТВИЙ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20482" name="Picture 2" descr="https://uzlidep.uz/files/original/publication/5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616280" y="1124745"/>
            <a:ext cx="3240360" cy="2520280"/>
          </a:xfrm>
          <a:prstGeom prst="rect">
            <a:avLst/>
          </a:prstGeom>
          <a:noFill/>
        </p:spPr>
      </p:pic>
      <p:pic>
        <p:nvPicPr>
          <p:cNvPr id="20484" name="Picture 4" descr="https://4.bp.blogspot.com/-KFJB-wJPef8/WeNfVx3YTQI/AAAAAAABB9I/QyyupMJF5qcijgNSahEH7k-fHyv-mXn5wCLcBGAs/s1600/juticia%2Bgif%2Banimado%2B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344" y="1772816"/>
            <a:ext cx="2278310" cy="3744416"/>
          </a:xfrm>
          <a:prstGeom prst="rect">
            <a:avLst/>
          </a:prstGeom>
          <a:noFill/>
        </p:spPr>
      </p:pic>
      <p:pic>
        <p:nvPicPr>
          <p:cNvPr id="20486" name="Picture 6" descr="http://tdpu.uz/upload/6881_19711.jpg"/>
          <p:cNvPicPr>
            <a:picLocks noChangeAspect="1" noChangeArrowheads="1"/>
          </p:cNvPicPr>
          <p:nvPr/>
        </p:nvPicPr>
        <p:blipFill>
          <a:blip r:embed="rId4" cstate="print"/>
          <a:srcRect b="17290"/>
          <a:stretch>
            <a:fillRect/>
          </a:stretch>
        </p:blipFill>
        <p:spPr bwMode="auto">
          <a:xfrm>
            <a:off x="8544272" y="4149080"/>
            <a:ext cx="3312368" cy="204831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868" name="Text Box 4"/>
          <p:cNvSpPr txBox="1">
            <a:spLocks noChangeArrowheads="1"/>
          </p:cNvSpPr>
          <p:nvPr/>
        </p:nvSpPr>
        <p:spPr bwMode="auto">
          <a:xfrm>
            <a:off x="407368" y="980773"/>
            <a:ext cx="11305256" cy="156966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atin typeface="Arial" pitchFamily="34" charset="0"/>
                <a:cs typeface="Arial" pitchFamily="34" charset="0"/>
              </a:rPr>
              <a:t>ИЗБРАНИЕ Ш.М.МИРЗИЁЕВА ПРЕЗИДЕНТОМ</a:t>
            </a:r>
            <a:endParaRPr lang="ru-RU" sz="4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76869" name="Text Box 5"/>
          <p:cNvSpPr txBox="1">
            <a:spLocks noChangeArrowheads="1"/>
          </p:cNvSpPr>
          <p:nvPr/>
        </p:nvSpPr>
        <p:spPr bwMode="auto">
          <a:xfrm>
            <a:off x="407429" y="2780956"/>
            <a:ext cx="11233247" cy="830997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atin typeface="Arial" pitchFamily="34" charset="0"/>
                <a:cs typeface="Arial" pitchFamily="34" charset="0"/>
              </a:rPr>
              <a:t>СТРАТЕГИЯ ДЕЙСТВИЙ</a:t>
            </a:r>
          </a:p>
        </p:txBody>
      </p:sp>
      <p:sp>
        <p:nvSpPr>
          <p:cNvPr id="676870" name="Text Box 6"/>
          <p:cNvSpPr txBox="1">
            <a:spLocks noChangeArrowheads="1"/>
          </p:cNvSpPr>
          <p:nvPr/>
        </p:nvSpPr>
        <p:spPr bwMode="auto">
          <a:xfrm>
            <a:off x="407368" y="4005064"/>
            <a:ext cx="11161240" cy="1569660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atin typeface="Arial" pitchFamily="34" charset="0"/>
                <a:cs typeface="Arial" pitchFamily="34" charset="0"/>
              </a:rPr>
              <a:t>ОСНОВНАЯ ЦЕЛЬ ПЯТОГО НАПРАВЛЕНИЯ</a:t>
            </a: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ПЛАН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407368" y="5733256"/>
            <a:ext cx="11161240" cy="830997"/>
          </a:xfrm>
          <a:prstGeom prst="rect">
            <a:avLst/>
          </a:prstGeom>
          <a:solidFill>
            <a:schemeClr val="bg1"/>
          </a:solidFill>
          <a:ln w="57150" cap="sq">
            <a:solidFill>
              <a:schemeClr val="hlink"/>
            </a:solidFill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atin typeface="Arial" pitchFamily="34" charset="0"/>
                <a:cs typeface="Arial" pitchFamily="34" charset="0"/>
              </a:rPr>
              <a:t>ПЯТЬ ИНИЦИАТИВ</a:t>
            </a:r>
          </a:p>
        </p:txBody>
      </p:sp>
    </p:spTree>
    <p:extLst>
      <p:ext uri="{BB962C8B-B14F-4D97-AF65-F5344CB8AC3E}">
        <p14:creationId xmlns:p14="http://schemas.microsoft.com/office/powerpoint/2010/main" val="1762532609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768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768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8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768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6868" grpId="0" animBg="1" autoUpdateAnimBg="0"/>
      <p:bldP spid="676869" grpId="0" animBg="1" autoUpdateAnimBg="0"/>
      <p:bldP spid="676870" grpId="0" animBg="1" autoUpdateAnimBg="0"/>
      <p:bldP spid="7" grpId="0" animBg="1" autoUpdateAnimBg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344" y="1124744"/>
            <a:ext cx="5803056" cy="532859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 fontScale="77500" lnSpcReduction="20000"/>
          </a:bodyPr>
          <a:lstStyle/>
          <a:p>
            <a:pPr algn="ctr">
              <a:lnSpc>
                <a:spcPct val="110000"/>
              </a:lnSpc>
              <a:buNone/>
            </a:pP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Четвёртая задача - повышение благосостояния населения, а также поддержка социально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уязвимых слоев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населения. Также к этой задаче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относятся: </a:t>
            </a:r>
            <a:r>
              <a:rPr lang="ru-RU" sz="3500" b="1" dirty="0" smtClean="0">
                <a:latin typeface="Arial" pitchFamily="34" charset="0"/>
                <a:cs typeface="Arial" pitchFamily="34" charset="0"/>
              </a:rPr>
              <a:t>развитие дошкольного образования, школьного и высшего образования, улучшение качества здравоохранения населения.</a:t>
            </a:r>
          </a:p>
          <a:p>
            <a:pPr algn="ctr">
              <a:lnSpc>
                <a:spcPct val="110000"/>
              </a:lnSpc>
            </a:pP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СТРАТЕГИЯ ДЕЙСТВИЙ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0016" y="1196752"/>
            <a:ext cx="56388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8008" y="3212976"/>
            <a:ext cx="3024336" cy="151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264352" y="3140968"/>
            <a:ext cx="2664296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1" y="4797152"/>
            <a:ext cx="3168352" cy="1744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264352" y="4869160"/>
            <a:ext cx="2649754" cy="1660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344" y="980728"/>
            <a:ext cx="5803056" cy="5145441"/>
          </a:xfr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Основная цель пятого направления - это, прежде всего, обеспечение безопасности нашей страны. Кроме того, укрепление согласия, мира между разными национальностями и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народностями,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проживающими в нашей стране.</a:t>
            </a:r>
          </a:p>
          <a:p>
            <a:pPr algn="ctr"/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СТРАТЕГИЯ ДЕЙСТВИЙ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3276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8008" y="1052736"/>
            <a:ext cx="5544616" cy="2448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36360" y="3717032"/>
            <a:ext cx="2476500" cy="206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8008" y="3789040"/>
            <a:ext cx="2886075" cy="2070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19336" y="1124744"/>
            <a:ext cx="5832648" cy="5544616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>
              <a:lnSpc>
                <a:spcPct val="11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Повышение взаимоуважения между представителями различных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конфессий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также является одной из пяти приоритетных задач. Очень важный момент этой задачи - укрепление дружеских отношений со всеми, особенно с соседними странами.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СТРАТЕГИЯ ДЕЙСТВИЙ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17410" name="Picture 2" descr="https://en.idi.org.il/media/8459/religio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28048" y="980728"/>
            <a:ext cx="5112568" cy="2941856"/>
          </a:xfrm>
          <a:prstGeom prst="rect">
            <a:avLst/>
          </a:prstGeom>
          <a:noFill/>
        </p:spPr>
      </p:pic>
      <p:pic>
        <p:nvPicPr>
          <p:cNvPr id="17412" name="Picture 4" descr="https://kaluga-golos.ru/upload/vote/8ea/8ea9d6e1965b7c9ff996f782fd37bcb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1" y="4149080"/>
            <a:ext cx="3240360" cy="2031435"/>
          </a:xfrm>
          <a:prstGeom prst="rect">
            <a:avLst/>
          </a:prstGeom>
          <a:noFill/>
        </p:spPr>
      </p:pic>
      <p:pic>
        <p:nvPicPr>
          <p:cNvPr id="17414" name="Picture 6" descr="https://avatars.mds.yandex.net/get-zen_doc/196027/pub_5d2daa6fa1b4f100ac2c06c1_5d360d6692414d00ac68b56c/scale_1200"/>
          <p:cNvPicPr>
            <a:picLocks noChangeAspect="1" noChangeArrowheads="1"/>
          </p:cNvPicPr>
          <p:nvPr/>
        </p:nvPicPr>
        <p:blipFill>
          <a:blip r:embed="rId4" cstate="print"/>
          <a:srcRect l="12384" r="12647"/>
          <a:stretch>
            <a:fillRect/>
          </a:stretch>
        </p:blipFill>
        <p:spPr bwMode="auto">
          <a:xfrm>
            <a:off x="9480376" y="4149080"/>
            <a:ext cx="2520280" cy="203500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268760"/>
            <a:ext cx="5384800" cy="4857409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Многое было сделано за эти годы для реализации Стратегии действий. Именно поэтому наша страна стремительно развивается во всех направлениях.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СТРАТЕГИЯ ДЕЙСТВИЙ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16386" name="Picture 2" descr="https://lms-3.kantiana.ru/pluginfile.php/347288/course/overviewfiles/GIS_technology_and_geograph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84032" y="1196752"/>
            <a:ext cx="5174470" cy="2376264"/>
          </a:xfrm>
          <a:prstGeom prst="rect">
            <a:avLst/>
          </a:prstGeom>
          <a:noFill/>
        </p:spPr>
      </p:pic>
      <p:pic>
        <p:nvPicPr>
          <p:cNvPr id="16388" name="Picture 4" descr="https://kurspresent.ru/assets/images/resources/168/stick-figures-lift-arrow-500-clr-11035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68008" y="3524250"/>
            <a:ext cx="4762500" cy="33337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1124744"/>
            <a:ext cx="5731048" cy="500142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2019 году Президент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Узбекистана                             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Ш.М.Мирзиёев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выдвинул «5 важных инициатив» для поднятия морального духа молодёжи и осмысленной организации их досуга, которые были поддержаны народом.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ПЯТЬ ИНИЦИАТИВ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29698" name="Picture 2" descr="https://pbs.twimg.com/media/D9e5J6TXYAAsvFf.jpg"/>
          <p:cNvPicPr>
            <a:picLocks noChangeAspect="1" noChangeArrowheads="1"/>
          </p:cNvPicPr>
          <p:nvPr/>
        </p:nvPicPr>
        <p:blipFill>
          <a:blip r:embed="rId2" cstate="print"/>
          <a:srcRect l="18738" t="9482" r="15677" b="9243"/>
          <a:stretch>
            <a:fillRect/>
          </a:stretch>
        </p:blipFill>
        <p:spPr bwMode="auto">
          <a:xfrm>
            <a:off x="6168008" y="1556792"/>
            <a:ext cx="5760640" cy="432048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9696" y="1484784"/>
            <a:ext cx="4808736" cy="452596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Сегодня, когда усиливаются различные силы, способные отравить сознания молодых  людей, очень важно правильно организовать свой досуг.</a:t>
            </a:r>
          </a:p>
          <a:p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ПЯТЬ ИНИЦИАТИВ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14342" name="Picture 6" descr="http://andrey-eltsov.ru/wp-content/uploads/2019/10/Svetofor-deBHdr3F_7hyG_hymfhhdhd-dtnjajh-C%D0%92%D0%B5%D1%82%D0%BE%D1%84%D0%BE%D1%80-%D1%81%D0%BF%D0%BE%D1%80%D1%82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64704"/>
            <a:ext cx="3207629" cy="3528392"/>
          </a:xfrm>
          <a:prstGeom prst="rect">
            <a:avLst/>
          </a:prstGeom>
          <a:noFill/>
        </p:spPr>
      </p:pic>
      <p:pic>
        <p:nvPicPr>
          <p:cNvPr id="14344" name="Picture 8" descr="https://giffiles.alphacoders.com/173/173223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0256" y="908720"/>
            <a:ext cx="3352800" cy="2228850"/>
          </a:xfrm>
          <a:prstGeom prst="rect">
            <a:avLst/>
          </a:prstGeom>
          <a:noFill/>
        </p:spPr>
      </p:pic>
      <p:pic>
        <p:nvPicPr>
          <p:cNvPr id="14346" name="Picture 10" descr="https://animashki.info/uploads/posts/2016-06/1465661277_175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88288" y="3284984"/>
            <a:ext cx="2736304" cy="3136777"/>
          </a:xfrm>
          <a:prstGeom prst="rect">
            <a:avLst/>
          </a:prstGeom>
          <a:noFill/>
        </p:spPr>
      </p:pic>
      <p:pic>
        <p:nvPicPr>
          <p:cNvPr id="14348" name="Picture 12" descr="https://i.gifer.com/LbFj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3352" y="4149080"/>
            <a:ext cx="2448272" cy="244827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344" y="980729"/>
            <a:ext cx="8784976" cy="2448271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>
              <a:lnSpc>
                <a:spcPct val="110000"/>
              </a:lnSpc>
              <a:buNone/>
            </a:pP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Первая инициатива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- повышение интереса молодёжи к музыке, рисованию, театру и другим видам искусства, содействие реализации её таланта.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ПЯТЬ ИНИЦИАТИВ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276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3717032"/>
            <a:ext cx="11449272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652" name="Picture 4" descr="http://yangibozor-txtb.uz/wp-content/uploads/2019/07/1-%D1%82%D0%B0%D1%88%D0%B0%D0%B1%D0%B1%D1%83%D1%81-1024x1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192344" y="836712"/>
            <a:ext cx="2711624" cy="2711625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999656" y="4653136"/>
            <a:ext cx="8928992" cy="1656184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Вторая инициатива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- физическая закалка молодёжи, создание необходимых условий для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занятий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спортом.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ПЯТЬ ИНИЦИАТИВ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980728"/>
            <a:ext cx="11593288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27" name="Picture 3" descr="http://yangibozor-txtb.uz/wp-content/uploads/2019/07/2-%D1%82%D0%B0%D1%88%D0%B0%D0%B1%D0%B1%D1%83%D1%81-1024x1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1344" y="4365104"/>
            <a:ext cx="2376264" cy="2304256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344" y="1052736"/>
            <a:ext cx="8712968" cy="1944216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Третья инициатива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- повышение навыков населения и молодёжи по использованию компьютерных технологий и интернета.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ПЯТЬ ИНИЦИАТИВ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2560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368" y="3284984"/>
            <a:ext cx="11449272" cy="30982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5603" name="Picture 3" descr="http://yangibozor-txtb.uz/wp-content/uploads/2019/07/3-%D1%82%D0%B0%D1%88%D0%B0%D0%B1%D0%B1%D1%83%D1%817-1024x1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52384" y="908720"/>
            <a:ext cx="2232248" cy="223224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719736" y="4581128"/>
            <a:ext cx="8352928" cy="1656184"/>
          </a:xfr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Четвертая инициатива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- повышение духовности молодёжи, широкая пропаганда культуры чтения.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ПЯТЬ ИНИЦИАТИВ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1124744"/>
            <a:ext cx="11521280" cy="3050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79" name="Picture 3" descr="http://yangibozor-txtb.uz/wp-content/uploads/2019/07/4-%D1%82%D0%B0%D1%88%D0%B0%D0%B1%D0%B1%D1%83%D1%81-1024x1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5360" y="4437112"/>
            <a:ext cx="2376264" cy="2202707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947855"/>
            <a:ext cx="5659040" cy="536146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Шавкат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600" b="1" dirty="0" err="1" smtClean="0">
                <a:latin typeface="Arial" pitchFamily="34" charset="0"/>
                <a:cs typeface="Arial" pitchFamily="34" charset="0"/>
              </a:rPr>
              <a:t>Мирзиёев</a:t>
            </a:r>
            <a:r>
              <a:rPr lang="ru-RU" sz="3600" b="1" dirty="0" smtClean="0">
                <a:latin typeface="Arial" pitchFamily="34" charset="0"/>
                <a:cs typeface="Arial" pitchFamily="34" charset="0"/>
              </a:rPr>
              <a:t> родился в 1957 году в Джизакской области в семье врача. В 1981 году окончил Ташкентский институт инженеров ирригации и механизации сельского хозяйства.</a:t>
            </a:r>
          </a:p>
          <a:p>
            <a:endParaRPr lang="ru-RU" sz="3600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9"/>
            <a:ext cx="12192000" cy="61689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ИЗБРАНИЕ Ш.М.МИРЗИЁЕВА ПРЕЗИДЕНТОМ 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45058" name="Picture 2" descr="Изображение"/>
          <p:cNvPicPr>
            <a:picLocks noChangeAspect="1" noChangeArrowheads="1"/>
          </p:cNvPicPr>
          <p:nvPr/>
        </p:nvPicPr>
        <p:blipFill>
          <a:blip r:embed="rId2" cstate="print"/>
          <a:srcRect b="7273"/>
          <a:stretch>
            <a:fillRect/>
          </a:stretch>
        </p:blipFill>
        <p:spPr bwMode="auto">
          <a:xfrm>
            <a:off x="6168008" y="1484784"/>
            <a:ext cx="5832648" cy="367240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79376" y="1124744"/>
            <a:ext cx="8208912" cy="1512168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Пятая инициатива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- создание дополнительных возможностей для обеспечения занятости женщин.</a:t>
            </a:r>
          </a:p>
          <a:p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ПЯТЬ ИНИЦИАТИВ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392" y="3140968"/>
            <a:ext cx="10873208" cy="2819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555" name="Picture 3" descr="http://yangibozor-txtb.uz/wp-content/uploads/2019/07/5-%D1%82%D0%B0%D1%88%D0%B0%D0%B1%D0%B1%D1%83%D1%81-1024x10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52384" y="908720"/>
            <a:ext cx="2088232" cy="2088233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980728"/>
            <a:ext cx="5616624" cy="568863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lnSpc>
                <a:spcPct val="110000"/>
              </a:lnSpc>
              <a:buNone/>
            </a:pPr>
            <a:r>
              <a:rPr lang="ru-RU" b="1" dirty="0" err="1" smtClean="0">
                <a:latin typeface="Arial" pitchFamily="34" charset="0"/>
                <a:cs typeface="Arial" pitchFamily="34" charset="0"/>
              </a:rPr>
              <a:t>Букинский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район Ташкентской области был отобран в качестве эксперимента для реализации пяти важных инициатив, выдвинутых Президентом по налаживанию на основе новой системы работ в социальной, духовно-просветительской сферах.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ПЯТЬ ИНИЦИАТИВ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8194" name="Picture 2" descr="https://1.bp.blogspot.com/-rVdTR4n3zMY/X5HDphtr98I/AAAAAAAAG_g/iZIwjXdAULo-t1OHXAYQd6GGp7IV9rCYACLcBGAsYHQ/s500/147980896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04312" y="4077072"/>
            <a:ext cx="2962300" cy="2003613"/>
          </a:xfrm>
          <a:prstGeom prst="rect">
            <a:avLst/>
          </a:prstGeom>
          <a:noFill/>
        </p:spPr>
      </p:pic>
      <p:pic>
        <p:nvPicPr>
          <p:cNvPr id="8196" name="Picture 4" descr="https://pbs.twimg.com/media/DdKSK_IW4AUxiKl.jpg:large"/>
          <p:cNvPicPr>
            <a:picLocks noChangeAspect="1" noChangeArrowheads="1"/>
          </p:cNvPicPr>
          <p:nvPr/>
        </p:nvPicPr>
        <p:blipFill>
          <a:blip r:embed="rId3" cstate="print"/>
          <a:srcRect b="25902"/>
          <a:stretch>
            <a:fillRect/>
          </a:stretch>
        </p:blipFill>
        <p:spPr bwMode="auto">
          <a:xfrm>
            <a:off x="6672064" y="1124744"/>
            <a:ext cx="4752528" cy="2304256"/>
          </a:xfrm>
          <a:prstGeom prst="rect">
            <a:avLst/>
          </a:prstGeom>
          <a:noFill/>
        </p:spPr>
      </p:pic>
      <p:pic>
        <p:nvPicPr>
          <p:cNvPr id="8200" name="Picture 8" descr="https://img1.picmix.com/output/stamp/normal/5/4/8/4/214845_c6b2b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00056" y="3717032"/>
            <a:ext cx="1527000" cy="2685678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344" y="1052736"/>
            <a:ext cx="6480720" cy="295232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Возрождается деятельность центров культуры, библиотек. Предпринимаются меры по обеспечению пришкольных кружков музыкальными инструментами.</a:t>
            </a: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ПЯТЬ ИНИЦИАТИВ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7" name="Picture 6" descr="https://m.gifmania.ru/Animated-Gifs-Lyudi/Animations-Children/Images-Family/Family-87863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672064" y="1052736"/>
            <a:ext cx="2381250" cy="2381250"/>
          </a:xfrm>
          <a:prstGeom prst="rect">
            <a:avLst/>
          </a:prstGeom>
          <a:noFill/>
        </p:spPr>
      </p:pic>
      <p:sp>
        <p:nvSpPr>
          <p:cNvPr id="8" name="Содержимое 2"/>
          <p:cNvSpPr>
            <a:spLocks noGrp="1"/>
          </p:cNvSpPr>
          <p:nvPr>
            <p:ph sz="half" idx="1"/>
          </p:nvPr>
        </p:nvSpPr>
        <p:spPr>
          <a:xfrm>
            <a:off x="5735960" y="4149080"/>
            <a:ext cx="6264696" cy="238464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Улучшаются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3000" b="1" dirty="0" err="1" smtClean="0">
                <a:latin typeface="Arial" pitchFamily="34" charset="0"/>
                <a:cs typeface="Arial" pitchFamily="34" charset="0"/>
              </a:rPr>
              <a:t>махаллинские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 спортивные площадки, возводятся современные футбольные и волейбольные </a:t>
            </a:r>
            <a:r>
              <a:rPr lang="ru-RU" sz="3000" b="1" dirty="0" smtClean="0">
                <a:latin typeface="Arial" pitchFamily="34" charset="0"/>
                <a:cs typeface="Arial" pitchFamily="34" charset="0"/>
              </a:rPr>
              <a:t>поля.</a:t>
            </a:r>
            <a:endParaRPr lang="ru-RU" sz="3000" b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7170" name="Picture 2" descr="https://www.gifki.org/data/media/1652/tyazhelaya-atletika-animatsionnaya-kartinka-000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368" y="4437112"/>
            <a:ext cx="1339200" cy="1584176"/>
          </a:xfrm>
          <a:prstGeom prst="rect">
            <a:avLst/>
          </a:prstGeom>
          <a:noFill/>
        </p:spPr>
      </p:pic>
      <p:pic>
        <p:nvPicPr>
          <p:cNvPr id="7172" name="Picture 4" descr="http://d.radikal.ru/d35/1808/5c/b7ad80bc0647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63552" y="4149080"/>
            <a:ext cx="3333750" cy="2505076"/>
          </a:xfrm>
          <a:prstGeom prst="rect">
            <a:avLst/>
          </a:prstGeom>
          <a:noFill/>
        </p:spPr>
      </p:pic>
      <p:pic>
        <p:nvPicPr>
          <p:cNvPr id="7174" name="Picture 6" descr="https://nsportal.ru/sites/default/files/styles/large/public/media/2018/01/30/18841357.gif?itok=RP477c0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408368" y="908720"/>
            <a:ext cx="2409825" cy="299085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63352" y="1052736"/>
            <a:ext cx="7272808" cy="2448272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рамках третьей инициативы предпринимаются меры по обеспечению всех школ компьютерной техникой и высокоскоростным интернетом.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655840" y="3933056"/>
            <a:ext cx="7272808" cy="2448272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 рамках четвертой инициативы организованы мероприятия «Книжный караван». Проводятся конкурсы: «Молодой читатель», «Семья книголюбов».</a:t>
            </a:r>
          </a:p>
          <a:p>
            <a:endParaRPr lang="ru-RU" sz="2400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ПЯТЬ ИНИЦИАТИВ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6146" name="Picture 2" descr="http://justclickit.ru/flash/comp/comp%20(308)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5360" y="1844824"/>
            <a:ext cx="1019175" cy="933450"/>
          </a:xfrm>
          <a:prstGeom prst="rect">
            <a:avLst/>
          </a:prstGeom>
          <a:noFill/>
        </p:spPr>
      </p:pic>
      <p:pic>
        <p:nvPicPr>
          <p:cNvPr id="6148" name="Picture 4" descr="https://res.cloudinary.com/practicaldev/image/fetch/s--lLlVbfsO--/c_imagga_scale,f_auto,fl_progressive,h_420,q_66,w_1000/https:/dev-to-uploads.s3.amazonaws.com/i/7x8r5vsm3cxy0j543is4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6200" y="1412776"/>
            <a:ext cx="3771847" cy="1584176"/>
          </a:xfrm>
          <a:prstGeom prst="rect">
            <a:avLst/>
          </a:prstGeom>
          <a:noFill/>
        </p:spPr>
      </p:pic>
      <p:pic>
        <p:nvPicPr>
          <p:cNvPr id="6150" name="Picture 6" descr="https://m.gifmania.ru/Animated-Gifs-Lyudi/Animations-Professions/Images-Students/Students-60763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360" y="4149080"/>
            <a:ext cx="1733550" cy="1981201"/>
          </a:xfrm>
          <a:prstGeom prst="rect">
            <a:avLst/>
          </a:prstGeom>
          <a:noFill/>
        </p:spPr>
      </p:pic>
      <p:pic>
        <p:nvPicPr>
          <p:cNvPr id="6152" name="Picture 8" descr="https://ne-kurim.ru/forum/attachments/kniga_gif_chtenie-gif.1216554/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51584" y="3717032"/>
            <a:ext cx="2049190" cy="2636912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91344" y="980728"/>
            <a:ext cx="5976664" cy="5760640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algn="ctr">
              <a:lnSpc>
                <a:spcPct val="110000"/>
              </a:lnSpc>
              <a:buNone/>
            </a:pPr>
            <a:r>
              <a:rPr lang="ru-RU" b="1" dirty="0" err="1" smtClean="0">
                <a:latin typeface="Arial" pitchFamily="34" charset="0"/>
                <a:cs typeface="Arial" pitchFamily="34" charset="0"/>
              </a:rPr>
              <a:t>Шавкат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Мирзиёев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побеседовав с работницами швейного цеха, подчеркнул: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«Я хочу, чтобы вы, женщины, были довольны, хочу видеть ваши сияющие от счастья глаза. Если довольны вы, то довольны и ваши семьи, ширится кругозор и повышается духовность ваших детей».</a:t>
            </a:r>
          </a:p>
          <a:p>
            <a:endParaRPr lang="ru-RU" dirty="0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ПЯТЬ ИНИЦИАТИВ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19458" name="Picture 2" descr="https://aniq.uz/photos/rasmlar/5cdd3542bc6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12024" y="1124744"/>
            <a:ext cx="5400600" cy="3042450"/>
          </a:xfrm>
          <a:prstGeom prst="rect">
            <a:avLst/>
          </a:prstGeom>
          <a:noFill/>
        </p:spPr>
      </p:pic>
      <p:pic>
        <p:nvPicPr>
          <p:cNvPr id="19460" name="Picture 4" descr="https://static.xabaruz.com/crop/2/2/960__80_2233006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20136" y="4293096"/>
            <a:ext cx="3919786" cy="2178069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1268759"/>
            <a:ext cx="6768752" cy="5178525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lnSpc>
                <a:spcPct val="11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Глава государства побеседовал с мальчиками и девочками, посещающими кружки.</a:t>
            </a:r>
          </a:p>
          <a:p>
            <a:pPr algn="ctr">
              <a:lnSpc>
                <a:spcPct val="11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Учащаяся 3-го класса общеобразовательной школы № 27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Фазилат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Якубова зачитала стихотворение собственного сочинения, посвящённое пяти важным инициативам.</a:t>
            </a:r>
          </a:p>
          <a:p>
            <a:pPr algn="ctr">
              <a:buNone/>
            </a:pPr>
            <a:endParaRPr lang="ru-RU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ПЯТЬ ИНИЦИАТИВ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2" cstate="print"/>
          <a:srcRect t="57812"/>
          <a:stretch>
            <a:fillRect/>
          </a:stretch>
        </p:blipFill>
        <p:spPr bwMode="auto">
          <a:xfrm>
            <a:off x="10128448" y="1556792"/>
            <a:ext cx="1800200" cy="1656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 descr="Пять  инициатив,  или  дети  все  понимают,  им  до  всего  есть дело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24192" y="3906557"/>
            <a:ext cx="3826396" cy="2540728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>
          <a:blip r:embed="rId2" cstate="print"/>
          <a:srcRect b="42187"/>
          <a:stretch>
            <a:fillRect/>
          </a:stretch>
        </p:blipFill>
        <p:spPr bwMode="auto">
          <a:xfrm>
            <a:off x="7248128" y="980728"/>
            <a:ext cx="2448272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636772645"/>
              </p:ext>
            </p:extLst>
          </p:nvPr>
        </p:nvGraphicFramePr>
        <p:xfrm>
          <a:off x="263352" y="836712"/>
          <a:ext cx="11593288" cy="58790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bject 2"/>
          <p:cNvSpPr>
            <a:spLocks/>
          </p:cNvSpPr>
          <p:nvPr/>
        </p:nvSpPr>
        <p:spPr bwMode="auto">
          <a:xfrm>
            <a:off x="1" y="91"/>
            <a:ext cx="12177184" cy="764703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4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ВЫВОДЫ</a:t>
            </a:r>
            <a:endParaRPr lang="ru-RU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21CE2F8-E67C-4BB2-8B7A-0153E465E3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graphicEl>
                                              <a:dgm id="{121CE2F8-E67C-4BB2-8B7A-0153E465E3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61EA25F-C933-4C09-B661-2E3993E0CA6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graphicEl>
                                              <a:dgm id="{261EA25F-C933-4C09-B661-2E3993E0CA6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DF9D484D-30C5-431E-8A5E-D67BA2C9E47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>
                                            <p:graphicEl>
                                              <a:dgm id="{DF9D484D-30C5-431E-8A5E-D67BA2C9E47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300CE63-0666-44C2-AA28-E384327E64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graphicEl>
                                              <a:dgm id="{8300CE63-0666-44C2-AA28-E384327E64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8E1D4860-5829-40AA-B020-A81A04F0160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">
                                            <p:graphicEl>
                                              <a:dgm id="{8E1D4860-5829-40AA-B020-A81A04F0160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2057918-E3D8-436B-9D76-22E1FA6DB9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graphicEl>
                                              <a:dgm id="{22057918-E3D8-436B-9D76-22E1FA6DB9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0BB82512-463B-4E54-8478-98C7AC28C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0BB82512-463B-4E54-8478-98C7AC28CD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Sub>
          <a:bldDgm bld="one"/>
        </p:bldSub>
      </p:bldGraphic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35672" y="217206"/>
            <a:ext cx="7439655" cy="645151"/>
          </a:xfrm>
          <a:prstGeom prst="rect">
            <a:avLst/>
          </a:prstGeom>
        </p:spPr>
        <p:txBody>
          <a:bodyPr vert="horz" wrap="square" lIns="0" tIns="29312" rIns="0" bIns="0" rtlCol="0" anchor="ctr">
            <a:spAutoFit/>
          </a:bodyPr>
          <a:lstStyle/>
          <a:p>
            <a:pPr marL="22547">
              <a:spcBef>
                <a:spcPts val="231"/>
              </a:spcBef>
            </a:pPr>
            <a:r>
              <a:rPr lang="ru-RU" sz="4000" dirty="0" smtClean="0"/>
              <a:t>  ЗАДАНИЯ</a:t>
            </a:r>
            <a:endParaRPr sz="4000" dirty="0"/>
          </a:p>
        </p:txBody>
      </p:sp>
      <p:sp>
        <p:nvSpPr>
          <p:cNvPr id="3" name="object 3"/>
          <p:cNvSpPr/>
          <p:nvPr/>
        </p:nvSpPr>
        <p:spPr>
          <a:xfrm>
            <a:off x="10897929" y="337338"/>
            <a:ext cx="751249" cy="534143"/>
          </a:xfrm>
          <a:custGeom>
            <a:avLst/>
            <a:gdLst/>
            <a:ahLst/>
            <a:cxnLst/>
            <a:rect l="l" t="t" r="r" b="b"/>
            <a:pathLst>
              <a:path w="252729" h="252729">
                <a:moveTo>
                  <a:pt x="252463" y="0"/>
                </a:moveTo>
                <a:lnTo>
                  <a:pt x="0" y="0"/>
                </a:lnTo>
                <a:lnTo>
                  <a:pt x="0" y="252463"/>
                </a:lnTo>
                <a:lnTo>
                  <a:pt x="252463" y="252463"/>
                </a:lnTo>
                <a:lnTo>
                  <a:pt x="252463" y="0"/>
                </a:lnTo>
                <a:close/>
              </a:path>
            </a:pathLst>
          </a:custGeom>
          <a:solidFill>
            <a:srgbClr val="FEFEFE"/>
          </a:solidFill>
        </p:spPr>
        <p:txBody>
          <a:bodyPr wrap="square" lIns="0" tIns="0" rIns="0" bIns="0" rtlCol="0"/>
          <a:lstStyle/>
          <a:p>
            <a:endParaRPr sz="2000" dirty="0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987A88E-3E38-4657-A6CB-7252E760983A}"/>
              </a:ext>
            </a:extLst>
          </p:cNvPr>
          <p:cNvSpPr txBox="1"/>
          <p:nvPr/>
        </p:nvSpPr>
        <p:spPr>
          <a:xfrm>
            <a:off x="335361" y="2564905"/>
            <a:ext cx="3264363" cy="193035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Прочитайте учебник </a:t>
            </a:r>
          </a:p>
          <a:p>
            <a:pPr algn="ctr"/>
            <a:r>
              <a:rPr lang="ru-RU" sz="28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§ 50.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Стр. 167 – 171.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0A876B8A-D6F4-45DD-A7CB-4E0ADA116FEA}"/>
              </a:ext>
            </a:extLst>
          </p:cNvPr>
          <p:cNvSpPr txBox="1"/>
          <p:nvPr/>
        </p:nvSpPr>
        <p:spPr>
          <a:xfrm>
            <a:off x="4151784" y="3212976"/>
            <a:ext cx="3528392" cy="236124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Напишите о том,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как Вы участвуете в «пяти инициативах».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9983BB7E-5EFA-4F55-818D-5990E5EC0F5E}"/>
              </a:ext>
            </a:extLst>
          </p:cNvPr>
          <p:cNvSpPr txBox="1"/>
          <p:nvPr/>
        </p:nvSpPr>
        <p:spPr>
          <a:xfrm>
            <a:off x="8112224" y="3645024"/>
            <a:ext cx="3816424" cy="236124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204806" tIns="102404" rIns="204806" bIns="102404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Составьте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кластер на тему: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«Стратегия действий» или     «5 инициатив».</a:t>
            </a:r>
            <a:endParaRPr lang="ru-RU" sz="2800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8" name="Freeform 47"/>
          <p:cNvSpPr>
            <a:spLocks noEditPoints="1"/>
          </p:cNvSpPr>
          <p:nvPr/>
        </p:nvSpPr>
        <p:spPr bwMode="auto">
          <a:xfrm>
            <a:off x="8077612" y="244075"/>
            <a:ext cx="417671" cy="708844"/>
          </a:xfrm>
          <a:custGeom>
            <a:avLst/>
            <a:gdLst>
              <a:gd name="T0" fmla="*/ 237 w 271"/>
              <a:gd name="T1" fmla="*/ 184 h 461"/>
              <a:gd name="T2" fmla="*/ 221 w 271"/>
              <a:gd name="T3" fmla="*/ 188 h 461"/>
              <a:gd name="T4" fmla="*/ 221 w 271"/>
              <a:gd name="T5" fmla="*/ 182 h 461"/>
              <a:gd name="T6" fmla="*/ 187 w 271"/>
              <a:gd name="T7" fmla="*/ 148 h 461"/>
              <a:gd name="T8" fmla="*/ 171 w 271"/>
              <a:gd name="T9" fmla="*/ 152 h 461"/>
              <a:gd name="T10" fmla="*/ 171 w 271"/>
              <a:gd name="T11" fmla="*/ 146 h 461"/>
              <a:gd name="T12" fmla="*/ 137 w 271"/>
              <a:gd name="T13" fmla="*/ 112 h 461"/>
              <a:gd name="T14" fmla="*/ 119 w 271"/>
              <a:gd name="T15" fmla="*/ 117 h 461"/>
              <a:gd name="T16" fmla="*/ 119 w 271"/>
              <a:gd name="T17" fmla="*/ 34 h 461"/>
              <a:gd name="T18" fmla="*/ 85 w 271"/>
              <a:gd name="T19" fmla="*/ 0 h 461"/>
              <a:gd name="T20" fmla="*/ 51 w 271"/>
              <a:gd name="T21" fmla="*/ 34 h 461"/>
              <a:gd name="T22" fmla="*/ 51 w 271"/>
              <a:gd name="T23" fmla="*/ 178 h 461"/>
              <a:gd name="T24" fmla="*/ 34 w 271"/>
              <a:gd name="T25" fmla="*/ 174 h 461"/>
              <a:gd name="T26" fmla="*/ 0 w 271"/>
              <a:gd name="T27" fmla="*/ 208 h 461"/>
              <a:gd name="T28" fmla="*/ 0 w 271"/>
              <a:gd name="T29" fmla="*/ 325 h 461"/>
              <a:gd name="T30" fmla="*/ 136 w 271"/>
              <a:gd name="T31" fmla="*/ 461 h 461"/>
              <a:gd name="T32" fmla="*/ 271 w 271"/>
              <a:gd name="T33" fmla="*/ 325 h 461"/>
              <a:gd name="T34" fmla="*/ 271 w 271"/>
              <a:gd name="T35" fmla="*/ 218 h 461"/>
              <a:gd name="T36" fmla="*/ 237 w 271"/>
              <a:gd name="T37" fmla="*/ 184 h 461"/>
              <a:gd name="T38" fmla="*/ 262 w 271"/>
              <a:gd name="T39" fmla="*/ 325 h 461"/>
              <a:gd name="T40" fmla="*/ 136 w 271"/>
              <a:gd name="T41" fmla="*/ 451 h 461"/>
              <a:gd name="T42" fmla="*/ 10 w 271"/>
              <a:gd name="T43" fmla="*/ 325 h 461"/>
              <a:gd name="T44" fmla="*/ 10 w 271"/>
              <a:gd name="T45" fmla="*/ 208 h 461"/>
              <a:gd name="T46" fmla="*/ 34 w 271"/>
              <a:gd name="T47" fmla="*/ 183 h 461"/>
              <a:gd name="T48" fmla="*/ 51 w 271"/>
              <a:gd name="T49" fmla="*/ 190 h 461"/>
              <a:gd name="T50" fmla="*/ 51 w 271"/>
              <a:gd name="T51" fmla="*/ 290 h 461"/>
              <a:gd name="T52" fmla="*/ 56 w 271"/>
              <a:gd name="T53" fmla="*/ 295 h 461"/>
              <a:gd name="T54" fmla="*/ 60 w 271"/>
              <a:gd name="T55" fmla="*/ 290 h 461"/>
              <a:gd name="T56" fmla="*/ 60 w 271"/>
              <a:gd name="T57" fmla="*/ 34 h 461"/>
              <a:gd name="T58" fmla="*/ 85 w 271"/>
              <a:gd name="T59" fmla="*/ 9 h 461"/>
              <a:gd name="T60" fmla="*/ 110 w 271"/>
              <a:gd name="T61" fmla="*/ 34 h 461"/>
              <a:gd name="T62" fmla="*/ 110 w 271"/>
              <a:gd name="T63" fmla="*/ 187 h 461"/>
              <a:gd name="T64" fmla="*/ 115 w 271"/>
              <a:gd name="T65" fmla="*/ 191 h 461"/>
              <a:gd name="T66" fmla="*/ 119 w 271"/>
              <a:gd name="T67" fmla="*/ 187 h 461"/>
              <a:gd name="T68" fmla="*/ 119 w 271"/>
              <a:gd name="T69" fmla="*/ 128 h 461"/>
              <a:gd name="T70" fmla="*/ 137 w 271"/>
              <a:gd name="T71" fmla="*/ 121 h 461"/>
              <a:gd name="T72" fmla="*/ 162 w 271"/>
              <a:gd name="T73" fmla="*/ 146 h 461"/>
              <a:gd name="T74" fmla="*/ 162 w 271"/>
              <a:gd name="T75" fmla="*/ 160 h 461"/>
              <a:gd name="T76" fmla="*/ 162 w 271"/>
              <a:gd name="T77" fmla="*/ 161 h 461"/>
              <a:gd name="T78" fmla="*/ 162 w 271"/>
              <a:gd name="T79" fmla="*/ 202 h 461"/>
              <a:gd name="T80" fmla="*/ 166 w 271"/>
              <a:gd name="T81" fmla="*/ 207 h 461"/>
              <a:gd name="T82" fmla="*/ 171 w 271"/>
              <a:gd name="T83" fmla="*/ 202 h 461"/>
              <a:gd name="T84" fmla="*/ 171 w 271"/>
              <a:gd name="T85" fmla="*/ 163 h 461"/>
              <a:gd name="T86" fmla="*/ 187 w 271"/>
              <a:gd name="T87" fmla="*/ 157 h 461"/>
              <a:gd name="T88" fmla="*/ 211 w 271"/>
              <a:gd name="T89" fmla="*/ 182 h 461"/>
              <a:gd name="T90" fmla="*/ 211 w 271"/>
              <a:gd name="T91" fmla="*/ 197 h 461"/>
              <a:gd name="T92" fmla="*/ 211 w 271"/>
              <a:gd name="T93" fmla="*/ 197 h 461"/>
              <a:gd name="T94" fmla="*/ 211 w 271"/>
              <a:gd name="T95" fmla="*/ 219 h 461"/>
              <a:gd name="T96" fmla="*/ 216 w 271"/>
              <a:gd name="T97" fmla="*/ 224 h 461"/>
              <a:gd name="T98" fmla="*/ 221 w 271"/>
              <a:gd name="T99" fmla="*/ 219 h 461"/>
              <a:gd name="T100" fmla="*/ 221 w 271"/>
              <a:gd name="T101" fmla="*/ 199 h 461"/>
              <a:gd name="T102" fmla="*/ 237 w 271"/>
              <a:gd name="T103" fmla="*/ 193 h 461"/>
              <a:gd name="T104" fmla="*/ 262 w 271"/>
              <a:gd name="T105" fmla="*/ 218 h 461"/>
              <a:gd name="T106" fmla="*/ 262 w 271"/>
              <a:gd name="T107" fmla="*/ 325 h 4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271" h="461">
                <a:moveTo>
                  <a:pt x="237" y="184"/>
                </a:moveTo>
                <a:cubicBezTo>
                  <a:pt x="231" y="184"/>
                  <a:pt x="226" y="185"/>
                  <a:pt x="221" y="188"/>
                </a:cubicBezTo>
                <a:cubicBezTo>
                  <a:pt x="221" y="182"/>
                  <a:pt x="221" y="182"/>
                  <a:pt x="221" y="182"/>
                </a:cubicBezTo>
                <a:cubicBezTo>
                  <a:pt x="221" y="163"/>
                  <a:pt x="205" y="148"/>
                  <a:pt x="187" y="148"/>
                </a:cubicBezTo>
                <a:cubicBezTo>
                  <a:pt x="181" y="148"/>
                  <a:pt x="176" y="149"/>
                  <a:pt x="171" y="152"/>
                </a:cubicBezTo>
                <a:cubicBezTo>
                  <a:pt x="171" y="146"/>
                  <a:pt x="171" y="146"/>
                  <a:pt x="171" y="146"/>
                </a:cubicBezTo>
                <a:cubicBezTo>
                  <a:pt x="171" y="127"/>
                  <a:pt x="156" y="112"/>
                  <a:pt x="137" y="112"/>
                </a:cubicBezTo>
                <a:cubicBezTo>
                  <a:pt x="131" y="112"/>
                  <a:pt x="125" y="113"/>
                  <a:pt x="119" y="117"/>
                </a:cubicBezTo>
                <a:cubicBezTo>
                  <a:pt x="119" y="34"/>
                  <a:pt x="119" y="34"/>
                  <a:pt x="119" y="34"/>
                </a:cubicBezTo>
                <a:cubicBezTo>
                  <a:pt x="119" y="15"/>
                  <a:pt x="104" y="0"/>
                  <a:pt x="85" y="0"/>
                </a:cubicBezTo>
                <a:cubicBezTo>
                  <a:pt x="66" y="0"/>
                  <a:pt x="51" y="15"/>
                  <a:pt x="51" y="34"/>
                </a:cubicBezTo>
                <a:cubicBezTo>
                  <a:pt x="51" y="178"/>
                  <a:pt x="51" y="178"/>
                  <a:pt x="51" y="178"/>
                </a:cubicBezTo>
                <a:cubicBezTo>
                  <a:pt x="46" y="176"/>
                  <a:pt x="40" y="174"/>
                  <a:pt x="34" y="174"/>
                </a:cubicBezTo>
                <a:cubicBezTo>
                  <a:pt x="16" y="174"/>
                  <a:pt x="0" y="189"/>
                  <a:pt x="0" y="208"/>
                </a:cubicBezTo>
                <a:cubicBezTo>
                  <a:pt x="0" y="325"/>
                  <a:pt x="0" y="325"/>
                  <a:pt x="0" y="325"/>
                </a:cubicBezTo>
                <a:cubicBezTo>
                  <a:pt x="0" y="400"/>
                  <a:pt x="61" y="461"/>
                  <a:pt x="136" y="461"/>
                </a:cubicBezTo>
                <a:cubicBezTo>
                  <a:pt x="210" y="461"/>
                  <a:pt x="271" y="400"/>
                  <a:pt x="271" y="325"/>
                </a:cubicBezTo>
                <a:cubicBezTo>
                  <a:pt x="271" y="218"/>
                  <a:pt x="271" y="218"/>
                  <a:pt x="271" y="218"/>
                </a:cubicBezTo>
                <a:cubicBezTo>
                  <a:pt x="271" y="199"/>
                  <a:pt x="256" y="184"/>
                  <a:pt x="237" y="184"/>
                </a:cubicBezTo>
                <a:close/>
                <a:moveTo>
                  <a:pt x="262" y="325"/>
                </a:moveTo>
                <a:cubicBezTo>
                  <a:pt x="262" y="395"/>
                  <a:pt x="205" y="451"/>
                  <a:pt x="136" y="451"/>
                </a:cubicBezTo>
                <a:cubicBezTo>
                  <a:pt x="66" y="451"/>
                  <a:pt x="10" y="395"/>
                  <a:pt x="10" y="325"/>
                </a:cubicBezTo>
                <a:cubicBezTo>
                  <a:pt x="10" y="208"/>
                  <a:pt x="10" y="208"/>
                  <a:pt x="10" y="208"/>
                </a:cubicBezTo>
                <a:cubicBezTo>
                  <a:pt x="10" y="195"/>
                  <a:pt x="21" y="183"/>
                  <a:pt x="34" y="183"/>
                </a:cubicBezTo>
                <a:cubicBezTo>
                  <a:pt x="41" y="183"/>
                  <a:pt x="47" y="186"/>
                  <a:pt x="51" y="190"/>
                </a:cubicBezTo>
                <a:cubicBezTo>
                  <a:pt x="51" y="290"/>
                  <a:pt x="51" y="290"/>
                  <a:pt x="51" y="290"/>
                </a:cubicBezTo>
                <a:cubicBezTo>
                  <a:pt x="51" y="292"/>
                  <a:pt x="53" y="295"/>
                  <a:pt x="56" y="295"/>
                </a:cubicBezTo>
                <a:cubicBezTo>
                  <a:pt x="58" y="295"/>
                  <a:pt x="60" y="292"/>
                  <a:pt x="60" y="290"/>
                </a:cubicBezTo>
                <a:cubicBezTo>
                  <a:pt x="60" y="34"/>
                  <a:pt x="60" y="34"/>
                  <a:pt x="60" y="34"/>
                </a:cubicBezTo>
                <a:cubicBezTo>
                  <a:pt x="60" y="20"/>
                  <a:pt x="72" y="9"/>
                  <a:pt x="85" y="9"/>
                </a:cubicBezTo>
                <a:cubicBezTo>
                  <a:pt x="99" y="9"/>
                  <a:pt x="110" y="20"/>
                  <a:pt x="110" y="34"/>
                </a:cubicBezTo>
                <a:cubicBezTo>
                  <a:pt x="110" y="187"/>
                  <a:pt x="110" y="187"/>
                  <a:pt x="110" y="187"/>
                </a:cubicBezTo>
                <a:cubicBezTo>
                  <a:pt x="110" y="189"/>
                  <a:pt x="112" y="191"/>
                  <a:pt x="115" y="191"/>
                </a:cubicBezTo>
                <a:cubicBezTo>
                  <a:pt x="117" y="191"/>
                  <a:pt x="119" y="189"/>
                  <a:pt x="119" y="187"/>
                </a:cubicBezTo>
                <a:cubicBezTo>
                  <a:pt x="119" y="128"/>
                  <a:pt x="119" y="128"/>
                  <a:pt x="119" y="128"/>
                </a:cubicBezTo>
                <a:cubicBezTo>
                  <a:pt x="124" y="124"/>
                  <a:pt x="130" y="121"/>
                  <a:pt x="137" y="121"/>
                </a:cubicBezTo>
                <a:cubicBezTo>
                  <a:pt x="150" y="121"/>
                  <a:pt x="162" y="132"/>
                  <a:pt x="162" y="146"/>
                </a:cubicBezTo>
                <a:cubicBezTo>
                  <a:pt x="162" y="160"/>
                  <a:pt x="162" y="160"/>
                  <a:pt x="162" y="160"/>
                </a:cubicBezTo>
                <a:cubicBezTo>
                  <a:pt x="162" y="160"/>
                  <a:pt x="162" y="161"/>
                  <a:pt x="162" y="161"/>
                </a:cubicBezTo>
                <a:cubicBezTo>
                  <a:pt x="162" y="202"/>
                  <a:pt x="162" y="202"/>
                  <a:pt x="162" y="202"/>
                </a:cubicBezTo>
                <a:cubicBezTo>
                  <a:pt x="162" y="205"/>
                  <a:pt x="164" y="207"/>
                  <a:pt x="166" y="207"/>
                </a:cubicBezTo>
                <a:cubicBezTo>
                  <a:pt x="169" y="207"/>
                  <a:pt x="171" y="205"/>
                  <a:pt x="171" y="202"/>
                </a:cubicBezTo>
                <a:cubicBezTo>
                  <a:pt x="171" y="163"/>
                  <a:pt x="171" y="163"/>
                  <a:pt x="171" y="163"/>
                </a:cubicBezTo>
                <a:cubicBezTo>
                  <a:pt x="175" y="159"/>
                  <a:pt x="181" y="157"/>
                  <a:pt x="187" y="157"/>
                </a:cubicBezTo>
                <a:cubicBezTo>
                  <a:pt x="200" y="157"/>
                  <a:pt x="211" y="168"/>
                  <a:pt x="211" y="182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197"/>
                  <a:pt x="211" y="197"/>
                  <a:pt x="211" y="197"/>
                </a:cubicBezTo>
                <a:cubicBezTo>
                  <a:pt x="211" y="219"/>
                  <a:pt x="211" y="219"/>
                  <a:pt x="211" y="219"/>
                </a:cubicBezTo>
                <a:cubicBezTo>
                  <a:pt x="211" y="221"/>
                  <a:pt x="213" y="224"/>
                  <a:pt x="216" y="224"/>
                </a:cubicBezTo>
                <a:cubicBezTo>
                  <a:pt x="219" y="224"/>
                  <a:pt x="221" y="221"/>
                  <a:pt x="221" y="219"/>
                </a:cubicBezTo>
                <a:cubicBezTo>
                  <a:pt x="221" y="199"/>
                  <a:pt x="221" y="199"/>
                  <a:pt x="221" y="199"/>
                </a:cubicBezTo>
                <a:cubicBezTo>
                  <a:pt x="225" y="195"/>
                  <a:pt x="231" y="193"/>
                  <a:pt x="237" y="193"/>
                </a:cubicBezTo>
                <a:cubicBezTo>
                  <a:pt x="250" y="193"/>
                  <a:pt x="262" y="204"/>
                  <a:pt x="262" y="218"/>
                </a:cubicBezTo>
                <a:lnTo>
                  <a:pt x="262" y="325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76802" tIns="38401" rIns="76802" bIns="38401" numCol="1" anchor="t" anchorCtr="0" compatLnSpc="1">
            <a:prstTxWarp prst="textNoShape">
              <a:avLst/>
            </a:prstTxWarp>
          </a:bodyPr>
          <a:lstStyle/>
          <a:p>
            <a:pPr defTabSz="1024014"/>
            <a:endParaRPr lang="en-US" dirty="0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19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5447929" y="1196752"/>
            <a:ext cx="1385387" cy="1007270"/>
          </a:xfrm>
          <a:prstGeom prst="ellipse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Oval 7">
            <a:extLst>
              <a:ext uri="{FF2B5EF4-FFF2-40B4-BE49-F238E27FC236}">
                <a16:creationId xmlns="" xmlns:a16="http://schemas.microsoft.com/office/drawing/2014/main" id="{64D0C24B-9D0C-48A9-8DC5-96988E50BC38}"/>
              </a:ext>
            </a:extLst>
          </p:cNvPr>
          <p:cNvSpPr/>
          <p:nvPr/>
        </p:nvSpPr>
        <p:spPr>
          <a:xfrm>
            <a:off x="9360365" y="1700808"/>
            <a:ext cx="1385387" cy="1007270"/>
          </a:xfrm>
          <a:prstGeom prst="ellipse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none" lIns="162580" tIns="81290" rIns="162580" bIns="81290" rtlCol="0" anchor="ctr"/>
          <a:lstStyle/>
          <a:p>
            <a:pPr algn="ctr"/>
            <a:r>
              <a:rPr lang="ru-RU" sz="2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Freeform 136"/>
          <p:cNvSpPr>
            <a:spLocks noEditPoints="1"/>
          </p:cNvSpPr>
          <p:nvPr/>
        </p:nvSpPr>
        <p:spPr bwMode="auto">
          <a:xfrm>
            <a:off x="10992544" y="404664"/>
            <a:ext cx="576064" cy="392486"/>
          </a:xfrm>
          <a:custGeom>
            <a:avLst/>
            <a:gdLst>
              <a:gd name="T0" fmla="*/ 100 w 616"/>
              <a:gd name="T1" fmla="*/ 285 h 509"/>
              <a:gd name="T2" fmla="*/ 323 w 616"/>
              <a:gd name="T3" fmla="*/ 422 h 509"/>
              <a:gd name="T4" fmla="*/ 323 w 616"/>
              <a:gd name="T5" fmla="*/ 278 h 509"/>
              <a:gd name="T6" fmla="*/ 114 w 616"/>
              <a:gd name="T7" fmla="*/ 292 h 509"/>
              <a:gd name="T8" fmla="*/ 612 w 616"/>
              <a:gd name="T9" fmla="*/ 188 h 509"/>
              <a:gd name="T10" fmla="*/ 555 w 616"/>
              <a:gd name="T11" fmla="*/ 4 h 509"/>
              <a:gd name="T12" fmla="*/ 554 w 616"/>
              <a:gd name="T13" fmla="*/ 3 h 509"/>
              <a:gd name="T14" fmla="*/ 553 w 616"/>
              <a:gd name="T15" fmla="*/ 1 h 509"/>
              <a:gd name="T16" fmla="*/ 551 w 616"/>
              <a:gd name="T17" fmla="*/ 1 h 509"/>
              <a:gd name="T18" fmla="*/ 549 w 616"/>
              <a:gd name="T19" fmla="*/ 0 h 509"/>
              <a:gd name="T20" fmla="*/ 308 w 616"/>
              <a:gd name="T21" fmla="*/ 0 h 509"/>
              <a:gd name="T22" fmla="*/ 147 w 616"/>
              <a:gd name="T23" fmla="*/ 0 h 509"/>
              <a:gd name="T24" fmla="*/ 66 w 616"/>
              <a:gd name="T25" fmla="*/ 0 h 509"/>
              <a:gd name="T26" fmla="*/ 64 w 616"/>
              <a:gd name="T27" fmla="*/ 1 h 509"/>
              <a:gd name="T28" fmla="*/ 62 w 616"/>
              <a:gd name="T29" fmla="*/ 2 h 509"/>
              <a:gd name="T30" fmla="*/ 61 w 616"/>
              <a:gd name="T31" fmla="*/ 4 h 509"/>
              <a:gd name="T32" fmla="*/ 60 w 616"/>
              <a:gd name="T33" fmla="*/ 5 h 509"/>
              <a:gd name="T34" fmla="*/ 27 w 616"/>
              <a:gd name="T35" fmla="*/ 242 h 509"/>
              <a:gd name="T36" fmla="*/ 582 w 616"/>
              <a:gd name="T37" fmla="*/ 509 h 509"/>
              <a:gd name="T38" fmla="*/ 606 w 616"/>
              <a:gd name="T39" fmla="*/ 229 h 509"/>
              <a:gd name="T40" fmla="*/ 464 w 616"/>
              <a:gd name="T41" fmla="*/ 232 h 509"/>
              <a:gd name="T42" fmla="*/ 463 w 616"/>
              <a:gd name="T43" fmla="*/ 14 h 509"/>
              <a:gd name="T44" fmla="*/ 391 w 616"/>
              <a:gd name="T45" fmla="*/ 219 h 509"/>
              <a:gd name="T46" fmla="*/ 315 w 616"/>
              <a:gd name="T47" fmla="*/ 14 h 509"/>
              <a:gd name="T48" fmla="*/ 391 w 616"/>
              <a:gd name="T49" fmla="*/ 219 h 509"/>
              <a:gd name="T50" fmla="*/ 257 w 616"/>
              <a:gd name="T51" fmla="*/ 232 h 509"/>
              <a:gd name="T52" fmla="*/ 234 w 616"/>
              <a:gd name="T53" fmla="*/ 14 h 509"/>
              <a:gd name="T54" fmla="*/ 117 w 616"/>
              <a:gd name="T55" fmla="*/ 192 h 509"/>
              <a:gd name="T56" fmla="*/ 202 w 616"/>
              <a:gd name="T57" fmla="*/ 190 h 509"/>
              <a:gd name="T58" fmla="*/ 117 w 616"/>
              <a:gd name="T59" fmla="*/ 192 h 509"/>
              <a:gd name="T60" fmla="*/ 72 w 616"/>
              <a:gd name="T61" fmla="*/ 14 h 509"/>
              <a:gd name="T62" fmla="*/ 48 w 616"/>
              <a:gd name="T63" fmla="*/ 232 h 509"/>
              <a:gd name="T64" fmla="*/ 392 w 616"/>
              <a:gd name="T65" fmla="*/ 495 h 509"/>
              <a:gd name="T66" fmla="*/ 503 w 616"/>
              <a:gd name="T67" fmla="*/ 495 h 509"/>
              <a:gd name="T68" fmla="*/ 517 w 616"/>
              <a:gd name="T69" fmla="*/ 285 h 509"/>
              <a:gd name="T70" fmla="*/ 378 w 616"/>
              <a:gd name="T71" fmla="*/ 285 h 509"/>
              <a:gd name="T72" fmla="*/ 41 w 616"/>
              <a:gd name="T73" fmla="*/ 246 h 509"/>
              <a:gd name="T74" fmla="*/ 113 w 616"/>
              <a:gd name="T75" fmla="*/ 229 h 509"/>
              <a:gd name="T76" fmla="*/ 215 w 616"/>
              <a:gd name="T77" fmla="*/ 229 h 509"/>
              <a:gd name="T78" fmla="*/ 308 w 616"/>
              <a:gd name="T79" fmla="*/ 217 h 509"/>
              <a:gd name="T80" fmla="*/ 410 w 616"/>
              <a:gd name="T81" fmla="*/ 217 h 509"/>
              <a:gd name="T82" fmla="*/ 511 w 616"/>
              <a:gd name="T83" fmla="*/ 217 h 509"/>
              <a:gd name="T84" fmla="*/ 575 w 616"/>
              <a:gd name="T85" fmla="*/ 495 h 509"/>
              <a:gd name="T86" fmla="*/ 513 w 616"/>
              <a:gd name="T87" fmla="*/ 189 h 509"/>
              <a:gd name="T88" fmla="*/ 598 w 616"/>
              <a:gd name="T89" fmla="*/ 192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616" h="509">
                <a:moveTo>
                  <a:pt x="323" y="278"/>
                </a:moveTo>
                <a:cubicBezTo>
                  <a:pt x="107" y="278"/>
                  <a:pt x="107" y="278"/>
                  <a:pt x="107" y="278"/>
                </a:cubicBezTo>
                <a:cubicBezTo>
                  <a:pt x="104" y="278"/>
                  <a:pt x="100" y="282"/>
                  <a:pt x="100" y="285"/>
                </a:cubicBezTo>
                <a:cubicBezTo>
                  <a:pt x="100" y="415"/>
                  <a:pt x="100" y="415"/>
                  <a:pt x="100" y="415"/>
                </a:cubicBezTo>
                <a:cubicBezTo>
                  <a:pt x="100" y="419"/>
                  <a:pt x="104" y="422"/>
                  <a:pt x="107" y="422"/>
                </a:cubicBezTo>
                <a:cubicBezTo>
                  <a:pt x="323" y="422"/>
                  <a:pt x="323" y="422"/>
                  <a:pt x="323" y="422"/>
                </a:cubicBezTo>
                <a:cubicBezTo>
                  <a:pt x="327" y="422"/>
                  <a:pt x="330" y="419"/>
                  <a:pt x="330" y="415"/>
                </a:cubicBezTo>
                <a:cubicBezTo>
                  <a:pt x="330" y="285"/>
                  <a:pt x="330" y="285"/>
                  <a:pt x="330" y="285"/>
                </a:cubicBezTo>
                <a:cubicBezTo>
                  <a:pt x="330" y="282"/>
                  <a:pt x="327" y="278"/>
                  <a:pt x="323" y="278"/>
                </a:cubicBezTo>
                <a:close/>
                <a:moveTo>
                  <a:pt x="316" y="408"/>
                </a:moveTo>
                <a:cubicBezTo>
                  <a:pt x="114" y="408"/>
                  <a:pt x="114" y="408"/>
                  <a:pt x="114" y="408"/>
                </a:cubicBezTo>
                <a:cubicBezTo>
                  <a:pt x="114" y="292"/>
                  <a:pt x="114" y="292"/>
                  <a:pt x="114" y="292"/>
                </a:cubicBezTo>
                <a:cubicBezTo>
                  <a:pt x="316" y="292"/>
                  <a:pt x="316" y="292"/>
                  <a:pt x="316" y="292"/>
                </a:cubicBezTo>
                <a:lnTo>
                  <a:pt x="316" y="408"/>
                </a:lnTo>
                <a:close/>
                <a:moveTo>
                  <a:pt x="612" y="188"/>
                </a:move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6" y="5"/>
                  <a:pt x="556" y="5"/>
                </a:cubicBezTo>
                <a:cubicBezTo>
                  <a:pt x="556" y="5"/>
                  <a:pt x="555" y="4"/>
                  <a:pt x="555" y="4"/>
                </a:cubicBezTo>
                <a:cubicBezTo>
                  <a:pt x="555" y="4"/>
                  <a:pt x="555" y="4"/>
                  <a:pt x="555" y="4"/>
                </a:cubicBezTo>
                <a:cubicBezTo>
                  <a:pt x="555" y="3"/>
                  <a:pt x="555" y="3"/>
                  <a:pt x="555" y="3"/>
                </a:cubicBezTo>
                <a:cubicBezTo>
                  <a:pt x="555" y="3"/>
                  <a:pt x="554" y="3"/>
                  <a:pt x="554" y="3"/>
                </a:cubicBezTo>
                <a:cubicBezTo>
                  <a:pt x="554" y="2"/>
                  <a:pt x="554" y="2"/>
                  <a:pt x="554" y="2"/>
                </a:cubicBezTo>
                <a:cubicBezTo>
                  <a:pt x="554" y="2"/>
                  <a:pt x="553" y="2"/>
                  <a:pt x="553" y="2"/>
                </a:cubicBezTo>
                <a:cubicBezTo>
                  <a:pt x="553" y="2"/>
                  <a:pt x="553" y="1"/>
                  <a:pt x="553" y="1"/>
                </a:cubicBezTo>
                <a:cubicBezTo>
                  <a:pt x="552" y="1"/>
                  <a:pt x="552" y="1"/>
                  <a:pt x="552" y="1"/>
                </a:cubicBezTo>
                <a:cubicBezTo>
                  <a:pt x="552" y="1"/>
                  <a:pt x="552" y="1"/>
                  <a:pt x="551" y="1"/>
                </a:cubicBezTo>
                <a:cubicBezTo>
                  <a:pt x="551" y="1"/>
                  <a:pt x="551" y="1"/>
                  <a:pt x="551" y="1"/>
                </a:cubicBezTo>
                <a:cubicBezTo>
                  <a:pt x="551" y="0"/>
                  <a:pt x="550" y="0"/>
                  <a:pt x="550" y="0"/>
                </a:cubicBezTo>
                <a:cubicBezTo>
                  <a:pt x="550" y="0"/>
                  <a:pt x="550" y="0"/>
                  <a:pt x="549" y="0"/>
                </a:cubicBezTo>
                <a:cubicBezTo>
                  <a:pt x="549" y="0"/>
                  <a:pt x="549" y="0"/>
                  <a:pt x="54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469" y="0"/>
                  <a:pt x="469" y="0"/>
                  <a:pt x="469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308" y="0"/>
                  <a:pt x="308" y="0"/>
                  <a:pt x="308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147" y="0"/>
                  <a:pt x="147" y="0"/>
                  <a:pt x="14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7" y="0"/>
                  <a:pt x="67" y="0"/>
                </a:cubicBezTo>
                <a:cubicBezTo>
                  <a:pt x="67" y="0"/>
                  <a:pt x="66" y="0"/>
                  <a:pt x="66" y="0"/>
                </a:cubicBezTo>
                <a:cubicBezTo>
                  <a:pt x="66" y="0"/>
                  <a:pt x="66" y="0"/>
                  <a:pt x="65" y="1"/>
                </a:cubicBezTo>
                <a:cubicBezTo>
                  <a:pt x="65" y="1"/>
                  <a:pt x="65" y="1"/>
                  <a:pt x="65" y="1"/>
                </a:cubicBezTo>
                <a:cubicBezTo>
                  <a:pt x="65" y="1"/>
                  <a:pt x="64" y="1"/>
                  <a:pt x="64" y="1"/>
                </a:cubicBezTo>
                <a:cubicBezTo>
                  <a:pt x="64" y="1"/>
                  <a:pt x="64" y="1"/>
                  <a:pt x="64" y="1"/>
                </a:cubicBezTo>
                <a:cubicBezTo>
                  <a:pt x="63" y="1"/>
                  <a:pt x="63" y="2"/>
                  <a:pt x="63" y="2"/>
                </a:cubicBezTo>
                <a:cubicBezTo>
                  <a:pt x="63" y="2"/>
                  <a:pt x="63" y="2"/>
                  <a:pt x="62" y="2"/>
                </a:cubicBezTo>
                <a:cubicBezTo>
                  <a:pt x="62" y="2"/>
                  <a:pt x="62" y="2"/>
                  <a:pt x="62" y="3"/>
                </a:cubicBezTo>
                <a:cubicBezTo>
                  <a:pt x="62" y="3"/>
                  <a:pt x="62" y="3"/>
                  <a:pt x="62" y="3"/>
                </a:cubicBezTo>
                <a:cubicBezTo>
                  <a:pt x="61" y="3"/>
                  <a:pt x="61" y="3"/>
                  <a:pt x="61" y="4"/>
                </a:cubicBezTo>
                <a:cubicBezTo>
                  <a:pt x="61" y="4"/>
                  <a:pt x="61" y="4"/>
                  <a:pt x="61" y="4"/>
                </a:cubicBezTo>
                <a:cubicBezTo>
                  <a:pt x="61" y="4"/>
                  <a:pt x="61" y="5"/>
                  <a:pt x="61" y="5"/>
                </a:cubicBezTo>
                <a:cubicBezTo>
                  <a:pt x="61" y="5"/>
                  <a:pt x="60" y="5"/>
                  <a:pt x="60" y="5"/>
                </a:cubicBezTo>
                <a:cubicBezTo>
                  <a:pt x="5" y="188"/>
                  <a:pt x="5" y="188"/>
                  <a:pt x="5" y="188"/>
                </a:cubicBezTo>
                <a:cubicBezTo>
                  <a:pt x="0" y="203"/>
                  <a:pt x="2" y="218"/>
                  <a:pt x="10" y="229"/>
                </a:cubicBezTo>
                <a:cubicBezTo>
                  <a:pt x="15" y="235"/>
                  <a:pt x="20" y="239"/>
                  <a:pt x="27" y="242"/>
                </a:cubicBezTo>
                <a:cubicBezTo>
                  <a:pt x="27" y="502"/>
                  <a:pt x="27" y="502"/>
                  <a:pt x="27" y="502"/>
                </a:cubicBezTo>
                <a:cubicBezTo>
                  <a:pt x="27" y="506"/>
                  <a:pt x="30" y="509"/>
                  <a:pt x="34" y="509"/>
                </a:cubicBezTo>
                <a:cubicBezTo>
                  <a:pt x="582" y="509"/>
                  <a:pt x="582" y="509"/>
                  <a:pt x="582" y="509"/>
                </a:cubicBezTo>
                <a:cubicBezTo>
                  <a:pt x="586" y="509"/>
                  <a:pt x="589" y="506"/>
                  <a:pt x="589" y="502"/>
                </a:cubicBezTo>
                <a:cubicBezTo>
                  <a:pt x="589" y="242"/>
                  <a:pt x="589" y="242"/>
                  <a:pt x="589" y="242"/>
                </a:cubicBezTo>
                <a:cubicBezTo>
                  <a:pt x="596" y="239"/>
                  <a:pt x="602" y="235"/>
                  <a:pt x="606" y="229"/>
                </a:cubicBezTo>
                <a:cubicBezTo>
                  <a:pt x="614" y="218"/>
                  <a:pt x="616" y="203"/>
                  <a:pt x="612" y="188"/>
                </a:cubicBezTo>
                <a:close/>
                <a:moveTo>
                  <a:pt x="493" y="220"/>
                </a:moveTo>
                <a:cubicBezTo>
                  <a:pt x="486" y="228"/>
                  <a:pt x="476" y="232"/>
                  <a:pt x="464" y="232"/>
                </a:cubicBezTo>
                <a:cubicBezTo>
                  <a:pt x="439" y="232"/>
                  <a:pt x="417" y="213"/>
                  <a:pt x="414" y="190"/>
                </a:cubicBezTo>
                <a:cubicBezTo>
                  <a:pt x="396" y="14"/>
                  <a:pt x="396" y="14"/>
                  <a:pt x="396" y="14"/>
                </a:cubicBezTo>
                <a:cubicBezTo>
                  <a:pt x="463" y="14"/>
                  <a:pt x="463" y="14"/>
                  <a:pt x="463" y="14"/>
                </a:cubicBezTo>
                <a:cubicBezTo>
                  <a:pt x="499" y="192"/>
                  <a:pt x="499" y="192"/>
                  <a:pt x="499" y="192"/>
                </a:cubicBezTo>
                <a:cubicBezTo>
                  <a:pt x="501" y="202"/>
                  <a:pt x="499" y="212"/>
                  <a:pt x="493" y="220"/>
                </a:cubicBezTo>
                <a:close/>
                <a:moveTo>
                  <a:pt x="391" y="219"/>
                </a:moveTo>
                <a:cubicBezTo>
                  <a:pt x="383" y="228"/>
                  <a:pt x="373" y="232"/>
                  <a:pt x="360" y="232"/>
                </a:cubicBezTo>
                <a:cubicBezTo>
                  <a:pt x="336" y="232"/>
                  <a:pt x="315" y="213"/>
                  <a:pt x="315" y="190"/>
                </a:cubicBezTo>
                <a:cubicBezTo>
                  <a:pt x="315" y="14"/>
                  <a:pt x="315" y="14"/>
                  <a:pt x="315" y="14"/>
                </a:cubicBezTo>
                <a:cubicBezTo>
                  <a:pt x="382" y="14"/>
                  <a:pt x="382" y="14"/>
                  <a:pt x="382" y="14"/>
                </a:cubicBezTo>
                <a:cubicBezTo>
                  <a:pt x="400" y="191"/>
                  <a:pt x="400" y="191"/>
                  <a:pt x="400" y="191"/>
                </a:cubicBezTo>
                <a:cubicBezTo>
                  <a:pt x="401" y="201"/>
                  <a:pt x="398" y="211"/>
                  <a:pt x="391" y="219"/>
                </a:cubicBezTo>
                <a:close/>
                <a:moveTo>
                  <a:pt x="301" y="190"/>
                </a:moveTo>
                <a:cubicBezTo>
                  <a:pt x="301" y="201"/>
                  <a:pt x="297" y="212"/>
                  <a:pt x="288" y="220"/>
                </a:cubicBezTo>
                <a:cubicBezTo>
                  <a:pt x="280" y="228"/>
                  <a:pt x="269" y="232"/>
                  <a:pt x="257" y="232"/>
                </a:cubicBezTo>
                <a:cubicBezTo>
                  <a:pt x="244" y="232"/>
                  <a:pt x="233" y="228"/>
                  <a:pt x="226" y="219"/>
                </a:cubicBezTo>
                <a:cubicBezTo>
                  <a:pt x="219" y="211"/>
                  <a:pt x="216" y="201"/>
                  <a:pt x="217" y="191"/>
                </a:cubicBezTo>
                <a:cubicBezTo>
                  <a:pt x="234" y="14"/>
                  <a:pt x="234" y="14"/>
                  <a:pt x="234" y="14"/>
                </a:cubicBezTo>
                <a:cubicBezTo>
                  <a:pt x="301" y="14"/>
                  <a:pt x="301" y="14"/>
                  <a:pt x="301" y="14"/>
                </a:cubicBezTo>
                <a:lnTo>
                  <a:pt x="301" y="190"/>
                </a:lnTo>
                <a:close/>
                <a:moveTo>
                  <a:pt x="117" y="192"/>
                </a:moveTo>
                <a:cubicBezTo>
                  <a:pt x="153" y="14"/>
                  <a:pt x="153" y="14"/>
                  <a:pt x="153" y="14"/>
                </a:cubicBezTo>
                <a:cubicBezTo>
                  <a:pt x="220" y="14"/>
                  <a:pt x="220" y="14"/>
                  <a:pt x="220" y="14"/>
                </a:cubicBezTo>
                <a:cubicBezTo>
                  <a:pt x="202" y="190"/>
                  <a:pt x="202" y="190"/>
                  <a:pt x="202" y="190"/>
                </a:cubicBezTo>
                <a:cubicBezTo>
                  <a:pt x="200" y="213"/>
                  <a:pt x="177" y="232"/>
                  <a:pt x="152" y="232"/>
                </a:cubicBezTo>
                <a:cubicBezTo>
                  <a:pt x="140" y="232"/>
                  <a:pt x="130" y="228"/>
                  <a:pt x="123" y="220"/>
                </a:cubicBezTo>
                <a:cubicBezTo>
                  <a:pt x="117" y="212"/>
                  <a:pt x="115" y="202"/>
                  <a:pt x="117" y="192"/>
                </a:cubicBezTo>
                <a:close/>
                <a:moveTo>
                  <a:pt x="22" y="220"/>
                </a:moveTo>
                <a:cubicBezTo>
                  <a:pt x="16" y="213"/>
                  <a:pt x="15" y="203"/>
                  <a:pt x="18" y="192"/>
                </a:cubicBezTo>
                <a:cubicBezTo>
                  <a:pt x="72" y="14"/>
                  <a:pt x="72" y="14"/>
                  <a:pt x="72" y="14"/>
                </a:cubicBezTo>
                <a:cubicBezTo>
                  <a:pt x="139" y="14"/>
                  <a:pt x="139" y="14"/>
                  <a:pt x="139" y="14"/>
                </a:cubicBezTo>
                <a:cubicBezTo>
                  <a:pt x="103" y="189"/>
                  <a:pt x="103" y="189"/>
                  <a:pt x="103" y="189"/>
                </a:cubicBezTo>
                <a:cubicBezTo>
                  <a:pt x="99" y="212"/>
                  <a:pt x="73" y="232"/>
                  <a:pt x="48" y="232"/>
                </a:cubicBezTo>
                <a:cubicBezTo>
                  <a:pt x="37" y="232"/>
                  <a:pt x="27" y="228"/>
                  <a:pt x="22" y="220"/>
                </a:cubicBezTo>
                <a:close/>
                <a:moveTo>
                  <a:pt x="503" y="495"/>
                </a:moveTo>
                <a:cubicBezTo>
                  <a:pt x="392" y="495"/>
                  <a:pt x="392" y="495"/>
                  <a:pt x="392" y="495"/>
                </a:cubicBezTo>
                <a:cubicBezTo>
                  <a:pt x="392" y="292"/>
                  <a:pt x="392" y="292"/>
                  <a:pt x="392" y="292"/>
                </a:cubicBezTo>
                <a:cubicBezTo>
                  <a:pt x="503" y="292"/>
                  <a:pt x="503" y="292"/>
                  <a:pt x="503" y="292"/>
                </a:cubicBezTo>
                <a:lnTo>
                  <a:pt x="503" y="495"/>
                </a:lnTo>
                <a:close/>
                <a:moveTo>
                  <a:pt x="575" y="495"/>
                </a:moveTo>
                <a:cubicBezTo>
                  <a:pt x="517" y="495"/>
                  <a:pt x="517" y="495"/>
                  <a:pt x="517" y="495"/>
                </a:cubicBezTo>
                <a:cubicBezTo>
                  <a:pt x="517" y="285"/>
                  <a:pt x="517" y="285"/>
                  <a:pt x="517" y="285"/>
                </a:cubicBezTo>
                <a:cubicBezTo>
                  <a:pt x="517" y="282"/>
                  <a:pt x="514" y="278"/>
                  <a:pt x="510" y="278"/>
                </a:cubicBezTo>
                <a:cubicBezTo>
                  <a:pt x="385" y="278"/>
                  <a:pt x="385" y="278"/>
                  <a:pt x="385" y="278"/>
                </a:cubicBezTo>
                <a:cubicBezTo>
                  <a:pt x="381" y="278"/>
                  <a:pt x="378" y="282"/>
                  <a:pt x="378" y="285"/>
                </a:cubicBezTo>
                <a:cubicBezTo>
                  <a:pt x="378" y="495"/>
                  <a:pt x="378" y="495"/>
                  <a:pt x="378" y="495"/>
                </a:cubicBezTo>
                <a:cubicBezTo>
                  <a:pt x="41" y="495"/>
                  <a:pt x="41" y="495"/>
                  <a:pt x="41" y="495"/>
                </a:cubicBezTo>
                <a:cubicBezTo>
                  <a:pt x="41" y="246"/>
                  <a:pt x="41" y="246"/>
                  <a:pt x="41" y="246"/>
                </a:cubicBezTo>
                <a:cubicBezTo>
                  <a:pt x="43" y="246"/>
                  <a:pt x="46" y="246"/>
                  <a:pt x="48" y="246"/>
                </a:cubicBezTo>
                <a:cubicBezTo>
                  <a:pt x="71" y="246"/>
                  <a:pt x="92" y="234"/>
                  <a:pt x="106" y="217"/>
                </a:cubicBezTo>
                <a:cubicBezTo>
                  <a:pt x="107" y="221"/>
                  <a:pt x="110" y="225"/>
                  <a:pt x="113" y="229"/>
                </a:cubicBezTo>
                <a:cubicBezTo>
                  <a:pt x="122" y="240"/>
                  <a:pt x="136" y="246"/>
                  <a:pt x="152" y="246"/>
                </a:cubicBezTo>
                <a:cubicBezTo>
                  <a:pt x="175" y="246"/>
                  <a:pt x="196" y="234"/>
                  <a:pt x="207" y="216"/>
                </a:cubicBezTo>
                <a:cubicBezTo>
                  <a:pt x="209" y="221"/>
                  <a:pt x="212" y="225"/>
                  <a:pt x="215" y="229"/>
                </a:cubicBezTo>
                <a:cubicBezTo>
                  <a:pt x="226" y="240"/>
                  <a:pt x="241" y="246"/>
                  <a:pt x="257" y="246"/>
                </a:cubicBezTo>
                <a:cubicBezTo>
                  <a:pt x="272" y="246"/>
                  <a:pt x="287" y="240"/>
                  <a:pt x="298" y="230"/>
                </a:cubicBezTo>
                <a:cubicBezTo>
                  <a:pt x="302" y="226"/>
                  <a:pt x="306" y="221"/>
                  <a:pt x="308" y="217"/>
                </a:cubicBezTo>
                <a:cubicBezTo>
                  <a:pt x="318" y="234"/>
                  <a:pt x="338" y="246"/>
                  <a:pt x="360" y="246"/>
                </a:cubicBezTo>
                <a:cubicBezTo>
                  <a:pt x="376" y="246"/>
                  <a:pt x="391" y="240"/>
                  <a:pt x="401" y="229"/>
                </a:cubicBezTo>
                <a:cubicBezTo>
                  <a:pt x="405" y="225"/>
                  <a:pt x="407" y="221"/>
                  <a:pt x="410" y="217"/>
                </a:cubicBezTo>
                <a:cubicBezTo>
                  <a:pt x="421" y="234"/>
                  <a:pt x="442" y="246"/>
                  <a:pt x="464" y="246"/>
                </a:cubicBezTo>
                <a:cubicBezTo>
                  <a:pt x="480" y="246"/>
                  <a:pt x="495" y="240"/>
                  <a:pt x="504" y="229"/>
                </a:cubicBezTo>
                <a:cubicBezTo>
                  <a:pt x="507" y="225"/>
                  <a:pt x="509" y="221"/>
                  <a:pt x="511" y="217"/>
                </a:cubicBezTo>
                <a:cubicBezTo>
                  <a:pt x="524" y="234"/>
                  <a:pt x="546" y="246"/>
                  <a:pt x="568" y="246"/>
                </a:cubicBezTo>
                <a:cubicBezTo>
                  <a:pt x="570" y="246"/>
                  <a:pt x="573" y="246"/>
                  <a:pt x="575" y="246"/>
                </a:cubicBezTo>
                <a:lnTo>
                  <a:pt x="575" y="495"/>
                </a:lnTo>
                <a:close/>
                <a:moveTo>
                  <a:pt x="595" y="220"/>
                </a:moveTo>
                <a:cubicBezTo>
                  <a:pt x="589" y="228"/>
                  <a:pt x="579" y="232"/>
                  <a:pt x="568" y="232"/>
                </a:cubicBezTo>
                <a:cubicBezTo>
                  <a:pt x="543" y="232"/>
                  <a:pt x="518" y="212"/>
                  <a:pt x="513" y="189"/>
                </a:cubicBezTo>
                <a:cubicBezTo>
                  <a:pt x="477" y="14"/>
                  <a:pt x="477" y="14"/>
                  <a:pt x="477" y="14"/>
                </a:cubicBezTo>
                <a:cubicBezTo>
                  <a:pt x="544" y="14"/>
                  <a:pt x="544" y="14"/>
                  <a:pt x="544" y="14"/>
                </a:cubicBezTo>
                <a:cubicBezTo>
                  <a:pt x="598" y="192"/>
                  <a:pt x="598" y="192"/>
                  <a:pt x="598" y="192"/>
                </a:cubicBezTo>
                <a:cubicBezTo>
                  <a:pt x="601" y="203"/>
                  <a:pt x="600" y="213"/>
                  <a:pt x="595" y="220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grpSp>
        <p:nvGrpSpPr>
          <p:cNvPr id="4" name="Group 9253"/>
          <p:cNvGrpSpPr/>
          <p:nvPr/>
        </p:nvGrpSpPr>
        <p:grpSpPr>
          <a:xfrm>
            <a:off x="1271464" y="1340768"/>
            <a:ext cx="1344149" cy="1080120"/>
            <a:chOff x="4556125" y="2476500"/>
            <a:chExt cx="949325" cy="949325"/>
          </a:xfrm>
          <a:solidFill>
            <a:srgbClr val="0070C0"/>
          </a:solidFill>
        </p:grpSpPr>
        <p:sp>
          <p:nvSpPr>
            <p:cNvPr id="22" name="Oval 8"/>
            <p:cNvSpPr>
              <a:spLocks noChangeArrowheads="1"/>
            </p:cNvSpPr>
            <p:nvPr/>
          </p:nvSpPr>
          <p:spPr bwMode="auto">
            <a:xfrm>
              <a:off x="4556125" y="2476500"/>
              <a:ext cx="949325" cy="949325"/>
            </a:xfrm>
            <a:prstGeom prst="ellipse">
              <a:avLst/>
            </a:prstGeom>
            <a:ln/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  <p:sp>
          <p:nvSpPr>
            <p:cNvPr id="23" name="Freeform 21"/>
            <p:cNvSpPr>
              <a:spLocks noEditPoints="1"/>
            </p:cNvSpPr>
            <p:nvPr/>
          </p:nvSpPr>
          <p:spPr bwMode="auto">
            <a:xfrm>
              <a:off x="4768850" y="2697163"/>
              <a:ext cx="523875" cy="508000"/>
            </a:xfrm>
            <a:custGeom>
              <a:avLst/>
              <a:gdLst>
                <a:gd name="T0" fmla="*/ 537 w 587"/>
                <a:gd name="T1" fmla="*/ 74 h 569"/>
                <a:gd name="T2" fmla="*/ 530 w 587"/>
                <a:gd name="T3" fmla="*/ 0 h 569"/>
                <a:gd name="T4" fmla="*/ 293 w 587"/>
                <a:gd name="T5" fmla="*/ 71 h 569"/>
                <a:gd name="T6" fmla="*/ 56 w 587"/>
                <a:gd name="T7" fmla="*/ 0 h 569"/>
                <a:gd name="T8" fmla="*/ 49 w 587"/>
                <a:gd name="T9" fmla="*/ 74 h 569"/>
                <a:gd name="T10" fmla="*/ 0 w 587"/>
                <a:gd name="T11" fmla="*/ 102 h 569"/>
                <a:gd name="T12" fmla="*/ 28 w 587"/>
                <a:gd name="T13" fmla="*/ 537 h 569"/>
                <a:gd name="T14" fmla="*/ 293 w 587"/>
                <a:gd name="T15" fmla="*/ 569 h 569"/>
                <a:gd name="T16" fmla="*/ 558 w 587"/>
                <a:gd name="T17" fmla="*/ 537 h 569"/>
                <a:gd name="T18" fmla="*/ 587 w 587"/>
                <a:gd name="T19" fmla="*/ 102 h 569"/>
                <a:gd name="T20" fmla="*/ 523 w 587"/>
                <a:gd name="T21" fmla="*/ 14 h 569"/>
                <a:gd name="T22" fmla="*/ 516 w 587"/>
                <a:gd name="T23" fmla="*/ 439 h 569"/>
                <a:gd name="T24" fmla="*/ 300 w 587"/>
                <a:gd name="T25" fmla="*/ 83 h 569"/>
                <a:gd name="T26" fmla="*/ 523 w 587"/>
                <a:gd name="T27" fmla="*/ 14 h 569"/>
                <a:gd name="T28" fmla="*/ 71 w 587"/>
                <a:gd name="T29" fmla="*/ 14 h 569"/>
                <a:gd name="T30" fmla="*/ 286 w 587"/>
                <a:gd name="T31" fmla="*/ 479 h 569"/>
                <a:gd name="T32" fmla="*/ 63 w 587"/>
                <a:gd name="T33" fmla="*/ 439 h 569"/>
                <a:gd name="T34" fmla="*/ 573 w 587"/>
                <a:gd name="T35" fmla="*/ 508 h 569"/>
                <a:gd name="T36" fmla="*/ 353 w 587"/>
                <a:gd name="T37" fmla="*/ 523 h 569"/>
                <a:gd name="T38" fmla="*/ 293 w 587"/>
                <a:gd name="T39" fmla="*/ 555 h 569"/>
                <a:gd name="T40" fmla="*/ 234 w 587"/>
                <a:gd name="T41" fmla="*/ 523 h 569"/>
                <a:gd name="T42" fmla="*/ 14 w 587"/>
                <a:gd name="T43" fmla="*/ 508 h 569"/>
                <a:gd name="T44" fmla="*/ 28 w 587"/>
                <a:gd name="T45" fmla="*/ 88 h 569"/>
                <a:gd name="T46" fmla="*/ 49 w 587"/>
                <a:gd name="T47" fmla="*/ 446 h 569"/>
                <a:gd name="T48" fmla="*/ 71 w 587"/>
                <a:gd name="T49" fmla="*/ 453 h 569"/>
                <a:gd name="T50" fmla="*/ 289 w 587"/>
                <a:gd name="T51" fmla="*/ 498 h 569"/>
                <a:gd name="T52" fmla="*/ 291 w 587"/>
                <a:gd name="T53" fmla="*/ 498 h 569"/>
                <a:gd name="T54" fmla="*/ 293 w 587"/>
                <a:gd name="T55" fmla="*/ 499 h 569"/>
                <a:gd name="T56" fmla="*/ 296 w 587"/>
                <a:gd name="T57" fmla="*/ 498 h 569"/>
                <a:gd name="T58" fmla="*/ 297 w 587"/>
                <a:gd name="T59" fmla="*/ 498 h 569"/>
                <a:gd name="T60" fmla="*/ 516 w 587"/>
                <a:gd name="T61" fmla="*/ 453 h 569"/>
                <a:gd name="T62" fmla="*/ 537 w 587"/>
                <a:gd name="T63" fmla="*/ 446 h 569"/>
                <a:gd name="T64" fmla="*/ 558 w 587"/>
                <a:gd name="T65" fmla="*/ 88 h 569"/>
                <a:gd name="T66" fmla="*/ 573 w 587"/>
                <a:gd name="T67" fmla="*/ 508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587" h="569">
                  <a:moveTo>
                    <a:pt x="558" y="74"/>
                  </a:moveTo>
                  <a:cubicBezTo>
                    <a:pt x="537" y="74"/>
                    <a:pt x="537" y="74"/>
                    <a:pt x="537" y="74"/>
                  </a:cubicBezTo>
                  <a:cubicBezTo>
                    <a:pt x="537" y="7"/>
                    <a:pt x="537" y="7"/>
                    <a:pt x="537" y="7"/>
                  </a:cubicBezTo>
                  <a:cubicBezTo>
                    <a:pt x="537" y="3"/>
                    <a:pt x="534" y="0"/>
                    <a:pt x="530" y="0"/>
                  </a:cubicBezTo>
                  <a:cubicBezTo>
                    <a:pt x="516" y="0"/>
                    <a:pt x="516" y="0"/>
                    <a:pt x="516" y="0"/>
                  </a:cubicBezTo>
                  <a:cubicBezTo>
                    <a:pt x="462" y="0"/>
                    <a:pt x="364" y="0"/>
                    <a:pt x="293" y="71"/>
                  </a:cubicBezTo>
                  <a:cubicBezTo>
                    <a:pt x="222" y="0"/>
                    <a:pt x="124" y="0"/>
                    <a:pt x="71" y="0"/>
                  </a:cubicBezTo>
                  <a:cubicBezTo>
                    <a:pt x="56" y="0"/>
                    <a:pt x="56" y="0"/>
                    <a:pt x="56" y="0"/>
                  </a:cubicBezTo>
                  <a:cubicBezTo>
                    <a:pt x="52" y="0"/>
                    <a:pt x="49" y="3"/>
                    <a:pt x="49" y="7"/>
                  </a:cubicBezTo>
                  <a:cubicBezTo>
                    <a:pt x="49" y="74"/>
                    <a:pt x="49" y="74"/>
                    <a:pt x="49" y="74"/>
                  </a:cubicBezTo>
                  <a:cubicBezTo>
                    <a:pt x="28" y="74"/>
                    <a:pt x="28" y="74"/>
                    <a:pt x="28" y="74"/>
                  </a:cubicBezTo>
                  <a:cubicBezTo>
                    <a:pt x="12" y="74"/>
                    <a:pt x="0" y="86"/>
                    <a:pt x="0" y="102"/>
                  </a:cubicBezTo>
                  <a:cubicBezTo>
                    <a:pt x="0" y="508"/>
                    <a:pt x="0" y="508"/>
                    <a:pt x="0" y="508"/>
                  </a:cubicBezTo>
                  <a:cubicBezTo>
                    <a:pt x="0" y="524"/>
                    <a:pt x="12" y="537"/>
                    <a:pt x="28" y="537"/>
                  </a:cubicBezTo>
                  <a:cubicBezTo>
                    <a:pt x="230" y="537"/>
                    <a:pt x="230" y="537"/>
                    <a:pt x="230" y="537"/>
                  </a:cubicBezTo>
                  <a:cubicBezTo>
                    <a:pt x="242" y="556"/>
                    <a:pt x="267" y="569"/>
                    <a:pt x="293" y="569"/>
                  </a:cubicBezTo>
                  <a:cubicBezTo>
                    <a:pt x="320" y="569"/>
                    <a:pt x="344" y="556"/>
                    <a:pt x="357" y="537"/>
                  </a:cubicBezTo>
                  <a:cubicBezTo>
                    <a:pt x="558" y="537"/>
                    <a:pt x="558" y="537"/>
                    <a:pt x="558" y="537"/>
                  </a:cubicBezTo>
                  <a:cubicBezTo>
                    <a:pt x="574" y="537"/>
                    <a:pt x="587" y="524"/>
                    <a:pt x="587" y="508"/>
                  </a:cubicBezTo>
                  <a:cubicBezTo>
                    <a:pt x="587" y="102"/>
                    <a:pt x="587" y="102"/>
                    <a:pt x="587" y="102"/>
                  </a:cubicBezTo>
                  <a:cubicBezTo>
                    <a:pt x="587" y="86"/>
                    <a:pt x="574" y="74"/>
                    <a:pt x="558" y="74"/>
                  </a:cubicBezTo>
                  <a:close/>
                  <a:moveTo>
                    <a:pt x="523" y="14"/>
                  </a:moveTo>
                  <a:cubicBezTo>
                    <a:pt x="523" y="439"/>
                    <a:pt x="523" y="439"/>
                    <a:pt x="523" y="439"/>
                  </a:cubicBezTo>
                  <a:cubicBezTo>
                    <a:pt x="516" y="439"/>
                    <a:pt x="516" y="439"/>
                    <a:pt x="516" y="439"/>
                  </a:cubicBezTo>
                  <a:cubicBezTo>
                    <a:pt x="464" y="439"/>
                    <a:pt x="370" y="439"/>
                    <a:pt x="300" y="479"/>
                  </a:cubicBezTo>
                  <a:cubicBezTo>
                    <a:pt x="300" y="83"/>
                    <a:pt x="300" y="83"/>
                    <a:pt x="300" y="83"/>
                  </a:cubicBezTo>
                  <a:cubicBezTo>
                    <a:pt x="367" y="14"/>
                    <a:pt x="463" y="14"/>
                    <a:pt x="516" y="14"/>
                  </a:cubicBezTo>
                  <a:lnTo>
                    <a:pt x="523" y="14"/>
                  </a:lnTo>
                  <a:close/>
                  <a:moveTo>
                    <a:pt x="63" y="14"/>
                  </a:moveTo>
                  <a:cubicBezTo>
                    <a:pt x="71" y="14"/>
                    <a:pt x="71" y="14"/>
                    <a:pt x="71" y="14"/>
                  </a:cubicBezTo>
                  <a:cubicBezTo>
                    <a:pt x="123" y="14"/>
                    <a:pt x="219" y="14"/>
                    <a:pt x="286" y="83"/>
                  </a:cubicBezTo>
                  <a:cubicBezTo>
                    <a:pt x="286" y="479"/>
                    <a:pt x="286" y="479"/>
                    <a:pt x="286" y="479"/>
                  </a:cubicBezTo>
                  <a:cubicBezTo>
                    <a:pt x="216" y="439"/>
                    <a:pt x="122" y="439"/>
                    <a:pt x="71" y="439"/>
                  </a:cubicBezTo>
                  <a:cubicBezTo>
                    <a:pt x="63" y="439"/>
                    <a:pt x="63" y="439"/>
                    <a:pt x="63" y="439"/>
                  </a:cubicBezTo>
                  <a:lnTo>
                    <a:pt x="63" y="14"/>
                  </a:lnTo>
                  <a:close/>
                  <a:moveTo>
                    <a:pt x="573" y="508"/>
                  </a:moveTo>
                  <a:cubicBezTo>
                    <a:pt x="573" y="516"/>
                    <a:pt x="566" y="523"/>
                    <a:pt x="558" y="523"/>
                  </a:cubicBezTo>
                  <a:cubicBezTo>
                    <a:pt x="353" y="523"/>
                    <a:pt x="353" y="523"/>
                    <a:pt x="353" y="523"/>
                  </a:cubicBezTo>
                  <a:cubicBezTo>
                    <a:pt x="350" y="523"/>
                    <a:pt x="348" y="524"/>
                    <a:pt x="346" y="526"/>
                  </a:cubicBezTo>
                  <a:cubicBezTo>
                    <a:pt x="337" y="544"/>
                    <a:pt x="316" y="555"/>
                    <a:pt x="293" y="555"/>
                  </a:cubicBezTo>
                  <a:cubicBezTo>
                    <a:pt x="270" y="555"/>
                    <a:pt x="249" y="544"/>
                    <a:pt x="240" y="526"/>
                  </a:cubicBezTo>
                  <a:cubicBezTo>
                    <a:pt x="239" y="524"/>
                    <a:pt x="236" y="523"/>
                    <a:pt x="234" y="523"/>
                  </a:cubicBezTo>
                  <a:cubicBezTo>
                    <a:pt x="28" y="523"/>
                    <a:pt x="28" y="523"/>
                    <a:pt x="28" y="523"/>
                  </a:cubicBezTo>
                  <a:cubicBezTo>
                    <a:pt x="20" y="523"/>
                    <a:pt x="14" y="516"/>
                    <a:pt x="14" y="508"/>
                  </a:cubicBezTo>
                  <a:cubicBezTo>
                    <a:pt x="14" y="102"/>
                    <a:pt x="14" y="102"/>
                    <a:pt x="14" y="102"/>
                  </a:cubicBezTo>
                  <a:cubicBezTo>
                    <a:pt x="14" y="94"/>
                    <a:pt x="20" y="88"/>
                    <a:pt x="28" y="88"/>
                  </a:cubicBezTo>
                  <a:cubicBezTo>
                    <a:pt x="49" y="88"/>
                    <a:pt x="49" y="88"/>
                    <a:pt x="49" y="88"/>
                  </a:cubicBezTo>
                  <a:cubicBezTo>
                    <a:pt x="49" y="446"/>
                    <a:pt x="49" y="446"/>
                    <a:pt x="49" y="446"/>
                  </a:cubicBezTo>
                  <a:cubicBezTo>
                    <a:pt x="49" y="450"/>
                    <a:pt x="52" y="453"/>
                    <a:pt x="56" y="453"/>
                  </a:cubicBezTo>
                  <a:cubicBezTo>
                    <a:pt x="71" y="453"/>
                    <a:pt x="71" y="453"/>
                    <a:pt x="71" y="453"/>
                  </a:cubicBezTo>
                  <a:cubicBezTo>
                    <a:pt x="123" y="453"/>
                    <a:pt x="222" y="453"/>
                    <a:pt x="289" y="498"/>
                  </a:cubicBezTo>
                  <a:cubicBezTo>
                    <a:pt x="289" y="498"/>
                    <a:pt x="289" y="498"/>
                    <a:pt x="289" y="498"/>
                  </a:cubicBezTo>
                  <a:cubicBezTo>
                    <a:pt x="290" y="498"/>
                    <a:pt x="290" y="498"/>
                    <a:pt x="290" y="498"/>
                  </a:cubicBezTo>
                  <a:cubicBezTo>
                    <a:pt x="290" y="498"/>
                    <a:pt x="290" y="498"/>
                    <a:pt x="291" y="498"/>
                  </a:cubicBezTo>
                  <a:cubicBezTo>
                    <a:pt x="291" y="498"/>
                    <a:pt x="291" y="499"/>
                    <a:pt x="291" y="499"/>
                  </a:cubicBezTo>
                  <a:cubicBezTo>
                    <a:pt x="292" y="499"/>
                    <a:pt x="292" y="499"/>
                    <a:pt x="293" y="499"/>
                  </a:cubicBezTo>
                  <a:cubicBezTo>
                    <a:pt x="294" y="499"/>
                    <a:pt x="294" y="499"/>
                    <a:pt x="295" y="499"/>
                  </a:cubicBezTo>
                  <a:cubicBezTo>
                    <a:pt x="295" y="499"/>
                    <a:pt x="295" y="498"/>
                    <a:pt x="296" y="498"/>
                  </a:cubicBezTo>
                  <a:cubicBezTo>
                    <a:pt x="296" y="498"/>
                    <a:pt x="296" y="498"/>
                    <a:pt x="296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297" y="498"/>
                    <a:pt x="297" y="498"/>
                    <a:pt x="297" y="498"/>
                  </a:cubicBezTo>
                  <a:cubicBezTo>
                    <a:pt x="364" y="453"/>
                    <a:pt x="463" y="453"/>
                    <a:pt x="516" y="453"/>
                  </a:cubicBezTo>
                  <a:cubicBezTo>
                    <a:pt x="530" y="453"/>
                    <a:pt x="530" y="453"/>
                    <a:pt x="530" y="453"/>
                  </a:cubicBezTo>
                  <a:cubicBezTo>
                    <a:pt x="534" y="453"/>
                    <a:pt x="537" y="450"/>
                    <a:pt x="537" y="446"/>
                  </a:cubicBezTo>
                  <a:cubicBezTo>
                    <a:pt x="537" y="88"/>
                    <a:pt x="537" y="88"/>
                    <a:pt x="537" y="88"/>
                  </a:cubicBezTo>
                  <a:cubicBezTo>
                    <a:pt x="558" y="88"/>
                    <a:pt x="558" y="88"/>
                    <a:pt x="558" y="88"/>
                  </a:cubicBezTo>
                  <a:cubicBezTo>
                    <a:pt x="566" y="88"/>
                    <a:pt x="573" y="94"/>
                    <a:pt x="573" y="102"/>
                  </a:cubicBezTo>
                  <a:lnTo>
                    <a:pt x="573" y="508"/>
                  </a:ln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vert="horz" wrap="square" lIns="43196" tIns="21598" rIns="43196" bIns="21598" numCol="1" anchor="t" anchorCtr="0" compatLnSpc="1">
              <a:prstTxWarp prst="textNoShape">
                <a:avLst/>
              </a:prstTxWarp>
            </a:bodyPr>
            <a:lstStyle/>
            <a:p>
              <a:pPr defTabSz="575936"/>
              <a:endParaRPr lang="en-US">
                <a:solidFill>
                  <a:srgbClr val="FFFFFF"/>
                </a:solidFill>
                <a:latin typeface="Open Sans Light"/>
              </a:endParaRPr>
            </a:p>
          </p:txBody>
        </p:sp>
      </p:grpSp>
      <p:sp>
        <p:nvSpPr>
          <p:cNvPr id="26" name="Freeform 42"/>
          <p:cNvSpPr>
            <a:spLocks noEditPoints="1"/>
          </p:cNvSpPr>
          <p:nvPr/>
        </p:nvSpPr>
        <p:spPr bwMode="auto">
          <a:xfrm>
            <a:off x="9552384" y="1844824"/>
            <a:ext cx="1056117" cy="792088"/>
          </a:xfrm>
          <a:custGeom>
            <a:avLst/>
            <a:gdLst>
              <a:gd name="T0" fmla="*/ 122 w 419"/>
              <a:gd name="T1" fmla="*/ 141 h 491"/>
              <a:gd name="T2" fmla="*/ 156 w 419"/>
              <a:gd name="T3" fmla="*/ 239 h 491"/>
              <a:gd name="T4" fmla="*/ 169 w 419"/>
              <a:gd name="T5" fmla="*/ 276 h 491"/>
              <a:gd name="T6" fmla="*/ 194 w 419"/>
              <a:gd name="T7" fmla="*/ 293 h 491"/>
              <a:gd name="T8" fmla="*/ 220 w 419"/>
              <a:gd name="T9" fmla="*/ 276 h 491"/>
              <a:gd name="T10" fmla="*/ 233 w 419"/>
              <a:gd name="T11" fmla="*/ 239 h 491"/>
              <a:gd name="T12" fmla="*/ 266 w 419"/>
              <a:gd name="T13" fmla="*/ 141 h 491"/>
              <a:gd name="T14" fmla="*/ 194 w 419"/>
              <a:gd name="T15" fmla="*/ 283 h 491"/>
              <a:gd name="T16" fmla="*/ 207 w 419"/>
              <a:gd name="T17" fmla="*/ 276 h 491"/>
              <a:gd name="T18" fmla="*/ 223 w 419"/>
              <a:gd name="T19" fmla="*/ 263 h 491"/>
              <a:gd name="T20" fmla="*/ 169 w 419"/>
              <a:gd name="T21" fmla="*/ 266 h 491"/>
              <a:gd name="T22" fmla="*/ 165 w 419"/>
              <a:gd name="T23" fmla="*/ 244 h 491"/>
              <a:gd name="T24" fmla="*/ 223 w 419"/>
              <a:gd name="T25" fmla="*/ 263 h 491"/>
              <a:gd name="T26" fmla="*/ 223 w 419"/>
              <a:gd name="T27" fmla="*/ 235 h 491"/>
              <a:gd name="T28" fmla="*/ 199 w 419"/>
              <a:gd name="T29" fmla="*/ 168 h 491"/>
              <a:gd name="T30" fmla="*/ 221 w 419"/>
              <a:gd name="T31" fmla="*/ 134 h 491"/>
              <a:gd name="T32" fmla="*/ 194 w 419"/>
              <a:gd name="T33" fmla="*/ 159 h 491"/>
              <a:gd name="T34" fmla="*/ 168 w 419"/>
              <a:gd name="T35" fmla="*/ 134 h 491"/>
              <a:gd name="T36" fmla="*/ 190 w 419"/>
              <a:gd name="T37" fmla="*/ 168 h 491"/>
              <a:gd name="T38" fmla="*/ 165 w 419"/>
              <a:gd name="T39" fmla="*/ 235 h 491"/>
              <a:gd name="T40" fmla="*/ 132 w 419"/>
              <a:gd name="T41" fmla="*/ 141 h 491"/>
              <a:gd name="T42" fmla="*/ 257 w 419"/>
              <a:gd name="T43" fmla="*/ 141 h 491"/>
              <a:gd name="T44" fmla="*/ 407 w 419"/>
              <a:gd name="T45" fmla="*/ 250 h 491"/>
              <a:gd name="T46" fmla="*/ 374 w 419"/>
              <a:gd name="T47" fmla="*/ 183 h 491"/>
              <a:gd name="T48" fmla="*/ 374 w 419"/>
              <a:gd name="T49" fmla="*/ 118 h 491"/>
              <a:gd name="T50" fmla="*/ 193 w 419"/>
              <a:gd name="T51" fmla="*/ 0 h 491"/>
              <a:gd name="T52" fmla="*/ 61 w 419"/>
              <a:gd name="T53" fmla="*/ 288 h 491"/>
              <a:gd name="T54" fmla="*/ 72 w 419"/>
              <a:gd name="T55" fmla="*/ 454 h 491"/>
              <a:gd name="T56" fmla="*/ 197 w 419"/>
              <a:gd name="T57" fmla="*/ 491 h 491"/>
              <a:gd name="T58" fmla="*/ 259 w 419"/>
              <a:gd name="T59" fmla="*/ 480 h 491"/>
              <a:gd name="T60" fmla="*/ 345 w 419"/>
              <a:gd name="T61" fmla="*/ 413 h 491"/>
              <a:gd name="T62" fmla="*/ 378 w 419"/>
              <a:gd name="T63" fmla="*/ 391 h 491"/>
              <a:gd name="T64" fmla="*/ 378 w 419"/>
              <a:gd name="T65" fmla="*/ 360 h 491"/>
              <a:gd name="T66" fmla="*/ 388 w 419"/>
              <a:gd name="T67" fmla="*/ 339 h 491"/>
              <a:gd name="T68" fmla="*/ 394 w 419"/>
              <a:gd name="T69" fmla="*/ 319 h 491"/>
              <a:gd name="T70" fmla="*/ 390 w 419"/>
              <a:gd name="T71" fmla="*/ 304 h 491"/>
              <a:gd name="T72" fmla="*/ 409 w 419"/>
              <a:gd name="T73" fmla="*/ 289 h 491"/>
              <a:gd name="T74" fmla="*/ 407 w 419"/>
              <a:gd name="T75" fmla="*/ 250 h 491"/>
              <a:gd name="T76" fmla="*/ 385 w 419"/>
              <a:gd name="T77" fmla="*/ 286 h 491"/>
              <a:gd name="T78" fmla="*/ 380 w 419"/>
              <a:gd name="T79" fmla="*/ 307 h 491"/>
              <a:gd name="T80" fmla="*/ 385 w 419"/>
              <a:gd name="T81" fmla="*/ 317 h 491"/>
              <a:gd name="T82" fmla="*/ 376 w 419"/>
              <a:gd name="T83" fmla="*/ 331 h 491"/>
              <a:gd name="T84" fmla="*/ 375 w 419"/>
              <a:gd name="T85" fmla="*/ 344 h 491"/>
              <a:gd name="T86" fmla="*/ 369 w 419"/>
              <a:gd name="T87" fmla="*/ 365 h 491"/>
              <a:gd name="T88" fmla="*/ 347 w 419"/>
              <a:gd name="T89" fmla="*/ 404 h 491"/>
              <a:gd name="T90" fmla="*/ 261 w 419"/>
              <a:gd name="T91" fmla="*/ 386 h 491"/>
              <a:gd name="T92" fmla="*/ 250 w 419"/>
              <a:gd name="T93" fmla="*/ 476 h 491"/>
              <a:gd name="T94" fmla="*/ 89 w 419"/>
              <a:gd name="T95" fmla="*/ 307 h 491"/>
              <a:gd name="T96" fmla="*/ 9 w 419"/>
              <a:gd name="T97" fmla="*/ 167 h 491"/>
              <a:gd name="T98" fmla="*/ 193 w 419"/>
              <a:gd name="T99" fmla="*/ 9 h 491"/>
              <a:gd name="T100" fmla="*/ 365 w 419"/>
              <a:gd name="T101" fmla="*/ 120 h 491"/>
              <a:gd name="T102" fmla="*/ 365 w 419"/>
              <a:gd name="T103" fmla="*/ 180 h 491"/>
              <a:gd name="T104" fmla="*/ 399 w 419"/>
              <a:gd name="T105" fmla="*/ 255 h 491"/>
              <a:gd name="T106" fmla="*/ 405 w 419"/>
              <a:gd name="T107" fmla="*/ 281 h 4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19" h="491">
                <a:moveTo>
                  <a:pt x="194" y="69"/>
                </a:moveTo>
                <a:cubicBezTo>
                  <a:pt x="155" y="69"/>
                  <a:pt x="122" y="101"/>
                  <a:pt x="122" y="141"/>
                </a:cubicBezTo>
                <a:cubicBezTo>
                  <a:pt x="122" y="161"/>
                  <a:pt x="130" y="180"/>
                  <a:pt x="144" y="195"/>
                </a:cubicBezTo>
                <a:cubicBezTo>
                  <a:pt x="148" y="199"/>
                  <a:pt x="156" y="210"/>
                  <a:pt x="156" y="239"/>
                </a:cubicBezTo>
                <a:cubicBezTo>
                  <a:pt x="156" y="263"/>
                  <a:pt x="156" y="263"/>
                  <a:pt x="156" y="263"/>
                </a:cubicBezTo>
                <a:cubicBezTo>
                  <a:pt x="156" y="270"/>
                  <a:pt x="162" y="276"/>
                  <a:pt x="169" y="276"/>
                </a:cubicBezTo>
                <a:cubicBezTo>
                  <a:pt x="172" y="276"/>
                  <a:pt x="172" y="276"/>
                  <a:pt x="172" y="276"/>
                </a:cubicBezTo>
                <a:cubicBezTo>
                  <a:pt x="174" y="285"/>
                  <a:pt x="183" y="293"/>
                  <a:pt x="194" y="293"/>
                </a:cubicBezTo>
                <a:cubicBezTo>
                  <a:pt x="205" y="293"/>
                  <a:pt x="214" y="285"/>
                  <a:pt x="217" y="276"/>
                </a:cubicBezTo>
                <a:cubicBezTo>
                  <a:pt x="220" y="276"/>
                  <a:pt x="220" y="276"/>
                  <a:pt x="220" y="276"/>
                </a:cubicBezTo>
                <a:cubicBezTo>
                  <a:pt x="227" y="276"/>
                  <a:pt x="233" y="270"/>
                  <a:pt x="233" y="263"/>
                </a:cubicBezTo>
                <a:cubicBezTo>
                  <a:pt x="233" y="239"/>
                  <a:pt x="233" y="239"/>
                  <a:pt x="233" y="239"/>
                </a:cubicBezTo>
                <a:cubicBezTo>
                  <a:pt x="233" y="210"/>
                  <a:pt x="241" y="199"/>
                  <a:pt x="244" y="195"/>
                </a:cubicBezTo>
                <a:cubicBezTo>
                  <a:pt x="258" y="180"/>
                  <a:pt x="266" y="161"/>
                  <a:pt x="266" y="141"/>
                </a:cubicBezTo>
                <a:cubicBezTo>
                  <a:pt x="266" y="101"/>
                  <a:pt x="234" y="69"/>
                  <a:pt x="194" y="69"/>
                </a:cubicBezTo>
                <a:close/>
                <a:moveTo>
                  <a:pt x="194" y="283"/>
                </a:moveTo>
                <a:cubicBezTo>
                  <a:pt x="189" y="283"/>
                  <a:pt x="184" y="280"/>
                  <a:pt x="182" y="276"/>
                </a:cubicBezTo>
                <a:cubicBezTo>
                  <a:pt x="207" y="276"/>
                  <a:pt x="207" y="276"/>
                  <a:pt x="207" y="276"/>
                </a:cubicBezTo>
                <a:cubicBezTo>
                  <a:pt x="205" y="280"/>
                  <a:pt x="200" y="283"/>
                  <a:pt x="194" y="283"/>
                </a:cubicBezTo>
                <a:close/>
                <a:moveTo>
                  <a:pt x="223" y="263"/>
                </a:moveTo>
                <a:cubicBezTo>
                  <a:pt x="223" y="265"/>
                  <a:pt x="222" y="266"/>
                  <a:pt x="220" y="266"/>
                </a:cubicBezTo>
                <a:cubicBezTo>
                  <a:pt x="169" y="266"/>
                  <a:pt x="169" y="266"/>
                  <a:pt x="169" y="266"/>
                </a:cubicBezTo>
                <a:cubicBezTo>
                  <a:pt x="167" y="266"/>
                  <a:pt x="165" y="265"/>
                  <a:pt x="165" y="263"/>
                </a:cubicBezTo>
                <a:cubicBezTo>
                  <a:pt x="165" y="244"/>
                  <a:pt x="165" y="244"/>
                  <a:pt x="165" y="244"/>
                </a:cubicBezTo>
                <a:cubicBezTo>
                  <a:pt x="223" y="244"/>
                  <a:pt x="223" y="244"/>
                  <a:pt x="223" y="244"/>
                </a:cubicBezTo>
                <a:lnTo>
                  <a:pt x="223" y="263"/>
                </a:lnTo>
                <a:close/>
                <a:moveTo>
                  <a:pt x="237" y="188"/>
                </a:moveTo>
                <a:cubicBezTo>
                  <a:pt x="232" y="194"/>
                  <a:pt x="224" y="207"/>
                  <a:pt x="223" y="235"/>
                </a:cubicBezTo>
                <a:cubicBezTo>
                  <a:pt x="199" y="235"/>
                  <a:pt x="199" y="235"/>
                  <a:pt x="199" y="235"/>
                </a:cubicBezTo>
                <a:cubicBezTo>
                  <a:pt x="199" y="168"/>
                  <a:pt x="199" y="168"/>
                  <a:pt x="199" y="168"/>
                </a:cubicBezTo>
                <a:cubicBezTo>
                  <a:pt x="218" y="165"/>
                  <a:pt x="224" y="141"/>
                  <a:pt x="224" y="140"/>
                </a:cubicBezTo>
                <a:cubicBezTo>
                  <a:pt x="225" y="137"/>
                  <a:pt x="223" y="135"/>
                  <a:pt x="221" y="134"/>
                </a:cubicBezTo>
                <a:cubicBezTo>
                  <a:pt x="218" y="133"/>
                  <a:pt x="216" y="135"/>
                  <a:pt x="215" y="137"/>
                </a:cubicBezTo>
                <a:cubicBezTo>
                  <a:pt x="215" y="138"/>
                  <a:pt x="210" y="159"/>
                  <a:pt x="194" y="159"/>
                </a:cubicBezTo>
                <a:cubicBezTo>
                  <a:pt x="179" y="159"/>
                  <a:pt x="173" y="138"/>
                  <a:pt x="173" y="137"/>
                </a:cubicBezTo>
                <a:cubicBezTo>
                  <a:pt x="173" y="135"/>
                  <a:pt x="170" y="133"/>
                  <a:pt x="168" y="134"/>
                </a:cubicBezTo>
                <a:cubicBezTo>
                  <a:pt x="165" y="135"/>
                  <a:pt x="164" y="137"/>
                  <a:pt x="164" y="140"/>
                </a:cubicBezTo>
                <a:cubicBezTo>
                  <a:pt x="165" y="141"/>
                  <a:pt x="170" y="165"/>
                  <a:pt x="190" y="168"/>
                </a:cubicBezTo>
                <a:cubicBezTo>
                  <a:pt x="190" y="235"/>
                  <a:pt x="190" y="235"/>
                  <a:pt x="190" y="235"/>
                </a:cubicBezTo>
                <a:cubicBezTo>
                  <a:pt x="165" y="235"/>
                  <a:pt x="165" y="235"/>
                  <a:pt x="165" y="235"/>
                </a:cubicBezTo>
                <a:cubicBezTo>
                  <a:pt x="164" y="207"/>
                  <a:pt x="156" y="194"/>
                  <a:pt x="151" y="188"/>
                </a:cubicBezTo>
                <a:cubicBezTo>
                  <a:pt x="139" y="176"/>
                  <a:pt x="132" y="158"/>
                  <a:pt x="132" y="141"/>
                </a:cubicBezTo>
                <a:cubicBezTo>
                  <a:pt x="132" y="107"/>
                  <a:pt x="160" y="79"/>
                  <a:pt x="194" y="79"/>
                </a:cubicBezTo>
                <a:cubicBezTo>
                  <a:pt x="229" y="79"/>
                  <a:pt x="257" y="107"/>
                  <a:pt x="257" y="141"/>
                </a:cubicBezTo>
                <a:cubicBezTo>
                  <a:pt x="257" y="158"/>
                  <a:pt x="250" y="176"/>
                  <a:pt x="237" y="188"/>
                </a:cubicBezTo>
                <a:close/>
                <a:moveTo>
                  <a:pt x="407" y="250"/>
                </a:moveTo>
                <a:cubicBezTo>
                  <a:pt x="395" y="232"/>
                  <a:pt x="374" y="197"/>
                  <a:pt x="372" y="188"/>
                </a:cubicBezTo>
                <a:cubicBezTo>
                  <a:pt x="373" y="187"/>
                  <a:pt x="373" y="185"/>
                  <a:pt x="374" y="183"/>
                </a:cubicBezTo>
                <a:cubicBezTo>
                  <a:pt x="376" y="176"/>
                  <a:pt x="379" y="166"/>
                  <a:pt x="379" y="158"/>
                </a:cubicBezTo>
                <a:cubicBezTo>
                  <a:pt x="379" y="146"/>
                  <a:pt x="377" y="129"/>
                  <a:pt x="374" y="118"/>
                </a:cubicBezTo>
                <a:cubicBezTo>
                  <a:pt x="373" y="112"/>
                  <a:pt x="364" y="83"/>
                  <a:pt x="338" y="55"/>
                </a:cubicBezTo>
                <a:cubicBezTo>
                  <a:pt x="303" y="18"/>
                  <a:pt x="255" y="0"/>
                  <a:pt x="193" y="0"/>
                </a:cubicBezTo>
                <a:cubicBezTo>
                  <a:pt x="65" y="0"/>
                  <a:pt x="0" y="56"/>
                  <a:pt x="0" y="167"/>
                </a:cubicBezTo>
                <a:cubicBezTo>
                  <a:pt x="0" y="231"/>
                  <a:pt x="37" y="266"/>
                  <a:pt x="61" y="288"/>
                </a:cubicBezTo>
                <a:cubicBezTo>
                  <a:pt x="70" y="297"/>
                  <a:pt x="78" y="304"/>
                  <a:pt x="80" y="310"/>
                </a:cubicBezTo>
                <a:cubicBezTo>
                  <a:pt x="97" y="376"/>
                  <a:pt x="82" y="429"/>
                  <a:pt x="72" y="454"/>
                </a:cubicBezTo>
                <a:cubicBezTo>
                  <a:pt x="71" y="456"/>
                  <a:pt x="72" y="459"/>
                  <a:pt x="74" y="460"/>
                </a:cubicBezTo>
                <a:cubicBezTo>
                  <a:pt x="112" y="480"/>
                  <a:pt x="154" y="491"/>
                  <a:pt x="197" y="491"/>
                </a:cubicBezTo>
                <a:cubicBezTo>
                  <a:pt x="217" y="491"/>
                  <a:pt x="236" y="489"/>
                  <a:pt x="256" y="484"/>
                </a:cubicBezTo>
                <a:cubicBezTo>
                  <a:pt x="258" y="484"/>
                  <a:pt x="259" y="482"/>
                  <a:pt x="259" y="480"/>
                </a:cubicBezTo>
                <a:cubicBezTo>
                  <a:pt x="259" y="438"/>
                  <a:pt x="260" y="406"/>
                  <a:pt x="262" y="396"/>
                </a:cubicBezTo>
                <a:cubicBezTo>
                  <a:pt x="280" y="401"/>
                  <a:pt x="335" y="413"/>
                  <a:pt x="345" y="413"/>
                </a:cubicBezTo>
                <a:cubicBezTo>
                  <a:pt x="346" y="413"/>
                  <a:pt x="347" y="413"/>
                  <a:pt x="347" y="413"/>
                </a:cubicBezTo>
                <a:cubicBezTo>
                  <a:pt x="355" y="413"/>
                  <a:pt x="374" y="413"/>
                  <a:pt x="378" y="391"/>
                </a:cubicBezTo>
                <a:cubicBezTo>
                  <a:pt x="381" y="380"/>
                  <a:pt x="380" y="370"/>
                  <a:pt x="379" y="364"/>
                </a:cubicBezTo>
                <a:cubicBezTo>
                  <a:pt x="379" y="362"/>
                  <a:pt x="378" y="360"/>
                  <a:pt x="378" y="360"/>
                </a:cubicBezTo>
                <a:cubicBezTo>
                  <a:pt x="379" y="356"/>
                  <a:pt x="382" y="352"/>
                  <a:pt x="384" y="348"/>
                </a:cubicBezTo>
                <a:cubicBezTo>
                  <a:pt x="386" y="344"/>
                  <a:pt x="387" y="342"/>
                  <a:pt x="388" y="339"/>
                </a:cubicBezTo>
                <a:cubicBezTo>
                  <a:pt x="388" y="337"/>
                  <a:pt x="387" y="333"/>
                  <a:pt x="386" y="330"/>
                </a:cubicBezTo>
                <a:cubicBezTo>
                  <a:pt x="389" y="327"/>
                  <a:pt x="393" y="323"/>
                  <a:pt x="394" y="319"/>
                </a:cubicBezTo>
                <a:cubicBezTo>
                  <a:pt x="394" y="315"/>
                  <a:pt x="392" y="310"/>
                  <a:pt x="390" y="305"/>
                </a:cubicBezTo>
                <a:cubicBezTo>
                  <a:pt x="390" y="305"/>
                  <a:pt x="390" y="305"/>
                  <a:pt x="390" y="304"/>
                </a:cubicBezTo>
                <a:cubicBezTo>
                  <a:pt x="390" y="303"/>
                  <a:pt x="390" y="299"/>
                  <a:pt x="390" y="294"/>
                </a:cubicBezTo>
                <a:cubicBezTo>
                  <a:pt x="396" y="293"/>
                  <a:pt x="406" y="291"/>
                  <a:pt x="409" y="289"/>
                </a:cubicBezTo>
                <a:cubicBezTo>
                  <a:pt x="415" y="286"/>
                  <a:pt x="419" y="277"/>
                  <a:pt x="419" y="272"/>
                </a:cubicBezTo>
                <a:cubicBezTo>
                  <a:pt x="419" y="270"/>
                  <a:pt x="418" y="270"/>
                  <a:pt x="407" y="250"/>
                </a:cubicBezTo>
                <a:close/>
                <a:moveTo>
                  <a:pt x="405" y="281"/>
                </a:moveTo>
                <a:cubicBezTo>
                  <a:pt x="403" y="282"/>
                  <a:pt x="393" y="284"/>
                  <a:pt x="385" y="286"/>
                </a:cubicBezTo>
                <a:cubicBezTo>
                  <a:pt x="383" y="286"/>
                  <a:pt x="381" y="288"/>
                  <a:pt x="381" y="290"/>
                </a:cubicBezTo>
                <a:cubicBezTo>
                  <a:pt x="380" y="305"/>
                  <a:pt x="380" y="306"/>
                  <a:pt x="380" y="307"/>
                </a:cubicBezTo>
                <a:cubicBezTo>
                  <a:pt x="381" y="308"/>
                  <a:pt x="381" y="308"/>
                  <a:pt x="382" y="310"/>
                </a:cubicBezTo>
                <a:cubicBezTo>
                  <a:pt x="384" y="314"/>
                  <a:pt x="385" y="316"/>
                  <a:pt x="385" y="317"/>
                </a:cubicBezTo>
                <a:cubicBezTo>
                  <a:pt x="384" y="319"/>
                  <a:pt x="381" y="322"/>
                  <a:pt x="377" y="325"/>
                </a:cubicBezTo>
                <a:cubicBezTo>
                  <a:pt x="376" y="326"/>
                  <a:pt x="375" y="329"/>
                  <a:pt x="376" y="331"/>
                </a:cubicBezTo>
                <a:cubicBezTo>
                  <a:pt x="377" y="334"/>
                  <a:pt x="378" y="337"/>
                  <a:pt x="378" y="338"/>
                </a:cubicBezTo>
                <a:cubicBezTo>
                  <a:pt x="378" y="339"/>
                  <a:pt x="377" y="342"/>
                  <a:pt x="375" y="344"/>
                </a:cubicBezTo>
                <a:cubicBezTo>
                  <a:pt x="373" y="348"/>
                  <a:pt x="371" y="353"/>
                  <a:pt x="369" y="357"/>
                </a:cubicBezTo>
                <a:cubicBezTo>
                  <a:pt x="369" y="359"/>
                  <a:pt x="369" y="362"/>
                  <a:pt x="369" y="365"/>
                </a:cubicBezTo>
                <a:cubicBezTo>
                  <a:pt x="370" y="371"/>
                  <a:pt x="371" y="379"/>
                  <a:pt x="369" y="389"/>
                </a:cubicBezTo>
                <a:cubicBezTo>
                  <a:pt x="367" y="401"/>
                  <a:pt x="359" y="404"/>
                  <a:pt x="347" y="404"/>
                </a:cubicBezTo>
                <a:cubicBezTo>
                  <a:pt x="347" y="404"/>
                  <a:pt x="346" y="404"/>
                  <a:pt x="345" y="404"/>
                </a:cubicBezTo>
                <a:cubicBezTo>
                  <a:pt x="335" y="403"/>
                  <a:pt x="271" y="389"/>
                  <a:pt x="261" y="386"/>
                </a:cubicBezTo>
                <a:cubicBezTo>
                  <a:pt x="259" y="386"/>
                  <a:pt x="257" y="386"/>
                  <a:pt x="256" y="387"/>
                </a:cubicBezTo>
                <a:cubicBezTo>
                  <a:pt x="250" y="394"/>
                  <a:pt x="249" y="449"/>
                  <a:pt x="250" y="476"/>
                </a:cubicBezTo>
                <a:cubicBezTo>
                  <a:pt x="193" y="488"/>
                  <a:pt x="133" y="480"/>
                  <a:pt x="83" y="454"/>
                </a:cubicBezTo>
                <a:cubicBezTo>
                  <a:pt x="93" y="426"/>
                  <a:pt x="105" y="373"/>
                  <a:pt x="89" y="307"/>
                </a:cubicBezTo>
                <a:cubicBezTo>
                  <a:pt x="87" y="299"/>
                  <a:pt x="79" y="292"/>
                  <a:pt x="68" y="282"/>
                </a:cubicBezTo>
                <a:cubicBezTo>
                  <a:pt x="44" y="260"/>
                  <a:pt x="9" y="227"/>
                  <a:pt x="9" y="167"/>
                </a:cubicBezTo>
                <a:cubicBezTo>
                  <a:pt x="9" y="119"/>
                  <a:pt x="22" y="82"/>
                  <a:pt x="47" y="56"/>
                </a:cubicBezTo>
                <a:cubicBezTo>
                  <a:pt x="78" y="25"/>
                  <a:pt x="127" y="9"/>
                  <a:pt x="193" y="9"/>
                </a:cubicBezTo>
                <a:cubicBezTo>
                  <a:pt x="252" y="9"/>
                  <a:pt x="298" y="27"/>
                  <a:pt x="331" y="61"/>
                </a:cubicBezTo>
                <a:cubicBezTo>
                  <a:pt x="357" y="88"/>
                  <a:pt x="364" y="117"/>
                  <a:pt x="365" y="120"/>
                </a:cubicBezTo>
                <a:cubicBezTo>
                  <a:pt x="367" y="130"/>
                  <a:pt x="370" y="147"/>
                  <a:pt x="370" y="158"/>
                </a:cubicBezTo>
                <a:cubicBezTo>
                  <a:pt x="370" y="165"/>
                  <a:pt x="367" y="174"/>
                  <a:pt x="365" y="180"/>
                </a:cubicBezTo>
                <a:cubicBezTo>
                  <a:pt x="363" y="185"/>
                  <a:pt x="363" y="187"/>
                  <a:pt x="363" y="189"/>
                </a:cubicBezTo>
                <a:cubicBezTo>
                  <a:pt x="364" y="198"/>
                  <a:pt x="380" y="224"/>
                  <a:pt x="399" y="255"/>
                </a:cubicBezTo>
                <a:cubicBezTo>
                  <a:pt x="403" y="263"/>
                  <a:pt x="408" y="271"/>
                  <a:pt x="409" y="273"/>
                </a:cubicBezTo>
                <a:cubicBezTo>
                  <a:pt x="409" y="275"/>
                  <a:pt x="406" y="280"/>
                  <a:pt x="405" y="281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sp>
        <p:nvSpPr>
          <p:cNvPr id="27" name="Freeform 116"/>
          <p:cNvSpPr>
            <a:spLocks noEditPoints="1"/>
          </p:cNvSpPr>
          <p:nvPr/>
        </p:nvSpPr>
        <p:spPr bwMode="auto">
          <a:xfrm>
            <a:off x="5591944" y="1412776"/>
            <a:ext cx="1056117" cy="576064"/>
          </a:xfrm>
          <a:custGeom>
            <a:avLst/>
            <a:gdLst>
              <a:gd name="T0" fmla="*/ 566 w 641"/>
              <a:gd name="T1" fmla="*/ 533 h 653"/>
              <a:gd name="T2" fmla="*/ 525 w 641"/>
              <a:gd name="T3" fmla="*/ 323 h 653"/>
              <a:gd name="T4" fmla="*/ 439 w 641"/>
              <a:gd name="T5" fmla="*/ 267 h 653"/>
              <a:gd name="T6" fmla="*/ 381 w 641"/>
              <a:gd name="T7" fmla="*/ 61 h 653"/>
              <a:gd name="T8" fmla="*/ 259 w 641"/>
              <a:gd name="T9" fmla="*/ 61 h 653"/>
              <a:gd name="T10" fmla="*/ 202 w 641"/>
              <a:gd name="T11" fmla="*/ 267 h 653"/>
              <a:gd name="T12" fmla="*/ 115 w 641"/>
              <a:gd name="T13" fmla="*/ 323 h 653"/>
              <a:gd name="T14" fmla="*/ 74 w 641"/>
              <a:gd name="T15" fmla="*/ 533 h 653"/>
              <a:gd name="T16" fmla="*/ 0 w 641"/>
              <a:gd name="T17" fmla="*/ 592 h 653"/>
              <a:gd name="T18" fmla="*/ 122 w 641"/>
              <a:gd name="T19" fmla="*/ 592 h 653"/>
              <a:gd name="T20" fmla="*/ 162 w 641"/>
              <a:gd name="T21" fmla="*/ 382 h 653"/>
              <a:gd name="T22" fmla="*/ 188 w 641"/>
              <a:gd name="T23" fmla="*/ 382 h 653"/>
              <a:gd name="T24" fmla="*/ 173 w 641"/>
              <a:gd name="T25" fmla="*/ 592 h 653"/>
              <a:gd name="T26" fmla="*/ 295 w 641"/>
              <a:gd name="T27" fmla="*/ 592 h 653"/>
              <a:gd name="T28" fmla="*/ 233 w 641"/>
              <a:gd name="T29" fmla="*/ 531 h 653"/>
              <a:gd name="T30" fmla="*/ 237 w 641"/>
              <a:gd name="T31" fmla="*/ 323 h 653"/>
              <a:gd name="T32" fmla="*/ 294 w 641"/>
              <a:gd name="T33" fmla="*/ 116 h 653"/>
              <a:gd name="T34" fmla="*/ 346 w 641"/>
              <a:gd name="T35" fmla="*/ 116 h 653"/>
              <a:gd name="T36" fmla="*/ 404 w 641"/>
              <a:gd name="T37" fmla="*/ 323 h 653"/>
              <a:gd name="T38" fmla="*/ 408 w 641"/>
              <a:gd name="T39" fmla="*/ 531 h 653"/>
              <a:gd name="T40" fmla="*/ 346 w 641"/>
              <a:gd name="T41" fmla="*/ 592 h 653"/>
              <a:gd name="T42" fmla="*/ 468 w 641"/>
              <a:gd name="T43" fmla="*/ 592 h 653"/>
              <a:gd name="T44" fmla="*/ 452 w 641"/>
              <a:gd name="T45" fmla="*/ 382 h 653"/>
              <a:gd name="T46" fmla="*/ 478 w 641"/>
              <a:gd name="T47" fmla="*/ 382 h 653"/>
              <a:gd name="T48" fmla="*/ 519 w 641"/>
              <a:gd name="T49" fmla="*/ 592 h 653"/>
              <a:gd name="T50" fmla="*/ 641 w 641"/>
              <a:gd name="T51" fmla="*/ 592 h 653"/>
              <a:gd name="T52" fmla="*/ 108 w 641"/>
              <a:gd name="T53" fmla="*/ 592 h 653"/>
              <a:gd name="T54" fmla="*/ 14 w 641"/>
              <a:gd name="T55" fmla="*/ 592 h 653"/>
              <a:gd name="T56" fmla="*/ 108 w 641"/>
              <a:gd name="T57" fmla="*/ 592 h 653"/>
              <a:gd name="T58" fmla="*/ 234 w 641"/>
              <a:gd name="T59" fmla="*/ 639 h 653"/>
              <a:gd name="T60" fmla="*/ 234 w 641"/>
              <a:gd name="T61" fmla="*/ 545 h 653"/>
              <a:gd name="T62" fmla="*/ 223 w 641"/>
              <a:gd name="T63" fmla="*/ 323 h 653"/>
              <a:gd name="T64" fmla="*/ 129 w 641"/>
              <a:gd name="T65" fmla="*/ 323 h 653"/>
              <a:gd name="T66" fmla="*/ 223 w 641"/>
              <a:gd name="T67" fmla="*/ 323 h 653"/>
              <a:gd name="T68" fmla="*/ 320 w 641"/>
              <a:gd name="T69" fmla="*/ 14 h 653"/>
              <a:gd name="T70" fmla="*/ 320 w 641"/>
              <a:gd name="T71" fmla="*/ 108 h 653"/>
              <a:gd name="T72" fmla="*/ 454 w 641"/>
              <a:gd name="T73" fmla="*/ 592 h 653"/>
              <a:gd name="T74" fmla="*/ 360 w 641"/>
              <a:gd name="T75" fmla="*/ 592 h 653"/>
              <a:gd name="T76" fmla="*/ 454 w 641"/>
              <a:gd name="T77" fmla="*/ 592 h 653"/>
              <a:gd name="T78" fmla="*/ 464 w 641"/>
              <a:gd name="T79" fmla="*/ 276 h 653"/>
              <a:gd name="T80" fmla="*/ 464 w 641"/>
              <a:gd name="T81" fmla="*/ 369 h 653"/>
              <a:gd name="T82" fmla="*/ 580 w 641"/>
              <a:gd name="T83" fmla="*/ 639 h 653"/>
              <a:gd name="T84" fmla="*/ 580 w 641"/>
              <a:gd name="T85" fmla="*/ 545 h 653"/>
              <a:gd name="T86" fmla="*/ 580 w 641"/>
              <a:gd name="T87" fmla="*/ 639 h 6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41" h="653">
                <a:moveTo>
                  <a:pt x="580" y="531"/>
                </a:moveTo>
                <a:cubicBezTo>
                  <a:pt x="575" y="531"/>
                  <a:pt x="571" y="532"/>
                  <a:pt x="566" y="533"/>
                </a:cubicBezTo>
                <a:cubicBezTo>
                  <a:pt x="491" y="377"/>
                  <a:pt x="491" y="377"/>
                  <a:pt x="491" y="377"/>
                </a:cubicBezTo>
                <a:cubicBezTo>
                  <a:pt x="511" y="367"/>
                  <a:pt x="525" y="346"/>
                  <a:pt x="525" y="323"/>
                </a:cubicBezTo>
                <a:cubicBezTo>
                  <a:pt x="525" y="289"/>
                  <a:pt x="498" y="262"/>
                  <a:pt x="464" y="262"/>
                </a:cubicBezTo>
                <a:cubicBezTo>
                  <a:pt x="455" y="262"/>
                  <a:pt x="447" y="264"/>
                  <a:pt x="439" y="267"/>
                </a:cubicBezTo>
                <a:cubicBezTo>
                  <a:pt x="358" y="109"/>
                  <a:pt x="358" y="109"/>
                  <a:pt x="358" y="109"/>
                </a:cubicBezTo>
                <a:cubicBezTo>
                  <a:pt x="372" y="97"/>
                  <a:pt x="381" y="80"/>
                  <a:pt x="381" y="61"/>
                </a:cubicBezTo>
                <a:cubicBezTo>
                  <a:pt x="381" y="28"/>
                  <a:pt x="354" y="0"/>
                  <a:pt x="320" y="0"/>
                </a:cubicBezTo>
                <a:cubicBezTo>
                  <a:pt x="287" y="0"/>
                  <a:pt x="259" y="28"/>
                  <a:pt x="259" y="61"/>
                </a:cubicBezTo>
                <a:cubicBezTo>
                  <a:pt x="259" y="80"/>
                  <a:pt x="268" y="97"/>
                  <a:pt x="282" y="109"/>
                </a:cubicBezTo>
                <a:cubicBezTo>
                  <a:pt x="202" y="267"/>
                  <a:pt x="202" y="267"/>
                  <a:pt x="202" y="267"/>
                </a:cubicBezTo>
                <a:cubicBezTo>
                  <a:pt x="194" y="264"/>
                  <a:pt x="185" y="262"/>
                  <a:pt x="176" y="262"/>
                </a:cubicBezTo>
                <a:cubicBezTo>
                  <a:pt x="143" y="262"/>
                  <a:pt x="115" y="289"/>
                  <a:pt x="115" y="323"/>
                </a:cubicBezTo>
                <a:cubicBezTo>
                  <a:pt x="115" y="346"/>
                  <a:pt x="129" y="367"/>
                  <a:pt x="149" y="377"/>
                </a:cubicBezTo>
                <a:cubicBezTo>
                  <a:pt x="74" y="533"/>
                  <a:pt x="74" y="533"/>
                  <a:pt x="74" y="533"/>
                </a:cubicBezTo>
                <a:cubicBezTo>
                  <a:pt x="70" y="532"/>
                  <a:pt x="65" y="531"/>
                  <a:pt x="61" y="531"/>
                </a:cubicBezTo>
                <a:cubicBezTo>
                  <a:pt x="27" y="531"/>
                  <a:pt x="0" y="558"/>
                  <a:pt x="0" y="592"/>
                </a:cubicBezTo>
                <a:cubicBezTo>
                  <a:pt x="0" y="625"/>
                  <a:pt x="27" y="653"/>
                  <a:pt x="61" y="653"/>
                </a:cubicBezTo>
                <a:cubicBezTo>
                  <a:pt x="94" y="653"/>
                  <a:pt x="122" y="625"/>
                  <a:pt x="122" y="592"/>
                </a:cubicBezTo>
                <a:cubicBezTo>
                  <a:pt x="122" y="568"/>
                  <a:pt x="108" y="547"/>
                  <a:pt x="87" y="537"/>
                </a:cubicBezTo>
                <a:cubicBezTo>
                  <a:pt x="162" y="382"/>
                  <a:pt x="162" y="382"/>
                  <a:pt x="162" y="382"/>
                </a:cubicBezTo>
                <a:cubicBezTo>
                  <a:pt x="167" y="383"/>
                  <a:pt x="171" y="383"/>
                  <a:pt x="176" y="383"/>
                </a:cubicBezTo>
                <a:cubicBezTo>
                  <a:pt x="180" y="383"/>
                  <a:pt x="184" y="383"/>
                  <a:pt x="188" y="382"/>
                </a:cubicBezTo>
                <a:cubicBezTo>
                  <a:pt x="219" y="533"/>
                  <a:pt x="219" y="533"/>
                  <a:pt x="219" y="533"/>
                </a:cubicBezTo>
                <a:cubicBezTo>
                  <a:pt x="192" y="540"/>
                  <a:pt x="173" y="564"/>
                  <a:pt x="173" y="592"/>
                </a:cubicBezTo>
                <a:cubicBezTo>
                  <a:pt x="173" y="625"/>
                  <a:pt x="200" y="653"/>
                  <a:pt x="234" y="653"/>
                </a:cubicBezTo>
                <a:cubicBezTo>
                  <a:pt x="267" y="653"/>
                  <a:pt x="295" y="625"/>
                  <a:pt x="295" y="592"/>
                </a:cubicBezTo>
                <a:cubicBezTo>
                  <a:pt x="295" y="558"/>
                  <a:pt x="267" y="531"/>
                  <a:pt x="234" y="531"/>
                </a:cubicBezTo>
                <a:cubicBezTo>
                  <a:pt x="233" y="531"/>
                  <a:pt x="233" y="531"/>
                  <a:pt x="233" y="531"/>
                </a:cubicBezTo>
                <a:cubicBezTo>
                  <a:pt x="202" y="378"/>
                  <a:pt x="202" y="378"/>
                  <a:pt x="202" y="378"/>
                </a:cubicBezTo>
                <a:cubicBezTo>
                  <a:pt x="222" y="368"/>
                  <a:pt x="237" y="347"/>
                  <a:pt x="237" y="323"/>
                </a:cubicBezTo>
                <a:cubicBezTo>
                  <a:pt x="237" y="303"/>
                  <a:pt x="228" y="286"/>
                  <a:pt x="213" y="275"/>
                </a:cubicBezTo>
                <a:cubicBezTo>
                  <a:pt x="294" y="116"/>
                  <a:pt x="294" y="116"/>
                  <a:pt x="294" y="116"/>
                </a:cubicBezTo>
                <a:cubicBezTo>
                  <a:pt x="302" y="120"/>
                  <a:pt x="311" y="122"/>
                  <a:pt x="320" y="122"/>
                </a:cubicBezTo>
                <a:cubicBezTo>
                  <a:pt x="330" y="122"/>
                  <a:pt x="338" y="120"/>
                  <a:pt x="346" y="116"/>
                </a:cubicBezTo>
                <a:cubicBezTo>
                  <a:pt x="427" y="275"/>
                  <a:pt x="427" y="275"/>
                  <a:pt x="427" y="275"/>
                </a:cubicBezTo>
                <a:cubicBezTo>
                  <a:pt x="413" y="286"/>
                  <a:pt x="404" y="303"/>
                  <a:pt x="404" y="323"/>
                </a:cubicBezTo>
                <a:cubicBezTo>
                  <a:pt x="404" y="347"/>
                  <a:pt x="418" y="368"/>
                  <a:pt x="439" y="378"/>
                </a:cubicBezTo>
                <a:cubicBezTo>
                  <a:pt x="408" y="531"/>
                  <a:pt x="408" y="531"/>
                  <a:pt x="408" y="531"/>
                </a:cubicBezTo>
                <a:cubicBezTo>
                  <a:pt x="408" y="531"/>
                  <a:pt x="407" y="531"/>
                  <a:pt x="407" y="531"/>
                </a:cubicBezTo>
                <a:cubicBezTo>
                  <a:pt x="373" y="531"/>
                  <a:pt x="346" y="558"/>
                  <a:pt x="346" y="592"/>
                </a:cubicBezTo>
                <a:cubicBezTo>
                  <a:pt x="346" y="625"/>
                  <a:pt x="373" y="653"/>
                  <a:pt x="407" y="653"/>
                </a:cubicBezTo>
                <a:cubicBezTo>
                  <a:pt x="440" y="653"/>
                  <a:pt x="468" y="625"/>
                  <a:pt x="468" y="592"/>
                </a:cubicBezTo>
                <a:cubicBezTo>
                  <a:pt x="468" y="564"/>
                  <a:pt x="448" y="540"/>
                  <a:pt x="422" y="533"/>
                </a:cubicBezTo>
                <a:cubicBezTo>
                  <a:pt x="452" y="382"/>
                  <a:pt x="452" y="382"/>
                  <a:pt x="452" y="382"/>
                </a:cubicBezTo>
                <a:cubicBezTo>
                  <a:pt x="456" y="383"/>
                  <a:pt x="460" y="383"/>
                  <a:pt x="464" y="383"/>
                </a:cubicBezTo>
                <a:cubicBezTo>
                  <a:pt x="469" y="383"/>
                  <a:pt x="474" y="383"/>
                  <a:pt x="478" y="382"/>
                </a:cubicBezTo>
                <a:cubicBezTo>
                  <a:pt x="553" y="537"/>
                  <a:pt x="553" y="537"/>
                  <a:pt x="553" y="537"/>
                </a:cubicBezTo>
                <a:cubicBezTo>
                  <a:pt x="533" y="547"/>
                  <a:pt x="519" y="568"/>
                  <a:pt x="519" y="592"/>
                </a:cubicBezTo>
                <a:cubicBezTo>
                  <a:pt x="519" y="625"/>
                  <a:pt x="546" y="653"/>
                  <a:pt x="580" y="653"/>
                </a:cubicBezTo>
                <a:cubicBezTo>
                  <a:pt x="613" y="653"/>
                  <a:pt x="641" y="625"/>
                  <a:pt x="641" y="592"/>
                </a:cubicBezTo>
                <a:cubicBezTo>
                  <a:pt x="641" y="558"/>
                  <a:pt x="613" y="531"/>
                  <a:pt x="580" y="531"/>
                </a:cubicBezTo>
                <a:close/>
                <a:moveTo>
                  <a:pt x="108" y="592"/>
                </a:moveTo>
                <a:cubicBezTo>
                  <a:pt x="108" y="618"/>
                  <a:pt x="87" y="639"/>
                  <a:pt x="61" y="639"/>
                </a:cubicBezTo>
                <a:cubicBezTo>
                  <a:pt x="35" y="639"/>
                  <a:pt x="14" y="618"/>
                  <a:pt x="14" y="592"/>
                </a:cubicBezTo>
                <a:cubicBezTo>
                  <a:pt x="14" y="566"/>
                  <a:pt x="35" y="545"/>
                  <a:pt x="61" y="545"/>
                </a:cubicBezTo>
                <a:cubicBezTo>
                  <a:pt x="87" y="545"/>
                  <a:pt x="108" y="566"/>
                  <a:pt x="108" y="592"/>
                </a:cubicBezTo>
                <a:close/>
                <a:moveTo>
                  <a:pt x="281" y="592"/>
                </a:moveTo>
                <a:cubicBezTo>
                  <a:pt x="281" y="618"/>
                  <a:pt x="260" y="639"/>
                  <a:pt x="234" y="639"/>
                </a:cubicBezTo>
                <a:cubicBezTo>
                  <a:pt x="208" y="639"/>
                  <a:pt x="187" y="618"/>
                  <a:pt x="187" y="592"/>
                </a:cubicBezTo>
                <a:cubicBezTo>
                  <a:pt x="187" y="566"/>
                  <a:pt x="208" y="545"/>
                  <a:pt x="234" y="545"/>
                </a:cubicBezTo>
                <a:cubicBezTo>
                  <a:pt x="260" y="545"/>
                  <a:pt x="281" y="566"/>
                  <a:pt x="281" y="592"/>
                </a:cubicBezTo>
                <a:close/>
                <a:moveTo>
                  <a:pt x="223" y="323"/>
                </a:moveTo>
                <a:cubicBezTo>
                  <a:pt x="223" y="348"/>
                  <a:pt x="202" y="369"/>
                  <a:pt x="176" y="369"/>
                </a:cubicBezTo>
                <a:cubicBezTo>
                  <a:pt x="150" y="369"/>
                  <a:pt x="129" y="348"/>
                  <a:pt x="129" y="323"/>
                </a:cubicBezTo>
                <a:cubicBezTo>
                  <a:pt x="129" y="297"/>
                  <a:pt x="150" y="276"/>
                  <a:pt x="176" y="276"/>
                </a:cubicBezTo>
                <a:cubicBezTo>
                  <a:pt x="202" y="276"/>
                  <a:pt x="223" y="297"/>
                  <a:pt x="223" y="323"/>
                </a:cubicBezTo>
                <a:close/>
                <a:moveTo>
                  <a:pt x="273" y="61"/>
                </a:moveTo>
                <a:cubicBezTo>
                  <a:pt x="273" y="35"/>
                  <a:pt x="294" y="14"/>
                  <a:pt x="320" y="14"/>
                </a:cubicBezTo>
                <a:cubicBezTo>
                  <a:pt x="346" y="14"/>
                  <a:pt x="367" y="35"/>
                  <a:pt x="367" y="61"/>
                </a:cubicBezTo>
                <a:cubicBezTo>
                  <a:pt x="367" y="87"/>
                  <a:pt x="346" y="108"/>
                  <a:pt x="320" y="108"/>
                </a:cubicBezTo>
                <a:cubicBezTo>
                  <a:pt x="294" y="108"/>
                  <a:pt x="273" y="87"/>
                  <a:pt x="273" y="61"/>
                </a:cubicBezTo>
                <a:close/>
                <a:moveTo>
                  <a:pt x="454" y="592"/>
                </a:moveTo>
                <a:cubicBezTo>
                  <a:pt x="454" y="618"/>
                  <a:pt x="433" y="639"/>
                  <a:pt x="407" y="639"/>
                </a:cubicBezTo>
                <a:cubicBezTo>
                  <a:pt x="381" y="639"/>
                  <a:pt x="360" y="618"/>
                  <a:pt x="360" y="592"/>
                </a:cubicBezTo>
                <a:cubicBezTo>
                  <a:pt x="360" y="566"/>
                  <a:pt x="381" y="545"/>
                  <a:pt x="407" y="545"/>
                </a:cubicBezTo>
                <a:cubicBezTo>
                  <a:pt x="433" y="545"/>
                  <a:pt x="454" y="566"/>
                  <a:pt x="454" y="592"/>
                </a:cubicBezTo>
                <a:close/>
                <a:moveTo>
                  <a:pt x="418" y="323"/>
                </a:moveTo>
                <a:cubicBezTo>
                  <a:pt x="418" y="297"/>
                  <a:pt x="439" y="276"/>
                  <a:pt x="464" y="276"/>
                </a:cubicBezTo>
                <a:cubicBezTo>
                  <a:pt x="490" y="276"/>
                  <a:pt x="511" y="297"/>
                  <a:pt x="511" y="323"/>
                </a:cubicBezTo>
                <a:cubicBezTo>
                  <a:pt x="511" y="348"/>
                  <a:pt x="490" y="369"/>
                  <a:pt x="464" y="369"/>
                </a:cubicBezTo>
                <a:cubicBezTo>
                  <a:pt x="439" y="369"/>
                  <a:pt x="418" y="348"/>
                  <a:pt x="418" y="323"/>
                </a:cubicBezTo>
                <a:close/>
                <a:moveTo>
                  <a:pt x="580" y="639"/>
                </a:moveTo>
                <a:cubicBezTo>
                  <a:pt x="554" y="639"/>
                  <a:pt x="533" y="618"/>
                  <a:pt x="533" y="592"/>
                </a:cubicBezTo>
                <a:cubicBezTo>
                  <a:pt x="533" y="566"/>
                  <a:pt x="554" y="545"/>
                  <a:pt x="580" y="545"/>
                </a:cubicBezTo>
                <a:cubicBezTo>
                  <a:pt x="606" y="545"/>
                  <a:pt x="627" y="566"/>
                  <a:pt x="627" y="592"/>
                </a:cubicBezTo>
                <a:cubicBezTo>
                  <a:pt x="627" y="618"/>
                  <a:pt x="606" y="639"/>
                  <a:pt x="580" y="639"/>
                </a:cubicBezTo>
                <a:close/>
              </a:path>
            </a:pathLst>
          </a:custGeom>
          <a:solidFill>
            <a:srgbClr val="0070C0"/>
          </a:solidFill>
          <a:ln>
            <a:solidFill>
              <a:schemeClr val="tx1"/>
            </a:solidFill>
          </a:ln>
        </p:spPr>
        <p:txBody>
          <a:bodyPr vert="horz" wrap="square" lIns="43196" tIns="21598" rIns="43196" bIns="21598" numCol="1" anchor="t" anchorCtr="0" compatLnSpc="1">
            <a:prstTxWarp prst="textNoShape">
              <a:avLst/>
            </a:prstTxWarp>
          </a:bodyPr>
          <a:lstStyle/>
          <a:p>
            <a:pPr defTabSz="575936"/>
            <a:endParaRPr lang="en-US">
              <a:solidFill>
                <a:srgbClr val="FFFFFF"/>
              </a:solidFill>
              <a:latin typeface="Open Sans Light"/>
            </a:endParaRPr>
          </a:p>
        </p:txBody>
      </p:sp>
      <p:pic>
        <p:nvPicPr>
          <p:cNvPr id="17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968241" y="1340768"/>
            <a:ext cx="1077239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Рисунок 3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63752" y="1340768"/>
            <a:ext cx="1080120" cy="1588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51614052"/>
      </p:ext>
    </p:extLst>
  </p:cSld>
  <p:clrMapOvr>
    <a:masterClrMapping/>
  </p:clrMapOvr>
  <p:transition spd="slow">
    <p:cover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9" grpId="0" animBg="1"/>
      <p:bldP spid="2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836712"/>
            <a:ext cx="5731048" cy="5688632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lnSpc>
                <a:spcPct val="11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После этого занимал разные должности, также был руководителем Джизакской и Самаркандской областей. При его руководстве в этих областях были проделаны огромные работы во всех отраслях жизни.</a:t>
            </a:r>
          </a:p>
          <a:p>
            <a:pPr algn="ctr">
              <a:lnSpc>
                <a:spcPct val="110000"/>
              </a:lnSpc>
            </a:pP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9"/>
            <a:ext cx="12192000" cy="61689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ИЗБРАНИЕ Ш.М.МИРЗИЁЕВА ПРЕЗИДЕНТОМ </a:t>
            </a:r>
            <a:endParaRPr lang="ru-RU" sz="4000" dirty="0">
              <a:solidFill>
                <a:schemeClr val="bg1"/>
              </a:solidFill>
            </a:endParaRPr>
          </a:p>
        </p:txBody>
      </p:sp>
      <p:pic>
        <p:nvPicPr>
          <p:cNvPr id="44034" name="Picture 2" descr="https://president.uz/uploads/887a55db-0d01-4ef7-ec8c-0887cff9863b.jpg"/>
          <p:cNvPicPr>
            <a:picLocks noChangeAspect="1" noChangeArrowheads="1"/>
          </p:cNvPicPr>
          <p:nvPr/>
        </p:nvPicPr>
        <p:blipFill>
          <a:blip r:embed="rId2" cstate="print"/>
          <a:srcRect b="8000"/>
          <a:stretch>
            <a:fillRect/>
          </a:stretch>
        </p:blipFill>
        <p:spPr bwMode="auto">
          <a:xfrm>
            <a:off x="6240016" y="1556792"/>
            <a:ext cx="5688632" cy="3600400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35360" y="980728"/>
            <a:ext cx="5456808" cy="5472608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 fontScale="92500" lnSpcReduction="10000"/>
          </a:bodyPr>
          <a:lstStyle/>
          <a:p>
            <a:pPr algn="ctr">
              <a:lnSpc>
                <a:spcPct val="110000"/>
              </a:lnSpc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Первый Президент Узбекистана Ислам Каримов, правильно оценивая лидерские качества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Ш.Мирзиёева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, назначил его Премьер-министром и в течении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13 лет он занимал эту высокую и ответственную должность.</a:t>
            </a:r>
          </a:p>
          <a:p>
            <a:pPr algn="ctr"/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3012" name="Picture 4" descr="https://fergana.media/siteapi/media/images/4b62a8d9-30d6-455d-beb8-de2a39c720a7.jpeg?width=135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68008" y="1916832"/>
            <a:ext cx="5648848" cy="3121203"/>
          </a:xfrm>
          <a:prstGeom prst="rect">
            <a:avLst/>
          </a:prstGeom>
          <a:noFill/>
        </p:spPr>
      </p:pic>
      <p:sp>
        <p:nvSpPr>
          <p:cNvPr id="8" name="object 2"/>
          <p:cNvSpPr>
            <a:spLocks/>
          </p:cNvSpPr>
          <p:nvPr/>
        </p:nvSpPr>
        <p:spPr bwMode="auto">
          <a:xfrm>
            <a:off x="0" y="3789"/>
            <a:ext cx="12192000" cy="61689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ИЗБРАНИЕ Ш.М.МИРЗИЁЕВА ПРЕЗИДЕНТОМ 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052736"/>
            <a:ext cx="5384800" cy="507343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/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2 сентября 2016 года после смерти Ислама Каримова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Шавкат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Мирзиёев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стал исполняющим обязанности Президента. 4 декабря того же года был избран Президентом Республики Узбекистан.</a:t>
            </a:r>
          </a:p>
          <a:p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Picture 2" descr="https://i.ytimg.com/vi/VK9hTRyhx7k/maxresdefault.jpg"/>
          <p:cNvPicPr>
            <a:picLocks noChangeAspect="1" noChangeArrowheads="1"/>
          </p:cNvPicPr>
          <p:nvPr/>
        </p:nvPicPr>
        <p:blipFill>
          <a:blip r:embed="rId2" cstate="print"/>
          <a:srcRect l="1222" r="1000"/>
          <a:stretch>
            <a:fillRect/>
          </a:stretch>
        </p:blipFill>
        <p:spPr bwMode="auto">
          <a:xfrm>
            <a:off x="6168008" y="1988840"/>
            <a:ext cx="5760640" cy="3313989"/>
          </a:xfrm>
          <a:prstGeom prst="rect">
            <a:avLst/>
          </a:prstGeom>
          <a:noFill/>
        </p:spPr>
      </p:pic>
      <p:sp>
        <p:nvSpPr>
          <p:cNvPr id="7" name="object 2"/>
          <p:cNvSpPr>
            <a:spLocks/>
          </p:cNvSpPr>
          <p:nvPr/>
        </p:nvSpPr>
        <p:spPr bwMode="auto">
          <a:xfrm>
            <a:off x="0" y="3789"/>
            <a:ext cx="12192000" cy="616899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ИЗБРАНИЕ Ш.М.МИРЗИЁЕВА ПРЕЗИДЕНТОМ </a:t>
            </a:r>
            <a:endParaRPr lang="ru-R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1196752"/>
            <a:ext cx="5384800" cy="4929417"/>
          </a:xfr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С 1991 по 2016 год в течении 25 лет в Узбекистане происходил процесс национального возрождения. Другими словами, Узбекистан прочно встал на ноги. Он занял своё достойное место среди мирового сообщества.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СТРАТЕГИЯ ДЕЙСТВИЙ</a:t>
            </a:r>
            <a:endParaRPr lang="ru-RU" sz="6000" dirty="0">
              <a:solidFill>
                <a:schemeClr val="bg1"/>
              </a:solidFill>
            </a:endParaRPr>
          </a:p>
        </p:txBody>
      </p:sp>
      <p:sp>
        <p:nvSpPr>
          <p:cNvPr id="27650" name="AutoShape 2" descr="https://theopenasia.net/upload/medialibrary/90b/90ba820dcde012a44ea80cb8436629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2" name="AutoShape 4" descr="https://theopenasia.net/upload/medialibrary/90b/90ba820dcde012a44ea80cb8436629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7654" name="AutoShape 6" descr="https://theopenasia.net/upload/medialibrary/90b/90ba820dcde012a44ea80cb843662922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Рисунок 8" descr="https://ds04.infourok.ru/uploads/ex/04ba/0009efc9-f7842042/img4.jpg"/>
          <p:cNvPicPr/>
          <p:nvPr/>
        </p:nvPicPr>
        <p:blipFill>
          <a:blip r:embed="rId2" cstate="print"/>
          <a:srcRect l="4169" t="6410" r="5559" b="8761"/>
          <a:stretch>
            <a:fillRect/>
          </a:stretch>
        </p:blipFill>
        <p:spPr bwMode="auto">
          <a:xfrm>
            <a:off x="5951984" y="1484784"/>
            <a:ext cx="583264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63352" y="1124745"/>
            <a:ext cx="11521280" cy="3024335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 algn="ctr">
              <a:buNone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Нынешняя задача - добиться национального развития, роста. Это означает, что в ближайшие 10-15 лет, наша страна должна войти в число 50 ведущих экономически развитых государств.  Во-вторых, качество жизни наших людей во всех отношениях поднимется на более высокий уровень. </a:t>
            </a:r>
            <a:endParaRPr lang="ru-RU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СТРАТЕГИЯ ДЕЙСТВИЙ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39938" name="Picture 2" descr="http://navoimuseum.uz/muzey/strategiya/harakatlar-strategiyasi.jpg"/>
          <p:cNvPicPr>
            <a:picLocks noChangeAspect="1" noChangeArrowheads="1"/>
          </p:cNvPicPr>
          <p:nvPr/>
        </p:nvPicPr>
        <p:blipFill>
          <a:blip r:embed="rId2" cstate="print"/>
          <a:srcRect t="47986" b="19864"/>
          <a:stretch>
            <a:fillRect/>
          </a:stretch>
        </p:blipFill>
        <p:spPr bwMode="auto">
          <a:xfrm>
            <a:off x="551384" y="4221088"/>
            <a:ext cx="10801200" cy="2204864"/>
          </a:xfrm>
          <a:prstGeom prst="rect">
            <a:avLst/>
          </a:prstGeom>
          <a:noFill/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268760"/>
            <a:ext cx="5846440" cy="4857409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>
              <a:buNone/>
            </a:pPr>
            <a:r>
              <a:rPr lang="ru-RU" b="1" i="1" dirty="0" smtClean="0">
                <a:latin typeface="Arial" pitchFamily="34" charset="0"/>
                <a:cs typeface="Arial" pitchFamily="34" charset="0"/>
              </a:rPr>
              <a:t>Для достижения этой цели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Президент Республики Узбекистан </a:t>
            </a:r>
            <a:r>
              <a:rPr lang="ru-RU" b="1" dirty="0" err="1" smtClean="0">
                <a:latin typeface="Arial" pitchFamily="34" charset="0"/>
                <a:cs typeface="Arial" pitchFamily="34" charset="0"/>
              </a:rPr>
              <a:t>Ш.М.Мирзиёев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 объявил стратегию действий по пяти приоритетным направлениям развития Республики Узбекистан в 2017-2021 годах.</a:t>
            </a:r>
          </a:p>
          <a:p>
            <a:endParaRPr lang="ru-RU" dirty="0"/>
          </a:p>
        </p:txBody>
      </p:sp>
      <p:sp>
        <p:nvSpPr>
          <p:cNvPr id="7" name="object 2"/>
          <p:cNvSpPr>
            <a:spLocks/>
          </p:cNvSpPr>
          <p:nvPr/>
        </p:nvSpPr>
        <p:spPr bwMode="auto">
          <a:xfrm>
            <a:off x="0" y="3788"/>
            <a:ext cx="12192000" cy="833475"/>
          </a:xfrm>
          <a:custGeom>
            <a:avLst/>
            <a:gdLst>
              <a:gd name="T0" fmla="*/ 9130595 w 5760085"/>
              <a:gd name="T1" fmla="*/ 0 h 1021080"/>
              <a:gd name="T2" fmla="*/ 0 w 5760085"/>
              <a:gd name="T3" fmla="*/ 0 h 1021080"/>
              <a:gd name="T4" fmla="*/ 0 w 5760085"/>
              <a:gd name="T5" fmla="*/ 2157145 h 1021080"/>
              <a:gd name="T6" fmla="*/ 9130595 w 5760085"/>
              <a:gd name="T7" fmla="*/ 2157145 h 1021080"/>
              <a:gd name="T8" fmla="*/ 9130595 w 5760085"/>
              <a:gd name="T9" fmla="*/ 0 h 102108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60085" h="1021080">
                <a:moveTo>
                  <a:pt x="5759640" y="0"/>
                </a:moveTo>
                <a:lnTo>
                  <a:pt x="0" y="0"/>
                </a:lnTo>
                <a:lnTo>
                  <a:pt x="0" y="1020953"/>
                </a:lnTo>
                <a:lnTo>
                  <a:pt x="5759640" y="1020953"/>
                </a:lnTo>
                <a:lnTo>
                  <a:pt x="5759640" y="0"/>
                </a:lnTo>
                <a:close/>
              </a:path>
            </a:pathLst>
          </a:custGeom>
          <a:solidFill>
            <a:srgbClr val="2365C7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algn="ctr"/>
            <a:r>
              <a:rPr lang="ru-RU" sz="6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СТРАТЕГИЯ ДЕЙСТВИЙ</a:t>
            </a:r>
            <a:endParaRPr lang="ru-RU" sz="6000" dirty="0">
              <a:solidFill>
                <a:schemeClr val="bg1"/>
              </a:solidFill>
            </a:endParaRPr>
          </a:p>
        </p:txBody>
      </p:sp>
      <p:pic>
        <p:nvPicPr>
          <p:cNvPr id="10" name="Рисунок 9" descr="https://www.gazeta.uz/media/img/2017/02/aeavjL14864832413833_b.jpg"/>
          <p:cNvPicPr/>
          <p:nvPr/>
        </p:nvPicPr>
        <p:blipFill>
          <a:blip r:embed="rId2" cstate="print"/>
          <a:srcRect l="21597" r="23247"/>
          <a:stretch>
            <a:fillRect/>
          </a:stretch>
        </p:blipFill>
        <p:spPr bwMode="auto">
          <a:xfrm>
            <a:off x="7176120" y="1196752"/>
            <a:ext cx="4104456" cy="4752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cover dir="rd"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f6921a3ccc6e3272c479ebc64d68ff1fa5f55319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13125</TotalTime>
  <Words>1190</Words>
  <Application>Microsoft Office PowerPoint</Application>
  <PresentationFormat>Широкоэкранный</PresentationFormat>
  <Paragraphs>111</Paragraphs>
  <Slides>37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42" baseType="lpstr">
      <vt:lpstr>Arial</vt:lpstr>
      <vt:lpstr>Calibri</vt:lpstr>
      <vt:lpstr>Open Sans Light</vt:lpstr>
      <vt:lpstr>Times New Roman</vt:lpstr>
      <vt:lpstr>Тема Office</vt:lpstr>
      <vt:lpstr> ИСТОРИЯ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ЗАДАНИЯ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африка</dc:title>
  <dc:creator>Acer</dc:creator>
  <cp:lastModifiedBy>Teacher</cp:lastModifiedBy>
  <cp:revision>2649</cp:revision>
  <dcterms:created xsi:type="dcterms:W3CDTF">2020-04-27T10:05:42Z</dcterms:created>
  <dcterms:modified xsi:type="dcterms:W3CDTF">2021-03-23T06:14:05Z</dcterms:modified>
</cp:coreProperties>
</file>