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64" r:id="rId2"/>
    <p:sldId id="951" r:id="rId3"/>
    <p:sldId id="1208" r:id="rId4"/>
    <p:sldId id="1209" r:id="rId5"/>
    <p:sldId id="1210" r:id="rId6"/>
    <p:sldId id="1211" r:id="rId7"/>
    <p:sldId id="1178" r:id="rId8"/>
    <p:sldId id="1214" r:id="rId9"/>
    <p:sldId id="1215" r:id="rId10"/>
    <p:sldId id="1216" r:id="rId11"/>
    <p:sldId id="1217" r:id="rId12"/>
    <p:sldId id="1218" r:id="rId13"/>
    <p:sldId id="1219" r:id="rId14"/>
    <p:sldId id="1220" r:id="rId15"/>
    <p:sldId id="1221" r:id="rId16"/>
    <p:sldId id="1233" r:id="rId17"/>
    <p:sldId id="1234" r:id="rId18"/>
    <p:sldId id="1222" r:id="rId19"/>
    <p:sldId id="1223" r:id="rId20"/>
    <p:sldId id="1224" r:id="rId21"/>
    <p:sldId id="1225" r:id="rId22"/>
    <p:sldId id="1226" r:id="rId23"/>
    <p:sldId id="1239" r:id="rId24"/>
    <p:sldId id="1228" r:id="rId25"/>
    <p:sldId id="1235" r:id="rId26"/>
    <p:sldId id="1236" r:id="rId27"/>
    <p:sldId id="1237" r:id="rId28"/>
    <p:sldId id="1238" r:id="rId29"/>
    <p:sldId id="1240" r:id="rId30"/>
    <p:sldId id="1242" r:id="rId31"/>
    <p:sldId id="1230" r:id="rId32"/>
    <p:sldId id="1232" r:id="rId33"/>
    <p:sldId id="1198" r:id="rId34"/>
    <p:sldId id="1199" r:id="rId35"/>
    <p:sldId id="1213" r:id="rId36"/>
    <p:sldId id="1111" r:id="rId37"/>
    <p:sldId id="1173" r:id="rId38"/>
  </p:sldIdLst>
  <p:sldSz cx="12192000" cy="6858000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/>
        </a:p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ЭКОНОМИЧЕСКОЕ СОТРУДНИЧЕСТВО</a:t>
          </a:r>
          <a:r>
            <a:rPr lang="ru-RU" sz="3200" b="1" i="0" dirty="0" smtClean="0">
              <a:latin typeface="Arial" pitchFamily="34" charset="0"/>
              <a:cs typeface="Arial" pitchFamily="34" charset="0"/>
            </a:rPr>
            <a:t>;</a:t>
          </a:r>
          <a:r>
            <a:rPr lang="ru-RU" sz="2800" dirty="0" smtClean="0"/>
            <a:t/>
          </a:r>
          <a:br>
            <a:rPr lang="ru-RU" sz="2800" dirty="0" smtClean="0"/>
          </a:br>
          <a:endParaRPr lang="ru-RU" sz="28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0B02CF0-0E84-45E8-A08E-BB067ADA59E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>
            <a:latin typeface="Arial" pitchFamily="34" charset="0"/>
            <a:cs typeface="Arial" pitchFamily="34" charset="0"/>
          </a:endParaRPr>
        </a:p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РЕГИОНАЛЬНОЕ СОТРУДНИЧЕСТВО</a:t>
          </a:r>
          <a:r>
            <a:rPr 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dirty="0" smtClean="0"/>
            <a:t/>
          </a:r>
          <a:br>
            <a:rPr lang="ru-RU" sz="2800" dirty="0" smtClean="0"/>
          </a:br>
          <a:endParaRPr lang="ru-RU" sz="24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CC9781-C71E-48C6-938B-3B6525B0B9D9}" type="par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0539D8D-ADD8-4A64-A233-398A574C1AE0}" type="sib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2F75C3A-57CD-4AD3-B5CD-0B3B753DCE42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effectLst/>
              <a:latin typeface="Arial" pitchFamily="34" charset="0"/>
              <a:cs typeface="Arial" pitchFamily="34" charset="0"/>
            </a:rPr>
            <a:t>ПОДДЕРЖАНИЕ МИРА.</a:t>
          </a:r>
          <a:endParaRPr lang="ru-RU" sz="2800" b="1" i="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C31C8313-E993-4C52-9014-3218BDC4C81E}" type="par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67E395E-3AEA-4979-8F8C-AC6C319140E1}" type="sib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A98A55-B1C3-40AE-8DEA-0C20960F2DD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СОВМЕСТНЫЕ ПРЕДПРИЯТИЯ</a:t>
          </a:r>
          <a:r>
            <a:rPr 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3FFA22-7C3A-4FC0-B40A-6DC29EEA2C35}" type="parTrans" cxnId="{1F20540C-984C-43B5-9AD0-E95BDEC73954}">
      <dgm:prSet/>
      <dgm:spPr/>
      <dgm:t>
        <a:bodyPr/>
        <a:lstStyle/>
        <a:p>
          <a:endParaRPr lang="ru-RU"/>
        </a:p>
      </dgm:t>
    </dgm:pt>
    <dgm:pt modelId="{5E6918B5-06A8-43E2-9DB9-49891C7EAEC4}" type="sibTrans" cxnId="{1F20540C-984C-43B5-9AD0-E95BDEC73954}">
      <dgm:prSet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>
            <a:latin typeface="Arial" pitchFamily="34" charset="0"/>
            <a:cs typeface="Arial" pitchFamily="34" charset="0"/>
          </a:endParaRPr>
        </a:p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УЗБЕКИСТАН ПРИЗНАЛИ МНОГИЕ ГОСУДАРСТВА МИРА</a:t>
          </a:r>
          <a:r>
            <a:rPr lang="ru-RU" sz="3200" b="1" i="0" dirty="0" smtClean="0">
              <a:latin typeface="Arial" pitchFamily="34" charset="0"/>
              <a:cs typeface="Arial" pitchFamily="34" charset="0"/>
            </a:rPr>
            <a:t>;</a:t>
          </a:r>
          <a:r>
            <a:rPr lang="ru-RU" sz="3200" b="1" dirty="0" smtClean="0">
              <a:latin typeface="Arial" pitchFamily="34" charset="0"/>
              <a:cs typeface="Arial" pitchFamily="34" charset="0"/>
            </a:rPr>
            <a:t/>
          </a:r>
          <a:br>
            <a:rPr lang="ru-RU" sz="3200" b="1" dirty="0" smtClean="0">
              <a:latin typeface="Arial" pitchFamily="34" charset="0"/>
              <a:cs typeface="Arial" pitchFamily="34" charset="0"/>
            </a:rPr>
          </a:b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5" custScaleX="488294" custScaleY="108619" custLinFactNeighborX="414" custLinFactNeighborY="39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5" custScaleX="488294" custScaleY="101058" custLinFactNeighborX="414" custLinFactNeighborY="-2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4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8E1D4860-5829-40AA-B020-A81A04F01606}" type="pres">
      <dgm:prSet presAssocID="{75A98A55-B1C3-40AE-8DEA-0C20960F2DD8}" presName="node" presStyleLbl="node1" presStyleIdx="2" presStyleCnt="5" custScaleX="491210" custLinFactNeighborX="1872" custLinFactNeighborY="-10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57918-E3D8-436B-9D76-22E1FA6DB9E8}" type="pres">
      <dgm:prSet presAssocID="{5E6918B5-06A8-43E2-9DB9-49891C7EAEC4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5355768-1DE0-44FF-B11C-3538E77E29B1}" type="pres">
      <dgm:prSet presAssocID="{5E6918B5-06A8-43E2-9DB9-49891C7EAEC4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0BB82512-463B-4E54-8478-98C7AC28CD07}" type="pres">
      <dgm:prSet presAssocID="{E0B02CF0-0E84-45E8-A08E-BB067ADA59EA}" presName="node" presStyleLbl="node1" presStyleIdx="3" presStyleCnt="5" custScaleX="491210" custScaleY="83543" custLinFactNeighborY="-3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751FA-5F82-4DEA-9A7C-E68800A610D4}" type="pres">
      <dgm:prSet presAssocID="{50539D8D-ADD8-4A64-A233-398A574C1AE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DD3EA092-AFC6-4606-A102-F3B1B2C17374}" type="pres">
      <dgm:prSet presAssocID="{50539D8D-ADD8-4A64-A233-398A574C1AE0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EE9F6481-FF01-4BA4-8B38-DDB98608C279}" type="pres">
      <dgm:prSet presAssocID="{F2F75C3A-57CD-4AD3-B5CD-0B3B753DCE42}" presName="node" presStyleLbl="node1" presStyleIdx="4" presStyleCnt="5" custScaleX="491210" custScaleY="86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D82AE897-2AC7-4190-A78E-DB630AB6776C}" type="presOf" srcId="{2A487E08-DEF3-4D75-B1FC-3E3F4B1C4FBE}" destId="{8300CE63-0666-44C2-AA28-E384327E64EF}" srcOrd="0" destOrd="0" presId="urn:microsoft.com/office/officeart/2005/8/layout/process2"/>
    <dgm:cxn modelId="{9E213A99-ECC2-4777-B1EF-27B9831913DA}" type="presOf" srcId="{DEA89553-6180-4FAA-AAAD-9909532E10ED}" destId="{DF9D484D-30C5-431E-8A5E-D67BA2C9E47C}" srcOrd="0" destOrd="0" presId="urn:microsoft.com/office/officeart/2005/8/layout/process2"/>
    <dgm:cxn modelId="{4A41BFD3-8C3D-41D8-94B2-A23FB5AB003C}" srcId="{55CA8F6A-A719-4DC8-94AC-BDB5570A48AD}" destId="{E0B02CF0-0E84-45E8-A08E-BB067ADA59EA}" srcOrd="3" destOrd="0" parTransId="{A1CC9781-C71E-48C6-938B-3B6525B0B9D9}" sibTransId="{50539D8D-ADD8-4A64-A233-398A574C1AE0}"/>
    <dgm:cxn modelId="{AFC7D941-84F6-42C7-8F60-363BAEC19570}" type="presOf" srcId="{50539D8D-ADD8-4A64-A233-398A574C1AE0}" destId="{DD3EA092-AFC6-4606-A102-F3B1B2C17374}" srcOrd="1" destOrd="0" presId="urn:microsoft.com/office/officeart/2005/8/layout/process2"/>
    <dgm:cxn modelId="{C02EA002-EC63-429D-B944-785B469F1977}" type="presOf" srcId="{E0B02CF0-0E84-45E8-A08E-BB067ADA59EA}" destId="{0BB82512-463B-4E54-8478-98C7AC28CD07}" srcOrd="0" destOrd="0" presId="urn:microsoft.com/office/officeart/2005/8/layout/process2"/>
    <dgm:cxn modelId="{558E5DA5-90E9-43DF-9701-1F864D7BE425}" type="presOf" srcId="{F2F75C3A-57CD-4AD3-B5CD-0B3B753DCE42}" destId="{EE9F6481-FF01-4BA4-8B38-DDB98608C279}" srcOrd="0" destOrd="0" presId="urn:microsoft.com/office/officeart/2005/8/layout/process2"/>
    <dgm:cxn modelId="{C91ACDB6-D117-4466-AE03-8544CB5A6A96}" type="presOf" srcId="{7BB888F9-38AC-491F-9767-A2740C7024A5}" destId="{DCBDC0F0-6741-4C7F-BF09-E698C478B404}" srcOrd="1" destOrd="0" presId="urn:microsoft.com/office/officeart/2005/8/layout/process2"/>
    <dgm:cxn modelId="{78B5A30C-7116-428D-8283-4CF42E8E41DE}" srcId="{55CA8F6A-A719-4DC8-94AC-BDB5570A48AD}" destId="{F2F75C3A-57CD-4AD3-B5CD-0B3B753DCE42}" srcOrd="4" destOrd="0" parTransId="{C31C8313-E993-4C52-9014-3218BDC4C81E}" sibTransId="{567E395E-3AEA-4979-8F8C-AC6C319140E1}"/>
    <dgm:cxn modelId="{BEEFF77F-821E-47D8-998C-046AF7DFC14F}" type="presOf" srcId="{50539D8D-ADD8-4A64-A233-398A574C1AE0}" destId="{829751FA-5F82-4DEA-9A7C-E68800A610D4}" srcOrd="0" destOrd="0" presId="urn:microsoft.com/office/officeart/2005/8/layout/process2"/>
    <dgm:cxn modelId="{31D65995-9D62-4A28-9F90-5D7AA8CCD002}" type="presOf" srcId="{2A487E08-DEF3-4D75-B1FC-3E3F4B1C4FBE}" destId="{8A97E25A-0A74-4716-A683-AF7233C1526D}" srcOrd="1" destOrd="0" presId="urn:microsoft.com/office/officeart/2005/8/layout/process2"/>
    <dgm:cxn modelId="{9ACC8964-7EBC-45EB-952D-268B80F6CA50}" type="presOf" srcId="{5E6918B5-06A8-43E2-9DB9-49891C7EAEC4}" destId="{D5355768-1DE0-44FF-B11C-3538E77E29B1}" srcOrd="1" destOrd="0" presId="urn:microsoft.com/office/officeart/2005/8/layout/process2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D8A0BE47-F3A0-4301-BDC4-CC0A6EEE1F61}" type="presOf" srcId="{40BFF0ED-64E2-459A-A26E-8D0018A04622}" destId="{121CE2F8-E67C-4BB2-8B7A-0153E465E37B}" srcOrd="0" destOrd="0" presId="urn:microsoft.com/office/officeart/2005/8/layout/process2"/>
    <dgm:cxn modelId="{945FC6F3-B2E8-4CCE-A4E2-C7D74039335B}" type="presOf" srcId="{75A98A55-B1C3-40AE-8DEA-0C20960F2DD8}" destId="{8E1D4860-5829-40AA-B020-A81A04F01606}" srcOrd="0" destOrd="0" presId="urn:microsoft.com/office/officeart/2005/8/layout/process2"/>
    <dgm:cxn modelId="{3E713EC6-E1EB-4ACF-A71A-8CD89AAEF833}" type="presOf" srcId="{5E6918B5-06A8-43E2-9DB9-49891C7EAEC4}" destId="{22057918-E3D8-436B-9D76-22E1FA6DB9E8}" srcOrd="0" destOrd="0" presId="urn:microsoft.com/office/officeart/2005/8/layout/process2"/>
    <dgm:cxn modelId="{E7C1087E-38A9-4D8F-867B-73B1B6C14BD8}" type="presOf" srcId="{7BB888F9-38AC-491F-9767-A2740C7024A5}" destId="{261EA25F-C933-4C09-B661-2E3993E0CA6F}" srcOrd="0" destOrd="0" presId="urn:microsoft.com/office/officeart/2005/8/layout/process2"/>
    <dgm:cxn modelId="{1F20540C-984C-43B5-9AD0-E95BDEC73954}" srcId="{55CA8F6A-A719-4DC8-94AC-BDB5570A48AD}" destId="{75A98A55-B1C3-40AE-8DEA-0C20960F2DD8}" srcOrd="2" destOrd="0" parTransId="{5B3FFA22-7C3A-4FC0-B40A-6DC29EEA2C35}" sibTransId="{5E6918B5-06A8-43E2-9DB9-49891C7EAEC4}"/>
    <dgm:cxn modelId="{CADFB340-29D0-4CCA-B99F-3AABF21E8AA4}" type="presOf" srcId="{55CA8F6A-A719-4DC8-94AC-BDB5570A48AD}" destId="{71FD606C-BDF9-431F-B036-6ACA5D71E9FB}" srcOrd="0" destOrd="0" presId="urn:microsoft.com/office/officeart/2005/8/layout/process2"/>
    <dgm:cxn modelId="{A7EF82A3-D13C-4FEC-BF01-0A61A90021CD}" type="presParOf" srcId="{71FD606C-BDF9-431F-B036-6ACA5D71E9FB}" destId="{121CE2F8-E67C-4BB2-8B7A-0153E465E37B}" srcOrd="0" destOrd="0" presId="urn:microsoft.com/office/officeart/2005/8/layout/process2"/>
    <dgm:cxn modelId="{4938A131-EC42-4E77-A0B0-8D9204DED59C}" type="presParOf" srcId="{71FD606C-BDF9-431F-B036-6ACA5D71E9FB}" destId="{261EA25F-C933-4C09-B661-2E3993E0CA6F}" srcOrd="1" destOrd="0" presId="urn:microsoft.com/office/officeart/2005/8/layout/process2"/>
    <dgm:cxn modelId="{A9A85E55-D905-4D82-B495-B533F9137DC4}" type="presParOf" srcId="{261EA25F-C933-4C09-B661-2E3993E0CA6F}" destId="{DCBDC0F0-6741-4C7F-BF09-E698C478B404}" srcOrd="0" destOrd="0" presId="urn:microsoft.com/office/officeart/2005/8/layout/process2"/>
    <dgm:cxn modelId="{F73F289C-0C84-49B3-900C-B6E7C7BECAAA}" type="presParOf" srcId="{71FD606C-BDF9-431F-B036-6ACA5D71E9FB}" destId="{DF9D484D-30C5-431E-8A5E-D67BA2C9E47C}" srcOrd="2" destOrd="0" presId="urn:microsoft.com/office/officeart/2005/8/layout/process2"/>
    <dgm:cxn modelId="{30400EC9-B3DC-4EB9-A6C9-19474CE54065}" type="presParOf" srcId="{71FD606C-BDF9-431F-B036-6ACA5D71E9FB}" destId="{8300CE63-0666-44C2-AA28-E384327E64EF}" srcOrd="3" destOrd="0" presId="urn:microsoft.com/office/officeart/2005/8/layout/process2"/>
    <dgm:cxn modelId="{FF166156-2C39-4129-AEAA-FD8249D6B784}" type="presParOf" srcId="{8300CE63-0666-44C2-AA28-E384327E64EF}" destId="{8A97E25A-0A74-4716-A683-AF7233C1526D}" srcOrd="0" destOrd="0" presId="urn:microsoft.com/office/officeart/2005/8/layout/process2"/>
    <dgm:cxn modelId="{9355BB78-C509-459D-8E07-3B54FE5E682F}" type="presParOf" srcId="{71FD606C-BDF9-431F-B036-6ACA5D71E9FB}" destId="{8E1D4860-5829-40AA-B020-A81A04F01606}" srcOrd="4" destOrd="0" presId="urn:microsoft.com/office/officeart/2005/8/layout/process2"/>
    <dgm:cxn modelId="{15DC58D3-0DE1-4D40-833E-98E374F4C9CD}" type="presParOf" srcId="{71FD606C-BDF9-431F-B036-6ACA5D71E9FB}" destId="{22057918-E3D8-436B-9D76-22E1FA6DB9E8}" srcOrd="5" destOrd="0" presId="urn:microsoft.com/office/officeart/2005/8/layout/process2"/>
    <dgm:cxn modelId="{3A51C9F7-9524-428A-BF7D-4F239BC374BA}" type="presParOf" srcId="{22057918-E3D8-436B-9D76-22E1FA6DB9E8}" destId="{D5355768-1DE0-44FF-B11C-3538E77E29B1}" srcOrd="0" destOrd="0" presId="urn:microsoft.com/office/officeart/2005/8/layout/process2"/>
    <dgm:cxn modelId="{45935AE9-D3E0-42C4-8CC5-DCAB4881B6DD}" type="presParOf" srcId="{71FD606C-BDF9-431F-B036-6ACA5D71E9FB}" destId="{0BB82512-463B-4E54-8478-98C7AC28CD07}" srcOrd="6" destOrd="0" presId="urn:microsoft.com/office/officeart/2005/8/layout/process2"/>
    <dgm:cxn modelId="{2C9C41FA-0D50-4326-B78C-C1DDC146CBAA}" type="presParOf" srcId="{71FD606C-BDF9-431F-B036-6ACA5D71E9FB}" destId="{829751FA-5F82-4DEA-9A7C-E68800A610D4}" srcOrd="7" destOrd="0" presId="urn:microsoft.com/office/officeart/2005/8/layout/process2"/>
    <dgm:cxn modelId="{CAB2BAA6-E6DD-47DD-8D8C-E17682E0A024}" type="presParOf" srcId="{829751FA-5F82-4DEA-9A7C-E68800A610D4}" destId="{DD3EA092-AFC6-4606-A102-F3B1B2C17374}" srcOrd="0" destOrd="0" presId="urn:microsoft.com/office/officeart/2005/8/layout/process2"/>
    <dgm:cxn modelId="{6410DF9D-3AE6-4E05-82C2-97D0B0EAD51B}" type="presParOf" srcId="{71FD606C-BDF9-431F-B036-6ACA5D71E9FB}" destId="{EE9F6481-FF01-4BA4-8B38-DDB98608C279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44181" y="177975"/>
          <a:ext cx="11524466" cy="9376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УЗБЕКИСТАН ПРИЗНАЛИ МНОГИЕ ГОСУДАРСТВА МИРА</a:t>
          </a:r>
          <a:r>
            <a:rPr lang="ru-RU" sz="3200" b="1" i="0" kern="1200" dirty="0" smtClean="0">
              <a:latin typeface="Arial" pitchFamily="34" charset="0"/>
              <a:cs typeface="Arial" pitchFamily="34" charset="0"/>
            </a:rPr>
            <a:t>;</a:t>
          </a:r>
          <a:r>
            <a:rPr lang="ru-RU" sz="3200" b="1" kern="1200" dirty="0" smtClean="0">
              <a:latin typeface="Arial" pitchFamily="34" charset="0"/>
              <a:cs typeface="Arial" pitchFamily="34" charset="0"/>
            </a:rPr>
            <a:t/>
          </a:r>
          <a:br>
            <a:rPr lang="ru-RU" sz="3200" b="1" kern="1200" dirty="0" smtClean="0">
              <a:latin typeface="Arial" pitchFamily="34" charset="0"/>
              <a:cs typeface="Arial" pitchFamily="34" charset="0"/>
            </a:rPr>
          </a:b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4181" y="177975"/>
        <a:ext cx="11524466" cy="937609"/>
      </dsp:txXfrm>
    </dsp:sp>
    <dsp:sp modelId="{261EA25F-C933-4C09-B661-2E3993E0CA6F}">
      <dsp:nvSpPr>
        <dsp:cNvPr id="0" name=""/>
        <dsp:cNvSpPr/>
      </dsp:nvSpPr>
      <dsp:spPr>
        <a:xfrm rot="5400000">
          <a:off x="5713665" y="1045028"/>
          <a:ext cx="185498" cy="3884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713665" y="1045028"/>
        <a:ext cx="185498" cy="388444"/>
      </dsp:txXfrm>
    </dsp:sp>
    <dsp:sp modelId="{DF9D484D-30C5-431E-8A5E-D67BA2C9E47C}">
      <dsp:nvSpPr>
        <dsp:cNvPr id="0" name=""/>
        <dsp:cNvSpPr/>
      </dsp:nvSpPr>
      <dsp:spPr>
        <a:xfrm>
          <a:off x="44181" y="1362915"/>
          <a:ext cx="11524466" cy="8723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ЭКОНОМИЧЕСКОЕ СОТРУДНИЧЕСТВО</a:t>
          </a:r>
          <a:r>
            <a:rPr lang="ru-RU" sz="3200" b="1" i="0" kern="1200" dirty="0" smtClean="0">
              <a:latin typeface="Arial" pitchFamily="34" charset="0"/>
              <a:cs typeface="Arial" pitchFamily="34" charset="0"/>
            </a:rPr>
            <a:t>;</a:t>
          </a:r>
          <a:r>
            <a:rPr lang="ru-RU" sz="2800" kern="1200" dirty="0" smtClean="0"/>
            <a:t/>
          </a:r>
          <a:br>
            <a:rPr lang="ru-RU" sz="2800" kern="1200" dirty="0" smtClean="0"/>
          </a:br>
          <a:endParaRPr lang="ru-RU" sz="28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4181" y="1362915"/>
        <a:ext cx="11524466" cy="872342"/>
      </dsp:txXfrm>
    </dsp:sp>
    <dsp:sp modelId="{8300CE63-0666-44C2-AA28-E384327E64EF}">
      <dsp:nvSpPr>
        <dsp:cNvPr id="0" name=""/>
        <dsp:cNvSpPr/>
      </dsp:nvSpPr>
      <dsp:spPr>
        <a:xfrm rot="5426567">
          <a:off x="5652801" y="2239310"/>
          <a:ext cx="297421" cy="3884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latin typeface="Times New Roman" pitchFamily="18" charset="0"/>
            <a:cs typeface="Times New Roman" pitchFamily="18" charset="0"/>
          </a:endParaRPr>
        </a:p>
      </dsp:txBody>
      <dsp:txXfrm rot="5426567">
        <a:off x="5652801" y="2239310"/>
        <a:ext cx="297421" cy="388444"/>
      </dsp:txXfrm>
    </dsp:sp>
    <dsp:sp modelId="{8E1D4860-5829-40AA-B020-A81A04F01606}">
      <dsp:nvSpPr>
        <dsp:cNvPr id="0" name=""/>
        <dsp:cNvSpPr/>
      </dsp:nvSpPr>
      <dsp:spPr>
        <a:xfrm>
          <a:off x="0" y="2631807"/>
          <a:ext cx="11593287" cy="8632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СОВМЕСТНЫЕ ПРЕДПРИЯТИЯ</a:t>
          </a:r>
          <a:r>
            <a:rPr 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2631807"/>
        <a:ext cx="11593287" cy="863209"/>
      </dsp:txXfrm>
    </dsp:sp>
    <dsp:sp modelId="{22057918-E3D8-436B-9D76-22E1FA6DB9E8}">
      <dsp:nvSpPr>
        <dsp:cNvPr id="0" name=""/>
        <dsp:cNvSpPr/>
      </dsp:nvSpPr>
      <dsp:spPr>
        <a:xfrm rot="5400000">
          <a:off x="5622109" y="3533507"/>
          <a:ext cx="349068" cy="3884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5400000">
        <a:off x="5622109" y="3533507"/>
        <a:ext cx="349068" cy="388444"/>
      </dsp:txXfrm>
    </dsp:sp>
    <dsp:sp modelId="{0BB82512-463B-4E54-8478-98C7AC28CD07}">
      <dsp:nvSpPr>
        <dsp:cNvPr id="0" name=""/>
        <dsp:cNvSpPr/>
      </dsp:nvSpPr>
      <dsp:spPr>
        <a:xfrm>
          <a:off x="0" y="3960442"/>
          <a:ext cx="11593287" cy="7211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РЕГИОНАЛЬНОЕ СОТРУДНИЧЕСТВО</a:t>
          </a:r>
          <a:r>
            <a:rPr 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kern="1200" dirty="0" smtClean="0"/>
            <a:t/>
          </a:r>
          <a:br>
            <a:rPr lang="ru-RU" sz="2800" kern="1200" dirty="0" smtClean="0"/>
          </a:br>
          <a:endParaRPr lang="ru-RU" sz="24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3960442"/>
        <a:ext cx="11593287" cy="721150"/>
      </dsp:txXfrm>
    </dsp:sp>
    <dsp:sp modelId="{829751FA-5F82-4DEA-9A7C-E68800A610D4}">
      <dsp:nvSpPr>
        <dsp:cNvPr id="0" name=""/>
        <dsp:cNvSpPr/>
      </dsp:nvSpPr>
      <dsp:spPr>
        <a:xfrm rot="5400000">
          <a:off x="5629912" y="4709679"/>
          <a:ext cx="333463" cy="3884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629912" y="4709679"/>
        <a:ext cx="333463" cy="388444"/>
      </dsp:txXfrm>
    </dsp:sp>
    <dsp:sp modelId="{EE9F6481-FF01-4BA4-8B38-DDB98608C279}">
      <dsp:nvSpPr>
        <dsp:cNvPr id="0" name=""/>
        <dsp:cNvSpPr/>
      </dsp:nvSpPr>
      <dsp:spPr>
        <a:xfrm>
          <a:off x="0" y="5126210"/>
          <a:ext cx="11593287" cy="747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/>
              <a:latin typeface="Arial" pitchFamily="34" charset="0"/>
              <a:cs typeface="Arial" pitchFamily="34" charset="0"/>
            </a:rPr>
            <a:t>ПОДДЕРЖАНИЕ МИРА.</a:t>
          </a:r>
          <a:endParaRPr lang="ru-RU" sz="2800" b="1" i="0" kern="1200" dirty="0"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5126210"/>
        <a:ext cx="11593287" cy="747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6.gif"/><Relationship Id="rId7" Type="http://schemas.openxmlformats.org/officeDocument/2006/relationships/image" Target="../media/image69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56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271464" y="2852936"/>
            <a:ext cx="5616624" cy="3000216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«УЗБЕКИСТАН </a:t>
            </a:r>
            <a:b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И МИР»</a:t>
            </a: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endParaRPr lang="ru-RU" sz="32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79376" y="2996952"/>
            <a:ext cx="576064" cy="244827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https://i.gifer.com/69QH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3068960"/>
            <a:ext cx="4643669" cy="3482752"/>
          </a:xfrm>
          <a:prstGeom prst="rect">
            <a:avLst/>
          </a:prstGeom>
          <a:noFill/>
        </p:spPr>
      </p:pic>
      <p:pic>
        <p:nvPicPr>
          <p:cNvPr id="28676" name="Picture 4" descr="flag-uzbekistana-animatsionnaya-kartinka-000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4352" y="2492896"/>
            <a:ext cx="1728192" cy="1270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legpromexpo.ru/img/%D0%B8%D0%BC%D0%B8%D0%B4%D0%B6-%D0%90%D1%80%D1%81%D0%B5%D0%BD%D1%82%D1%8C%D0%B5%D0%B2%D0%B0%201000%D1%855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908720"/>
            <a:ext cx="10972800" cy="37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9403" y="4725145"/>
            <a:ext cx="1084920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Российская Федерация  и Узбекистан подписали соглашения в области производства  текстиля и текстильной промышленности.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РОССИЙСКАЯ ФЕДЕРАЦИЯ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803430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80729"/>
            <a:ext cx="11665296" cy="21602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/>
              <a:t>    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Узбекистан сумел наладить тесное сотрудничество с самыми развитыми государствами Азии - Китаем, Южной Кореей, Японией, Малайзией, Сингапуром и другими государствами.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ÐµÑÑÑÐºÐ° Ð³Ð¾ÑÑÐ´Ð°ÑÑÑÐ² Ð¼Ð¸ÑÐ° Ñ Ð½Ð°Ð¸Ð±Ð¾Ð»ÐµÐµ Ð¼Ð¾ÑÐ½ÑÐ¼Ð¸ ÑÐºÐ¾Ð½Ð¾Ð¼Ð¸ÐºÐ°Ð¼Ð¸ - BN24.UZ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3356992"/>
            <a:ext cx="92170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МИР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6"/>
            <a:ext cx="11665296" cy="15841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В нашей стране работают многие совместные предприятия,  организованные с участием этих государств.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ÑÑÐ½Ð°Ð» ÐÐµÐ¶Ð´ÑÐ½Ð°ÑÐ¾Ð´Ð½Ð°Ñ Ð¶Ð¸Ð·Ð½Ñ - Ð¢ÑÐ°Ð½ÑÑÐ¸ÑÐ¾Ð¾ÐºÐµÐ°Ð½ÑÐºÐ¾Ðµ Ð¿Ð°ÑÑÐ½ÐµÑÑÑÐ²Ð¾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13" y="3068960"/>
            <a:ext cx="5811011" cy="321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¢ÑÐ¸ Ð±ÑÐ¸ÑÐ°Ð½ÑÐºÐ¸Ñ Ð¾ÑÑÐ¾ÑÐ° Ð¾Ð±Ð¼ÐµÐ½ÑÑÑÑÑ Ñ Ð Ð¾ÑÑÐ¸ÐµÐ¹ Ð½Ð°Ð»Ð¾Ð³Ð¾Ð²Ð¾Ð¹ Ð¸Ð½ÑÐ¾ÑÐ¼Ð°ÑÐ¸ÐµÐ¹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4139" y="3068960"/>
            <a:ext cx="393643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МИР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336" y="980729"/>
            <a:ext cx="11881320" cy="20882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	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Торгово-экономические связи с ними развиваются и крепнут с каждым годом.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2013 году товарооборот Узбекистана с Китаем превысил 5 млрд. долларов США.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ÐÐ¶Ð°ÑÐ¾Ð½Ð³Ð¸Ñ ÐÑÑÐ¸ÐºÑÐ¾Ð´Ð¶Ð°ÐµÐ² Ð²ÑÑÑÐµÑÐ¸Ð»ÑÑ Ñ Ð¿Ð¾ÑÐ»Ð¾Ð¼ ÐÐÐ  Ð¦Ð·ÑÐ½ Ð¯Ð½Ñ"/>
          <p:cNvPicPr/>
          <p:nvPr/>
        </p:nvPicPr>
        <p:blipFill>
          <a:blip r:embed="rId2" cstate="print"/>
          <a:srcRect l="17606" r="18486"/>
          <a:stretch>
            <a:fillRect/>
          </a:stretch>
        </p:blipFill>
        <p:spPr bwMode="auto">
          <a:xfrm>
            <a:off x="3935760" y="3212976"/>
            <a:ext cx="451250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КИТАЙ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http://agenziabozzo.it/bandiere_animate/Bandiera_animata_flag_Uzbekistan_dal_19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36" y="3573016"/>
            <a:ext cx="3456384" cy="2304256"/>
          </a:xfrm>
          <a:prstGeom prst="rect">
            <a:avLst/>
          </a:prstGeom>
          <a:noFill/>
        </p:spPr>
      </p:pic>
      <p:pic>
        <p:nvPicPr>
          <p:cNvPr id="20486" name="Picture 6" descr="https://i.gifer.com/LMQq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6280" y="3573016"/>
            <a:ext cx="3310039" cy="23553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980728"/>
            <a:ext cx="11377264" cy="32403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 	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марте 2013 года в Джизакской области создана специальная индустриальная зона «Джизак» с филиалом в Сырдарьинской области, в которой активно ведутся работы по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развитию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транспортной и производственной инфраструктуры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Уже в первый год на территории зоны реализованы первые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три проекта».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9218" name="Picture 2" descr="D: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4653136"/>
            <a:ext cx="2422128" cy="1362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uzte-phones-opening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221088"/>
            <a:ext cx="532859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uzte_opening_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293096"/>
            <a:ext cx="3766277" cy="1883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КИТАЙ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764035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80729"/>
            <a:ext cx="11449272" cy="27363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   	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Узбекистан осуществляет тесное сотрудничество с Китаем в вопросе сохранения прочного мира и безопасности  в Азии. Визиты руководителей Китая  и Узбекистана способствуют дальнейшему укреплению связей между двумя государствами.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Ð¾ÑÐ¾Ð»ÑÑÑÐ²Ð¾ ÐÐÐ  Ð½Ð°Ð³ÑÐ°Ð´Ð¸Ð»Ð¾ Ð¿Ð¾Ð±ÐµÐ´Ð¸ÑÐµÐ»ÐµÐ¹ Ð°ÐºÑÐ¸Ð¸, Ð¿Ð¾ÑÐ²ÑÑÐµÐ½Ð½Ð¾Ð¹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480" y="3933056"/>
            <a:ext cx="95937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КИТАЙ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6"/>
            <a:ext cx="5328592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результате сотрудничества Узбекистана и Китая на территории нашей страны были созданы  несколько совместных предприятий. Выпускаемая на них продукция реализуется не только в Узбекистане, но и в зарубежных странах.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КИТАЙ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s://yep.uz/wp-content/uploads/2020/04/Kitajskie-medicinskie-jeksperty-pribyli-v-Uzbekista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4005064"/>
            <a:ext cx="48245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s://pbs.twimg.com/media/D6b2PtMWAAEAg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1124744"/>
            <a:ext cx="4968552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980728"/>
            <a:ext cx="11881320" cy="27363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600" b="1" dirty="0" smtClean="0">
                <a:latin typeface="Arial" pitchFamily="34" charset="0"/>
                <a:cs typeface="Arial" pitchFamily="34" charset="0"/>
              </a:rPr>
              <a:t>Во время встречи Президента Узбекистана </a:t>
            </a:r>
            <a:r>
              <a:rPr lang="ru-RU" sz="4600" b="1" dirty="0" smtClean="0">
                <a:latin typeface="Arial" pitchFamily="34" charset="0"/>
                <a:cs typeface="Arial" pitchFamily="34" charset="0"/>
              </a:rPr>
              <a:t>                      Ш</a:t>
            </a:r>
            <a:r>
              <a:rPr lang="ru-RU" sz="4600" b="1" dirty="0" smtClean="0">
                <a:latin typeface="Arial" pitchFamily="34" charset="0"/>
                <a:cs typeface="Arial" pitchFamily="34" charset="0"/>
              </a:rPr>
              <a:t>. М. </a:t>
            </a:r>
            <a:r>
              <a:rPr lang="ru-RU" sz="4600" b="1" dirty="0" err="1" smtClean="0">
                <a:latin typeface="Arial" pitchFamily="34" charset="0"/>
                <a:cs typeface="Arial" pitchFamily="34" charset="0"/>
              </a:rPr>
              <a:t>Мирзиёева</a:t>
            </a:r>
            <a:r>
              <a:rPr lang="ru-RU" sz="4600" b="1" dirty="0" smtClean="0">
                <a:latin typeface="Arial" pitchFamily="34" charset="0"/>
                <a:cs typeface="Arial" pitchFamily="34" charset="0"/>
              </a:rPr>
              <a:t> и председателя Китайской Народной республики Си </a:t>
            </a:r>
            <a:r>
              <a:rPr lang="ru-RU" sz="4600" b="1" dirty="0" err="1" smtClean="0">
                <a:latin typeface="Arial" pitchFamily="34" charset="0"/>
                <a:cs typeface="Arial" pitchFamily="34" charset="0"/>
              </a:rPr>
              <a:t>Цзиньпина</a:t>
            </a:r>
            <a:r>
              <a:rPr lang="ru-RU" sz="4600" b="1" dirty="0" smtClean="0">
                <a:latin typeface="Arial" pitchFamily="34" charset="0"/>
                <a:cs typeface="Arial" pitchFamily="34" charset="0"/>
              </a:rPr>
              <a:t> была достигнута договорённость о дальнейшем укреплении сотрудничества. В ходе подписано 105 двусторонних документов на общую сумму 23 млрд. долларов.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КИТАЙ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www.gisreportsonline.com/media/report_images/Xi_Mirziyoy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3789040"/>
            <a:ext cx="4536504" cy="2920111"/>
          </a:xfrm>
          <a:prstGeom prst="rect">
            <a:avLst/>
          </a:prstGeom>
          <a:noFill/>
        </p:spPr>
      </p:pic>
      <p:pic>
        <p:nvPicPr>
          <p:cNvPr id="5124" name="Picture 4" descr="https://i.ytimg.com/vi/DYD4i4NQ7Ks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3861048"/>
            <a:ext cx="5447929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052736"/>
            <a:ext cx="10972800" cy="11521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Республика Южная Корея также считается крупным партнёром Узбекистана в Азии.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­ÐºÐ¾Ð½Ð¾Ð¼Ð¸ÑÑ: Ð®Ð¶Ð½Ð°Ñ ÐÐ¾ÑÐµÑ ÑÐ´ÐµÐ»Ð°Ð»Ð° ÑÑÐ°Ð²ÐºÑ Ð½Ð° Ð¢Ð°ÑÐºÐµÐ½Ñ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2" y="2780928"/>
            <a:ext cx="3498352" cy="365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£Ð·Ð±ÐµÐºÐ¸ÑÑÐ°Ð½ Ð¿Ð¾Ð»ÑÑÐ¸Ñ $250 Ð¼Ð»Ð½ Ð¾Ñ ÑÐ¶Ð½Ð¾ÐºÐ¾ÑÐµÐ¹ÑÐºÐ¾Ð³Ð¾ ÑÐ¾Ð½Ð´Ð° EDC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4" y="2348880"/>
            <a:ext cx="4318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16080" y="4725144"/>
            <a:ext cx="4704523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Южнокорейский фонд развития экономического сотрудничества (EDCF). 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ЮЖНАЯ КОРЕЯ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7412" name="Picture 4" descr="https://thumbs.gfycat.com/PlushCalmGuppy-size_restricte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2" y="4653136"/>
            <a:ext cx="2460526" cy="1769485"/>
          </a:xfrm>
          <a:prstGeom prst="rect">
            <a:avLst/>
          </a:prstGeom>
          <a:noFill/>
        </p:spPr>
      </p:pic>
      <p:pic>
        <p:nvPicPr>
          <p:cNvPr id="9" name="Picture 2" descr="http://agenziabozzo.it/bandiere_animate/Bandiera_animata_flag_Uzbekistan_dal_199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344" y="2636912"/>
            <a:ext cx="2592288" cy="15841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24745"/>
            <a:ext cx="11593288" cy="165618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/>
              <a:t>    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Сотрудничество с Южной Кореей сыграло важную роль в превращении Узбекистана в государство производящее легковые автомобили.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Ð°Ð²Ð¾Ð´ GM Uzbekistan Ð²ÑÐ¿ÑÑÑÐ¸Ð» 12,7 ÑÑÑÑÑ Ð°Ð²ÑÐ¾Ð¼Ð¾Ð±Ð¸Ð»ÐµÐ¹ Ð² ÑÐ½Ð²Ð°ÑÐµ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3068960"/>
            <a:ext cx="54006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¡ÑÐ°ÑÑÑÐµ Ð½Ð° ÐºÐ¾Ð»ÐµÑÐ°Ñ. ÐÐ° ÑÑÐµÑ ÑÐµÐ³Ð¾ Ð£Ð·Ð±ÐµÐºÐ¸ÑÑÐ°Ð½ ÑÐ¾Ð±Ð¸ÑÐ°ÐµÑÑÑ ÑÐ°Ð·Ð²Ð¸Ð²Ð°ÑÑ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3068960"/>
            <a:ext cx="54006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ЮЖНАЯ КОРЕЯ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07368" y="980728"/>
            <a:ext cx="11305256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ПРИЗНАНИЕ СТРАНАМИ МИРА ГОСУДАРСТВЕННОЙ НЕЗАВИСИМОСТИ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368" y="2564904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УЗБЕКИСТАН И РОССИЯ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335360" y="3573016"/>
            <a:ext cx="11161240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УЗБЕКИСТАН И КИТАЙ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7368" y="4653136"/>
            <a:ext cx="11161240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УЗБЕКИСТАН И РЕСПУБЛИКА КОРЕЯ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07368" y="5805264"/>
            <a:ext cx="11161240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УЗБЕКИСТАН И США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7" grpId="0" animBg="1" autoUpdateAnimBg="0"/>
      <p:bldP spid="8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9"/>
            <a:ext cx="11449272" cy="216023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   	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Согласно официальным данным, история узбекского автопрома начинается с визита  руководства республики в Корею и посещения им заводов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Daewoo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Motors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 июне 1992 года.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504"/>
          <a:stretch>
            <a:fillRect/>
          </a:stretch>
        </p:blipFill>
        <p:spPr bwMode="auto">
          <a:xfrm>
            <a:off x="1703512" y="3429000"/>
            <a:ext cx="92170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ЮЖНАЯ КОРЕЯ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908720"/>
            <a:ext cx="5976664" cy="26642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    	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Автомобильный завод совместно</a:t>
            </a:r>
          </a:p>
          <a:p>
            <a:pPr algn="ctr">
              <a:buNone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с южнокорейской компанией «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DAEWOO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» построен в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Андижанской области.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Ð²ÑÐ¾Ð·Ð°Ð²Ð¾Ð´ Ð² ÐÑÐ°ÐºÐµ Ð¿Ð¾Ð»ÑÑÐ¸Ð» Ð²Ð¾Ð·Ð¼Ð¾Ð¶Ð½Ð¾ÑÑÑ Ð¿ÑÐ¾Ð¸Ð·Ð²Ð¾Ð´Ð¸ÑÑ Ð½Ð¾Ð²ÐµÐ¹ÑÐ¸Ðµ Ð¼Ð¾Ð´ÐµÐ»Ð¸ G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104" y="908720"/>
            <a:ext cx="47525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ЮЖНАЯ КОРЕЯ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91344" y="4077072"/>
            <a:ext cx="5976664" cy="23042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Узбекистан стал 28-м государством мира производящим автомобили.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ÐÐºÑÐ¸Ñ Ð² ÑÐµÑÑÑ 25-Ð»ÐµÑÐ¸Ñ Ð½ÐµÐ·Ð°Ð²Ð¸ÑÐ¸Ð¼Ð¾ÑÑÐ¸ Ð¿ÑÐ¾ÑÐ»Ð° Ð½Ð° Ð·Ð°Ð²Ð¾Ð´Ðµ GM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112" y="4005064"/>
            <a:ext cx="46805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80728"/>
            <a:ext cx="11665296" cy="55446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«Первенец» сошел с конвейера 26  марта 1996 года. Это был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минивэн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Damas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с любовью прозванный в народе «буханкой» за свой специфический дизайн. Его обновленный коллега до сих пор входит в списки самых популярных машин, продаваемых в стране. </a:t>
            </a:r>
          </a:p>
          <a:p>
            <a:pPr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>
              <a:buNone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В 1996 году стартовал выпуск еще двух моделей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Tico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 и 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Nexia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которые стали в то время знаменитыми   у  народа.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¨ÐµÐ²ÑÐ¾Ð»Ðµ ÐÐ°Ð¼Ð°Ñ â ÑÐ¾ÑÐ¾, ÑÐ°ÑÐ°ÐºÑÐµÑÐ¸ÑÑÐ¸ÐºÐ¸, ÑÐµÐ½Ñ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3284984"/>
            <a:ext cx="2743200" cy="133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aewoo Tico ÑÐ¾ÑÐ¾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824" y="3212976"/>
            <a:ext cx="3035300" cy="170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ÑÑ ÐÐµÐºÑÐ¸Ñ â Ð¸ÑÑÐ¾ÑÐ¸Ñ Ð¼Ð¾Ð´ÐµÐ»Ð¸, ÑÐ¾ÑÐ¾, ÑÐµÐ½Ñ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0296" y="3284984"/>
            <a:ext cx="262536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ЮЖНАЯ КОРЕЯ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9"/>
            <a:ext cx="11665296" cy="20162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Южная Корея и Узбекистан создали совместное предприятие по производству товаров сельскохозяйственного применения на территории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Кибрая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55298" name="Picture 2" descr="Южная Корея и Узбекистан создали совместное предприятие по производству товаров сельскохозяйственного примене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212976"/>
            <a:ext cx="10880898" cy="3335661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ЮЖНАЯ КОРЕЯ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80729"/>
            <a:ext cx="11665296" cy="20882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/>
              <a:t>    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Узбекистан осуществляет взаимовыгодное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сотрудничество 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 Японией. В нашей стране действует более десяти совместных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узбекско-японских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предприятий.</a:t>
            </a:r>
          </a:p>
          <a:p>
            <a:endParaRPr lang="ru-RU" dirty="0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ЯПОНИЯ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uzsat.net/uploads/monthly_2017_07/596635bdb5649_1zbeki1.thumb.gif.826ec7348d22ebd828b38c055ed7c6c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3284984"/>
            <a:ext cx="2304256" cy="1728192"/>
          </a:xfrm>
          <a:prstGeom prst="rect">
            <a:avLst/>
          </a:prstGeom>
          <a:noFill/>
        </p:spPr>
      </p:pic>
      <p:pic>
        <p:nvPicPr>
          <p:cNvPr id="11270" name="Picture 6" descr="https://acegif.com/wp-content/uploads/japanese-flag-2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4352" y="3284984"/>
            <a:ext cx="2619375" cy="1905000"/>
          </a:xfrm>
          <a:prstGeom prst="rect">
            <a:avLst/>
          </a:prstGeom>
          <a:noFill/>
        </p:spPr>
      </p:pic>
      <p:pic>
        <p:nvPicPr>
          <p:cNvPr id="14338" name="Picture 2" descr="https://avatars.mds.yandex.net/get-zen_doc/1704908/pub_5dd959f3ac25f442f33a13c4_5dd961f93676ed2b9e75046a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3992" y="3212976"/>
            <a:ext cx="2831540" cy="1656184"/>
          </a:xfrm>
          <a:prstGeom prst="rect">
            <a:avLst/>
          </a:prstGeom>
          <a:noFill/>
        </p:spPr>
      </p:pic>
      <p:pic>
        <p:nvPicPr>
          <p:cNvPr id="7" name="Рисунок 6" descr="Ð£Ð·Ð±ÐµÐºÐ¸ÑÑÐ°Ð½ Ð½Ð°Ð¼ÐµÑÐµÐ½ Ð¾ÑÐºÑÑÑÑ Ð¢Ð¾ÑÐ³Ð¾Ð²ÑÐ¹ Ð´Ð¾Ð¼ Ð² Ð¯Ð¿Ð¾Ð½Ð¸Ð¸ - ÐÐ°ÑÐ¾Ð´Ð½Ð¾Ðµ ÑÐ»Ð¾Ð²Ð¾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104" y="5301208"/>
            <a:ext cx="304495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£Ð·Ð±ÐµÐºÑÐºÐ¸Ðµ Ð²Ð¸Ð½Ð¾Ð´ÐµÐ»Ñ Ð¿Ð¾ÑÑÐ°ÑÑÐ²Ð¾Ð²Ð°Ð»Ð¸ Ð² Tourism Japan EXPO 2019 ..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3592" y="5301208"/>
            <a:ext cx="3092362" cy="131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£ÐÐÐÐÐ¡ÐÐ-Ð¯ÐÐÐÐ¡ÐÐÐ ÐÐÐÐÐÐÐÐÐ«Ð Ð¦ÐÐÐ¢Ð  ÐÐÐÐÐÐÐ¦ÐÐÂ» | TDTU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664" y="3212976"/>
            <a:ext cx="2760307" cy="186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24745"/>
            <a:ext cx="11521280" cy="30963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Сотрудничество между Узбекистаном и Японией одинаково выгодно для обеих стран. Известно, что Япония является одной из самых развитых государств. Наверное нет такого человека, которого не удивили бы её открытия, немыслимые выдающиеся технологии.</a:t>
            </a:r>
          </a:p>
          <a:p>
            <a:pPr algn="ctr"/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ЯПОНИЯ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://s.drom.ru/1/pubs/4483/11063/81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4437112"/>
            <a:ext cx="3299520" cy="2198305"/>
          </a:xfrm>
          <a:prstGeom prst="rect">
            <a:avLst/>
          </a:prstGeom>
          <a:noFill/>
        </p:spPr>
      </p:pic>
      <p:pic>
        <p:nvPicPr>
          <p:cNvPr id="13316" name="Picture 4" descr="https://1bgnvt3q09toyb96v2ecsygm-wpengine.netdna-ssl.com/wp-content/uploads/2014/05/Toyota-Boshoku-Lao-plant-produ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64" y="4437112"/>
            <a:ext cx="2160240" cy="2162101"/>
          </a:xfrm>
          <a:prstGeom prst="rect">
            <a:avLst/>
          </a:prstGeom>
          <a:noFill/>
        </p:spPr>
      </p:pic>
      <p:pic>
        <p:nvPicPr>
          <p:cNvPr id="13318" name="Picture 6" descr="https://avatars.mds.yandex.net/get-zen_doc/1716636/pub_5e901f4e494ff2332b4ee531_5e902043a15b2a612ad8a9ec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0216" y="4365104"/>
            <a:ext cx="3528392" cy="21601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ЯПОНИЯ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352" y="908720"/>
            <a:ext cx="11377264" cy="1944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Для Узбекистана, планирующего к 2030-му году войти в число 50 развитых стран мира, очень важно всесторонне развивать отношения с этой чудотворной страной.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3352" y="3933056"/>
            <a:ext cx="11377264" cy="23042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Поэтому 17-20 декабря 2019 года Президент Республики Узбекистан Ш. М.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совершил визит в Японию. Данное событие со стороны мировой общественности было расценено как исторический визит.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6"/>
            <a:ext cx="6912768" cy="52565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Во время переговоров Премьер-министр Японии С.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Абэ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подчеркнул о необходимости шагать вперед плечом к плечу, рука об  руку с Узбекистаном. В Японии очень развита наука. Это доказывает и то, что около 30 японских учёных удостоены престижной Нобелевской премии.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ЯПОНИЯ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s://yt3.ggpht.com/a/AATXAJwZYzh9BMj2gvAFplr8ZQuHHmmFWfblUESCj3Y8=s900-c-k-c0xffffffff-no-rj-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1412776"/>
            <a:ext cx="3960440" cy="39604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80729"/>
            <a:ext cx="11593288" cy="309634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Шестеро из них являются учёными знаменитого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Нагойского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университета. Президент Республики Узбекистан Ш.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посетил этот университет. Ему было присвоено звание почётного доктора данного учебного заведения. В этом университете обучаются 30 юношей и девушек из нашей страны.</a:t>
            </a:r>
          </a:p>
          <a:p>
            <a:endParaRPr lang="ru-RU" dirty="0"/>
          </a:p>
        </p:txBody>
      </p:sp>
      <p:pic>
        <p:nvPicPr>
          <p:cNvPr id="1026" name="Picture 2" descr="https://nuu.uz/pictures/news/events/01112019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4221088"/>
            <a:ext cx="4248472" cy="2328259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ЯПОНИЯ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www.chel.kp.ru/share/i/4/1575992/wx1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080" y="4293096"/>
            <a:ext cx="4111619" cy="22195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АЗИЯ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336" y="908720"/>
            <a:ext cx="11809312" cy="2952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Особое место Юго-Восточной Азии во внешней политике Республики Узбекистан обусловлено тем, что в этом регионе расположены десять развивающихся стран. Среди них по уровню социально-экономической жизни и темпам развития особо выделяются Индонезия, Малайзия, Сингапур и Таиланд.</a:t>
            </a:r>
          </a:p>
        </p:txBody>
      </p:sp>
      <p:pic>
        <p:nvPicPr>
          <p:cNvPr id="57346" name="Picture 2" descr="flag-indonezii-animatsionnaya-kartinka-00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4149080"/>
            <a:ext cx="1854384" cy="1224136"/>
          </a:xfrm>
          <a:prstGeom prst="rect">
            <a:avLst/>
          </a:prstGeom>
          <a:noFill/>
        </p:spPr>
      </p:pic>
      <p:pic>
        <p:nvPicPr>
          <p:cNvPr id="57350" name="Picture 6" descr="flag-singapura-animatsionnaya-kartinka-00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224" y="4077072"/>
            <a:ext cx="1728192" cy="1152128"/>
          </a:xfrm>
          <a:prstGeom prst="rect">
            <a:avLst/>
          </a:prstGeom>
          <a:noFill/>
        </p:spPr>
      </p:pic>
      <p:pic>
        <p:nvPicPr>
          <p:cNvPr id="57352" name="Picture 8" descr="flag-tailanda-animatsionnaya-kartinka-001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8448" y="5157192"/>
            <a:ext cx="1656184" cy="979166"/>
          </a:xfrm>
          <a:prstGeom prst="rect">
            <a:avLst/>
          </a:prstGeom>
          <a:noFill/>
        </p:spPr>
      </p:pic>
      <p:pic>
        <p:nvPicPr>
          <p:cNvPr id="57354" name="Picture 10" descr="flag-uzbekistana-animatsionnaya-kartinka-000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376" y="4509120"/>
            <a:ext cx="2376264" cy="1512168"/>
          </a:xfrm>
          <a:prstGeom prst="rect">
            <a:avLst/>
          </a:prstGeom>
          <a:noFill/>
        </p:spPr>
      </p:pic>
      <p:pic>
        <p:nvPicPr>
          <p:cNvPr id="57356" name="Picture 12" descr="flag-malayzii-animatsionnaya-kartinka-000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9976" y="5157192"/>
            <a:ext cx="2088232" cy="11845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08721"/>
            <a:ext cx="11737304" cy="172819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После того, как Узбекистан объявил о своей государственной независимости, его независимость признали один за другим все государства мира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 Ð¿ÑÐµÐ´Ð´Ð²ÐµÑÐ¸Ð¸ ÐÐ½Ñ ÐÐ¾Ð½ÑÑÐ¸ÑÑÑÐ¸Ð¸ ÐÑÐµÐ·Ð¸Ð´ÐµÐ½Ñ Ð£Ð·Ð±ÐµÐºÐ¸ÑÑÐ°Ð½Ð° Ð½Ð°Ð³ÑÐ°Ð´Ð¸Ð»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2996952"/>
            <a:ext cx="10081120" cy="3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МИР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АЗИЯ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336" y="908720"/>
            <a:ext cx="11809312" cy="2952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результате проведенных за прошедший период официальных встреч между руководителями государств и правительств, были подписаны договора и соглашения о взаимопонимании, дружбе и сотрудничестве, которые создали прочную основу для межгосударственных отношений.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1344" y="4293096"/>
            <a:ext cx="11809312" cy="2160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buNone/>
            </a:pP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Все это служит развитию успешного сотрудничества между Республикой Узбекистан и странами Юго-Восточной Азии в торгово-экономической, научно-технической и культурно-гуманитарной сферах.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8"/>
            <a:ext cx="11476856" cy="25922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dirty="0" smtClean="0"/>
              <a:t>   		</a:t>
            </a:r>
            <a:r>
              <a:rPr lang="ru-RU" sz="12000" b="1" dirty="0" smtClean="0">
                <a:latin typeface="Arial" pitchFamily="34" charset="0"/>
                <a:cs typeface="Arial" pitchFamily="34" charset="0"/>
              </a:rPr>
              <a:t>Узбекистан сотрудничает и с самым могущественным государством мира США. В феврале 1992 года государственный секретарь США совершил официальный визит в Узбекистан, затем между двумя государствами были налажены дипломатические отношения. В марте 1992 года в Ташкенте первым открылось посольство США. </a:t>
            </a:r>
            <a:br>
              <a:rPr lang="ru-RU" sz="12000" b="1" dirty="0" smtClean="0">
                <a:latin typeface="Arial" pitchFamily="34" charset="0"/>
                <a:cs typeface="Arial" pitchFamily="34" charset="0"/>
              </a:rPr>
            </a:br>
            <a:endParaRPr lang="ru-RU" sz="1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США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imgprx.livejournal.net/67039cdb18cfc2385f75f7a77896a5a31bd9220f/NoBOmPLZZqvhrT_-tkHcAHFfUKiC5YOsrncstw4TXpAOj4XfSadJFII-jsLwWF7VsEqJWuvth-4-fyKXfMtZAhEVxQk4KU2XQXm-KahEr6YmcG75aWc6pl_agLJP_1_K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3717032"/>
            <a:ext cx="2328255" cy="1746193"/>
          </a:xfrm>
          <a:prstGeom prst="rect">
            <a:avLst/>
          </a:prstGeom>
          <a:noFill/>
        </p:spPr>
      </p:pic>
      <p:pic>
        <p:nvPicPr>
          <p:cNvPr id="8196" name="Picture 4" descr="https://imgprx.livejournal.net/14e78bbe701842f13ef35d949b16499ba340cce7/NoBOmPLZZqvhrT_-tkHcAHFfUKiC5YOsrncstw4TXpAOj4XfSadJFII-jsLwWF7VsEqJWuvth-4-fyKXfMtZAguc86ABQznynBs7azUqsQGi5eaU_M49tnMu-VzBkKgzkyX818aqpI8H7YA58himj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4392" y="3861048"/>
            <a:ext cx="2160240" cy="1575769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335360" y="5661248"/>
            <a:ext cx="11329259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Была открыта корпорация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«</a:t>
            </a:r>
            <a:r>
              <a:rPr kumimoji="0" lang="ru-RU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Дженерал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Моторс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»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Узбекистане.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Рисунок 8" descr="Ð¢ÐµÑÑ-Ð´ÑÐ°Ð¹Ð² Chevrolet Cobalt: Ð£Ð·Ð±ÐµÐº ÑÐ¾Ð´Ð¾Ð¼ Ð¸Ð· ÐÑÐ°Ð·Ð¸Ð»Ð¸Ð¸"/>
          <p:cNvPicPr/>
          <p:nvPr/>
        </p:nvPicPr>
        <p:blipFill>
          <a:blip r:embed="rId4" cstate="print"/>
          <a:srcRect b="8039"/>
          <a:stretch>
            <a:fillRect/>
          </a:stretch>
        </p:blipFill>
        <p:spPr bwMode="auto">
          <a:xfrm>
            <a:off x="2927648" y="4005064"/>
            <a:ext cx="260399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eneral Motors Power Train-UzbekistanÂ» Ð¿Ð¾Ð»ÑÑÐ¸Ð» ÑÐµÑÑÐ¸ÑÐ¸ÐºÐ°Ñ ..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6160" y="4149080"/>
            <a:ext cx="163218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£Ð·Ð°Ð²ÑÐ¾ÑÐ°Ð½Ð¾Ð°ÑÂ» Ð¸ GM Ð¼ÐµÐ½ÑÑÑ ÑÐ¾ÑÐ¼Ð°Ñ ÑÐ¾ÑÑÑÐ´Ð½Ð¸ÑÐµÑÑÐ²Ð° â ÐÐ°Ð·ÐµÑÐ°.uz"/>
          <p:cNvPicPr/>
          <p:nvPr/>
        </p:nvPicPr>
        <p:blipFill>
          <a:blip r:embed="rId6" cstate="print"/>
          <a:srcRect b="26931"/>
          <a:stretch>
            <a:fillRect/>
          </a:stretch>
        </p:blipFill>
        <p:spPr bwMode="auto">
          <a:xfrm>
            <a:off x="5879976" y="4077072"/>
            <a:ext cx="1368152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08721"/>
            <a:ext cx="11737304" cy="208823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000" dirty="0" smtClean="0"/>
              <a:t>    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сотрудничестве с этой корпорацией на заводе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Асака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 производятся различные модели современных автомобилей, а в Ташкентской области для них производятся двигатели (моторы).</a:t>
            </a:r>
          </a:p>
          <a:p>
            <a:endParaRPr lang="ru-RU" dirty="0"/>
          </a:p>
        </p:txBody>
      </p:sp>
      <p:pic>
        <p:nvPicPr>
          <p:cNvPr id="4" name="Рисунок 3" descr="GM Powertrain UzbekistanÂ» Ð²Ð½ÐµÐ´ÑÑÐµÑ ÐºÐ°Ð¶Ð´ÑÐ¹ Ð¼ÐµÑÑÑ Ð² Ð´ÐµÐ¹ÑÑÐ²Ð¸Ðµ Ð¾ÐºÐ¾Ð»Ð¾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3356992"/>
            <a:ext cx="5400600" cy="28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Ð &quot;Ð£Ð·Ð°Ð²ÑÐ¾ÑÐ°Ð½Ð¾Ð°Ñ&quot; Ð¿Ð»Ð°Ð½Ð¸ÑÑÐµÑ Ð²ÑÐ¹ÑÐ¸ Ð½Ð° Ð½Ð¾Ð²ÑÐµ ÑÑÐ±ÐµÐ¶Ð¸. Ð Ð²ÑÐµ ÐµÐ³Ð¾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3284984"/>
            <a:ext cx="5256584" cy="28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США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6408712" cy="55446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Развивается сотрудничество между Узбекистаном и США.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2018-м году Президент Узбекистана Ш. М.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 приглашению Президента США  Д. Трампа посетил с рабочим визитом США, где провёл переговоры с выведении взаимного сотрудничества на новый уровень.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США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i.ytimg.com/vi/6QyQk0fxlQw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3573016"/>
            <a:ext cx="4864540" cy="2736304"/>
          </a:xfrm>
          <a:prstGeom prst="rect">
            <a:avLst/>
          </a:prstGeom>
          <a:noFill/>
        </p:spPr>
      </p:pic>
      <p:pic>
        <p:nvPicPr>
          <p:cNvPr id="5124" name="Picture 4" descr="https://uznews.uz/upload/news/medium/F92C168C-3E7E-4129-AA51-11898249DCF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4" y="1052736"/>
            <a:ext cx="4018140" cy="23053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4293096"/>
            <a:ext cx="11665296" cy="23042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Президент Республики Узбекистан Ш. М.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развивает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разносторонные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отношения с соседними Таджикистаном, Кыргызстаном, Казахстаном, Туркменистаном и Афганистаном.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МИР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pbs.twimg.com/media/EX-YfrEWoAIm0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2" y="980728"/>
            <a:ext cx="5408601" cy="3042338"/>
          </a:xfrm>
          <a:prstGeom prst="rect">
            <a:avLst/>
          </a:prstGeom>
          <a:noFill/>
        </p:spPr>
      </p:pic>
      <p:pic>
        <p:nvPicPr>
          <p:cNvPr id="4100" name="Picture 4" descr="https://imgprx.livejournal.net/967e05b1b0597b3a63b4759ea4fee771c09978e2/LWBhJufX_nPWiv7rSDElSpoqm4cKrXiOBD1u8JpH9mOGAWf10o7ZOS7puAV9Wz1q80kyqD5URbbGK_xnmAkN1g0iwKUVfl-8Iw3ZG1sbUCjAoHOJLNz-V3vMROpqDd_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3212976"/>
            <a:ext cx="1689348" cy="942976"/>
          </a:xfrm>
          <a:prstGeom prst="rect">
            <a:avLst/>
          </a:prstGeom>
          <a:noFill/>
        </p:spPr>
      </p:pic>
      <p:pic>
        <p:nvPicPr>
          <p:cNvPr id="4102" name="Picture 6" descr="https://imgprx.livejournal.net/67039cdb18cfc2385f75f7a77896a5a31bd9220f/NoBOmPLZZqvhrT_-tkHcAHFfUKiC5YOsrncstw4TXpAOj4XfSadJFII-jsLwWF7VsEqJWuvth-4-fyKXfMtZAhEVxQk4KU2XQXm-KahEr6YmcG75aWc6pl_agLJP_1_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24" y="980728"/>
            <a:ext cx="1872208" cy="942976"/>
          </a:xfrm>
          <a:prstGeom prst="rect">
            <a:avLst/>
          </a:prstGeom>
          <a:noFill/>
        </p:spPr>
      </p:pic>
      <p:pic>
        <p:nvPicPr>
          <p:cNvPr id="4104" name="Picture 8" descr="flag-kyrgyzstana-animatsionnaya-kartinka-000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5680" y="2060848"/>
            <a:ext cx="1791072" cy="936104"/>
          </a:xfrm>
          <a:prstGeom prst="rect">
            <a:avLst/>
          </a:prstGeom>
          <a:noFill/>
        </p:spPr>
      </p:pic>
      <p:pic>
        <p:nvPicPr>
          <p:cNvPr id="4106" name="Picture 10" descr="flag-turkmenistana-animatsionnaya-kartinka-000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5720" y="3212976"/>
            <a:ext cx="1872208" cy="896492"/>
          </a:xfrm>
          <a:prstGeom prst="rect">
            <a:avLst/>
          </a:prstGeom>
          <a:noFill/>
        </p:spPr>
      </p:pic>
      <p:pic>
        <p:nvPicPr>
          <p:cNvPr id="4108" name="Picture 12" descr="flag-kazakhstana-animatsionnaya-kartinka-0005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99656" y="980728"/>
            <a:ext cx="1935088" cy="936104"/>
          </a:xfrm>
          <a:prstGeom prst="rect">
            <a:avLst/>
          </a:prstGeom>
          <a:noFill/>
        </p:spPr>
      </p:pic>
      <p:pic>
        <p:nvPicPr>
          <p:cNvPr id="4110" name="Picture 14" descr="flag-tadzhikistana-animatsionnaya-kartinka-000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1384" y="2276872"/>
            <a:ext cx="1512168" cy="790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333501" y="571500"/>
            <a:ext cx="9429751" cy="503238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УЗБЕКИСТАН  И МИР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007534" y="1428750"/>
            <a:ext cx="3456517" cy="43180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Узбекистан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007534" y="2071688"/>
            <a:ext cx="3456517" cy="43180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Узбекистан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1007534" y="2714625"/>
            <a:ext cx="3456517" cy="43180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Узбекистан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1007534" y="3357563"/>
            <a:ext cx="3456517" cy="43180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Узбекистан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007534" y="4000500"/>
            <a:ext cx="3456517" cy="43180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Узбекистан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1" name="WordArt 11"/>
          <p:cNvSpPr>
            <a:spLocks noChangeArrowheads="1" noChangeShapeType="1" noTextEdit="1"/>
          </p:cNvSpPr>
          <p:nvPr/>
        </p:nvSpPr>
        <p:spPr bwMode="auto">
          <a:xfrm>
            <a:off x="4857751" y="1928813"/>
            <a:ext cx="2476500" cy="230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727951" y="1428750"/>
            <a:ext cx="3456516" cy="4318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Китай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7727951" y="2143125"/>
            <a:ext cx="3456516" cy="4318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Южная Корея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7727952" y="2714625"/>
            <a:ext cx="3443816" cy="4318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Малайзия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7715251" y="3357563"/>
            <a:ext cx="3456516" cy="4318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Япония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7727951" y="4000500"/>
            <a:ext cx="3456516" cy="4318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Сингапур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943872" y="1772816"/>
            <a:ext cx="2208245" cy="11327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07435" y="4725144"/>
            <a:ext cx="3456517" cy="43180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Узбекистан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7728182" y="4653136"/>
            <a:ext cx="3456516" cy="4318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Россия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007435" y="5445224"/>
            <a:ext cx="3456517" cy="43180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Узбекистан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728182" y="5373216"/>
            <a:ext cx="3456516" cy="4318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США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трелка вправо с вырезом 20"/>
          <p:cNvSpPr/>
          <p:nvPr/>
        </p:nvSpPr>
        <p:spPr>
          <a:xfrm>
            <a:off x="5015880" y="3789040"/>
            <a:ext cx="2208245" cy="1132704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095862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  <p:bldP spid="5127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  <p:bldP spid="5134" grpId="0" animBg="1"/>
      <p:bldP spid="5135" grpId="0" animBg="1"/>
      <p:bldP spid="513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63352" y="836712"/>
          <a:ext cx="11593288" cy="587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1D4860-5829-40AA-B020-A81A04F01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E1D4860-5829-40AA-B020-A81A04F01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057918-E3D8-436B-9D76-22E1FA6DB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22057918-E3D8-436B-9D76-22E1FA6DB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9751FA-5F82-4DEA-9A7C-E68800A61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829751FA-5F82-4DEA-9A7C-E68800A610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116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4000" dirty="0" smtClean="0"/>
              <a:t>  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869" y="337248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§47.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156 – 159.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151784" y="3212976"/>
            <a:ext cx="3888432" cy="27921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Подумайте, что изменилось в сотрудничестве между странами за годы независимости?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184232" y="3356992"/>
            <a:ext cx="3744416" cy="3223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Перечислите основные государства в Азии, которые являются партнерами Узбекистана.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08" y="1340768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1340768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6"/>
            <a:ext cx="11593288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	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Одним из важных моментов правового обеспечения подлинного суверенитета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республики,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стало конституционное закрепление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Узбекистана,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как самостоятельного субъекта международных отношений, определяющего внешнюю политику в своих интересах, имеющего право вступать в международные организации,                                                                     системы коллективной                                                               безопасности, международные                           образования.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Dream City Development Ð¿Ð¾Ð·Ð´ÑÐ°Ð²Ð»ÑÐµÑ Ñ 27-Ð»ÐµÑÐ¸ÐµÐ¼ ÐÐ¾Ð½ÑÑÐ¸ÑÑÑÐ¸Ð¸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104" y="4005064"/>
            <a:ext cx="4743216" cy="244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МИР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980729"/>
            <a:ext cx="11377264" cy="216024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Узбекистан признали 165 государств. Более чем со 120 странами мира установлены официальные дипломатические отношения. В Ташкенте 35 стран открыли свои посольства.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£Ð·Ð±ÐµÐºÐ¸ÑÑÐ°Ð½: ÑÐ°ÐºÑÐ¾ÑÑ ÑÐ¾ÑÑÐ° Ð¼ÐµÐ¶Ð´ÑÐ½Ð°ÑÐ¾Ð´Ð½Ð¾Ð³Ð¾ Ð¸Ð¼Ð¸Ð´Ð¶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3501008"/>
            <a:ext cx="8496944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МИР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980729"/>
            <a:ext cx="11737304" cy="27363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/>
              <a:t>    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Независимый Узбекистан со всеми государствами мира начал сотрудничать на равных.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Первый президент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Узбекистана о пути, избранном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спубликой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сказал:  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«Узбекистан ни у кого не станет просить милостыню, он готов сотрудничать только на равных».</a:t>
            </a:r>
          </a:p>
          <a:p>
            <a:pPr algn="ctr"/>
            <a:endParaRPr lang="ru-RU" dirty="0"/>
          </a:p>
        </p:txBody>
      </p:sp>
      <p:pic>
        <p:nvPicPr>
          <p:cNvPr id="4" name="Рисунок 3" descr="ÐÐ°ÑÑÐ° Ð£Ð·Ð±ÐµÐºÐ¸ÑÑÐ°Ð½Ð°. Ð£Ð·Ð±ÐµÐºÐ¸ÑÑÐ°Ð½ Ð½Ð° ÐºÐ°ÑÑÐµ Ð¼Ð¸ÑÐ° â Planetolog.r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448" y="3933056"/>
            <a:ext cx="9697077" cy="279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МИР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124745"/>
            <a:ext cx="11305256" cy="13681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 сегодняшний день установлены партнёрские отношения более чем со 100 государствами.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МИР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3794" name="Picture 2" descr="http://www.ktrk.kg/img/thumbnail/214901526889547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448" y="2996952"/>
            <a:ext cx="9525000" cy="36987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80729"/>
            <a:ext cx="11665296" cy="13681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	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Узбекистан, прежде всего, уделил большое внимание всестороннему сотрудничеству с Российской Федерацией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РОССИЙСКАЯ ФЕДЕРАЦИЯ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ds05.infourok.ru/uploads/ex/089e/00022b7d-825c9cf6/hello_html_3e3ebc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808" y="2492896"/>
            <a:ext cx="3811228" cy="363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http://www.abflags.com/_flags/flags-of-the-world/Uzbekistan%20flag/Uzbekistan%20flag-XXL-ani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2924944"/>
            <a:ext cx="4104456" cy="2448272"/>
          </a:xfrm>
          <a:prstGeom prst="rect">
            <a:avLst/>
          </a:prstGeom>
          <a:noFill/>
        </p:spPr>
      </p:pic>
      <p:pic>
        <p:nvPicPr>
          <p:cNvPr id="30722" name="Picture 2" descr="https://imgprx.livejournal.net/d4cabba18d866984995bb78118c25573c8360cc3/NoBOmPLZZqvhrT_-tkHcAHFfUKiC5YOsrncstw4TXpAOj4XfSadJFII-jsLwWF7VsEqJWuvth-4-fyKXfMtZAoGlz1AiyCTgDgASphDX7HX21uyULU2otHZZ88CEV1PX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8248" y="3140968"/>
            <a:ext cx="3719736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59975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1124745"/>
            <a:ext cx="11593288" cy="244827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000" dirty="0" smtClean="0"/>
              <a:t>    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Между двумя государствами был подписан договор о союзнических отношениях. Этот договор сегодня служит интересам обоих государств. Российская Федерация является самым крупным торговым партнёром Узбекистана.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Ð Ð¾ÑÑÐ¸Ð¹ÑÐºÐ¸Ð¹ ÑÐµÐ½ÑÑ Ð½Ð°ÑÐºÐ¸ Ð¸ ÐºÑÐ»ÑÑÑÑÑ Ð² Ð¢Ð°ÑÐºÐµÐ½ÑÐ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496" y="3717032"/>
            <a:ext cx="873697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УЗБЕКИСТАН И РОССИЙСКАЯ ФЕДЕРАЦИЯ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27291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12260</TotalTime>
  <Words>774</Words>
  <Application>Microsoft Office PowerPoint</Application>
  <PresentationFormat>Произвольный</PresentationFormat>
  <Paragraphs>120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2483</cp:revision>
  <dcterms:created xsi:type="dcterms:W3CDTF">2020-04-27T10:05:42Z</dcterms:created>
  <dcterms:modified xsi:type="dcterms:W3CDTF">2021-03-11T02:35:29Z</dcterms:modified>
</cp:coreProperties>
</file>