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564" r:id="rId2"/>
    <p:sldId id="951" r:id="rId3"/>
    <p:sldId id="1150" r:id="rId4"/>
    <p:sldId id="1151" r:id="rId5"/>
    <p:sldId id="1152" r:id="rId6"/>
    <p:sldId id="1153" r:id="rId7"/>
    <p:sldId id="1116" r:id="rId8"/>
    <p:sldId id="1118" r:id="rId9"/>
    <p:sldId id="1154" r:id="rId10"/>
    <p:sldId id="1155" r:id="rId11"/>
    <p:sldId id="1120" r:id="rId12"/>
    <p:sldId id="1156" r:id="rId13"/>
    <p:sldId id="1157" r:id="rId14"/>
    <p:sldId id="1158" r:id="rId15"/>
    <p:sldId id="1159" r:id="rId16"/>
    <p:sldId id="1176" r:id="rId17"/>
    <p:sldId id="1125" r:id="rId18"/>
    <p:sldId id="1126" r:id="rId19"/>
    <p:sldId id="1161" r:id="rId20"/>
    <p:sldId id="1162" r:id="rId21"/>
    <p:sldId id="1128" r:id="rId22"/>
    <p:sldId id="1129" r:id="rId23"/>
    <p:sldId id="1175" r:id="rId24"/>
    <p:sldId id="1163" r:id="rId25"/>
    <p:sldId id="1174" r:id="rId26"/>
    <p:sldId id="1178" r:id="rId27"/>
    <p:sldId id="1180" r:id="rId28"/>
    <p:sldId id="1182" r:id="rId29"/>
    <p:sldId id="1184" r:id="rId30"/>
    <p:sldId id="1164" r:id="rId31"/>
    <p:sldId id="1171" r:id="rId32"/>
    <p:sldId id="1165" r:id="rId33"/>
    <p:sldId id="1169" r:id="rId34"/>
    <p:sldId id="1185" r:id="rId35"/>
    <p:sldId id="1137" r:id="rId36"/>
    <p:sldId id="1111" r:id="rId37"/>
    <p:sldId id="1173" r:id="rId38"/>
  </p:sldIdLst>
  <p:sldSz cx="12192000" cy="6858000"/>
  <p:notesSz cx="6858000" cy="9144000"/>
  <p:custDataLst>
    <p:tags r:id="rId40"/>
  </p:custData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Средний стиль 4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0A15C55-8517-42AA-B614-E9B94910E393}" styleName="Средний стиль 2 - акцент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C7853C-536D-4A76-A0AE-DD22124D55A5}" styleName="Стиль из темы 1 - акцент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Стиль из темы 1 - акцент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p:cViewPr varScale="1">
        <p:scale>
          <a:sx n="106" d="100"/>
          <a:sy n="106" d="100"/>
        </p:scale>
        <p:origin x="-108" y="-246"/>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CA8F6A-A719-4DC8-94AC-BDB5570A48AD}" type="doc">
      <dgm:prSet loTypeId="urn:microsoft.com/office/officeart/2005/8/layout/process2" loCatId="process" qsTypeId="urn:microsoft.com/office/officeart/2005/8/quickstyle/simple1" qsCatId="simple" csTypeId="urn:microsoft.com/office/officeart/2005/8/colors/colorful5" csCatId="colorful" phldr="1"/>
      <dgm:spPr/>
      <dgm:t>
        <a:bodyPr/>
        <a:lstStyle/>
        <a:p>
          <a:endParaRPr lang="ru-RU"/>
        </a:p>
      </dgm:t>
    </dgm:pt>
    <dgm:pt modelId="{40BFF0ED-64E2-459A-A26E-8D0018A04622}">
      <dgm:prSet phldrT="[Текст]" custT="1">
        <dgm:style>
          <a:lnRef idx="1">
            <a:schemeClr val="accent1"/>
          </a:lnRef>
          <a:fillRef idx="2">
            <a:schemeClr val="accent1"/>
          </a:fillRef>
          <a:effectRef idx="1">
            <a:schemeClr val="accent1"/>
          </a:effectRef>
          <a:fontRef idx="minor">
            <a:schemeClr val="dk1"/>
          </a:fontRef>
        </dgm:style>
      </dgm:prSet>
      <dgm:spPr/>
      <dgm:t>
        <a:bodyPr/>
        <a:lstStyle/>
        <a:p>
          <a:r>
            <a:rPr lang="ru-RU" sz="2800" b="1" dirty="0" smtClean="0">
              <a:solidFill>
                <a:schemeClr val="tx1"/>
              </a:solidFill>
              <a:latin typeface="Arial" pitchFamily="34" charset="0"/>
              <a:cs typeface="Arial" pitchFamily="34" charset="0"/>
            </a:rPr>
            <a:t>Узбекистан - государство, которое добилось зерновой(2003г.), нефтяной(1995г.) независимости. Происходит развитие многих видов промышленности;</a:t>
          </a:r>
          <a:endParaRPr lang="ru-RU" sz="2800" b="1" dirty="0">
            <a:solidFill>
              <a:schemeClr val="tx1"/>
            </a:solidFill>
            <a:latin typeface="Arial" pitchFamily="34" charset="0"/>
            <a:cs typeface="Arial" pitchFamily="34" charset="0"/>
          </a:endParaRPr>
        </a:p>
      </dgm:t>
    </dgm:pt>
    <dgm:pt modelId="{B27D7C8C-7DFF-4995-8F71-9224B4C39174}" type="parTrans" cxnId="{035BA03A-5391-41D8-BB45-FCBAFE141F3C}">
      <dgm:prSet/>
      <dgm:spPr/>
      <dgm:t>
        <a:bodyPr/>
        <a:lstStyle/>
        <a:p>
          <a:endParaRPr lang="ru-RU">
            <a:latin typeface="Times New Roman" pitchFamily="18" charset="0"/>
            <a:cs typeface="Times New Roman" pitchFamily="18" charset="0"/>
          </a:endParaRPr>
        </a:p>
      </dgm:t>
    </dgm:pt>
    <dgm:pt modelId="{7BB888F9-38AC-491F-9767-A2740C7024A5}" type="sibTrans" cxnId="{035BA03A-5391-41D8-BB45-FCBAFE141F3C}">
      <dgm:prSet/>
      <dgm:spPr/>
      <dgm:t>
        <a:bodyPr/>
        <a:lstStyle/>
        <a:p>
          <a:endParaRPr lang="ru-RU">
            <a:latin typeface="Times New Roman" pitchFamily="18" charset="0"/>
            <a:cs typeface="Times New Roman" pitchFamily="18" charset="0"/>
          </a:endParaRPr>
        </a:p>
      </dgm:t>
    </dgm:pt>
    <dgm:pt modelId="{DEA89553-6180-4FAA-AAAD-9909532E10ED}">
      <dgm:prSet phldrT="[Текст]" custT="1">
        <dgm:style>
          <a:lnRef idx="1">
            <a:schemeClr val="accent2"/>
          </a:lnRef>
          <a:fillRef idx="2">
            <a:schemeClr val="accent2"/>
          </a:fillRef>
          <a:effectRef idx="1">
            <a:schemeClr val="accent2"/>
          </a:effectRef>
          <a:fontRef idx="minor">
            <a:schemeClr val="dk1"/>
          </a:fontRef>
        </dgm:style>
      </dgm:prSet>
      <dgm:spPr/>
      <dgm:t>
        <a:bodyPr/>
        <a:lstStyle/>
        <a:p>
          <a:r>
            <a:rPr lang="ru-RU" sz="2800" b="1" dirty="0" smtClean="0">
              <a:latin typeface="Arial" pitchFamily="34" charset="0"/>
              <a:cs typeface="Arial" pitchFamily="34" charset="0"/>
            </a:rPr>
            <a:t>Узбекистан – это </a:t>
          </a:r>
          <a:r>
            <a:rPr lang="ru-RU" sz="2800" b="1" dirty="0" err="1" smtClean="0">
              <a:latin typeface="Arial" pitchFamily="34" charset="0"/>
              <a:cs typeface="Arial" pitchFamily="34" charset="0"/>
            </a:rPr>
            <a:t>аграрно</a:t>
          </a:r>
          <a:r>
            <a:rPr lang="ru-RU" sz="2800" b="1" dirty="0" smtClean="0">
              <a:latin typeface="Arial" pitchFamily="34" charset="0"/>
              <a:cs typeface="Arial" pitchFamily="34" charset="0"/>
            </a:rPr>
            <a:t> – индустриальная страна;</a:t>
          </a:r>
          <a:endParaRPr lang="ru-RU" sz="2800" b="1" i="0" dirty="0">
            <a:solidFill>
              <a:schemeClr val="tx1"/>
            </a:solidFill>
            <a:latin typeface="Arial" pitchFamily="34" charset="0"/>
            <a:cs typeface="Arial" pitchFamily="34" charset="0"/>
          </a:endParaRPr>
        </a:p>
      </dgm:t>
    </dgm:pt>
    <dgm:pt modelId="{22B0DD50-29B8-4687-914E-D76AC97AB94A}" type="parTrans" cxnId="{5AA04EE6-C396-4DB0-9E59-81B61A00CF31}">
      <dgm:prSet/>
      <dgm:spPr/>
      <dgm:t>
        <a:bodyPr/>
        <a:lstStyle/>
        <a:p>
          <a:endParaRPr lang="ru-RU">
            <a:latin typeface="Times New Roman" pitchFamily="18" charset="0"/>
            <a:cs typeface="Times New Roman" pitchFamily="18" charset="0"/>
          </a:endParaRPr>
        </a:p>
      </dgm:t>
    </dgm:pt>
    <dgm:pt modelId="{2A487E08-DEF3-4D75-B1FC-3E3F4B1C4FBE}" type="sibTrans" cxnId="{5AA04EE6-C396-4DB0-9E59-81B61A00CF31}">
      <dgm:prSet/>
      <dgm:spPr/>
      <dgm:t>
        <a:bodyPr/>
        <a:lstStyle/>
        <a:p>
          <a:endParaRPr lang="ru-RU">
            <a:latin typeface="Times New Roman" pitchFamily="18" charset="0"/>
            <a:cs typeface="Times New Roman" pitchFamily="18" charset="0"/>
          </a:endParaRPr>
        </a:p>
      </dgm:t>
    </dgm:pt>
    <dgm:pt modelId="{E0B02CF0-0E84-45E8-A08E-BB067ADA59EA}">
      <dgm:prSet phldrT="[Текст]" custT="1">
        <dgm:style>
          <a:lnRef idx="1">
            <a:schemeClr val="accent4"/>
          </a:lnRef>
          <a:fillRef idx="2">
            <a:schemeClr val="accent4"/>
          </a:fillRef>
          <a:effectRef idx="1">
            <a:schemeClr val="accent4"/>
          </a:effectRef>
          <a:fontRef idx="minor">
            <a:schemeClr val="dk1"/>
          </a:fontRef>
        </dgm:style>
      </dgm:prSet>
      <dgm:spPr/>
      <dgm:t>
        <a:bodyPr/>
        <a:lstStyle/>
        <a:p>
          <a:r>
            <a:rPr lang="ru-RU" sz="2800" b="1" dirty="0" smtClean="0">
              <a:latin typeface="Arial" pitchFamily="34" charset="0"/>
              <a:cs typeface="Arial" pitchFamily="34" charset="0"/>
            </a:rPr>
            <a:t>Сельское хозяйство многоотраслевое. Почти половина трудоспособного населения Узбекистана занята в сельском хозяйстве;</a:t>
          </a:r>
          <a:endParaRPr lang="ru-RU" sz="2400" b="1" i="0" dirty="0">
            <a:solidFill>
              <a:schemeClr val="tx1"/>
            </a:solidFill>
            <a:latin typeface="Arial" pitchFamily="34" charset="0"/>
            <a:cs typeface="Arial" pitchFamily="34" charset="0"/>
          </a:endParaRPr>
        </a:p>
      </dgm:t>
    </dgm:pt>
    <dgm:pt modelId="{A1CC9781-C71E-48C6-938B-3B6525B0B9D9}" type="parTrans" cxnId="{4A41BFD3-8C3D-41D8-94B2-A23FB5AB003C}">
      <dgm:prSet/>
      <dgm:spPr/>
      <dgm:t>
        <a:bodyPr/>
        <a:lstStyle/>
        <a:p>
          <a:endParaRPr lang="ru-RU">
            <a:latin typeface="Times New Roman" pitchFamily="18" charset="0"/>
            <a:cs typeface="Times New Roman" pitchFamily="18" charset="0"/>
          </a:endParaRPr>
        </a:p>
      </dgm:t>
    </dgm:pt>
    <dgm:pt modelId="{50539D8D-ADD8-4A64-A233-398A574C1AE0}" type="sibTrans" cxnId="{4A41BFD3-8C3D-41D8-94B2-A23FB5AB003C}">
      <dgm:prSet/>
      <dgm:spPr/>
      <dgm:t>
        <a:bodyPr/>
        <a:lstStyle/>
        <a:p>
          <a:endParaRPr lang="ru-RU">
            <a:latin typeface="Times New Roman" pitchFamily="18" charset="0"/>
            <a:cs typeface="Times New Roman" pitchFamily="18" charset="0"/>
          </a:endParaRPr>
        </a:p>
      </dgm:t>
    </dgm:pt>
    <dgm:pt modelId="{F2F75C3A-57CD-4AD3-B5CD-0B3B753DCE42}">
      <dgm:prSet phldrT="[Текст]" custT="1">
        <dgm:style>
          <a:lnRef idx="1">
            <a:schemeClr val="accent6"/>
          </a:lnRef>
          <a:fillRef idx="2">
            <a:schemeClr val="accent6"/>
          </a:fillRef>
          <a:effectRef idx="1">
            <a:schemeClr val="accent6"/>
          </a:effectRef>
          <a:fontRef idx="minor">
            <a:schemeClr val="dk1"/>
          </a:fontRef>
        </dgm:style>
      </dgm:prSet>
      <dgm:spPr/>
      <dgm:t>
        <a:bodyPr/>
        <a:lstStyle/>
        <a:p>
          <a:r>
            <a:rPr lang="ru-RU" sz="2800" b="1" dirty="0" smtClean="0">
              <a:latin typeface="Arial" pitchFamily="34" charset="0"/>
              <a:cs typeface="Arial" pitchFamily="34" charset="0"/>
            </a:rPr>
            <a:t>Производится добыча и переработка полезных ископаемых. Широко развит туризм.</a:t>
          </a:r>
          <a:endParaRPr lang="ru-RU" sz="2400" b="1" i="0" dirty="0">
            <a:solidFill>
              <a:srgbClr val="002060"/>
            </a:solidFill>
            <a:latin typeface="Arial" pitchFamily="34" charset="0"/>
            <a:cs typeface="Arial" pitchFamily="34" charset="0"/>
          </a:endParaRPr>
        </a:p>
      </dgm:t>
    </dgm:pt>
    <dgm:pt modelId="{C31C8313-E993-4C52-9014-3218BDC4C81E}" type="parTrans" cxnId="{78B5A30C-7116-428D-8283-4CF42E8E41DE}">
      <dgm:prSet/>
      <dgm:spPr/>
      <dgm:t>
        <a:bodyPr/>
        <a:lstStyle/>
        <a:p>
          <a:endParaRPr lang="ru-RU">
            <a:latin typeface="Times New Roman" pitchFamily="18" charset="0"/>
            <a:cs typeface="Times New Roman" pitchFamily="18" charset="0"/>
          </a:endParaRPr>
        </a:p>
      </dgm:t>
    </dgm:pt>
    <dgm:pt modelId="{567E395E-3AEA-4979-8F8C-AC6C319140E1}" type="sibTrans" cxnId="{78B5A30C-7116-428D-8283-4CF42E8E41DE}">
      <dgm:prSet/>
      <dgm:spPr/>
      <dgm:t>
        <a:bodyPr/>
        <a:lstStyle/>
        <a:p>
          <a:endParaRPr lang="ru-RU">
            <a:latin typeface="Times New Roman" pitchFamily="18" charset="0"/>
            <a:cs typeface="Times New Roman" pitchFamily="18" charset="0"/>
          </a:endParaRPr>
        </a:p>
      </dgm:t>
    </dgm:pt>
    <dgm:pt modelId="{75A98A55-B1C3-40AE-8DEA-0C20960F2DD8}">
      <dgm:prSet>
        <dgm:style>
          <a:lnRef idx="1">
            <a:schemeClr val="accent3"/>
          </a:lnRef>
          <a:fillRef idx="2">
            <a:schemeClr val="accent3"/>
          </a:fillRef>
          <a:effectRef idx="1">
            <a:schemeClr val="accent3"/>
          </a:effectRef>
          <a:fontRef idx="minor">
            <a:schemeClr val="dk1"/>
          </a:fontRef>
        </dgm:style>
      </dgm:prSet>
      <dgm:spPr/>
      <dgm:t>
        <a:bodyPr/>
        <a:lstStyle/>
        <a:p>
          <a:r>
            <a:rPr lang="ru-RU" b="1" dirty="0" smtClean="0">
              <a:solidFill>
                <a:schemeClr val="tx1"/>
              </a:solidFill>
              <a:latin typeface="Arial" pitchFamily="34" charset="0"/>
              <a:cs typeface="Arial" pitchFamily="34" charset="0"/>
            </a:rPr>
            <a:t>Развитая внешняя торговля;</a:t>
          </a:r>
          <a:endParaRPr lang="ru-RU" b="1" dirty="0">
            <a:solidFill>
              <a:schemeClr val="tx1"/>
            </a:solidFill>
            <a:latin typeface="Arial" pitchFamily="34" charset="0"/>
            <a:cs typeface="Arial" pitchFamily="34" charset="0"/>
          </a:endParaRPr>
        </a:p>
      </dgm:t>
    </dgm:pt>
    <dgm:pt modelId="{5B3FFA22-7C3A-4FC0-B40A-6DC29EEA2C35}" type="parTrans" cxnId="{1F20540C-984C-43B5-9AD0-E95BDEC73954}">
      <dgm:prSet/>
      <dgm:spPr/>
      <dgm:t>
        <a:bodyPr/>
        <a:lstStyle/>
        <a:p>
          <a:endParaRPr lang="ru-RU"/>
        </a:p>
      </dgm:t>
    </dgm:pt>
    <dgm:pt modelId="{5E6918B5-06A8-43E2-9DB9-49891C7EAEC4}" type="sibTrans" cxnId="{1F20540C-984C-43B5-9AD0-E95BDEC73954}">
      <dgm:prSet/>
      <dgm:spPr/>
      <dgm:t>
        <a:bodyPr/>
        <a:lstStyle/>
        <a:p>
          <a:endParaRPr lang="ru-RU"/>
        </a:p>
      </dgm:t>
    </dgm:pt>
    <dgm:pt modelId="{71FD606C-BDF9-431F-B036-6ACA5D71E9FB}" type="pres">
      <dgm:prSet presAssocID="{55CA8F6A-A719-4DC8-94AC-BDB5570A48AD}" presName="linearFlow" presStyleCnt="0">
        <dgm:presLayoutVars>
          <dgm:resizeHandles val="exact"/>
        </dgm:presLayoutVars>
      </dgm:prSet>
      <dgm:spPr/>
      <dgm:t>
        <a:bodyPr/>
        <a:lstStyle/>
        <a:p>
          <a:endParaRPr lang="ru-RU"/>
        </a:p>
      </dgm:t>
    </dgm:pt>
    <dgm:pt modelId="{121CE2F8-E67C-4BB2-8B7A-0153E465E37B}" type="pres">
      <dgm:prSet presAssocID="{40BFF0ED-64E2-459A-A26E-8D0018A04622}" presName="node" presStyleLbl="node1" presStyleIdx="0" presStyleCnt="5" custScaleX="417587" custScaleY="165379" custLinFactNeighborY="-6708">
        <dgm:presLayoutVars>
          <dgm:bulletEnabled val="1"/>
        </dgm:presLayoutVars>
      </dgm:prSet>
      <dgm:spPr/>
      <dgm:t>
        <a:bodyPr/>
        <a:lstStyle/>
        <a:p>
          <a:endParaRPr lang="ru-RU"/>
        </a:p>
      </dgm:t>
    </dgm:pt>
    <dgm:pt modelId="{261EA25F-C933-4C09-B661-2E3993E0CA6F}" type="pres">
      <dgm:prSet presAssocID="{7BB888F9-38AC-491F-9767-A2740C7024A5}" presName="sibTrans" presStyleLbl="sibTrans2D1" presStyleIdx="0" presStyleCnt="4"/>
      <dgm:spPr/>
      <dgm:t>
        <a:bodyPr/>
        <a:lstStyle/>
        <a:p>
          <a:endParaRPr lang="ru-RU"/>
        </a:p>
      </dgm:t>
    </dgm:pt>
    <dgm:pt modelId="{DCBDC0F0-6741-4C7F-BF09-E698C478B404}" type="pres">
      <dgm:prSet presAssocID="{7BB888F9-38AC-491F-9767-A2740C7024A5}" presName="connectorText" presStyleLbl="sibTrans2D1" presStyleIdx="0" presStyleCnt="4"/>
      <dgm:spPr/>
      <dgm:t>
        <a:bodyPr/>
        <a:lstStyle/>
        <a:p>
          <a:endParaRPr lang="ru-RU"/>
        </a:p>
      </dgm:t>
    </dgm:pt>
    <dgm:pt modelId="{DF9D484D-30C5-431E-8A5E-D67BA2C9E47C}" type="pres">
      <dgm:prSet presAssocID="{DEA89553-6180-4FAA-AAAD-9909532E10ED}" presName="node" presStyleLbl="node1" presStyleIdx="1" presStyleCnt="5" custScaleX="417587" custScaleY="110340" custLinFactNeighborY="-32800">
        <dgm:presLayoutVars>
          <dgm:bulletEnabled val="1"/>
        </dgm:presLayoutVars>
      </dgm:prSet>
      <dgm:spPr/>
      <dgm:t>
        <a:bodyPr/>
        <a:lstStyle/>
        <a:p>
          <a:endParaRPr lang="ru-RU"/>
        </a:p>
      </dgm:t>
    </dgm:pt>
    <dgm:pt modelId="{8300CE63-0666-44C2-AA28-E384327E64EF}" type="pres">
      <dgm:prSet presAssocID="{2A487E08-DEF3-4D75-B1FC-3E3F4B1C4FBE}" presName="sibTrans" presStyleLbl="sibTrans2D1" presStyleIdx="1" presStyleCnt="4"/>
      <dgm:spPr/>
      <dgm:t>
        <a:bodyPr/>
        <a:lstStyle/>
        <a:p>
          <a:endParaRPr lang="ru-RU"/>
        </a:p>
      </dgm:t>
    </dgm:pt>
    <dgm:pt modelId="{8A97E25A-0A74-4716-A683-AF7233C1526D}" type="pres">
      <dgm:prSet presAssocID="{2A487E08-DEF3-4D75-B1FC-3E3F4B1C4FBE}" presName="connectorText" presStyleLbl="sibTrans2D1" presStyleIdx="1" presStyleCnt="4"/>
      <dgm:spPr/>
      <dgm:t>
        <a:bodyPr/>
        <a:lstStyle/>
        <a:p>
          <a:endParaRPr lang="ru-RU"/>
        </a:p>
      </dgm:t>
    </dgm:pt>
    <dgm:pt modelId="{8E1D4860-5829-40AA-B020-A81A04F01606}" type="pres">
      <dgm:prSet presAssocID="{75A98A55-B1C3-40AE-8DEA-0C20960F2DD8}" presName="node" presStyleLbl="node1" presStyleIdx="2" presStyleCnt="5" custScaleX="416759" custLinFactNeighborX="1872" custLinFactNeighborY="-10851">
        <dgm:presLayoutVars>
          <dgm:bulletEnabled val="1"/>
        </dgm:presLayoutVars>
      </dgm:prSet>
      <dgm:spPr/>
      <dgm:t>
        <a:bodyPr/>
        <a:lstStyle/>
        <a:p>
          <a:endParaRPr lang="ru-RU"/>
        </a:p>
      </dgm:t>
    </dgm:pt>
    <dgm:pt modelId="{22057918-E3D8-436B-9D76-22E1FA6DB9E8}" type="pres">
      <dgm:prSet presAssocID="{5E6918B5-06A8-43E2-9DB9-49891C7EAEC4}" presName="sibTrans" presStyleLbl="sibTrans2D1" presStyleIdx="2" presStyleCnt="4"/>
      <dgm:spPr/>
      <dgm:t>
        <a:bodyPr/>
        <a:lstStyle/>
        <a:p>
          <a:endParaRPr lang="ru-RU"/>
        </a:p>
      </dgm:t>
    </dgm:pt>
    <dgm:pt modelId="{D5355768-1DE0-44FF-B11C-3538E77E29B1}" type="pres">
      <dgm:prSet presAssocID="{5E6918B5-06A8-43E2-9DB9-49891C7EAEC4}" presName="connectorText" presStyleLbl="sibTrans2D1" presStyleIdx="2" presStyleCnt="4"/>
      <dgm:spPr/>
      <dgm:t>
        <a:bodyPr/>
        <a:lstStyle/>
        <a:p>
          <a:endParaRPr lang="ru-RU"/>
        </a:p>
      </dgm:t>
    </dgm:pt>
    <dgm:pt modelId="{0BB82512-463B-4E54-8478-98C7AC28CD07}" type="pres">
      <dgm:prSet presAssocID="{E0B02CF0-0E84-45E8-A08E-BB067ADA59EA}" presName="node" presStyleLbl="node1" presStyleIdx="3" presStyleCnt="5" custScaleX="416759" custScaleY="183176" custLinFactNeighborX="3246" custLinFactNeighborY="-15070">
        <dgm:presLayoutVars>
          <dgm:bulletEnabled val="1"/>
        </dgm:presLayoutVars>
      </dgm:prSet>
      <dgm:spPr/>
      <dgm:t>
        <a:bodyPr/>
        <a:lstStyle/>
        <a:p>
          <a:endParaRPr lang="ru-RU"/>
        </a:p>
      </dgm:t>
    </dgm:pt>
    <dgm:pt modelId="{829751FA-5F82-4DEA-9A7C-E68800A610D4}" type="pres">
      <dgm:prSet presAssocID="{50539D8D-ADD8-4A64-A233-398A574C1AE0}" presName="sibTrans" presStyleLbl="sibTrans2D1" presStyleIdx="3" presStyleCnt="4"/>
      <dgm:spPr/>
      <dgm:t>
        <a:bodyPr/>
        <a:lstStyle/>
        <a:p>
          <a:endParaRPr lang="ru-RU"/>
        </a:p>
      </dgm:t>
    </dgm:pt>
    <dgm:pt modelId="{DD3EA092-AFC6-4606-A102-F3B1B2C17374}" type="pres">
      <dgm:prSet presAssocID="{50539D8D-ADD8-4A64-A233-398A574C1AE0}" presName="connectorText" presStyleLbl="sibTrans2D1" presStyleIdx="3" presStyleCnt="4"/>
      <dgm:spPr/>
      <dgm:t>
        <a:bodyPr/>
        <a:lstStyle/>
        <a:p>
          <a:endParaRPr lang="ru-RU"/>
        </a:p>
      </dgm:t>
    </dgm:pt>
    <dgm:pt modelId="{EE9F6481-FF01-4BA4-8B38-DDB98608C279}" type="pres">
      <dgm:prSet presAssocID="{F2F75C3A-57CD-4AD3-B5CD-0B3B753DCE42}" presName="node" presStyleLbl="node1" presStyleIdx="4" presStyleCnt="5" custScaleX="412199" custScaleY="154096">
        <dgm:presLayoutVars>
          <dgm:bulletEnabled val="1"/>
        </dgm:presLayoutVars>
      </dgm:prSet>
      <dgm:spPr/>
      <dgm:t>
        <a:bodyPr/>
        <a:lstStyle/>
        <a:p>
          <a:endParaRPr lang="ru-RU"/>
        </a:p>
      </dgm:t>
    </dgm:pt>
  </dgm:ptLst>
  <dgm:cxnLst>
    <dgm:cxn modelId="{5AA04EE6-C396-4DB0-9E59-81B61A00CF31}" srcId="{55CA8F6A-A719-4DC8-94AC-BDB5570A48AD}" destId="{DEA89553-6180-4FAA-AAAD-9909532E10ED}" srcOrd="1" destOrd="0" parTransId="{22B0DD50-29B8-4687-914E-D76AC97AB94A}" sibTransId="{2A487E08-DEF3-4D75-B1FC-3E3F4B1C4FBE}"/>
    <dgm:cxn modelId="{D82AE897-2AC7-4190-A78E-DB630AB6776C}" type="presOf" srcId="{2A487E08-DEF3-4D75-B1FC-3E3F4B1C4FBE}" destId="{8300CE63-0666-44C2-AA28-E384327E64EF}" srcOrd="0" destOrd="0" presId="urn:microsoft.com/office/officeart/2005/8/layout/process2"/>
    <dgm:cxn modelId="{9E213A99-ECC2-4777-B1EF-27B9831913DA}" type="presOf" srcId="{DEA89553-6180-4FAA-AAAD-9909532E10ED}" destId="{DF9D484D-30C5-431E-8A5E-D67BA2C9E47C}" srcOrd="0" destOrd="0" presId="urn:microsoft.com/office/officeart/2005/8/layout/process2"/>
    <dgm:cxn modelId="{4A41BFD3-8C3D-41D8-94B2-A23FB5AB003C}" srcId="{55CA8F6A-A719-4DC8-94AC-BDB5570A48AD}" destId="{E0B02CF0-0E84-45E8-A08E-BB067ADA59EA}" srcOrd="3" destOrd="0" parTransId="{A1CC9781-C71E-48C6-938B-3B6525B0B9D9}" sibTransId="{50539D8D-ADD8-4A64-A233-398A574C1AE0}"/>
    <dgm:cxn modelId="{AFC7D941-84F6-42C7-8F60-363BAEC19570}" type="presOf" srcId="{50539D8D-ADD8-4A64-A233-398A574C1AE0}" destId="{DD3EA092-AFC6-4606-A102-F3B1B2C17374}" srcOrd="1" destOrd="0" presId="urn:microsoft.com/office/officeart/2005/8/layout/process2"/>
    <dgm:cxn modelId="{C02EA002-EC63-429D-B944-785B469F1977}" type="presOf" srcId="{E0B02CF0-0E84-45E8-A08E-BB067ADA59EA}" destId="{0BB82512-463B-4E54-8478-98C7AC28CD07}" srcOrd="0" destOrd="0" presId="urn:microsoft.com/office/officeart/2005/8/layout/process2"/>
    <dgm:cxn modelId="{558E5DA5-90E9-43DF-9701-1F864D7BE425}" type="presOf" srcId="{F2F75C3A-57CD-4AD3-B5CD-0B3B753DCE42}" destId="{EE9F6481-FF01-4BA4-8B38-DDB98608C279}" srcOrd="0" destOrd="0" presId="urn:microsoft.com/office/officeart/2005/8/layout/process2"/>
    <dgm:cxn modelId="{C91ACDB6-D117-4466-AE03-8544CB5A6A96}" type="presOf" srcId="{7BB888F9-38AC-491F-9767-A2740C7024A5}" destId="{DCBDC0F0-6741-4C7F-BF09-E698C478B404}" srcOrd="1" destOrd="0" presId="urn:microsoft.com/office/officeart/2005/8/layout/process2"/>
    <dgm:cxn modelId="{78B5A30C-7116-428D-8283-4CF42E8E41DE}" srcId="{55CA8F6A-A719-4DC8-94AC-BDB5570A48AD}" destId="{F2F75C3A-57CD-4AD3-B5CD-0B3B753DCE42}" srcOrd="4" destOrd="0" parTransId="{C31C8313-E993-4C52-9014-3218BDC4C81E}" sibTransId="{567E395E-3AEA-4979-8F8C-AC6C319140E1}"/>
    <dgm:cxn modelId="{BEEFF77F-821E-47D8-998C-046AF7DFC14F}" type="presOf" srcId="{50539D8D-ADD8-4A64-A233-398A574C1AE0}" destId="{829751FA-5F82-4DEA-9A7C-E68800A610D4}" srcOrd="0" destOrd="0" presId="urn:microsoft.com/office/officeart/2005/8/layout/process2"/>
    <dgm:cxn modelId="{31D65995-9D62-4A28-9F90-5D7AA8CCD002}" type="presOf" srcId="{2A487E08-DEF3-4D75-B1FC-3E3F4B1C4FBE}" destId="{8A97E25A-0A74-4716-A683-AF7233C1526D}" srcOrd="1" destOrd="0" presId="urn:microsoft.com/office/officeart/2005/8/layout/process2"/>
    <dgm:cxn modelId="{9ACC8964-7EBC-45EB-952D-268B80F6CA50}" type="presOf" srcId="{5E6918B5-06A8-43E2-9DB9-49891C7EAEC4}" destId="{D5355768-1DE0-44FF-B11C-3538E77E29B1}" srcOrd="1" destOrd="0" presId="urn:microsoft.com/office/officeart/2005/8/layout/process2"/>
    <dgm:cxn modelId="{035BA03A-5391-41D8-BB45-FCBAFE141F3C}" srcId="{55CA8F6A-A719-4DC8-94AC-BDB5570A48AD}" destId="{40BFF0ED-64E2-459A-A26E-8D0018A04622}" srcOrd="0" destOrd="0" parTransId="{B27D7C8C-7DFF-4995-8F71-9224B4C39174}" sibTransId="{7BB888F9-38AC-491F-9767-A2740C7024A5}"/>
    <dgm:cxn modelId="{D8A0BE47-F3A0-4301-BDC4-CC0A6EEE1F61}" type="presOf" srcId="{40BFF0ED-64E2-459A-A26E-8D0018A04622}" destId="{121CE2F8-E67C-4BB2-8B7A-0153E465E37B}" srcOrd="0" destOrd="0" presId="urn:microsoft.com/office/officeart/2005/8/layout/process2"/>
    <dgm:cxn modelId="{945FC6F3-B2E8-4CCE-A4E2-C7D74039335B}" type="presOf" srcId="{75A98A55-B1C3-40AE-8DEA-0C20960F2DD8}" destId="{8E1D4860-5829-40AA-B020-A81A04F01606}" srcOrd="0" destOrd="0" presId="urn:microsoft.com/office/officeart/2005/8/layout/process2"/>
    <dgm:cxn modelId="{3E713EC6-E1EB-4ACF-A71A-8CD89AAEF833}" type="presOf" srcId="{5E6918B5-06A8-43E2-9DB9-49891C7EAEC4}" destId="{22057918-E3D8-436B-9D76-22E1FA6DB9E8}" srcOrd="0" destOrd="0" presId="urn:microsoft.com/office/officeart/2005/8/layout/process2"/>
    <dgm:cxn modelId="{E7C1087E-38A9-4D8F-867B-73B1B6C14BD8}" type="presOf" srcId="{7BB888F9-38AC-491F-9767-A2740C7024A5}" destId="{261EA25F-C933-4C09-B661-2E3993E0CA6F}" srcOrd="0" destOrd="0" presId="urn:microsoft.com/office/officeart/2005/8/layout/process2"/>
    <dgm:cxn modelId="{1F20540C-984C-43B5-9AD0-E95BDEC73954}" srcId="{55CA8F6A-A719-4DC8-94AC-BDB5570A48AD}" destId="{75A98A55-B1C3-40AE-8DEA-0C20960F2DD8}" srcOrd="2" destOrd="0" parTransId="{5B3FFA22-7C3A-4FC0-B40A-6DC29EEA2C35}" sibTransId="{5E6918B5-06A8-43E2-9DB9-49891C7EAEC4}"/>
    <dgm:cxn modelId="{CADFB340-29D0-4CCA-B99F-3AABF21E8AA4}" type="presOf" srcId="{55CA8F6A-A719-4DC8-94AC-BDB5570A48AD}" destId="{71FD606C-BDF9-431F-B036-6ACA5D71E9FB}" srcOrd="0" destOrd="0" presId="urn:microsoft.com/office/officeart/2005/8/layout/process2"/>
    <dgm:cxn modelId="{A7EF82A3-D13C-4FEC-BF01-0A61A90021CD}" type="presParOf" srcId="{71FD606C-BDF9-431F-B036-6ACA5D71E9FB}" destId="{121CE2F8-E67C-4BB2-8B7A-0153E465E37B}" srcOrd="0" destOrd="0" presId="urn:microsoft.com/office/officeart/2005/8/layout/process2"/>
    <dgm:cxn modelId="{4938A131-EC42-4E77-A0B0-8D9204DED59C}" type="presParOf" srcId="{71FD606C-BDF9-431F-B036-6ACA5D71E9FB}" destId="{261EA25F-C933-4C09-B661-2E3993E0CA6F}" srcOrd="1" destOrd="0" presId="urn:microsoft.com/office/officeart/2005/8/layout/process2"/>
    <dgm:cxn modelId="{A9A85E55-D905-4D82-B495-B533F9137DC4}" type="presParOf" srcId="{261EA25F-C933-4C09-B661-2E3993E0CA6F}" destId="{DCBDC0F0-6741-4C7F-BF09-E698C478B404}" srcOrd="0" destOrd="0" presId="urn:microsoft.com/office/officeart/2005/8/layout/process2"/>
    <dgm:cxn modelId="{F73F289C-0C84-49B3-900C-B6E7C7BECAAA}" type="presParOf" srcId="{71FD606C-BDF9-431F-B036-6ACA5D71E9FB}" destId="{DF9D484D-30C5-431E-8A5E-D67BA2C9E47C}" srcOrd="2" destOrd="0" presId="urn:microsoft.com/office/officeart/2005/8/layout/process2"/>
    <dgm:cxn modelId="{30400EC9-B3DC-4EB9-A6C9-19474CE54065}" type="presParOf" srcId="{71FD606C-BDF9-431F-B036-6ACA5D71E9FB}" destId="{8300CE63-0666-44C2-AA28-E384327E64EF}" srcOrd="3" destOrd="0" presId="urn:microsoft.com/office/officeart/2005/8/layout/process2"/>
    <dgm:cxn modelId="{FF166156-2C39-4129-AEAA-FD8249D6B784}" type="presParOf" srcId="{8300CE63-0666-44C2-AA28-E384327E64EF}" destId="{8A97E25A-0A74-4716-A683-AF7233C1526D}" srcOrd="0" destOrd="0" presId="urn:microsoft.com/office/officeart/2005/8/layout/process2"/>
    <dgm:cxn modelId="{9355BB78-C509-459D-8E07-3B54FE5E682F}" type="presParOf" srcId="{71FD606C-BDF9-431F-B036-6ACA5D71E9FB}" destId="{8E1D4860-5829-40AA-B020-A81A04F01606}" srcOrd="4" destOrd="0" presId="urn:microsoft.com/office/officeart/2005/8/layout/process2"/>
    <dgm:cxn modelId="{15DC58D3-0DE1-4D40-833E-98E374F4C9CD}" type="presParOf" srcId="{71FD606C-BDF9-431F-B036-6ACA5D71E9FB}" destId="{22057918-E3D8-436B-9D76-22E1FA6DB9E8}" srcOrd="5" destOrd="0" presId="urn:microsoft.com/office/officeart/2005/8/layout/process2"/>
    <dgm:cxn modelId="{3A51C9F7-9524-428A-BF7D-4F239BC374BA}" type="presParOf" srcId="{22057918-E3D8-436B-9D76-22E1FA6DB9E8}" destId="{D5355768-1DE0-44FF-B11C-3538E77E29B1}" srcOrd="0" destOrd="0" presId="urn:microsoft.com/office/officeart/2005/8/layout/process2"/>
    <dgm:cxn modelId="{45935AE9-D3E0-42C4-8CC5-DCAB4881B6DD}" type="presParOf" srcId="{71FD606C-BDF9-431F-B036-6ACA5D71E9FB}" destId="{0BB82512-463B-4E54-8478-98C7AC28CD07}" srcOrd="6" destOrd="0" presId="urn:microsoft.com/office/officeart/2005/8/layout/process2"/>
    <dgm:cxn modelId="{2C9C41FA-0D50-4326-B78C-C1DDC146CBAA}" type="presParOf" srcId="{71FD606C-BDF9-431F-B036-6ACA5D71E9FB}" destId="{829751FA-5F82-4DEA-9A7C-E68800A610D4}" srcOrd="7" destOrd="0" presId="urn:microsoft.com/office/officeart/2005/8/layout/process2"/>
    <dgm:cxn modelId="{CAB2BAA6-E6DD-47DD-8D8C-E17682E0A024}" type="presParOf" srcId="{829751FA-5F82-4DEA-9A7C-E68800A610D4}" destId="{DD3EA092-AFC6-4606-A102-F3B1B2C17374}" srcOrd="0" destOrd="0" presId="urn:microsoft.com/office/officeart/2005/8/layout/process2"/>
    <dgm:cxn modelId="{6410DF9D-3AE6-4E05-82C2-97D0B0EAD51B}" type="presParOf" srcId="{71FD606C-BDF9-431F-B036-6ACA5D71E9FB}" destId="{EE9F6481-FF01-4BA4-8B38-DDB98608C279}" srcOrd="8" destOrd="0" presId="urn:microsoft.com/office/officeart/2005/8/layout/process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21CE2F8-E67C-4BB2-8B7A-0153E465E37B}">
      <dsp:nvSpPr>
        <dsp:cNvPr id="0" name=""/>
        <dsp:cNvSpPr/>
      </dsp:nvSpPr>
      <dsp:spPr>
        <a:xfrm>
          <a:off x="425595" y="0"/>
          <a:ext cx="10742096" cy="1063561"/>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ru-RU" sz="2800" b="1" kern="1200" dirty="0" smtClean="0">
              <a:solidFill>
                <a:schemeClr val="tx1"/>
              </a:solidFill>
              <a:latin typeface="Arial" pitchFamily="34" charset="0"/>
              <a:cs typeface="Arial" pitchFamily="34" charset="0"/>
            </a:rPr>
            <a:t>Узбекистан - государство, которое добилось зерновой(2003г.), нефтяной(1995г.) независимости. Происходит развитие многих видов промышленности;</a:t>
          </a:r>
          <a:endParaRPr lang="ru-RU" sz="2800" b="1" kern="1200" dirty="0">
            <a:solidFill>
              <a:schemeClr val="tx1"/>
            </a:solidFill>
            <a:latin typeface="Arial" pitchFamily="34" charset="0"/>
            <a:cs typeface="Arial" pitchFamily="34" charset="0"/>
          </a:endParaRPr>
        </a:p>
      </dsp:txBody>
      <dsp:txXfrm>
        <a:off x="425595" y="0"/>
        <a:ext cx="10742096" cy="1063561"/>
      </dsp:txXfrm>
    </dsp:sp>
    <dsp:sp modelId="{261EA25F-C933-4C09-B661-2E3993E0CA6F}">
      <dsp:nvSpPr>
        <dsp:cNvPr id="0" name=""/>
        <dsp:cNvSpPr/>
      </dsp:nvSpPr>
      <dsp:spPr>
        <a:xfrm rot="5400000">
          <a:off x="5714204" y="1028782"/>
          <a:ext cx="164879" cy="289397"/>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ru-RU" sz="800" kern="1200">
            <a:latin typeface="Times New Roman" pitchFamily="18" charset="0"/>
            <a:cs typeface="Times New Roman" pitchFamily="18" charset="0"/>
          </a:endParaRPr>
        </a:p>
      </dsp:txBody>
      <dsp:txXfrm rot="5400000">
        <a:off x="5714204" y="1028782"/>
        <a:ext cx="164879" cy="289397"/>
      </dsp:txXfrm>
    </dsp:sp>
    <dsp:sp modelId="{DF9D484D-30C5-431E-8A5E-D67BA2C9E47C}">
      <dsp:nvSpPr>
        <dsp:cNvPr id="0" name=""/>
        <dsp:cNvSpPr/>
      </dsp:nvSpPr>
      <dsp:spPr>
        <a:xfrm>
          <a:off x="425595" y="1283400"/>
          <a:ext cx="10742096" cy="709602"/>
        </a:xfrm>
        <a:prstGeom prst="roundRect">
          <a:avLst>
            <a:gd name="adj" fmla="val 10000"/>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ru-RU" sz="2800" b="1" kern="1200" dirty="0" smtClean="0">
              <a:latin typeface="Arial" pitchFamily="34" charset="0"/>
              <a:cs typeface="Arial" pitchFamily="34" charset="0"/>
            </a:rPr>
            <a:t>Узбекистан – это </a:t>
          </a:r>
          <a:r>
            <a:rPr lang="ru-RU" sz="2800" b="1" kern="1200" dirty="0" err="1" smtClean="0">
              <a:latin typeface="Arial" pitchFamily="34" charset="0"/>
              <a:cs typeface="Arial" pitchFamily="34" charset="0"/>
            </a:rPr>
            <a:t>аграрно</a:t>
          </a:r>
          <a:r>
            <a:rPr lang="ru-RU" sz="2800" b="1" kern="1200" dirty="0" smtClean="0">
              <a:latin typeface="Arial" pitchFamily="34" charset="0"/>
              <a:cs typeface="Arial" pitchFamily="34" charset="0"/>
            </a:rPr>
            <a:t> – индустриальная страна;</a:t>
          </a:r>
          <a:endParaRPr lang="ru-RU" sz="2800" b="1" i="0" kern="1200" dirty="0">
            <a:solidFill>
              <a:schemeClr val="tx1"/>
            </a:solidFill>
            <a:latin typeface="Arial" pitchFamily="34" charset="0"/>
            <a:cs typeface="Arial" pitchFamily="34" charset="0"/>
          </a:endParaRPr>
        </a:p>
      </dsp:txBody>
      <dsp:txXfrm>
        <a:off x="425595" y="1283400"/>
        <a:ext cx="10742096" cy="709602"/>
      </dsp:txXfrm>
    </dsp:sp>
    <dsp:sp modelId="{8300CE63-0666-44C2-AA28-E384327E64EF}">
      <dsp:nvSpPr>
        <dsp:cNvPr id="0" name=""/>
        <dsp:cNvSpPr/>
      </dsp:nvSpPr>
      <dsp:spPr>
        <a:xfrm rot="5245168">
          <a:off x="5674272" y="2044369"/>
          <a:ext cx="294396" cy="289397"/>
        </a:xfrm>
        <a:prstGeom prst="rightArrow">
          <a:avLst>
            <a:gd name="adj1" fmla="val 60000"/>
            <a:gd name="adj2" fmla="val 50000"/>
          </a:avLst>
        </a:prstGeom>
        <a:solidFill>
          <a:schemeClr val="accent5">
            <a:hueOff val="-3311292"/>
            <a:satOff val="13270"/>
            <a:lumOff val="287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ru-RU" sz="1500" kern="1200">
            <a:latin typeface="Times New Roman" pitchFamily="18" charset="0"/>
            <a:cs typeface="Times New Roman" pitchFamily="18" charset="0"/>
          </a:endParaRPr>
        </a:p>
      </dsp:txBody>
      <dsp:txXfrm rot="5245168">
        <a:off x="5674272" y="2044369"/>
        <a:ext cx="294396" cy="289397"/>
      </dsp:txXfrm>
    </dsp:sp>
    <dsp:sp modelId="{8E1D4860-5829-40AA-B020-A81A04F01606}">
      <dsp:nvSpPr>
        <dsp:cNvPr id="0" name=""/>
        <dsp:cNvSpPr/>
      </dsp:nvSpPr>
      <dsp:spPr>
        <a:xfrm>
          <a:off x="484401" y="2385133"/>
          <a:ext cx="10720796" cy="643105"/>
        </a:xfrm>
        <a:prstGeom prst="roundRect">
          <a:avLst>
            <a:gd name="adj" fmla="val 10000"/>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ru-RU" sz="2700" b="1" kern="1200" dirty="0" smtClean="0">
              <a:solidFill>
                <a:schemeClr val="tx1"/>
              </a:solidFill>
              <a:latin typeface="Arial" pitchFamily="34" charset="0"/>
              <a:cs typeface="Arial" pitchFamily="34" charset="0"/>
            </a:rPr>
            <a:t>Развитая внешняя торговля;</a:t>
          </a:r>
          <a:endParaRPr lang="ru-RU" sz="2700" b="1" kern="1200" dirty="0">
            <a:solidFill>
              <a:schemeClr val="tx1"/>
            </a:solidFill>
            <a:latin typeface="Arial" pitchFamily="34" charset="0"/>
            <a:cs typeface="Arial" pitchFamily="34" charset="0"/>
          </a:endParaRPr>
        </a:p>
      </dsp:txBody>
      <dsp:txXfrm>
        <a:off x="484401" y="2385133"/>
        <a:ext cx="10720796" cy="643105"/>
      </dsp:txXfrm>
    </dsp:sp>
    <dsp:sp modelId="{22057918-E3D8-436B-9D76-22E1FA6DB9E8}">
      <dsp:nvSpPr>
        <dsp:cNvPr id="0" name=""/>
        <dsp:cNvSpPr/>
      </dsp:nvSpPr>
      <dsp:spPr>
        <a:xfrm rot="5300313">
          <a:off x="5743049" y="3037533"/>
          <a:ext cx="231086" cy="289397"/>
        </a:xfrm>
        <a:prstGeom prst="rightArrow">
          <a:avLst>
            <a:gd name="adj1" fmla="val 60000"/>
            <a:gd name="adj2" fmla="val 50000"/>
          </a:avLst>
        </a:prstGeom>
        <a:solidFill>
          <a:schemeClr val="accent5">
            <a:hueOff val="-6622584"/>
            <a:satOff val="26541"/>
            <a:lumOff val="575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ru-RU" sz="1100" kern="1200"/>
        </a:p>
      </dsp:txBody>
      <dsp:txXfrm rot="5300313">
        <a:off x="5743049" y="3037533"/>
        <a:ext cx="231086" cy="289397"/>
      </dsp:txXfrm>
    </dsp:sp>
    <dsp:sp modelId="{0BB82512-463B-4E54-8478-98C7AC28CD07}">
      <dsp:nvSpPr>
        <dsp:cNvPr id="0" name=""/>
        <dsp:cNvSpPr/>
      </dsp:nvSpPr>
      <dsp:spPr>
        <a:xfrm>
          <a:off x="519746" y="3336225"/>
          <a:ext cx="10720796" cy="1178014"/>
        </a:xfrm>
        <a:prstGeom prst="roundRect">
          <a:avLst>
            <a:gd name="adj" fmla="val 10000"/>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ru-RU" sz="2800" b="1" kern="1200" dirty="0" smtClean="0">
              <a:latin typeface="Arial" pitchFamily="34" charset="0"/>
              <a:cs typeface="Arial" pitchFamily="34" charset="0"/>
            </a:rPr>
            <a:t>Сельское хозяйство многоотраслевое. Почти половина трудоспособного населения Узбекистана занята в сельском хозяйстве;</a:t>
          </a:r>
          <a:endParaRPr lang="ru-RU" sz="2400" b="1" i="0" kern="1200" dirty="0">
            <a:solidFill>
              <a:schemeClr val="tx1"/>
            </a:solidFill>
            <a:latin typeface="Arial" pitchFamily="34" charset="0"/>
            <a:cs typeface="Arial" pitchFamily="34" charset="0"/>
          </a:endParaRPr>
        </a:p>
      </dsp:txBody>
      <dsp:txXfrm>
        <a:off x="519746" y="3336225"/>
        <a:ext cx="10720796" cy="1178014"/>
      </dsp:txXfrm>
    </dsp:sp>
    <dsp:sp modelId="{829751FA-5F82-4DEA-9A7C-E68800A610D4}">
      <dsp:nvSpPr>
        <dsp:cNvPr id="0" name=""/>
        <dsp:cNvSpPr/>
      </dsp:nvSpPr>
      <dsp:spPr>
        <a:xfrm rot="5597137">
          <a:off x="5696727" y="4554546"/>
          <a:ext cx="277964" cy="289397"/>
        </a:xfrm>
        <a:prstGeom prst="rightArrow">
          <a:avLst>
            <a:gd name="adj1" fmla="val 60000"/>
            <a:gd name="adj2" fmla="val 50000"/>
          </a:avLst>
        </a:prstGeom>
        <a:solidFill>
          <a:schemeClr val="accent5">
            <a:hueOff val="-9933876"/>
            <a:satOff val="39811"/>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ru-RU" sz="1400" kern="1200">
            <a:latin typeface="Times New Roman" pitchFamily="18" charset="0"/>
            <a:cs typeface="Times New Roman" pitchFamily="18" charset="0"/>
          </a:endParaRPr>
        </a:p>
      </dsp:txBody>
      <dsp:txXfrm rot="5597137">
        <a:off x="5696727" y="4554546"/>
        <a:ext cx="277964" cy="289397"/>
      </dsp:txXfrm>
    </dsp:sp>
    <dsp:sp modelId="{EE9F6481-FF01-4BA4-8B38-DDB98608C279}">
      <dsp:nvSpPr>
        <dsp:cNvPr id="0" name=""/>
        <dsp:cNvSpPr/>
      </dsp:nvSpPr>
      <dsp:spPr>
        <a:xfrm>
          <a:off x="494896" y="4884250"/>
          <a:ext cx="10603494" cy="990999"/>
        </a:xfrm>
        <a:prstGeom prst="roundRect">
          <a:avLst>
            <a:gd name="adj" fmla="val 10000"/>
          </a:avLst>
        </a:prstGeom>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ru-RU" sz="2800" b="1" kern="1200" dirty="0" smtClean="0">
              <a:latin typeface="Arial" pitchFamily="34" charset="0"/>
              <a:cs typeface="Arial" pitchFamily="34" charset="0"/>
            </a:rPr>
            <a:t>Производится добыча и переработка полезных ископаемых. Широко развит туризм.</a:t>
          </a:r>
          <a:endParaRPr lang="ru-RU" sz="2400" b="1" i="0" kern="1200" dirty="0">
            <a:solidFill>
              <a:srgbClr val="002060"/>
            </a:solidFill>
            <a:latin typeface="Arial" pitchFamily="34" charset="0"/>
            <a:cs typeface="Arial" pitchFamily="34" charset="0"/>
          </a:endParaRPr>
        </a:p>
      </dsp:txBody>
      <dsp:txXfrm>
        <a:off x="494896" y="4884250"/>
        <a:ext cx="10603494" cy="990999"/>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DD7A6E6-2BEB-4289-8C48-E149BD835215}" type="datetimeFigureOut">
              <a:rPr lang="ru-RU" smtClean="0"/>
              <a:pPr/>
              <a:t>04.03.2021</a:t>
            </a:fld>
            <a:endParaRPr lang="ru-RU"/>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6E32F52-5376-4195-AFB7-B4B9DCBDA9AC}" type="slidenum">
              <a:rPr lang="ru-RU" smtClean="0"/>
              <a:pPr/>
              <a:t>‹#›</a:t>
            </a:fld>
            <a:endParaRPr lang="ru-RU"/>
          </a:p>
        </p:txBody>
      </p:sp>
    </p:spTree>
    <p:extLst>
      <p:ext uri="{BB962C8B-B14F-4D97-AF65-F5344CB8AC3E}">
        <p14:creationId xmlns:p14="http://schemas.microsoft.com/office/powerpoint/2010/main" xmlns="" val="19137984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1082"/>
            <a:ext cx="103632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CFF5A1CB-DE4E-4E95-B4AD-60ED9AE334D2}" type="datetimeFigureOut">
              <a:rPr lang="ru-RU" smtClean="0"/>
              <a:pPr/>
              <a:t>04.03.2021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5264BD3-4974-47EF-8189-791A9CFC54D0}" type="slidenum">
              <a:rPr lang="ru-RU" smtClean="0"/>
              <a:pPr/>
              <a:t>‹#›</a:t>
            </a:fld>
            <a:endParaRPr lang="ru-RU"/>
          </a:p>
        </p:txBody>
      </p:sp>
    </p:spTree>
    <p:extLst>
      <p:ext uri="{BB962C8B-B14F-4D97-AF65-F5344CB8AC3E}">
        <p14:creationId xmlns:p14="http://schemas.microsoft.com/office/powerpoint/2010/main" xmlns="" val="3316252783"/>
      </p:ext>
    </p:extLst>
  </p:cSld>
  <p:clrMapOvr>
    <a:masterClrMapping/>
  </p:clrMapOvr>
  <p:transition spd="slow">
    <p:cover dir="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FF5A1CB-DE4E-4E95-B4AD-60ED9AE334D2}" type="datetimeFigureOut">
              <a:rPr lang="ru-RU" smtClean="0"/>
              <a:pPr/>
              <a:t>04.03.2021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5264BD3-4974-47EF-8189-791A9CFC54D0}" type="slidenum">
              <a:rPr lang="ru-RU" smtClean="0"/>
              <a:pPr/>
              <a:t>‹#›</a:t>
            </a:fld>
            <a:endParaRPr lang="ru-RU"/>
          </a:p>
        </p:txBody>
      </p:sp>
    </p:spTree>
    <p:extLst>
      <p:ext uri="{BB962C8B-B14F-4D97-AF65-F5344CB8AC3E}">
        <p14:creationId xmlns:p14="http://schemas.microsoft.com/office/powerpoint/2010/main" xmlns="" val="2301177842"/>
      </p:ext>
    </p:extLst>
  </p:cSld>
  <p:clrMapOvr>
    <a:masterClrMapping/>
  </p:clrMapOvr>
  <p:transition spd="slow">
    <p:cover dir="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5293"/>
            <a:ext cx="27432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75293"/>
            <a:ext cx="80264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FF5A1CB-DE4E-4E95-B4AD-60ED9AE334D2}" type="datetimeFigureOut">
              <a:rPr lang="ru-RU" smtClean="0"/>
              <a:pPr/>
              <a:t>04.03.2021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5264BD3-4974-47EF-8189-791A9CFC54D0}" type="slidenum">
              <a:rPr lang="ru-RU" smtClean="0"/>
              <a:pPr/>
              <a:t>‹#›</a:t>
            </a:fld>
            <a:endParaRPr lang="ru-RU"/>
          </a:p>
        </p:txBody>
      </p:sp>
    </p:spTree>
    <p:extLst>
      <p:ext uri="{BB962C8B-B14F-4D97-AF65-F5344CB8AC3E}">
        <p14:creationId xmlns:p14="http://schemas.microsoft.com/office/powerpoint/2010/main" xmlns="" val="2115588630"/>
      </p:ext>
    </p:extLst>
  </p:cSld>
  <p:clrMapOvr>
    <a:masterClrMapping/>
  </p:clrMapOvr>
  <p:transition spd="slow">
    <p:cover dir="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51" y="280618"/>
            <a:ext cx="10363201" cy="817561"/>
          </a:xfrm>
        </p:spPr>
        <p:txBody>
          <a:bodyPr/>
          <a:lstStyle/>
          <a:p>
            <a:r>
              <a:rPr lang="en-US"/>
              <a:t>Click to edit Master title style</a:t>
            </a:r>
          </a:p>
        </p:txBody>
      </p:sp>
      <p:sp>
        <p:nvSpPr>
          <p:cNvPr id="4" name="Picture Placeholder 3"/>
          <p:cNvSpPr>
            <a:spLocks noGrp="1"/>
          </p:cNvSpPr>
          <p:nvPr>
            <p:ph type="pic" sz="quarter" idx="10"/>
          </p:nvPr>
        </p:nvSpPr>
        <p:spPr>
          <a:xfrm>
            <a:off x="914401" y="1397001"/>
            <a:ext cx="3328416" cy="34074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lstStyle>
            <a:lvl1pPr marL="0" indent="0" algn="ctr">
              <a:buNone/>
              <a:defRPr lang="en-US" sz="1200"/>
            </a:lvl1pPr>
          </a:lstStyle>
          <a:p>
            <a:pPr lvl="0"/>
            <a:endParaRPr lang="en-US" noProof="0"/>
          </a:p>
        </p:txBody>
      </p:sp>
      <p:sp>
        <p:nvSpPr>
          <p:cNvPr id="5" name="Picture Placeholder 3"/>
          <p:cNvSpPr>
            <a:spLocks noGrp="1"/>
          </p:cNvSpPr>
          <p:nvPr>
            <p:ph type="pic" sz="quarter" idx="11"/>
          </p:nvPr>
        </p:nvSpPr>
        <p:spPr>
          <a:xfrm>
            <a:off x="4431792" y="1397001"/>
            <a:ext cx="3328416" cy="34074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anchor="ctr"/>
          <a:lstStyle>
            <a:lvl1pPr marL="0" indent="0" algn="ctr">
              <a:buNone/>
              <a:defRPr lang="en-US" sz="1200"/>
            </a:lvl1pPr>
          </a:lstStyle>
          <a:p>
            <a:pPr lvl="0"/>
            <a:endParaRPr lang="en-US" noProof="0"/>
          </a:p>
        </p:txBody>
      </p:sp>
      <p:sp>
        <p:nvSpPr>
          <p:cNvPr id="6" name="Picture Placeholder 3"/>
          <p:cNvSpPr>
            <a:spLocks noGrp="1"/>
          </p:cNvSpPr>
          <p:nvPr>
            <p:ph type="pic" sz="quarter" idx="12"/>
          </p:nvPr>
        </p:nvSpPr>
        <p:spPr>
          <a:xfrm>
            <a:off x="7949183" y="1397001"/>
            <a:ext cx="3328416" cy="34074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lstStyle>
            <a:lvl1pPr marL="0" indent="0" algn="ctr">
              <a:buNone/>
              <a:defRPr lang="en-US" sz="1200"/>
            </a:lvl1pPr>
          </a:lstStyle>
          <a:p>
            <a:pPr lvl="0"/>
            <a:endParaRPr lang="en-US" noProof="0"/>
          </a:p>
        </p:txBody>
      </p:sp>
      <p:sp>
        <p:nvSpPr>
          <p:cNvPr id="8" name="Text Placeholder 9"/>
          <p:cNvSpPr>
            <a:spLocks noGrp="1"/>
          </p:cNvSpPr>
          <p:nvPr>
            <p:ph type="body" sz="quarter" idx="14"/>
          </p:nvPr>
        </p:nvSpPr>
        <p:spPr>
          <a:xfrm>
            <a:off x="914401" y="4981226"/>
            <a:ext cx="3328416" cy="958851"/>
          </a:xfrm>
        </p:spPr>
        <p:txBody>
          <a:bodyPr>
            <a:noAutofit/>
          </a:bodyPr>
          <a:lstStyle>
            <a:lvl1pPr marL="0" indent="0">
              <a:buNone/>
              <a:defRPr sz="1200"/>
            </a:lvl1pPr>
            <a:lvl2pPr marL="128002" indent="-128002">
              <a:buFont typeface="Arial" panose="020B0604020202020204" pitchFamily="34" charset="0"/>
              <a:buChar char="•"/>
              <a:defRPr sz="1200"/>
            </a:lvl2pPr>
            <a:lvl3pPr marL="256004" indent="-128002">
              <a:defRPr sz="1200"/>
            </a:lvl3pPr>
            <a:lvl4pPr marL="448006" indent="-192003">
              <a:defRPr sz="1200"/>
            </a:lvl4pPr>
            <a:lvl5pPr marL="640009" indent="-192003">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431792" y="4981226"/>
            <a:ext cx="3328416" cy="958851"/>
          </a:xfrm>
        </p:spPr>
        <p:txBody>
          <a:bodyPr>
            <a:noAutofit/>
          </a:bodyPr>
          <a:lstStyle>
            <a:lvl1pPr marL="0" indent="0">
              <a:buNone/>
              <a:defRPr sz="1200"/>
            </a:lvl1pPr>
            <a:lvl2pPr marL="128002" indent="-128002">
              <a:buFont typeface="Arial" panose="020B0604020202020204" pitchFamily="34" charset="0"/>
              <a:buChar char="•"/>
              <a:defRPr sz="1200"/>
            </a:lvl2pPr>
            <a:lvl3pPr marL="256004" indent="-128002">
              <a:defRPr sz="1200"/>
            </a:lvl3pPr>
            <a:lvl4pPr marL="448006" indent="-192003">
              <a:defRPr sz="1200"/>
            </a:lvl4pPr>
            <a:lvl5pPr marL="640009" indent="-192003">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7949183" y="4981226"/>
            <a:ext cx="3328416" cy="958851"/>
          </a:xfrm>
        </p:spPr>
        <p:txBody>
          <a:bodyPr>
            <a:noAutofit/>
          </a:bodyPr>
          <a:lstStyle>
            <a:lvl1pPr marL="0" indent="0">
              <a:buNone/>
              <a:defRPr sz="1200"/>
            </a:lvl1pPr>
            <a:lvl2pPr marL="128002" indent="-128002">
              <a:buFont typeface="Arial" panose="020B0604020202020204" pitchFamily="34" charset="0"/>
              <a:buChar char="•"/>
              <a:defRPr sz="1200"/>
            </a:lvl2pPr>
            <a:lvl3pPr marL="256004" indent="-128002">
              <a:defRPr sz="1200"/>
            </a:lvl3pPr>
            <a:lvl4pPr marL="448006" indent="-192003">
              <a:defRPr sz="1200"/>
            </a:lvl4pPr>
            <a:lvl5pPr marL="640009" indent="-192003">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18"/>
          </p:nvPr>
        </p:nvSpPr>
        <p:spPr>
          <a:xfrm>
            <a:off x="914451" y="933453"/>
            <a:ext cx="10363201" cy="406400"/>
          </a:xfrm>
        </p:spPr>
        <p:txBody>
          <a:bodyPr/>
          <a:lstStyle>
            <a:lvl1pPr marL="0" indent="0" algn="ctr">
              <a:lnSpc>
                <a:spcPct val="86000"/>
              </a:lnSpc>
              <a:spcBef>
                <a:spcPts val="0"/>
              </a:spcBef>
              <a:buNone/>
              <a:defRPr sz="1500" baseline="0"/>
            </a:lvl1pPr>
          </a:lstStyle>
          <a:p>
            <a:pPr lvl="0"/>
            <a:r>
              <a:rPr lang="ru-RU" smtClean="0"/>
              <a:t>Образец текста</a:t>
            </a:r>
          </a:p>
        </p:txBody>
      </p:sp>
    </p:spTree>
    <p:extLst>
      <p:ext uri="{BB962C8B-B14F-4D97-AF65-F5344CB8AC3E}">
        <p14:creationId xmlns:p14="http://schemas.microsoft.com/office/powerpoint/2010/main" xmlns="" val="4232179796"/>
      </p:ext>
    </p:extLst>
  </p:cSld>
  <p:clrMapOvr>
    <a:masterClrMapping/>
  </p:clrMapOvr>
  <p:transition spd="slow">
    <p:cover dir="rd"/>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p>
            <a:r>
              <a:rPr lang="ru-RU" smtClean="0"/>
              <a:t>Образец заголовка</a:t>
            </a:r>
            <a:endParaRPr lang="ru-RU"/>
          </a:p>
        </p:txBody>
      </p:sp>
      <p:sp>
        <p:nvSpPr>
          <p:cNvPr id="3" name="Содержимое 2"/>
          <p:cNvSpPr>
            <a:spLocks noGrp="1"/>
          </p:cNvSpPr>
          <p:nvPr>
            <p:ph sz="half" idx="1"/>
          </p:nvPr>
        </p:nvSpPr>
        <p:spPr>
          <a:xfrm>
            <a:off x="609600" y="1600206"/>
            <a:ext cx="53848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6197600" y="1600200"/>
            <a:ext cx="53848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6197600" y="3939243"/>
            <a:ext cx="53848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4"/>
          <p:cNvSpPr>
            <a:spLocks noGrp="1" noChangeArrowheads="1"/>
          </p:cNvSpPr>
          <p:nvPr>
            <p:ph type="dt" sz="half" idx="10"/>
          </p:nvPr>
        </p:nvSpPr>
        <p:spPr>
          <a:ln/>
        </p:spPr>
        <p:txBody>
          <a:bodyPr/>
          <a:lstStyle>
            <a:lvl1pPr>
              <a:defRPr/>
            </a:lvl1pPr>
          </a:lstStyle>
          <a:p>
            <a:pPr>
              <a:defRPr/>
            </a:pPr>
            <a:endParaRPr lang="ru-RU"/>
          </a:p>
        </p:txBody>
      </p:sp>
      <p:sp>
        <p:nvSpPr>
          <p:cNvPr id="7" name="Rectangle 5"/>
          <p:cNvSpPr>
            <a:spLocks noGrp="1" noChangeArrowheads="1"/>
          </p:cNvSpPr>
          <p:nvPr>
            <p:ph type="ftr" sz="quarter" idx="11"/>
          </p:nvPr>
        </p:nvSpPr>
        <p:spPr>
          <a:ln/>
        </p:spPr>
        <p:txBody>
          <a:bodyPr/>
          <a:lstStyle>
            <a:lvl1pPr>
              <a:defRPr/>
            </a:lvl1pPr>
          </a:lstStyle>
          <a:p>
            <a:pPr>
              <a:defRPr/>
            </a:pPr>
            <a:endParaRPr lang="ru-RU"/>
          </a:p>
        </p:txBody>
      </p:sp>
      <p:sp>
        <p:nvSpPr>
          <p:cNvPr id="8" name="Rectangle 6"/>
          <p:cNvSpPr>
            <a:spLocks noGrp="1" noChangeArrowheads="1"/>
          </p:cNvSpPr>
          <p:nvPr>
            <p:ph type="sldNum" sz="quarter" idx="12"/>
          </p:nvPr>
        </p:nvSpPr>
        <p:spPr>
          <a:ln/>
        </p:spPr>
        <p:txBody>
          <a:bodyPr/>
          <a:lstStyle>
            <a:lvl1pPr>
              <a:defRPr/>
            </a:lvl1pPr>
          </a:lstStyle>
          <a:p>
            <a:pPr>
              <a:defRPr/>
            </a:pPr>
            <a:fld id="{2BC2D1E6-B69E-491B-93FC-43A69A894A43}" type="slidenum">
              <a:rPr lang="ru-RU"/>
              <a:pPr>
                <a:defRPr/>
              </a:pPr>
              <a:t>‹#›</a:t>
            </a:fld>
            <a:endParaRPr lang="ru-RU"/>
          </a:p>
        </p:txBody>
      </p:sp>
    </p:spTree>
    <p:extLst>
      <p:ext uri="{BB962C8B-B14F-4D97-AF65-F5344CB8AC3E}">
        <p14:creationId xmlns:p14="http://schemas.microsoft.com/office/powerpoint/2010/main" xmlns="" val="88564509"/>
      </p:ext>
    </p:extLst>
  </p:cSld>
  <p:clrMapOvr>
    <a:masterClrMapping/>
  </p:clrMapOvr>
  <p:transition spd="slow">
    <p:cover dir="rd"/>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41352" y="1133192"/>
            <a:ext cx="11948967" cy="5599134"/>
          </a:xfrm>
          <a:custGeom>
            <a:avLst/>
            <a:gdLst/>
            <a:ahLst/>
            <a:cxnLst/>
            <a:rect l="l" t="t" r="r" b="b"/>
            <a:pathLst>
              <a:path w="5650865" h="2649220">
                <a:moveTo>
                  <a:pt x="5650712" y="24434"/>
                </a:moveTo>
                <a:lnTo>
                  <a:pt x="5626341" y="24434"/>
                </a:lnTo>
                <a:lnTo>
                  <a:pt x="5626341" y="2624975"/>
                </a:lnTo>
                <a:lnTo>
                  <a:pt x="5650712" y="2624975"/>
                </a:lnTo>
                <a:lnTo>
                  <a:pt x="5650712" y="24434"/>
                </a:lnTo>
                <a:close/>
              </a:path>
              <a:path w="5650865" h="2649220">
                <a:moveTo>
                  <a:pt x="5650712" y="0"/>
                </a:moveTo>
                <a:lnTo>
                  <a:pt x="0" y="0"/>
                </a:lnTo>
                <a:lnTo>
                  <a:pt x="0" y="24130"/>
                </a:lnTo>
                <a:lnTo>
                  <a:pt x="0" y="2625090"/>
                </a:lnTo>
                <a:lnTo>
                  <a:pt x="0" y="2649220"/>
                </a:lnTo>
                <a:lnTo>
                  <a:pt x="5650712" y="2649220"/>
                </a:lnTo>
                <a:lnTo>
                  <a:pt x="5650712" y="2625090"/>
                </a:lnTo>
                <a:lnTo>
                  <a:pt x="24384" y="2625090"/>
                </a:lnTo>
                <a:lnTo>
                  <a:pt x="24384" y="24130"/>
                </a:lnTo>
                <a:lnTo>
                  <a:pt x="5650712" y="24130"/>
                </a:lnTo>
                <a:lnTo>
                  <a:pt x="5650712" y="0"/>
                </a:lnTo>
                <a:close/>
              </a:path>
            </a:pathLst>
          </a:custGeom>
          <a:solidFill>
            <a:srgbClr val="00A859"/>
          </a:solidFill>
        </p:spPr>
        <p:txBody>
          <a:bodyPr wrap="square" lIns="0" tIns="0" rIns="0" bIns="0" rtlCol="0"/>
          <a:lstStyle/>
          <a:p>
            <a:endParaRPr sz="2000" dirty="0"/>
          </a:p>
        </p:txBody>
      </p:sp>
      <p:sp>
        <p:nvSpPr>
          <p:cNvPr id="17" name="bg object 17"/>
          <p:cNvSpPr/>
          <p:nvPr/>
        </p:nvSpPr>
        <p:spPr>
          <a:xfrm>
            <a:off x="141396" y="150395"/>
            <a:ext cx="11948967" cy="907240"/>
          </a:xfrm>
          <a:custGeom>
            <a:avLst/>
            <a:gdLst/>
            <a:ahLst/>
            <a:cxnLst/>
            <a:rect l="l" t="t" r="r" b="b"/>
            <a:pathLst>
              <a:path w="5650865" h="429259">
                <a:moveTo>
                  <a:pt x="5650703" y="0"/>
                </a:moveTo>
                <a:lnTo>
                  <a:pt x="0" y="0"/>
                </a:lnTo>
                <a:lnTo>
                  <a:pt x="0" y="428878"/>
                </a:lnTo>
                <a:lnTo>
                  <a:pt x="5650703" y="428878"/>
                </a:lnTo>
                <a:lnTo>
                  <a:pt x="5650703" y="0"/>
                </a:lnTo>
                <a:close/>
              </a:path>
            </a:pathLst>
          </a:custGeom>
          <a:solidFill>
            <a:srgbClr val="2365C7"/>
          </a:solidFill>
        </p:spPr>
        <p:txBody>
          <a:bodyPr wrap="square" lIns="0" tIns="0" rIns="0" bIns="0" rtlCol="0"/>
          <a:lstStyle/>
          <a:p>
            <a:endParaRPr sz="2000" dirty="0"/>
          </a:p>
        </p:txBody>
      </p:sp>
      <p:sp>
        <p:nvSpPr>
          <p:cNvPr id="2" name="Holder 2"/>
          <p:cNvSpPr>
            <a:spLocks noGrp="1"/>
          </p:cNvSpPr>
          <p:nvPr>
            <p:ph type="title"/>
          </p:nvPr>
        </p:nvSpPr>
        <p:spPr/>
        <p:txBody>
          <a:bodyPr lIns="0" tIns="0" rIns="0" bIns="0"/>
          <a:lstStyle>
            <a:lvl1pPr>
              <a:defRPr sz="4700" b="1" i="0">
                <a:solidFill>
                  <a:srgbClr val="FEFEFE"/>
                </a:solidFill>
                <a:latin typeface="Arial"/>
                <a:cs typeface="Arial"/>
              </a:defRPr>
            </a:lvl1pPr>
          </a:lstStyle>
          <a:p>
            <a:endParaRPr/>
          </a:p>
        </p:txBody>
      </p:sp>
      <p:sp>
        <p:nvSpPr>
          <p:cNvPr id="3" name="Holder 3"/>
          <p:cNvSpPr>
            <a:spLocks noGrp="1"/>
          </p:cNvSpPr>
          <p:nvPr>
            <p:ph sz="half" idx="2"/>
          </p:nvPr>
        </p:nvSpPr>
        <p:spPr>
          <a:xfrm>
            <a:off x="524643" y="1523336"/>
            <a:ext cx="3857668" cy="384721"/>
          </a:xfrm>
          <a:prstGeom prst="rect">
            <a:avLst/>
          </a:prstGeom>
        </p:spPr>
        <p:txBody>
          <a:bodyPr wrap="square" lIns="0" tIns="0" rIns="0" bIns="0">
            <a:spAutoFit/>
          </a:bodyPr>
          <a:lstStyle>
            <a:lvl1pPr>
              <a:defRPr sz="2500" b="0" i="0">
                <a:solidFill>
                  <a:srgbClr val="FEFEFE"/>
                </a:solidFill>
                <a:latin typeface="Arial"/>
                <a:cs typeface="Arial"/>
              </a:defRPr>
            </a:lvl1pPr>
          </a:lstStyle>
          <a:p>
            <a:endParaRPr/>
          </a:p>
        </p:txBody>
      </p:sp>
      <p:sp>
        <p:nvSpPr>
          <p:cNvPr id="4" name="Holder 4"/>
          <p:cNvSpPr>
            <a:spLocks noGrp="1"/>
          </p:cNvSpPr>
          <p:nvPr>
            <p:ph sz="half" idx="3"/>
          </p:nvPr>
        </p:nvSpPr>
        <p:spPr>
          <a:xfrm>
            <a:off x="6278881" y="1577340"/>
            <a:ext cx="5303520" cy="492443"/>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3/4/2021</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xmlns="" val="370735107"/>
      </p:ext>
    </p:extLst>
  </p:cSld>
  <p:clrMapOvr>
    <a:masterClrMapping/>
  </p:clrMapOvr>
  <p:transition spd="slow">
    <p:cover dir="rd"/>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FF5A1CB-DE4E-4E95-B4AD-60ED9AE334D2}" type="datetimeFigureOut">
              <a:rPr lang="ru-RU" smtClean="0"/>
              <a:pPr/>
              <a:t>04.03.2021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5264BD3-4974-47EF-8189-791A9CFC54D0}" type="slidenum">
              <a:rPr lang="ru-RU" smtClean="0"/>
              <a:pPr/>
              <a:t>‹#›</a:t>
            </a:fld>
            <a:endParaRPr lang="ru-RU"/>
          </a:p>
        </p:txBody>
      </p:sp>
    </p:spTree>
    <p:extLst>
      <p:ext uri="{BB962C8B-B14F-4D97-AF65-F5344CB8AC3E}">
        <p14:creationId xmlns:p14="http://schemas.microsoft.com/office/powerpoint/2010/main" xmlns="" val="1390658651"/>
      </p:ext>
    </p:extLst>
  </p:cSld>
  <p:clrMapOvr>
    <a:masterClrMapping/>
  </p:clrMapOvr>
  <p:transition spd="slow">
    <p:cover dir="rd"/>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7557"/>
            <a:ext cx="103632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CFF5A1CB-DE4E-4E95-B4AD-60ED9AE334D2}" type="datetimeFigureOut">
              <a:rPr lang="ru-RU" smtClean="0"/>
              <a:pPr/>
              <a:t>04.03.2021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5264BD3-4974-47EF-8189-791A9CFC54D0}" type="slidenum">
              <a:rPr lang="ru-RU" smtClean="0"/>
              <a:pPr/>
              <a:t>‹#›</a:t>
            </a:fld>
            <a:endParaRPr lang="ru-RU"/>
          </a:p>
        </p:txBody>
      </p:sp>
    </p:spTree>
    <p:extLst>
      <p:ext uri="{BB962C8B-B14F-4D97-AF65-F5344CB8AC3E}">
        <p14:creationId xmlns:p14="http://schemas.microsoft.com/office/powerpoint/2010/main" xmlns="" val="2868445619"/>
      </p:ext>
    </p:extLst>
  </p:cSld>
  <p:clrMapOvr>
    <a:masterClrMapping/>
  </p:clrMapOvr>
  <p:transition spd="slow">
    <p:cover dir="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CFF5A1CB-DE4E-4E95-B4AD-60ED9AE334D2}" type="datetimeFigureOut">
              <a:rPr lang="ru-RU" smtClean="0"/>
              <a:pPr/>
              <a:t>04.03.2021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5264BD3-4974-47EF-8189-791A9CFC54D0}" type="slidenum">
              <a:rPr lang="ru-RU" smtClean="0"/>
              <a:pPr/>
              <a:t>‹#›</a:t>
            </a:fld>
            <a:endParaRPr lang="ru-RU"/>
          </a:p>
        </p:txBody>
      </p:sp>
    </p:spTree>
    <p:extLst>
      <p:ext uri="{BB962C8B-B14F-4D97-AF65-F5344CB8AC3E}">
        <p14:creationId xmlns:p14="http://schemas.microsoft.com/office/powerpoint/2010/main" xmlns="" val="1662334245"/>
      </p:ext>
    </p:extLst>
  </p:cSld>
  <p:clrMapOvr>
    <a:masterClrMapping/>
  </p:clrMapOvr>
  <p:transition spd="slow">
    <p:cover dir="rd"/>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93805"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93805"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CFF5A1CB-DE4E-4E95-B4AD-60ED9AE334D2}" type="datetimeFigureOut">
              <a:rPr lang="ru-RU" smtClean="0"/>
              <a:pPr/>
              <a:t>04.03.2021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E5264BD3-4974-47EF-8189-791A9CFC54D0}" type="slidenum">
              <a:rPr lang="ru-RU" smtClean="0"/>
              <a:pPr/>
              <a:t>‹#›</a:t>
            </a:fld>
            <a:endParaRPr lang="ru-RU"/>
          </a:p>
        </p:txBody>
      </p:sp>
    </p:spTree>
    <p:extLst>
      <p:ext uri="{BB962C8B-B14F-4D97-AF65-F5344CB8AC3E}">
        <p14:creationId xmlns:p14="http://schemas.microsoft.com/office/powerpoint/2010/main" xmlns="" val="2022193573"/>
      </p:ext>
    </p:extLst>
  </p:cSld>
  <p:clrMapOvr>
    <a:masterClrMapping/>
  </p:clrMapOvr>
  <p:transition spd="slow">
    <p:cover dir="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CFF5A1CB-DE4E-4E95-B4AD-60ED9AE334D2}" type="datetimeFigureOut">
              <a:rPr lang="ru-RU" smtClean="0"/>
              <a:pPr/>
              <a:t>04.03.2021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E5264BD3-4974-47EF-8189-791A9CFC54D0}" type="slidenum">
              <a:rPr lang="ru-RU" smtClean="0"/>
              <a:pPr/>
              <a:t>‹#›</a:t>
            </a:fld>
            <a:endParaRPr lang="ru-RU"/>
          </a:p>
        </p:txBody>
      </p:sp>
    </p:spTree>
    <p:extLst>
      <p:ext uri="{BB962C8B-B14F-4D97-AF65-F5344CB8AC3E}">
        <p14:creationId xmlns:p14="http://schemas.microsoft.com/office/powerpoint/2010/main" xmlns="" val="2078209228"/>
      </p:ext>
    </p:extLst>
  </p:cSld>
  <p:clrMapOvr>
    <a:masterClrMapping/>
  </p:clrMapOvr>
  <p:transition spd="slow">
    <p:cover dir="rd"/>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CFF5A1CB-DE4E-4E95-B4AD-60ED9AE334D2}" type="datetimeFigureOut">
              <a:rPr lang="ru-RU" smtClean="0"/>
              <a:pPr/>
              <a:t>04.03.2021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E5264BD3-4974-47EF-8189-791A9CFC54D0}" type="slidenum">
              <a:rPr lang="ru-RU" smtClean="0"/>
              <a:pPr/>
              <a:t>‹#›</a:t>
            </a:fld>
            <a:endParaRPr lang="ru-RU"/>
          </a:p>
        </p:txBody>
      </p:sp>
    </p:spTree>
    <p:extLst>
      <p:ext uri="{BB962C8B-B14F-4D97-AF65-F5344CB8AC3E}">
        <p14:creationId xmlns:p14="http://schemas.microsoft.com/office/powerpoint/2010/main" xmlns="" val="103120167"/>
      </p:ext>
    </p:extLst>
  </p:cSld>
  <p:clrMapOvr>
    <a:masterClrMapping/>
  </p:clrMapOvr>
  <p:transition spd="slow">
    <p:cover dir="rd"/>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3" y="273050"/>
            <a:ext cx="4011084"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4766733" y="273706"/>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CFF5A1CB-DE4E-4E95-B4AD-60ED9AE334D2}" type="datetimeFigureOut">
              <a:rPr lang="ru-RU" smtClean="0"/>
              <a:pPr/>
              <a:t>04.03.2021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5264BD3-4974-47EF-8189-791A9CFC54D0}" type="slidenum">
              <a:rPr lang="ru-RU" smtClean="0"/>
              <a:pPr/>
              <a:t>‹#›</a:t>
            </a:fld>
            <a:endParaRPr lang="ru-RU"/>
          </a:p>
        </p:txBody>
      </p:sp>
    </p:spTree>
    <p:extLst>
      <p:ext uri="{BB962C8B-B14F-4D97-AF65-F5344CB8AC3E}">
        <p14:creationId xmlns:p14="http://schemas.microsoft.com/office/powerpoint/2010/main" xmlns="" val="1853202629"/>
      </p:ext>
    </p:extLst>
  </p:cSld>
  <p:clrMapOvr>
    <a:masterClrMapping/>
  </p:clrMapOvr>
  <p:transition spd="slow">
    <p:cover dir="rd"/>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CFF5A1CB-DE4E-4E95-B4AD-60ED9AE334D2}" type="datetimeFigureOut">
              <a:rPr lang="ru-RU" smtClean="0"/>
              <a:pPr/>
              <a:t>04.03.2021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5264BD3-4974-47EF-8189-791A9CFC54D0}" type="slidenum">
              <a:rPr lang="ru-RU" smtClean="0"/>
              <a:pPr/>
              <a:t>‹#›</a:t>
            </a:fld>
            <a:endParaRPr lang="ru-RU"/>
          </a:p>
        </p:txBody>
      </p:sp>
    </p:spTree>
    <p:extLst>
      <p:ext uri="{BB962C8B-B14F-4D97-AF65-F5344CB8AC3E}">
        <p14:creationId xmlns:p14="http://schemas.microsoft.com/office/powerpoint/2010/main" xmlns="" val="1279346977"/>
      </p:ext>
    </p:extLst>
  </p:cSld>
  <p:clrMapOvr>
    <a:masterClrMapping/>
  </p:clrMapOvr>
  <p:transition spd="slow">
    <p:cover dir="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609600" y="6357007"/>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F5A1CB-DE4E-4E95-B4AD-60ED9AE334D2}" type="datetimeFigureOut">
              <a:rPr lang="ru-RU" smtClean="0"/>
              <a:pPr/>
              <a:t>04.03.2021</a:t>
            </a:fld>
            <a:endParaRPr lang="ru-RU"/>
          </a:p>
        </p:txBody>
      </p:sp>
      <p:sp>
        <p:nvSpPr>
          <p:cNvPr id="5" name="Нижний колонтитул 4"/>
          <p:cNvSpPr>
            <a:spLocks noGrp="1"/>
          </p:cNvSpPr>
          <p:nvPr>
            <p:ph type="ftr" sz="quarter" idx="3"/>
          </p:nvPr>
        </p:nvSpPr>
        <p:spPr>
          <a:xfrm>
            <a:off x="4165600" y="6357007"/>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737600" y="6357007"/>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264BD3-4974-47EF-8189-791A9CFC54D0}" type="slidenum">
              <a:rPr lang="ru-RU" smtClean="0"/>
              <a:pPr/>
              <a:t>‹#›</a:t>
            </a:fld>
            <a:endParaRPr lang="ru-RU"/>
          </a:p>
        </p:txBody>
      </p:sp>
    </p:spTree>
    <p:extLst>
      <p:ext uri="{BB962C8B-B14F-4D97-AF65-F5344CB8AC3E}">
        <p14:creationId xmlns:p14="http://schemas.microsoft.com/office/powerpoint/2010/main" xmlns="" val="22130411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slow">
    <p:cover dir="rd"/>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6.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gif"/><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39.gif"/><Relationship Id="rId1" Type="http://schemas.openxmlformats.org/officeDocument/2006/relationships/slideLayout" Target="../slideLayouts/slideLayout13.xml"/><Relationship Id="rId5" Type="http://schemas.openxmlformats.org/officeDocument/2006/relationships/image" Target="../media/image42.jpeg"/><Relationship Id="rId4" Type="http://schemas.openxmlformats.org/officeDocument/2006/relationships/image" Target="../media/image41.gif"/></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gif"/></Relationships>
</file>

<file path=ppt/slides/_rels/slide2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xml"/><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7.xml.rels><?xml version="1.0" encoding="UTF-8" standalone="yes"?>
<Relationships xmlns="http://schemas.openxmlformats.org/package/2006/relationships"><Relationship Id="rId2" Type="http://schemas.openxmlformats.org/officeDocument/2006/relationships/image" Target="../media/image70.gif"/><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object 2"/>
          <p:cNvSpPr>
            <a:spLocks/>
          </p:cNvSpPr>
          <p:nvPr/>
        </p:nvSpPr>
        <p:spPr bwMode="auto">
          <a:xfrm>
            <a:off x="2117" y="3701"/>
            <a:ext cx="12175067" cy="2157413"/>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endParaRPr lang="ru-RU"/>
          </a:p>
        </p:txBody>
      </p:sp>
      <p:sp>
        <p:nvSpPr>
          <p:cNvPr id="14" name="object 3">
            <a:extLst/>
          </p:cNvPr>
          <p:cNvSpPr txBox="1">
            <a:spLocks noGrp="1"/>
          </p:cNvSpPr>
          <p:nvPr>
            <p:ph type="title"/>
          </p:nvPr>
        </p:nvSpPr>
        <p:spPr>
          <a:xfrm>
            <a:off x="2087385" y="535625"/>
            <a:ext cx="6853767" cy="995676"/>
          </a:xfrm>
        </p:spPr>
        <p:txBody>
          <a:bodyPr wrap="square" tIns="25927">
            <a:spAutoFit/>
          </a:bodyPr>
          <a:lstStyle/>
          <a:p>
            <a:pPr marL="22545" defTabSz="1024014" eaLnBrk="1" fontAlgn="auto" hangingPunct="1">
              <a:lnSpc>
                <a:spcPct val="100000"/>
              </a:lnSpc>
              <a:spcBef>
                <a:spcPts val="203"/>
              </a:spcBef>
              <a:spcAft>
                <a:spcPts val="0"/>
              </a:spcAft>
              <a:defRPr/>
            </a:pPr>
            <a:r>
              <a:rPr lang="ru-RU" sz="6000" b="1" spc="9" dirty="0" smtClean="0">
                <a:solidFill>
                  <a:schemeClr val="bg1"/>
                </a:solidFill>
                <a:latin typeface="Arial" panose="020B0604020202020204" pitchFamily="34" charset="0"/>
                <a:cs typeface="Arial" panose="020B0604020202020204" pitchFamily="34" charset="0"/>
              </a:rPr>
              <a:t> ИСТОРИЯ</a:t>
            </a:r>
            <a:endParaRPr sz="6000" b="1" dirty="0">
              <a:solidFill>
                <a:schemeClr val="bg1"/>
              </a:solidFill>
              <a:latin typeface="Arial" panose="020B0604020202020204" pitchFamily="34" charset="0"/>
              <a:cs typeface="Arial" panose="020B0604020202020204" pitchFamily="34" charset="0"/>
            </a:endParaRPr>
          </a:p>
        </p:txBody>
      </p:sp>
      <p:sp>
        <p:nvSpPr>
          <p:cNvPr id="15" name="object 4">
            <a:extLst/>
          </p:cNvPr>
          <p:cNvSpPr txBox="1"/>
          <p:nvPr/>
        </p:nvSpPr>
        <p:spPr>
          <a:xfrm>
            <a:off x="1127448" y="2708920"/>
            <a:ext cx="6408712" cy="3492658"/>
          </a:xfrm>
          <a:prstGeom prst="rect">
            <a:avLst/>
          </a:prstGeom>
        </p:spPr>
        <p:txBody>
          <a:bodyPr wrap="square" lIns="0" tIns="24800" rIns="0" bIns="0">
            <a:spAutoFit/>
          </a:bodyPr>
          <a:lstStyle/>
          <a:p>
            <a:pPr marL="32690" algn="ctr" defTabSz="1023886" eaLnBrk="1" fontAlgn="auto" hangingPunct="1">
              <a:spcBef>
                <a:spcPts val="196"/>
              </a:spcBef>
              <a:spcAft>
                <a:spcPts val="0"/>
              </a:spcAft>
              <a:defRPr/>
            </a:pPr>
            <a:r>
              <a:rPr lang="ru-RU" sz="4000" b="1" dirty="0" smtClean="0">
                <a:solidFill>
                  <a:srgbClr val="002060"/>
                </a:solidFill>
                <a:latin typeface="Arial"/>
                <a:cs typeface="Arial"/>
              </a:rPr>
              <a:t>Тема урока:</a:t>
            </a:r>
          </a:p>
          <a:p>
            <a:pPr marL="32690" algn="ctr" defTabSz="1023886" eaLnBrk="1" fontAlgn="auto" hangingPunct="1">
              <a:spcBef>
                <a:spcPts val="196"/>
              </a:spcBef>
              <a:spcAft>
                <a:spcPts val="0"/>
              </a:spcAft>
              <a:defRPr/>
            </a:pPr>
            <a:r>
              <a:rPr lang="ru-RU" sz="4800" b="1" dirty="0" smtClean="0">
                <a:solidFill>
                  <a:srgbClr val="002060"/>
                </a:solidFill>
                <a:latin typeface="Arial"/>
                <a:cs typeface="Arial"/>
              </a:rPr>
              <a:t>«ДОСТИЖЕНИЯ В ЭКОНОМИКЕ УЗБЕКИСТАНА»</a:t>
            </a:r>
            <a:r>
              <a:rPr lang="ru-RU" sz="5400" b="1" dirty="0" smtClean="0">
                <a:solidFill>
                  <a:srgbClr val="002060"/>
                </a:solidFill>
                <a:latin typeface="Arial"/>
                <a:cs typeface="Arial"/>
              </a:rPr>
              <a:t> </a:t>
            </a:r>
          </a:p>
          <a:p>
            <a:pPr marL="32690" algn="ctr" defTabSz="1023886" eaLnBrk="1" fontAlgn="auto" hangingPunct="1">
              <a:spcBef>
                <a:spcPts val="196"/>
              </a:spcBef>
              <a:spcAft>
                <a:spcPts val="0"/>
              </a:spcAft>
              <a:defRPr/>
            </a:pPr>
            <a:endParaRPr lang="ru-RU" sz="3200" b="1" dirty="0" smtClean="0">
              <a:solidFill>
                <a:srgbClr val="002060"/>
              </a:solidFill>
              <a:latin typeface="Arial"/>
              <a:cs typeface="Arial"/>
            </a:endParaRPr>
          </a:p>
        </p:txBody>
      </p:sp>
      <p:sp>
        <p:nvSpPr>
          <p:cNvPr id="6152" name="object 9"/>
          <p:cNvSpPr>
            <a:spLocks/>
          </p:cNvSpPr>
          <p:nvPr/>
        </p:nvSpPr>
        <p:spPr bwMode="auto">
          <a:xfrm>
            <a:off x="9941984" y="461963"/>
            <a:ext cx="1276349" cy="1276350"/>
          </a:xfrm>
          <a:custGeom>
            <a:avLst/>
            <a:gdLst>
              <a:gd name="T0" fmla="*/ 1078999 w 603885"/>
              <a:gd name="T1" fmla="*/ 0 h 603885"/>
              <a:gd name="T2" fmla="*/ 0 w 603885"/>
              <a:gd name="T3" fmla="*/ 0 h 603885"/>
              <a:gd name="T4" fmla="*/ 0 w 603885"/>
              <a:gd name="T5" fmla="*/ 1275786 h 603885"/>
              <a:gd name="T6" fmla="*/ 1078999 w 603885"/>
              <a:gd name="T7" fmla="*/ 1275786 h 603885"/>
              <a:gd name="T8" fmla="*/ 1078999 w 603885"/>
              <a:gd name="T9" fmla="*/ 0 h 6038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3885" h="603885">
                <a:moveTo>
                  <a:pt x="603605" y="0"/>
                </a:moveTo>
                <a:lnTo>
                  <a:pt x="0" y="0"/>
                </a:lnTo>
                <a:lnTo>
                  <a:pt x="0" y="603618"/>
                </a:lnTo>
                <a:lnTo>
                  <a:pt x="603605" y="603618"/>
                </a:lnTo>
                <a:lnTo>
                  <a:pt x="603605" y="0"/>
                </a:lnTo>
                <a:close/>
              </a:path>
            </a:pathLst>
          </a:custGeom>
          <a:solidFill>
            <a:srgbClr val="00A859"/>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endParaRPr lang="ru-RU"/>
          </a:p>
        </p:txBody>
      </p:sp>
      <p:sp>
        <p:nvSpPr>
          <p:cNvPr id="6153" name="object 10"/>
          <p:cNvSpPr>
            <a:spLocks/>
          </p:cNvSpPr>
          <p:nvPr/>
        </p:nvSpPr>
        <p:spPr bwMode="auto">
          <a:xfrm>
            <a:off x="9941984" y="482600"/>
            <a:ext cx="1276349" cy="1276350"/>
          </a:xfrm>
          <a:custGeom>
            <a:avLst/>
            <a:gdLst>
              <a:gd name="T0" fmla="*/ 0 w 603885"/>
              <a:gd name="T1" fmla="*/ 0 h 603885"/>
              <a:gd name="T2" fmla="*/ 956818 w 603885"/>
              <a:gd name="T3" fmla="*/ 0 h 603885"/>
              <a:gd name="T4" fmla="*/ 956818 w 603885"/>
              <a:gd name="T5" fmla="*/ 1275786 h 603885"/>
              <a:gd name="T6" fmla="*/ 0 w 603885"/>
              <a:gd name="T7" fmla="*/ 1275786 h 603885"/>
              <a:gd name="T8" fmla="*/ 0 w 603885"/>
              <a:gd name="T9" fmla="*/ 0 h 6038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3885" h="603885">
                <a:moveTo>
                  <a:pt x="0" y="0"/>
                </a:moveTo>
                <a:lnTo>
                  <a:pt x="603605" y="0"/>
                </a:lnTo>
                <a:lnTo>
                  <a:pt x="603605" y="603618"/>
                </a:lnTo>
                <a:lnTo>
                  <a:pt x="0" y="603618"/>
                </a:lnTo>
                <a:lnTo>
                  <a:pt x="0" y="0"/>
                </a:lnTo>
                <a:close/>
              </a:path>
            </a:pathLst>
          </a:custGeom>
          <a:noFill/>
          <a:ln w="30481">
            <a:solidFill>
              <a:srgbClr val="FEFEFE"/>
            </a:solidFill>
            <a:round/>
            <a:headEnd/>
            <a:tailEnd/>
          </a:ln>
          <a:extLst>
            <a:ext uri="{909E8E84-426E-40DD-AFC4-6F175D3DCCD1}">
              <a14:hiddenFill xmlns:a14="http://schemas.microsoft.com/office/drawing/2010/main" xmlns="">
                <a:solidFill>
                  <a:srgbClr val="FFFFFF"/>
                </a:solidFill>
              </a14:hiddenFill>
            </a:ext>
          </a:extLst>
        </p:spPr>
        <p:txBody>
          <a:bodyPr lIns="0" tIns="0" rIns="0" bIns="0"/>
          <a:lstStyle/>
          <a:p>
            <a:endParaRPr lang="ru-RU"/>
          </a:p>
        </p:txBody>
      </p:sp>
      <p:sp>
        <p:nvSpPr>
          <p:cNvPr id="22" name="object 12">
            <a:extLst/>
          </p:cNvPr>
          <p:cNvSpPr txBox="1"/>
          <p:nvPr/>
        </p:nvSpPr>
        <p:spPr>
          <a:xfrm>
            <a:off x="10416480" y="548685"/>
            <a:ext cx="361587" cy="767122"/>
          </a:xfrm>
          <a:prstGeom prst="rect">
            <a:avLst/>
          </a:prstGeom>
        </p:spPr>
        <p:txBody>
          <a:bodyPr wrap="square" lIns="0" tIns="28183" rIns="0" bIns="0">
            <a:spAutoFit/>
          </a:bodyPr>
          <a:lstStyle/>
          <a:p>
            <a:pPr algn="ctr" defTabSz="1023886" eaLnBrk="1" fontAlgn="auto" hangingPunct="1">
              <a:spcBef>
                <a:spcPts val="222"/>
              </a:spcBef>
              <a:spcAft>
                <a:spcPts val="0"/>
              </a:spcAft>
              <a:defRPr/>
            </a:pPr>
            <a:r>
              <a:rPr lang="ru-RU" sz="4800" b="1" spc="18" dirty="0" smtClean="0">
                <a:solidFill>
                  <a:srgbClr val="FEFEFE"/>
                </a:solidFill>
                <a:latin typeface="Arial"/>
                <a:cs typeface="Arial"/>
              </a:rPr>
              <a:t>5</a:t>
            </a:r>
            <a:endParaRPr sz="4800" dirty="0">
              <a:solidFill>
                <a:srgbClr val="57565A"/>
              </a:solidFill>
              <a:latin typeface="Arial"/>
              <a:cs typeface="Arial"/>
            </a:endParaRPr>
          </a:p>
        </p:txBody>
      </p:sp>
      <p:sp>
        <p:nvSpPr>
          <p:cNvPr id="23" name="object 13">
            <a:extLst/>
          </p:cNvPr>
          <p:cNvSpPr txBox="1"/>
          <p:nvPr/>
        </p:nvSpPr>
        <p:spPr>
          <a:xfrm>
            <a:off x="9984432" y="1176284"/>
            <a:ext cx="1143000" cy="452516"/>
          </a:xfrm>
          <a:prstGeom prst="rect">
            <a:avLst/>
          </a:prstGeom>
        </p:spPr>
        <p:txBody>
          <a:bodyPr lIns="0" tIns="21420" rIns="0" bIns="0">
            <a:spAutoFit/>
          </a:bodyPr>
          <a:lstStyle/>
          <a:p>
            <a:pPr algn="ctr" defTabSz="1023886" eaLnBrk="1" fontAlgn="auto" hangingPunct="1">
              <a:spcBef>
                <a:spcPts val="169"/>
              </a:spcBef>
              <a:spcAft>
                <a:spcPts val="0"/>
              </a:spcAft>
              <a:defRPr/>
            </a:pPr>
            <a:r>
              <a:rPr lang="ru-RU" sz="2800" b="1" spc="-9" dirty="0">
                <a:solidFill>
                  <a:srgbClr val="FEFEFE"/>
                </a:solidFill>
                <a:latin typeface="Arial"/>
                <a:cs typeface="Arial"/>
              </a:rPr>
              <a:t>класс</a:t>
            </a:r>
            <a:endParaRPr sz="2800" b="1" dirty="0">
              <a:solidFill>
                <a:srgbClr val="57565A"/>
              </a:solidFill>
              <a:latin typeface="Arial"/>
              <a:cs typeface="Arial"/>
            </a:endParaRPr>
          </a:p>
        </p:txBody>
      </p:sp>
      <p:sp>
        <p:nvSpPr>
          <p:cNvPr id="9" name="object 13">
            <a:extLst>
              <a:ext uri="{FF2B5EF4-FFF2-40B4-BE49-F238E27FC236}">
                <a16:creationId xmlns:a16="http://schemas.microsoft.com/office/drawing/2014/main" xmlns="" id="{FBDC4668-53F8-453D-BAE8-6EC39154C51F}"/>
              </a:ext>
            </a:extLst>
          </p:cNvPr>
          <p:cNvSpPr/>
          <p:nvPr/>
        </p:nvSpPr>
        <p:spPr>
          <a:xfrm>
            <a:off x="694721" y="550691"/>
            <a:ext cx="775611" cy="967714"/>
          </a:xfrm>
          <a:custGeom>
            <a:avLst/>
            <a:gdLst/>
            <a:ahLst/>
            <a:cxnLst/>
            <a:rect l="l" t="t" r="r" b="b"/>
            <a:pathLst>
              <a:path w="366395" h="457200">
                <a:moveTo>
                  <a:pt x="312120" y="352529"/>
                </a:moveTo>
                <a:lnTo>
                  <a:pt x="54277" y="352529"/>
                </a:lnTo>
                <a:lnTo>
                  <a:pt x="50478" y="354811"/>
                </a:lnTo>
                <a:lnTo>
                  <a:pt x="30485" y="400232"/>
                </a:lnTo>
                <a:lnTo>
                  <a:pt x="18556" y="402934"/>
                </a:lnTo>
                <a:lnTo>
                  <a:pt x="8873" y="409123"/>
                </a:lnTo>
                <a:lnTo>
                  <a:pt x="2374" y="417978"/>
                </a:lnTo>
                <a:lnTo>
                  <a:pt x="0" y="428677"/>
                </a:lnTo>
                <a:lnTo>
                  <a:pt x="2556" y="439759"/>
                </a:lnTo>
                <a:lnTo>
                  <a:pt x="9524" y="448820"/>
                </a:lnTo>
                <a:lnTo>
                  <a:pt x="19851" y="454934"/>
                </a:lnTo>
                <a:lnTo>
                  <a:pt x="32486" y="457178"/>
                </a:lnTo>
                <a:lnTo>
                  <a:pt x="333910" y="457178"/>
                </a:lnTo>
                <a:lnTo>
                  <a:pt x="346543" y="454934"/>
                </a:lnTo>
                <a:lnTo>
                  <a:pt x="356869" y="448820"/>
                </a:lnTo>
                <a:lnTo>
                  <a:pt x="363837" y="439759"/>
                </a:lnTo>
                <a:lnTo>
                  <a:pt x="363968" y="439192"/>
                </a:lnTo>
                <a:lnTo>
                  <a:pt x="25866" y="439192"/>
                </a:lnTo>
                <a:lnTo>
                  <a:pt x="20480" y="434472"/>
                </a:lnTo>
                <a:lnTo>
                  <a:pt x="20480" y="422876"/>
                </a:lnTo>
                <a:lnTo>
                  <a:pt x="25866" y="418161"/>
                </a:lnTo>
                <a:lnTo>
                  <a:pt x="364058" y="418161"/>
                </a:lnTo>
                <a:lnTo>
                  <a:pt x="364018" y="417978"/>
                </a:lnTo>
                <a:lnTo>
                  <a:pt x="357518" y="409123"/>
                </a:lnTo>
                <a:lnTo>
                  <a:pt x="347834" y="402934"/>
                </a:lnTo>
                <a:lnTo>
                  <a:pt x="335904" y="400232"/>
                </a:lnTo>
                <a:lnTo>
                  <a:pt x="52470" y="400175"/>
                </a:lnTo>
                <a:lnTo>
                  <a:pt x="65526" y="370514"/>
                </a:lnTo>
                <a:lnTo>
                  <a:pt x="322825" y="370514"/>
                </a:lnTo>
                <a:lnTo>
                  <a:pt x="315913" y="354811"/>
                </a:lnTo>
                <a:lnTo>
                  <a:pt x="312120" y="352529"/>
                </a:lnTo>
                <a:close/>
              </a:path>
              <a:path w="366395" h="457200">
                <a:moveTo>
                  <a:pt x="364058" y="418161"/>
                </a:moveTo>
                <a:lnTo>
                  <a:pt x="340523" y="418161"/>
                </a:lnTo>
                <a:lnTo>
                  <a:pt x="345913" y="422876"/>
                </a:lnTo>
                <a:lnTo>
                  <a:pt x="345913" y="434472"/>
                </a:lnTo>
                <a:lnTo>
                  <a:pt x="340523" y="439192"/>
                </a:lnTo>
                <a:lnTo>
                  <a:pt x="363968" y="439192"/>
                </a:lnTo>
                <a:lnTo>
                  <a:pt x="366393" y="428677"/>
                </a:lnTo>
                <a:lnTo>
                  <a:pt x="364058" y="418161"/>
                </a:lnTo>
                <a:close/>
              </a:path>
              <a:path w="366395" h="457200">
                <a:moveTo>
                  <a:pt x="322825" y="370514"/>
                </a:moveTo>
                <a:lnTo>
                  <a:pt x="300866" y="370514"/>
                </a:lnTo>
                <a:lnTo>
                  <a:pt x="313923" y="400175"/>
                </a:lnTo>
                <a:lnTo>
                  <a:pt x="335879" y="400175"/>
                </a:lnTo>
                <a:lnTo>
                  <a:pt x="322825" y="370514"/>
                </a:lnTo>
                <a:close/>
              </a:path>
              <a:path w="366395" h="457200">
                <a:moveTo>
                  <a:pt x="79060" y="55737"/>
                </a:moveTo>
                <a:lnTo>
                  <a:pt x="58578" y="55737"/>
                </a:lnTo>
                <a:lnTo>
                  <a:pt x="58578" y="86197"/>
                </a:lnTo>
                <a:lnTo>
                  <a:pt x="35981" y="92473"/>
                </a:lnTo>
                <a:lnTo>
                  <a:pt x="19300" y="104158"/>
                </a:lnTo>
                <a:lnTo>
                  <a:pt x="8766" y="119416"/>
                </a:lnTo>
                <a:lnTo>
                  <a:pt x="4803" y="135611"/>
                </a:lnTo>
                <a:lnTo>
                  <a:pt x="4711" y="137166"/>
                </a:lnTo>
                <a:lnTo>
                  <a:pt x="6871" y="152836"/>
                </a:lnTo>
                <a:lnTo>
                  <a:pt x="54251" y="185633"/>
                </a:lnTo>
                <a:lnTo>
                  <a:pt x="59663" y="185856"/>
                </a:lnTo>
                <a:lnTo>
                  <a:pt x="59663" y="352529"/>
                </a:lnTo>
                <a:lnTo>
                  <a:pt x="80143" y="352529"/>
                </a:lnTo>
                <a:lnTo>
                  <a:pt x="80153" y="182523"/>
                </a:lnTo>
                <a:lnTo>
                  <a:pt x="85780" y="180503"/>
                </a:lnTo>
                <a:lnTo>
                  <a:pt x="90788" y="177605"/>
                </a:lnTo>
                <a:lnTo>
                  <a:pt x="99759" y="169423"/>
                </a:lnTo>
                <a:lnTo>
                  <a:pt x="100414" y="168526"/>
                </a:lnTo>
                <a:lnTo>
                  <a:pt x="65901" y="168522"/>
                </a:lnTo>
                <a:lnTo>
                  <a:pt x="56122" y="167723"/>
                </a:lnTo>
                <a:lnTo>
                  <a:pt x="25145" y="137868"/>
                </a:lnTo>
                <a:lnTo>
                  <a:pt x="25082" y="137166"/>
                </a:lnTo>
                <a:lnTo>
                  <a:pt x="28124" y="125432"/>
                </a:lnTo>
                <a:lnTo>
                  <a:pt x="28240" y="125092"/>
                </a:lnTo>
                <a:lnTo>
                  <a:pt x="36433" y="114351"/>
                </a:lnTo>
                <a:lnTo>
                  <a:pt x="49922" y="106582"/>
                </a:lnTo>
                <a:lnTo>
                  <a:pt x="68813" y="103586"/>
                </a:lnTo>
                <a:lnTo>
                  <a:pt x="142642" y="103586"/>
                </a:lnTo>
                <a:lnTo>
                  <a:pt x="147226" y="99561"/>
                </a:lnTo>
                <a:lnTo>
                  <a:pt x="147226" y="89628"/>
                </a:lnTo>
                <a:lnTo>
                  <a:pt x="142642" y="85604"/>
                </a:lnTo>
                <a:lnTo>
                  <a:pt x="79060" y="85604"/>
                </a:lnTo>
                <a:lnTo>
                  <a:pt x="79060" y="55737"/>
                </a:lnTo>
                <a:close/>
              </a:path>
              <a:path w="366395" h="457200">
                <a:moveTo>
                  <a:pt x="279956" y="151210"/>
                </a:moveTo>
                <a:lnTo>
                  <a:pt x="260405" y="151210"/>
                </a:lnTo>
                <a:lnTo>
                  <a:pt x="261327" y="162154"/>
                </a:lnTo>
                <a:lnTo>
                  <a:pt x="266647" y="169433"/>
                </a:lnTo>
                <a:lnTo>
                  <a:pt x="275623" y="177609"/>
                </a:lnTo>
                <a:lnTo>
                  <a:pt x="280623" y="180503"/>
                </a:lnTo>
                <a:lnTo>
                  <a:pt x="286250" y="182523"/>
                </a:lnTo>
                <a:lnTo>
                  <a:pt x="286250" y="352529"/>
                </a:lnTo>
                <a:lnTo>
                  <a:pt x="306734" y="352529"/>
                </a:lnTo>
                <a:lnTo>
                  <a:pt x="306734" y="185860"/>
                </a:lnTo>
                <a:lnTo>
                  <a:pt x="308599" y="185853"/>
                </a:lnTo>
                <a:lnTo>
                  <a:pt x="310309" y="185780"/>
                </a:lnTo>
                <a:lnTo>
                  <a:pt x="312126" y="185633"/>
                </a:lnTo>
                <a:lnTo>
                  <a:pt x="335125" y="179759"/>
                </a:lnTo>
                <a:lnTo>
                  <a:pt x="350139" y="168522"/>
                </a:lnTo>
                <a:lnTo>
                  <a:pt x="300462" y="168522"/>
                </a:lnTo>
                <a:lnTo>
                  <a:pt x="291506" y="166164"/>
                </a:lnTo>
                <a:lnTo>
                  <a:pt x="281692" y="157222"/>
                </a:lnTo>
                <a:lnTo>
                  <a:pt x="279956" y="151210"/>
                </a:lnTo>
                <a:close/>
              </a:path>
              <a:path w="366395" h="457200">
                <a:moveTo>
                  <a:pt x="287356" y="135611"/>
                </a:moveTo>
                <a:lnTo>
                  <a:pt x="77231" y="135611"/>
                </a:lnTo>
                <a:lnTo>
                  <a:pt x="84038" y="137425"/>
                </a:lnTo>
                <a:lnTo>
                  <a:pt x="85359" y="143920"/>
                </a:lnTo>
                <a:lnTo>
                  <a:pt x="86235" y="150501"/>
                </a:lnTo>
                <a:lnTo>
                  <a:pt x="86304" y="151620"/>
                </a:lnTo>
                <a:lnTo>
                  <a:pt x="84599" y="157319"/>
                </a:lnTo>
                <a:lnTo>
                  <a:pt x="74902" y="166164"/>
                </a:lnTo>
                <a:lnTo>
                  <a:pt x="65948" y="168526"/>
                </a:lnTo>
                <a:lnTo>
                  <a:pt x="100417" y="168522"/>
                </a:lnTo>
                <a:lnTo>
                  <a:pt x="105073" y="162143"/>
                </a:lnTo>
                <a:lnTo>
                  <a:pt x="105984" y="151210"/>
                </a:lnTo>
                <a:lnTo>
                  <a:pt x="279956" y="151210"/>
                </a:lnTo>
                <a:lnTo>
                  <a:pt x="280036" y="150501"/>
                </a:lnTo>
                <a:lnTo>
                  <a:pt x="281076" y="143502"/>
                </a:lnTo>
                <a:lnTo>
                  <a:pt x="281256" y="139701"/>
                </a:lnTo>
                <a:lnTo>
                  <a:pt x="282682" y="137868"/>
                </a:lnTo>
                <a:lnTo>
                  <a:pt x="287356" y="135611"/>
                </a:lnTo>
                <a:close/>
              </a:path>
              <a:path w="366395" h="457200">
                <a:moveTo>
                  <a:pt x="307814" y="55737"/>
                </a:moveTo>
                <a:lnTo>
                  <a:pt x="287333" y="55737"/>
                </a:lnTo>
                <a:lnTo>
                  <a:pt x="287333" y="85604"/>
                </a:lnTo>
                <a:lnTo>
                  <a:pt x="223768" y="85604"/>
                </a:lnTo>
                <a:lnTo>
                  <a:pt x="219182" y="89628"/>
                </a:lnTo>
                <a:lnTo>
                  <a:pt x="219182" y="99561"/>
                </a:lnTo>
                <a:lnTo>
                  <a:pt x="223765" y="103586"/>
                </a:lnTo>
                <a:lnTo>
                  <a:pt x="297564" y="103586"/>
                </a:lnTo>
                <a:lnTo>
                  <a:pt x="316453" y="106559"/>
                </a:lnTo>
                <a:lnTo>
                  <a:pt x="329943" y="114312"/>
                </a:lnTo>
                <a:lnTo>
                  <a:pt x="338179" y="125092"/>
                </a:lnTo>
                <a:lnTo>
                  <a:pt x="341123" y="136410"/>
                </a:lnTo>
                <a:lnTo>
                  <a:pt x="341235" y="137868"/>
                </a:lnTo>
                <a:lnTo>
                  <a:pt x="340203" y="146476"/>
                </a:lnTo>
                <a:lnTo>
                  <a:pt x="300462" y="168522"/>
                </a:lnTo>
                <a:lnTo>
                  <a:pt x="350139" y="168522"/>
                </a:lnTo>
                <a:lnTo>
                  <a:pt x="350786" y="168038"/>
                </a:lnTo>
                <a:lnTo>
                  <a:pt x="359531" y="152790"/>
                </a:lnTo>
                <a:lnTo>
                  <a:pt x="361782" y="136338"/>
                </a:lnTo>
                <a:lnTo>
                  <a:pt x="357613" y="119353"/>
                </a:lnTo>
                <a:lnTo>
                  <a:pt x="347074" y="104110"/>
                </a:lnTo>
                <a:lnTo>
                  <a:pt x="330398" y="92443"/>
                </a:lnTo>
                <a:lnTo>
                  <a:pt x="307851" y="86197"/>
                </a:lnTo>
                <a:lnTo>
                  <a:pt x="307814" y="55737"/>
                </a:lnTo>
                <a:close/>
              </a:path>
              <a:path w="366395" h="457200">
                <a:moveTo>
                  <a:pt x="319022" y="134556"/>
                </a:moveTo>
                <a:lnTo>
                  <a:pt x="294250" y="134556"/>
                </a:lnTo>
                <a:lnTo>
                  <a:pt x="300042" y="137774"/>
                </a:lnTo>
                <a:lnTo>
                  <a:pt x="299368" y="147354"/>
                </a:lnTo>
                <a:lnTo>
                  <a:pt x="303663" y="151620"/>
                </a:lnTo>
                <a:lnTo>
                  <a:pt x="309736" y="151944"/>
                </a:lnTo>
                <a:lnTo>
                  <a:pt x="315313" y="151944"/>
                </a:lnTo>
                <a:lnTo>
                  <a:pt x="319827" y="148272"/>
                </a:lnTo>
                <a:lnTo>
                  <a:pt x="320130" y="143920"/>
                </a:lnTo>
                <a:lnTo>
                  <a:pt x="320037" y="141508"/>
                </a:lnTo>
                <a:lnTo>
                  <a:pt x="319810" y="137774"/>
                </a:lnTo>
                <a:lnTo>
                  <a:pt x="319685" y="136410"/>
                </a:lnTo>
                <a:lnTo>
                  <a:pt x="319022" y="134556"/>
                </a:lnTo>
                <a:close/>
              </a:path>
              <a:path w="366395" h="457200">
                <a:moveTo>
                  <a:pt x="71172" y="118022"/>
                </a:moveTo>
                <a:lnTo>
                  <a:pt x="61050" y="120387"/>
                </a:lnTo>
                <a:lnTo>
                  <a:pt x="53144" y="125432"/>
                </a:lnTo>
                <a:lnTo>
                  <a:pt x="47999" y="132645"/>
                </a:lnTo>
                <a:lnTo>
                  <a:pt x="46163" y="141508"/>
                </a:lnTo>
                <a:lnTo>
                  <a:pt x="46163" y="146476"/>
                </a:lnTo>
                <a:lnTo>
                  <a:pt x="50745" y="150501"/>
                </a:lnTo>
                <a:lnTo>
                  <a:pt x="62057" y="150501"/>
                </a:lnTo>
                <a:lnTo>
                  <a:pt x="66647" y="146476"/>
                </a:lnTo>
                <a:lnTo>
                  <a:pt x="66647" y="136424"/>
                </a:lnTo>
                <a:lnTo>
                  <a:pt x="77231" y="135611"/>
                </a:lnTo>
                <a:lnTo>
                  <a:pt x="287356" y="135611"/>
                </a:lnTo>
                <a:lnTo>
                  <a:pt x="289213" y="134715"/>
                </a:lnTo>
                <a:lnTo>
                  <a:pt x="294250" y="134556"/>
                </a:lnTo>
                <a:lnTo>
                  <a:pt x="319022" y="134556"/>
                </a:lnTo>
                <a:lnTo>
                  <a:pt x="318545" y="133224"/>
                </a:lnTo>
                <a:lnTo>
                  <a:pt x="102758" y="133224"/>
                </a:lnTo>
                <a:lnTo>
                  <a:pt x="96891" y="126064"/>
                </a:lnTo>
                <a:lnTo>
                  <a:pt x="89087" y="121143"/>
                </a:lnTo>
                <a:lnTo>
                  <a:pt x="80222" y="118462"/>
                </a:lnTo>
                <a:lnTo>
                  <a:pt x="71172" y="118022"/>
                </a:lnTo>
                <a:close/>
              </a:path>
              <a:path w="366395" h="457200">
                <a:moveTo>
                  <a:pt x="292265" y="117100"/>
                </a:moveTo>
                <a:lnTo>
                  <a:pt x="262630" y="133224"/>
                </a:lnTo>
                <a:lnTo>
                  <a:pt x="318545" y="133224"/>
                </a:lnTo>
                <a:lnTo>
                  <a:pt x="292265" y="117100"/>
                </a:lnTo>
                <a:close/>
              </a:path>
              <a:path w="366395" h="457200">
                <a:moveTo>
                  <a:pt x="333695" y="0"/>
                </a:moveTo>
                <a:lnTo>
                  <a:pt x="32698" y="0"/>
                </a:lnTo>
                <a:lnTo>
                  <a:pt x="20347" y="2193"/>
                </a:lnTo>
                <a:lnTo>
                  <a:pt x="10249" y="8171"/>
                </a:lnTo>
                <a:lnTo>
                  <a:pt x="3436" y="17031"/>
                </a:lnTo>
                <a:lnTo>
                  <a:pt x="935" y="27870"/>
                </a:lnTo>
                <a:lnTo>
                  <a:pt x="3436" y="38708"/>
                </a:lnTo>
                <a:lnTo>
                  <a:pt x="10249" y="47567"/>
                </a:lnTo>
                <a:lnTo>
                  <a:pt x="20347" y="53544"/>
                </a:lnTo>
                <a:lnTo>
                  <a:pt x="32698" y="55737"/>
                </a:lnTo>
                <a:lnTo>
                  <a:pt x="333695" y="55737"/>
                </a:lnTo>
                <a:lnTo>
                  <a:pt x="346046" y="53544"/>
                </a:lnTo>
                <a:lnTo>
                  <a:pt x="356145" y="47567"/>
                </a:lnTo>
                <a:lnTo>
                  <a:pt x="362960" y="38708"/>
                </a:lnTo>
                <a:lnTo>
                  <a:pt x="363180" y="37755"/>
                </a:lnTo>
                <a:lnTo>
                  <a:pt x="26478" y="37755"/>
                </a:lnTo>
                <a:lnTo>
                  <a:pt x="21416" y="33317"/>
                </a:lnTo>
                <a:lnTo>
                  <a:pt x="21416" y="22420"/>
                </a:lnTo>
                <a:lnTo>
                  <a:pt x="26478" y="17984"/>
                </a:lnTo>
                <a:lnTo>
                  <a:pt x="363180" y="17984"/>
                </a:lnTo>
                <a:lnTo>
                  <a:pt x="362960" y="17031"/>
                </a:lnTo>
                <a:lnTo>
                  <a:pt x="356145" y="8171"/>
                </a:lnTo>
                <a:lnTo>
                  <a:pt x="346046" y="2193"/>
                </a:lnTo>
                <a:lnTo>
                  <a:pt x="333695" y="0"/>
                </a:lnTo>
                <a:close/>
              </a:path>
              <a:path w="366395" h="457200">
                <a:moveTo>
                  <a:pt x="363180" y="17984"/>
                </a:moveTo>
                <a:lnTo>
                  <a:pt x="339915" y="17984"/>
                </a:lnTo>
                <a:lnTo>
                  <a:pt x="344973" y="22420"/>
                </a:lnTo>
                <a:lnTo>
                  <a:pt x="344973" y="33317"/>
                </a:lnTo>
                <a:lnTo>
                  <a:pt x="339915" y="37755"/>
                </a:lnTo>
                <a:lnTo>
                  <a:pt x="363180" y="37755"/>
                </a:lnTo>
                <a:lnTo>
                  <a:pt x="365461" y="27870"/>
                </a:lnTo>
                <a:lnTo>
                  <a:pt x="363180" y="17984"/>
                </a:lnTo>
                <a:close/>
              </a:path>
            </a:pathLst>
          </a:custGeom>
          <a:solidFill>
            <a:srgbClr val="00AEEF"/>
          </a:solidFill>
        </p:spPr>
        <p:txBody>
          <a:bodyPr wrap="square" lIns="0" tIns="0" rIns="0" bIns="0" rtlCol="0"/>
          <a:lstStyle/>
          <a:p>
            <a:pPr defTabSz="1625803"/>
            <a:endParaRPr sz="3200" dirty="0">
              <a:solidFill>
                <a:prstClr val="black"/>
              </a:solidFill>
              <a:latin typeface="Calibri"/>
            </a:endParaRPr>
          </a:p>
        </p:txBody>
      </p:sp>
      <p:sp>
        <p:nvSpPr>
          <p:cNvPr id="10" name="object 5">
            <a:extLst>
              <a:ext uri="{FF2B5EF4-FFF2-40B4-BE49-F238E27FC236}">
                <a16:creationId xmlns:a16="http://schemas.microsoft.com/office/drawing/2014/main" xmlns="" id="{A8BAE388-D6D2-40E9-8208-E39C1E0E7029}"/>
              </a:ext>
            </a:extLst>
          </p:cNvPr>
          <p:cNvSpPr/>
          <p:nvPr/>
        </p:nvSpPr>
        <p:spPr>
          <a:xfrm>
            <a:off x="479376" y="2636912"/>
            <a:ext cx="576064" cy="3168352"/>
          </a:xfrm>
          <a:custGeom>
            <a:avLst/>
            <a:gdLst/>
            <a:ahLst/>
            <a:cxnLst/>
            <a:rect l="l" t="t" r="r" b="b"/>
            <a:pathLst>
              <a:path w="344170" h="680719">
                <a:moveTo>
                  <a:pt x="343828" y="0"/>
                </a:moveTo>
                <a:lnTo>
                  <a:pt x="0" y="0"/>
                </a:lnTo>
                <a:lnTo>
                  <a:pt x="0" y="680466"/>
                </a:lnTo>
                <a:lnTo>
                  <a:pt x="343828" y="680466"/>
                </a:lnTo>
                <a:lnTo>
                  <a:pt x="343828" y="0"/>
                </a:lnTo>
                <a:close/>
              </a:path>
            </a:pathLst>
          </a:custGeom>
          <a:solidFill>
            <a:srgbClr val="2365C7"/>
          </a:solidFill>
        </p:spPr>
        <p:txBody>
          <a:bodyPr wrap="square" lIns="0" tIns="0" rIns="0" bIns="0" rtlCol="0"/>
          <a:lstStyle/>
          <a:p>
            <a:endParaRPr sz="2000" dirty="0"/>
          </a:p>
        </p:txBody>
      </p:sp>
      <p:sp>
        <p:nvSpPr>
          <p:cNvPr id="28674" name="AutoShape 2" descr="https://tepka.ru/geografiya_5/44.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3" name="Picture 2" descr=" "/>
          <p:cNvPicPr>
            <a:picLocks noChangeAspect="1" noChangeArrowheads="1"/>
          </p:cNvPicPr>
          <p:nvPr/>
        </p:nvPicPr>
        <p:blipFill>
          <a:blip r:embed="rId2" cstate="print"/>
          <a:srcRect l="6557" t="9156" r="8197" b="8442"/>
          <a:stretch>
            <a:fillRect/>
          </a:stretch>
        </p:blipFill>
        <p:spPr bwMode="auto">
          <a:xfrm>
            <a:off x="8400256" y="2708920"/>
            <a:ext cx="2952328" cy="3220721"/>
          </a:xfrm>
          <a:prstGeom prst="rect">
            <a:avLst/>
          </a:prstGeom>
          <a:noFill/>
        </p:spPr>
      </p:pic>
    </p:spTree>
    <p:extLst>
      <p:ext uri="{BB962C8B-B14F-4D97-AF65-F5344CB8AC3E}">
        <p14:creationId xmlns:p14="http://schemas.microsoft.com/office/powerpoint/2010/main" xmlns="" val="2823452628"/>
      </p:ext>
    </p:extLst>
  </p:cSld>
  <p:clrMapOvr>
    <a:masterClrMapping/>
  </p:clrMapOvr>
  <p:transition spd="slow">
    <p:cover dir="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03712" y="908720"/>
            <a:ext cx="4752528" cy="782960"/>
          </a:xfrm>
        </p:spPr>
        <p:txBody>
          <a:bodyPr>
            <a:normAutofit/>
          </a:bodyPr>
          <a:lstStyle/>
          <a:p>
            <a:r>
              <a:rPr lang="ru-RU" sz="3600" b="1" dirty="0" smtClean="0">
                <a:solidFill>
                  <a:srgbClr val="002060"/>
                </a:solidFill>
                <a:latin typeface="Arial" pitchFamily="34" charset="0"/>
                <a:cs typeface="Arial" pitchFamily="34" charset="0"/>
              </a:rPr>
              <a:t>«Узбекский хлеб»</a:t>
            </a:r>
            <a:endParaRPr lang="ru-RU" sz="3600" b="1" dirty="0">
              <a:solidFill>
                <a:srgbClr val="002060"/>
              </a:solidFill>
              <a:latin typeface="Arial" pitchFamily="34" charset="0"/>
              <a:cs typeface="Arial" pitchFamily="34" charset="0"/>
            </a:endParaRPr>
          </a:p>
        </p:txBody>
      </p:sp>
      <p:sp>
        <p:nvSpPr>
          <p:cNvPr id="3" name="Содержимое 2"/>
          <p:cNvSpPr>
            <a:spLocks noGrp="1"/>
          </p:cNvSpPr>
          <p:nvPr>
            <p:ph sz="quarter" idx="1"/>
          </p:nvPr>
        </p:nvSpPr>
        <p:spPr>
          <a:xfrm>
            <a:off x="407368" y="1844824"/>
            <a:ext cx="11188824" cy="2304256"/>
          </a:xfrm>
        </p:spPr>
        <p:txBody>
          <a:bodyPr>
            <a:normAutofit lnSpcReduction="10000"/>
          </a:bodyPr>
          <a:lstStyle/>
          <a:p>
            <a:pPr algn="ctr">
              <a:buNone/>
            </a:pPr>
            <a:r>
              <a:rPr lang="ru-RU" b="1" dirty="0" smtClean="0">
                <a:latin typeface="Arial" pitchFamily="34" charset="0"/>
                <a:cs typeface="Arial" pitchFamily="34" charset="0"/>
              </a:rPr>
              <a:t>Мой край, мир узнал, о величье твоём,</a:t>
            </a:r>
          </a:p>
          <a:p>
            <a:pPr algn="ctr">
              <a:buNone/>
            </a:pPr>
            <a:r>
              <a:rPr lang="ru-RU" b="1" dirty="0" smtClean="0">
                <a:latin typeface="Arial" pitchFamily="34" charset="0"/>
                <a:cs typeface="Arial" pitchFamily="34" charset="0"/>
              </a:rPr>
              <a:t>Закрома твои - твоим полны зерном.</a:t>
            </a:r>
          </a:p>
          <a:p>
            <a:pPr algn="ctr">
              <a:buNone/>
            </a:pPr>
            <a:r>
              <a:rPr lang="ru-RU" b="1" dirty="0" smtClean="0">
                <a:latin typeface="Arial" pitchFamily="34" charset="0"/>
                <a:cs typeface="Arial" pitchFamily="34" charset="0"/>
              </a:rPr>
              <a:t>От щедрот своих устраиваешь пир -</a:t>
            </a:r>
          </a:p>
          <a:p>
            <a:pPr algn="ctr">
              <a:buNone/>
            </a:pPr>
            <a:r>
              <a:rPr lang="ru-RU" b="1" dirty="0" smtClean="0">
                <a:latin typeface="Arial" pitchFamily="34" charset="0"/>
                <a:cs typeface="Arial" pitchFamily="34" charset="0"/>
              </a:rPr>
              <a:t>Хлебом собственным угощаешь мир.</a:t>
            </a:r>
            <a:endParaRPr lang="ru-RU" b="1" dirty="0">
              <a:latin typeface="Arial" pitchFamily="34" charset="0"/>
              <a:cs typeface="Arial" pitchFamily="34" charset="0"/>
            </a:endParaRPr>
          </a:p>
        </p:txBody>
      </p:sp>
      <p:pic>
        <p:nvPicPr>
          <p:cNvPr id="4" name="Рисунок 3" descr="Ð Ð£ÐºÑÐ°ÑÐ½Ñ ÑÑÐ°Ð»Ð¸ Ð¼ÐµÐ½ÑÐµ ÑÐ¼Ð¿Ð¾ÑÑÑÐ²Ð°ÑÐ¸ ÑÐ»ÑÐ±Ð¾Ð±ÑÐ»Ð¾ÑÐ½Ð¸Ñ Ð²Ð¸ÑÐ¾Ð±ÑÐ²"/>
          <p:cNvPicPr/>
          <p:nvPr/>
        </p:nvPicPr>
        <p:blipFill>
          <a:blip r:embed="rId2" cstate="print"/>
          <a:srcRect/>
          <a:stretch>
            <a:fillRect/>
          </a:stretch>
        </p:blipFill>
        <p:spPr bwMode="auto">
          <a:xfrm>
            <a:off x="6888088" y="4365104"/>
            <a:ext cx="4638520" cy="2085975"/>
          </a:xfrm>
          <a:prstGeom prst="rect">
            <a:avLst/>
          </a:prstGeom>
          <a:noFill/>
          <a:ln w="9525">
            <a:noFill/>
            <a:miter lim="800000"/>
            <a:headEnd/>
            <a:tailEnd/>
          </a:ln>
        </p:spPr>
      </p:pic>
      <p:pic>
        <p:nvPicPr>
          <p:cNvPr id="5" name="Рисунок 4" descr="ÐÐ¾Ð½ â Ð½Ð°ÑÐ¸Ð¾Ð½Ð°Ð»ÑÐ½Ð¾Ðµ Ð´Ð¾ÑÑÐ¾ÑÐ½Ð¸Ðµ ÑÐ·Ð±ÐµÐºÑÐºÐ¾Ð³Ð¾ Ð½Ð°ÑÐ¾Ð´Ð°"/>
          <p:cNvPicPr/>
          <p:nvPr/>
        </p:nvPicPr>
        <p:blipFill>
          <a:blip r:embed="rId3" cstate="print"/>
          <a:srcRect/>
          <a:stretch>
            <a:fillRect/>
          </a:stretch>
        </p:blipFill>
        <p:spPr bwMode="auto">
          <a:xfrm>
            <a:off x="623392" y="4365104"/>
            <a:ext cx="4683236" cy="2115691"/>
          </a:xfrm>
          <a:prstGeom prst="rect">
            <a:avLst/>
          </a:prstGeom>
          <a:noFill/>
          <a:ln w="9525">
            <a:noFill/>
            <a:miter lim="800000"/>
            <a:headEnd/>
            <a:tailEnd/>
          </a:ln>
        </p:spPr>
      </p:pic>
      <p:sp>
        <p:nvSpPr>
          <p:cNvPr id="6" name="object 2"/>
          <p:cNvSpPr>
            <a:spLocks/>
          </p:cNvSpPr>
          <p:nvPr/>
        </p:nvSpPr>
        <p:spPr bwMode="auto">
          <a:xfrm>
            <a:off x="0" y="3698"/>
            <a:ext cx="12192000" cy="833475"/>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pPr algn="ctr"/>
            <a:r>
              <a:rPr lang="ru-RU" sz="6000" b="1" dirty="0" smtClean="0">
                <a:solidFill>
                  <a:schemeClr val="bg1"/>
                </a:solidFill>
                <a:latin typeface="Arial" pitchFamily="34" charset="0"/>
                <a:cs typeface="Arial" pitchFamily="34" charset="0"/>
              </a:rPr>
              <a:t>ЗЕРНОВАЯ НЕЗАВИСИМОСТЬ</a:t>
            </a:r>
            <a:endParaRPr lang="ru-RU" sz="6000" dirty="0">
              <a:solidFill>
                <a:schemeClr val="bg1"/>
              </a:solidFill>
            </a:endParaRPr>
          </a:p>
        </p:txBody>
      </p:sp>
    </p:spTree>
  </p:cSld>
  <p:clrMapOvr>
    <a:masterClrMapping/>
  </p:clrMapOvr>
  <p:transition spd="slow">
    <p:cover dir="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half" idx="1"/>
          </p:nvPr>
        </p:nvSpPr>
        <p:spPr/>
        <p:style>
          <a:lnRef idx="2">
            <a:schemeClr val="accent6"/>
          </a:lnRef>
          <a:fillRef idx="1">
            <a:schemeClr val="lt1"/>
          </a:fillRef>
          <a:effectRef idx="0">
            <a:schemeClr val="accent6"/>
          </a:effectRef>
          <a:fontRef idx="minor">
            <a:schemeClr val="dk1"/>
          </a:fontRef>
        </p:style>
        <p:txBody>
          <a:bodyPr/>
          <a:lstStyle/>
          <a:p>
            <a:pPr algn="ctr">
              <a:buNone/>
            </a:pPr>
            <a:r>
              <a:rPr lang="ru-RU" b="1" dirty="0" smtClean="0">
                <a:latin typeface="Arial" pitchFamily="34" charset="0"/>
                <a:cs typeface="Arial" pitchFamily="34" charset="0"/>
              </a:rPr>
              <a:t>В 2007-м году в сельском хозяйстве республики прочное место заняли фермерские хозяйства. Это не только укрепило зерновую независимость, но и позволило продавать зерно за границу.</a:t>
            </a:r>
          </a:p>
          <a:p>
            <a:endParaRPr lang="ru-RU" dirty="0"/>
          </a:p>
        </p:txBody>
      </p:sp>
      <p:sp>
        <p:nvSpPr>
          <p:cNvPr id="4" name="Содержимое 3"/>
          <p:cNvSpPr>
            <a:spLocks noGrp="1"/>
          </p:cNvSpPr>
          <p:nvPr>
            <p:ph sz="quarter" idx="2"/>
          </p:nvPr>
        </p:nvSpPr>
        <p:spPr/>
        <p:txBody>
          <a:bodyPr/>
          <a:lstStyle/>
          <a:p>
            <a:endParaRPr lang="ru-RU"/>
          </a:p>
        </p:txBody>
      </p:sp>
      <p:sp>
        <p:nvSpPr>
          <p:cNvPr id="5" name="Содержимое 4"/>
          <p:cNvSpPr>
            <a:spLocks noGrp="1"/>
          </p:cNvSpPr>
          <p:nvPr>
            <p:ph sz="quarter" idx="3"/>
          </p:nvPr>
        </p:nvSpPr>
        <p:spPr/>
        <p:txBody>
          <a:bodyPr/>
          <a:lstStyle/>
          <a:p>
            <a:endParaRPr lang="ru-RU"/>
          </a:p>
        </p:txBody>
      </p:sp>
      <p:sp>
        <p:nvSpPr>
          <p:cNvPr id="6" name="object 2"/>
          <p:cNvSpPr>
            <a:spLocks/>
          </p:cNvSpPr>
          <p:nvPr/>
        </p:nvSpPr>
        <p:spPr bwMode="auto">
          <a:xfrm>
            <a:off x="0" y="3698"/>
            <a:ext cx="12192000" cy="833475"/>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pPr algn="ctr"/>
            <a:r>
              <a:rPr lang="ru-RU" sz="6000" b="1" dirty="0" smtClean="0">
                <a:solidFill>
                  <a:schemeClr val="bg1"/>
                </a:solidFill>
                <a:latin typeface="Arial" pitchFamily="34" charset="0"/>
                <a:cs typeface="Arial" pitchFamily="34" charset="0"/>
              </a:rPr>
              <a:t>ЗЕРНОВАЯ НЕЗАВИСИМОСТЬ</a:t>
            </a:r>
            <a:endParaRPr lang="ru-RU" sz="6000" dirty="0">
              <a:solidFill>
                <a:schemeClr val="bg1"/>
              </a:solidFill>
            </a:endParaRPr>
          </a:p>
        </p:txBody>
      </p:sp>
      <p:sp>
        <p:nvSpPr>
          <p:cNvPr id="19458" name="AutoShape 2" descr="https://turkmenistan.gov.tm/photo/photos/152831235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9460" name="AutoShape 4" descr="https://turkmenistan.gov.tm/photo/photos/152831235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8" name="Рисунок 7" descr="https://russian.eurasianet.org/sites/default/files/styles/article/public/2019-02/Screen%20Shot%202019-02-12%20at%2011.19.24%20AM.png?itok=nv0cz4VF"/>
          <p:cNvPicPr/>
          <p:nvPr/>
        </p:nvPicPr>
        <p:blipFill>
          <a:blip r:embed="rId2" cstate="print"/>
          <a:srcRect/>
          <a:stretch>
            <a:fillRect/>
          </a:stretch>
        </p:blipFill>
        <p:spPr bwMode="auto">
          <a:xfrm>
            <a:off x="6384032" y="1340768"/>
            <a:ext cx="5040560" cy="2568562"/>
          </a:xfrm>
          <a:prstGeom prst="rect">
            <a:avLst/>
          </a:prstGeom>
          <a:noFill/>
          <a:ln w="9525">
            <a:noFill/>
            <a:miter lim="800000"/>
            <a:headEnd/>
            <a:tailEnd/>
          </a:ln>
        </p:spPr>
      </p:pic>
      <p:pic>
        <p:nvPicPr>
          <p:cNvPr id="19462" name="Picture 6" descr="https://exp.idk.ru/wp-content/uploads/2021/02/wheat-ears-and-grains-after-harvest-PD8QS9C-min-scaled-1.jpg"/>
          <p:cNvPicPr>
            <a:picLocks noChangeAspect="1" noChangeArrowheads="1"/>
          </p:cNvPicPr>
          <p:nvPr/>
        </p:nvPicPr>
        <p:blipFill>
          <a:blip r:embed="rId3" cstate="print"/>
          <a:srcRect/>
          <a:stretch>
            <a:fillRect/>
          </a:stretch>
        </p:blipFill>
        <p:spPr bwMode="auto">
          <a:xfrm>
            <a:off x="6384032" y="4221088"/>
            <a:ext cx="5040560" cy="2230476"/>
          </a:xfrm>
          <a:prstGeom prst="rect">
            <a:avLst/>
          </a:prstGeom>
          <a:noFill/>
        </p:spPr>
      </p:pic>
    </p:spTree>
  </p:cSld>
  <p:clrMapOvr>
    <a:masterClrMapping/>
  </p:clrMapOvr>
  <p:transition spd="slow">
    <p:cover dir="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
          </p:nvPr>
        </p:nvSpPr>
        <p:spPr>
          <a:xfrm>
            <a:off x="263352" y="1124744"/>
            <a:ext cx="11665296" cy="2016224"/>
          </a:xfrm>
        </p:spPr>
        <p:style>
          <a:lnRef idx="1">
            <a:schemeClr val="accent6"/>
          </a:lnRef>
          <a:fillRef idx="2">
            <a:schemeClr val="accent6"/>
          </a:fillRef>
          <a:effectRef idx="1">
            <a:schemeClr val="accent6"/>
          </a:effectRef>
          <a:fontRef idx="minor">
            <a:schemeClr val="dk1"/>
          </a:fontRef>
        </p:style>
        <p:txBody>
          <a:bodyPr>
            <a:normAutofit lnSpcReduction="10000"/>
          </a:bodyPr>
          <a:lstStyle/>
          <a:p>
            <a:pPr algn="ctr">
              <a:buNone/>
            </a:pPr>
            <a:r>
              <a:rPr lang="ru-RU" b="1" dirty="0" smtClean="0">
                <a:latin typeface="Arial" pitchFamily="34" charset="0"/>
                <a:cs typeface="Arial" pitchFamily="34" charset="0"/>
              </a:rPr>
              <a:t>   Благодаря самоотверженному труду сельских тружеников, в 2014 году в стране выращено более </a:t>
            </a:r>
            <a:r>
              <a:rPr lang="ru-RU" b="1" dirty="0" smtClean="0">
                <a:latin typeface="Arial" pitchFamily="34" charset="0"/>
                <a:cs typeface="Arial" pitchFamily="34" charset="0"/>
              </a:rPr>
              <a:t>                        8 </a:t>
            </a:r>
            <a:r>
              <a:rPr lang="ru-RU" b="1" dirty="0" smtClean="0">
                <a:latin typeface="Arial" pitchFamily="34" charset="0"/>
                <a:cs typeface="Arial" pitchFamily="34" charset="0"/>
              </a:rPr>
              <a:t>млн. тонн зерна. Сегодня зерно Узбекистана продается и в другие страны.</a:t>
            </a:r>
          </a:p>
          <a:p>
            <a:pPr algn="ctr"/>
            <a:endParaRPr lang="ru-RU" dirty="0"/>
          </a:p>
        </p:txBody>
      </p:sp>
      <p:pic>
        <p:nvPicPr>
          <p:cNvPr id="4" name="Рисунок 3" descr="ÐÐ¾Ð²Ð¾ÑÑÐ¸ Ð£Ð·Ð±ÐµÐºÐ¸ÑÑÐ°Ð½Ð° - Ð Ð£Ð·Ð±ÐµÐºÐ¸ÑÑÐ°Ð½Ðµ Ð²Ð¿ÐµÑÐ²ÑÐµ ÑÐ¾Ð±ÑÐ°Ð»Ð¸ Ð±Ð¾Ð»ÐµÐµ 7 ..."/>
          <p:cNvPicPr/>
          <p:nvPr/>
        </p:nvPicPr>
        <p:blipFill>
          <a:blip r:embed="rId2" cstate="print"/>
          <a:srcRect/>
          <a:stretch>
            <a:fillRect/>
          </a:stretch>
        </p:blipFill>
        <p:spPr bwMode="auto">
          <a:xfrm>
            <a:off x="2351584" y="3501008"/>
            <a:ext cx="6648739" cy="2952328"/>
          </a:xfrm>
          <a:prstGeom prst="rect">
            <a:avLst/>
          </a:prstGeom>
          <a:noFill/>
          <a:ln w="9525">
            <a:noFill/>
            <a:miter lim="800000"/>
            <a:headEnd/>
            <a:tailEnd/>
          </a:ln>
        </p:spPr>
      </p:pic>
      <p:pic>
        <p:nvPicPr>
          <p:cNvPr id="5" name="Picture 10" descr="https://m.gifmania.ru/Animated-Gifs-Rasteniya/Animations-Wheat/Wheat-83716.gif"/>
          <p:cNvPicPr>
            <a:picLocks noChangeAspect="1" noChangeArrowheads="1" noCrop="1"/>
          </p:cNvPicPr>
          <p:nvPr/>
        </p:nvPicPr>
        <p:blipFill>
          <a:blip r:embed="rId3" cstate="print"/>
          <a:srcRect/>
          <a:stretch>
            <a:fillRect/>
          </a:stretch>
        </p:blipFill>
        <p:spPr bwMode="auto">
          <a:xfrm>
            <a:off x="1199456" y="4869160"/>
            <a:ext cx="495300" cy="1438275"/>
          </a:xfrm>
          <a:prstGeom prst="rect">
            <a:avLst/>
          </a:prstGeom>
          <a:noFill/>
        </p:spPr>
      </p:pic>
      <p:pic>
        <p:nvPicPr>
          <p:cNvPr id="6" name="Picture 10" descr="https://m.gifmania.ru/Animated-Gifs-Rasteniya/Animations-Wheat/Wheat-83716.gif"/>
          <p:cNvPicPr>
            <a:picLocks noChangeAspect="1" noChangeArrowheads="1" noCrop="1"/>
          </p:cNvPicPr>
          <p:nvPr/>
        </p:nvPicPr>
        <p:blipFill>
          <a:blip r:embed="rId3" cstate="print"/>
          <a:srcRect/>
          <a:stretch>
            <a:fillRect/>
          </a:stretch>
        </p:blipFill>
        <p:spPr bwMode="auto">
          <a:xfrm>
            <a:off x="695400" y="4221088"/>
            <a:ext cx="495300" cy="1438275"/>
          </a:xfrm>
          <a:prstGeom prst="rect">
            <a:avLst/>
          </a:prstGeom>
          <a:noFill/>
        </p:spPr>
      </p:pic>
      <p:pic>
        <p:nvPicPr>
          <p:cNvPr id="7" name="Picture 10" descr="https://m.gifmania.ru/Animated-Gifs-Rasteniya/Animations-Wheat/Wheat-83716.gif"/>
          <p:cNvPicPr>
            <a:picLocks noChangeAspect="1" noChangeArrowheads="1" noCrop="1"/>
          </p:cNvPicPr>
          <p:nvPr/>
        </p:nvPicPr>
        <p:blipFill>
          <a:blip r:embed="rId3" cstate="print"/>
          <a:srcRect/>
          <a:stretch>
            <a:fillRect/>
          </a:stretch>
        </p:blipFill>
        <p:spPr bwMode="auto">
          <a:xfrm>
            <a:off x="1343472" y="3789040"/>
            <a:ext cx="495300" cy="1438275"/>
          </a:xfrm>
          <a:prstGeom prst="rect">
            <a:avLst/>
          </a:prstGeom>
          <a:noFill/>
        </p:spPr>
      </p:pic>
      <p:pic>
        <p:nvPicPr>
          <p:cNvPr id="8" name="Picture 10" descr="https://m.gifmania.ru/Animated-Gifs-Rasteniya/Animations-Wheat/Wheat-83716.gif"/>
          <p:cNvPicPr>
            <a:picLocks noChangeAspect="1" noChangeArrowheads="1" noCrop="1"/>
          </p:cNvPicPr>
          <p:nvPr/>
        </p:nvPicPr>
        <p:blipFill>
          <a:blip r:embed="rId3" cstate="print"/>
          <a:srcRect/>
          <a:stretch>
            <a:fillRect/>
          </a:stretch>
        </p:blipFill>
        <p:spPr bwMode="auto">
          <a:xfrm>
            <a:off x="407368" y="3284984"/>
            <a:ext cx="495300" cy="1438275"/>
          </a:xfrm>
          <a:prstGeom prst="rect">
            <a:avLst/>
          </a:prstGeom>
          <a:noFill/>
        </p:spPr>
      </p:pic>
      <p:pic>
        <p:nvPicPr>
          <p:cNvPr id="9" name="Picture 10" descr="https://m.gifmania.ru/Animated-Gifs-Rasteniya/Animations-Wheat/Wheat-83716.gif"/>
          <p:cNvPicPr>
            <a:picLocks noChangeAspect="1" noChangeArrowheads="1" noCrop="1"/>
          </p:cNvPicPr>
          <p:nvPr/>
        </p:nvPicPr>
        <p:blipFill>
          <a:blip r:embed="rId3" cstate="print"/>
          <a:srcRect/>
          <a:stretch>
            <a:fillRect/>
          </a:stretch>
        </p:blipFill>
        <p:spPr bwMode="auto">
          <a:xfrm>
            <a:off x="9480376" y="3356992"/>
            <a:ext cx="495300" cy="1438275"/>
          </a:xfrm>
          <a:prstGeom prst="rect">
            <a:avLst/>
          </a:prstGeom>
          <a:noFill/>
        </p:spPr>
      </p:pic>
      <p:pic>
        <p:nvPicPr>
          <p:cNvPr id="10" name="Picture 10" descr="https://m.gifmania.ru/Animated-Gifs-Rasteniya/Animations-Wheat/Wheat-83716.gif"/>
          <p:cNvPicPr>
            <a:picLocks noChangeAspect="1" noChangeArrowheads="1" noCrop="1"/>
          </p:cNvPicPr>
          <p:nvPr/>
        </p:nvPicPr>
        <p:blipFill>
          <a:blip r:embed="rId3" cstate="print"/>
          <a:srcRect/>
          <a:stretch>
            <a:fillRect/>
          </a:stretch>
        </p:blipFill>
        <p:spPr bwMode="auto">
          <a:xfrm>
            <a:off x="10128448" y="4293096"/>
            <a:ext cx="495300" cy="1438275"/>
          </a:xfrm>
          <a:prstGeom prst="rect">
            <a:avLst/>
          </a:prstGeom>
          <a:noFill/>
        </p:spPr>
      </p:pic>
      <p:pic>
        <p:nvPicPr>
          <p:cNvPr id="11" name="Picture 10" descr="https://m.gifmania.ru/Animated-Gifs-Rasteniya/Animations-Wheat/Wheat-83716.gif"/>
          <p:cNvPicPr>
            <a:picLocks noChangeAspect="1" noChangeArrowheads="1" noCrop="1"/>
          </p:cNvPicPr>
          <p:nvPr/>
        </p:nvPicPr>
        <p:blipFill>
          <a:blip r:embed="rId3" cstate="print"/>
          <a:srcRect/>
          <a:stretch>
            <a:fillRect/>
          </a:stretch>
        </p:blipFill>
        <p:spPr bwMode="auto">
          <a:xfrm>
            <a:off x="10704512" y="3429000"/>
            <a:ext cx="495300" cy="1438275"/>
          </a:xfrm>
          <a:prstGeom prst="rect">
            <a:avLst/>
          </a:prstGeom>
          <a:noFill/>
        </p:spPr>
      </p:pic>
      <p:pic>
        <p:nvPicPr>
          <p:cNvPr id="12" name="Picture 10" descr="https://m.gifmania.ru/Animated-Gifs-Rasteniya/Animations-Wheat/Wheat-83716.gif"/>
          <p:cNvPicPr>
            <a:picLocks noChangeAspect="1" noChangeArrowheads="1" noCrop="1"/>
          </p:cNvPicPr>
          <p:nvPr/>
        </p:nvPicPr>
        <p:blipFill>
          <a:blip r:embed="rId3" cstate="print"/>
          <a:srcRect/>
          <a:stretch>
            <a:fillRect/>
          </a:stretch>
        </p:blipFill>
        <p:spPr bwMode="auto">
          <a:xfrm>
            <a:off x="9624392" y="4653136"/>
            <a:ext cx="495300" cy="1438275"/>
          </a:xfrm>
          <a:prstGeom prst="rect">
            <a:avLst/>
          </a:prstGeom>
          <a:noFill/>
        </p:spPr>
      </p:pic>
      <p:sp>
        <p:nvSpPr>
          <p:cNvPr id="13" name="object 2"/>
          <p:cNvSpPr>
            <a:spLocks/>
          </p:cNvSpPr>
          <p:nvPr/>
        </p:nvSpPr>
        <p:spPr bwMode="auto">
          <a:xfrm>
            <a:off x="0" y="3698"/>
            <a:ext cx="12192000" cy="833475"/>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pPr algn="ctr"/>
            <a:r>
              <a:rPr lang="ru-RU" sz="6000" b="1" dirty="0" smtClean="0">
                <a:solidFill>
                  <a:schemeClr val="bg1"/>
                </a:solidFill>
                <a:latin typeface="Arial" pitchFamily="34" charset="0"/>
                <a:cs typeface="Arial" pitchFamily="34" charset="0"/>
              </a:rPr>
              <a:t>ЗЕРНОВАЯ НЕЗАВИСИМОСТЬ</a:t>
            </a:r>
            <a:endParaRPr lang="ru-RU" sz="6000" dirty="0">
              <a:solidFill>
                <a:schemeClr val="bg1"/>
              </a:solidFill>
            </a:endParaRPr>
          </a:p>
        </p:txBody>
      </p:sp>
    </p:spTree>
  </p:cSld>
  <p:clrMapOvr>
    <a:masterClrMapping/>
  </p:clrMapOvr>
  <p:transition spd="slow">
    <p:cover dir="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
          </p:nvPr>
        </p:nvSpPr>
        <p:spPr>
          <a:xfrm>
            <a:off x="479376" y="980728"/>
            <a:ext cx="11338560" cy="2232248"/>
          </a:xfrm>
        </p:spPr>
        <p:style>
          <a:lnRef idx="2">
            <a:schemeClr val="accent3"/>
          </a:lnRef>
          <a:fillRef idx="1">
            <a:schemeClr val="lt1"/>
          </a:fillRef>
          <a:effectRef idx="0">
            <a:schemeClr val="accent3"/>
          </a:effectRef>
          <a:fontRef idx="minor">
            <a:schemeClr val="dk1"/>
          </a:fontRef>
        </p:style>
        <p:txBody>
          <a:bodyPr/>
          <a:lstStyle/>
          <a:p>
            <a:pPr algn="ctr">
              <a:buNone/>
            </a:pPr>
            <a:r>
              <a:rPr lang="ru-RU" dirty="0" smtClean="0"/>
              <a:t>    </a:t>
            </a:r>
            <a:r>
              <a:rPr lang="ru-RU" b="1" dirty="0" smtClean="0">
                <a:latin typeface="Arial" pitchFamily="34" charset="0"/>
                <a:cs typeface="Arial" pitchFamily="34" charset="0"/>
              </a:rPr>
              <a:t>Узбекистан знаменит в мире своим хлопком. По выращиванию хлопка и его продаже другим государствам наша страна занимает ведущее место в мире. Хлопок - драгоценное сырье.</a:t>
            </a:r>
          </a:p>
          <a:p>
            <a:endParaRPr lang="ru-RU" dirty="0"/>
          </a:p>
        </p:txBody>
      </p:sp>
      <p:pic>
        <p:nvPicPr>
          <p:cNvPr id="4" name="Рисунок 3" descr="Ð¡ÐµÐºÑÐµÑ Ð² ÐºÐ¾ÑÐ¾Ð±Ð¾ÑÐºÐµ"/>
          <p:cNvPicPr/>
          <p:nvPr/>
        </p:nvPicPr>
        <p:blipFill>
          <a:blip r:embed="rId2" cstate="print"/>
          <a:srcRect/>
          <a:stretch>
            <a:fillRect/>
          </a:stretch>
        </p:blipFill>
        <p:spPr bwMode="auto">
          <a:xfrm>
            <a:off x="3503712" y="3429001"/>
            <a:ext cx="5291667" cy="2501817"/>
          </a:xfrm>
          <a:prstGeom prst="rect">
            <a:avLst/>
          </a:prstGeom>
          <a:noFill/>
          <a:ln w="9525">
            <a:noFill/>
            <a:miter lim="800000"/>
            <a:headEnd/>
            <a:tailEnd/>
          </a:ln>
        </p:spPr>
      </p:pic>
      <p:pic>
        <p:nvPicPr>
          <p:cNvPr id="5" name="Рисунок 4" descr="Ð¥Ð»Ð¾Ð¿Ð¾Ðº: Ð¾Ð¿Ð¸ÑÐ°Ð½Ð¸Ðµ, Ð¿Ð¾ÑÐ°Ð´ÐºÐ°, Ð²ÑÑÐ°ÑÐ¸Ð²Ð°Ð½Ð¸Ðµ, ÑÑÐ¾Ð´ Ð·Ð° ÑÐ»Ð¾Ð¿ÑÐ°ÑÐ½Ð¸ÐºÐ¾Ð¼"/>
          <p:cNvPicPr/>
          <p:nvPr/>
        </p:nvPicPr>
        <p:blipFill>
          <a:blip r:embed="rId3" cstate="print"/>
          <a:srcRect/>
          <a:stretch>
            <a:fillRect/>
          </a:stretch>
        </p:blipFill>
        <p:spPr bwMode="auto">
          <a:xfrm>
            <a:off x="335360" y="4725145"/>
            <a:ext cx="3072341" cy="1588393"/>
          </a:xfrm>
          <a:prstGeom prst="rect">
            <a:avLst/>
          </a:prstGeom>
          <a:noFill/>
          <a:ln w="9525">
            <a:noFill/>
            <a:miter lim="800000"/>
            <a:headEnd/>
            <a:tailEnd/>
          </a:ln>
        </p:spPr>
      </p:pic>
      <p:pic>
        <p:nvPicPr>
          <p:cNvPr id="6" name="Рисунок 5" descr="Ð¥Ð»Ð¾Ð¿Ð¾Ðº: Ð¾Ð¿Ð¸ÑÐ°Ð½Ð¸Ðµ, Ð¿Ð¾ÑÐ°Ð´ÐºÐ°, Ð²ÑÑÐ°ÑÐ¸Ð²Ð°Ð½Ð¸Ðµ, ÑÑÐ¾Ð´ Ð·Ð° ÑÐ»Ð¾Ð¿ÑÐ°ÑÐ½Ð¸ÐºÐ¾Ð¼"/>
          <p:cNvPicPr/>
          <p:nvPr/>
        </p:nvPicPr>
        <p:blipFill>
          <a:blip r:embed="rId3" cstate="print"/>
          <a:srcRect/>
          <a:stretch>
            <a:fillRect/>
          </a:stretch>
        </p:blipFill>
        <p:spPr bwMode="auto">
          <a:xfrm>
            <a:off x="8880310" y="4869161"/>
            <a:ext cx="2984765" cy="1588393"/>
          </a:xfrm>
          <a:prstGeom prst="rect">
            <a:avLst/>
          </a:prstGeom>
          <a:noFill/>
          <a:ln w="9525">
            <a:noFill/>
            <a:miter lim="800000"/>
            <a:headEnd/>
            <a:tailEnd/>
          </a:ln>
        </p:spPr>
      </p:pic>
      <p:sp>
        <p:nvSpPr>
          <p:cNvPr id="7" name="object 2"/>
          <p:cNvSpPr>
            <a:spLocks/>
          </p:cNvSpPr>
          <p:nvPr/>
        </p:nvSpPr>
        <p:spPr bwMode="auto">
          <a:xfrm>
            <a:off x="0" y="3698"/>
            <a:ext cx="12192000" cy="833475"/>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pPr algn="ctr"/>
            <a:r>
              <a:rPr lang="ru-RU" sz="6000" b="1" dirty="0" smtClean="0">
                <a:solidFill>
                  <a:schemeClr val="bg1"/>
                </a:solidFill>
                <a:latin typeface="Arial" pitchFamily="34" charset="0"/>
                <a:cs typeface="Arial" pitchFamily="34" charset="0"/>
              </a:rPr>
              <a:t>МЕСТО УЗБЕКСКОГО ХЛОПКА</a:t>
            </a:r>
            <a:endParaRPr lang="ru-RU" sz="6000" dirty="0">
              <a:solidFill>
                <a:schemeClr val="bg1"/>
              </a:solidFill>
            </a:endParaRPr>
          </a:p>
        </p:txBody>
      </p:sp>
    </p:spTree>
  </p:cSld>
  <p:clrMapOvr>
    <a:masterClrMapping/>
  </p:clrMapOvr>
  <p:transition spd="slow">
    <p:cover dir="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
          </p:nvPr>
        </p:nvSpPr>
        <p:spPr>
          <a:xfrm>
            <a:off x="479376" y="3645024"/>
            <a:ext cx="11338560" cy="2886072"/>
          </a:xfrm>
        </p:spPr>
        <p:style>
          <a:lnRef idx="2">
            <a:schemeClr val="accent1"/>
          </a:lnRef>
          <a:fillRef idx="1">
            <a:schemeClr val="lt1"/>
          </a:fillRef>
          <a:effectRef idx="0">
            <a:schemeClr val="accent1"/>
          </a:effectRef>
          <a:fontRef idx="minor">
            <a:schemeClr val="dk1"/>
          </a:fontRef>
        </p:style>
        <p:txBody>
          <a:bodyPr>
            <a:normAutofit lnSpcReduction="10000"/>
          </a:bodyPr>
          <a:lstStyle/>
          <a:p>
            <a:pPr algn="ctr">
              <a:buNone/>
            </a:pPr>
            <a:r>
              <a:rPr lang="ru-RU" dirty="0" smtClean="0"/>
              <a:t>   </a:t>
            </a:r>
            <a:r>
              <a:rPr lang="ru-RU" b="1" dirty="0" smtClean="0">
                <a:latin typeface="Arial" pitchFamily="34" charset="0"/>
                <a:cs typeface="Arial" pitchFamily="34" charset="0"/>
              </a:rPr>
              <a:t>Из одной тонны хлопка-сырца в среднем можно получить 320-350 кг волокна. Из этого волокна произвести 3500 квадратных метров ткани. Также, получить 620 кг семян хлопчатника. Из этих семян можно получить 110 кг хлопкового масла, 225 кг жмыха, 175 кг шелухи и другой продукции.</a:t>
            </a:r>
          </a:p>
          <a:p>
            <a:endParaRPr lang="ru-RU" dirty="0"/>
          </a:p>
        </p:txBody>
      </p:sp>
      <p:pic>
        <p:nvPicPr>
          <p:cNvPr id="4" name="Picture 2" descr="ÐÑÐµÐ·ÐµÐ½ÑÐ°ÑÐ¸Ñ Ð¿Ð¾ ÑÐµÑÐ½Ð¾Ð»Ð¾Ð³Ð¸Ð¸ Ð½Ð° ÑÐµÐ¼Ñ &quot;ÐÑÐ¾Ð¸Ð·Ð²Ð¾Ð´ÑÑÐ²Ð¾ ÑÐºÐ°Ð½Ð¸&quot;"/>
          <p:cNvPicPr>
            <a:picLocks noChangeAspect="1" noChangeArrowheads="1"/>
          </p:cNvPicPr>
          <p:nvPr/>
        </p:nvPicPr>
        <p:blipFill>
          <a:blip r:embed="rId2" cstate="print"/>
          <a:srcRect l="12994" t="20475" r="10226" b="13376"/>
          <a:stretch>
            <a:fillRect/>
          </a:stretch>
        </p:blipFill>
        <p:spPr bwMode="auto">
          <a:xfrm>
            <a:off x="1631504" y="980728"/>
            <a:ext cx="8592955" cy="2520280"/>
          </a:xfrm>
          <a:prstGeom prst="rect">
            <a:avLst/>
          </a:prstGeom>
          <a:noFill/>
        </p:spPr>
      </p:pic>
      <p:sp>
        <p:nvSpPr>
          <p:cNvPr id="6" name="object 2"/>
          <p:cNvSpPr>
            <a:spLocks/>
          </p:cNvSpPr>
          <p:nvPr/>
        </p:nvSpPr>
        <p:spPr bwMode="auto">
          <a:xfrm>
            <a:off x="0" y="3698"/>
            <a:ext cx="12192000" cy="833475"/>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pPr algn="ctr"/>
            <a:r>
              <a:rPr lang="ru-RU" sz="6000" b="1" dirty="0" smtClean="0">
                <a:solidFill>
                  <a:schemeClr val="bg1"/>
                </a:solidFill>
                <a:latin typeface="Arial" pitchFamily="34" charset="0"/>
                <a:cs typeface="Arial" pitchFamily="34" charset="0"/>
              </a:rPr>
              <a:t>А ВЫ ЗНАЕТЕ?</a:t>
            </a:r>
            <a:endParaRPr lang="ru-RU" sz="6000" dirty="0">
              <a:solidFill>
                <a:schemeClr val="bg1"/>
              </a:solidFill>
            </a:endParaRPr>
          </a:p>
        </p:txBody>
      </p:sp>
    </p:spTree>
  </p:cSld>
  <p:clrMapOvr>
    <a:masterClrMapping/>
  </p:clrMapOvr>
  <p:transition spd="slow">
    <p:cover dir="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
          </p:nvPr>
        </p:nvSpPr>
        <p:spPr>
          <a:xfrm>
            <a:off x="335360" y="1124744"/>
            <a:ext cx="11482576" cy="2880320"/>
          </a:xfrm>
        </p:spPr>
        <p:style>
          <a:lnRef idx="2">
            <a:schemeClr val="accent2"/>
          </a:lnRef>
          <a:fillRef idx="1">
            <a:schemeClr val="lt1"/>
          </a:fillRef>
          <a:effectRef idx="0">
            <a:schemeClr val="accent2"/>
          </a:effectRef>
          <a:fontRef idx="minor">
            <a:schemeClr val="dk1"/>
          </a:fontRef>
        </p:style>
        <p:txBody>
          <a:bodyPr>
            <a:normAutofit fontScale="92500"/>
          </a:bodyPr>
          <a:lstStyle/>
          <a:p>
            <a:pPr algn="ctr">
              <a:buNone/>
            </a:pPr>
            <a:r>
              <a:rPr lang="ru-RU" b="1" dirty="0" smtClean="0">
                <a:latin typeface="Arial" pitchFamily="34" charset="0"/>
                <a:cs typeface="Arial" pitchFamily="34" charset="0"/>
              </a:rPr>
              <a:t>   Волокно, получаемое из узбекского хлопка, ценится своим высоким качеством. Поэтому в мире спрос на наш хлопок очень велик. По инициативе Первого Президента в Ташкенте проводилась «Международная  хлопковая ярмарка Узбекистана», которая стала своеобразным мировым рынком узбекского хлопка.</a:t>
            </a:r>
          </a:p>
          <a:p>
            <a:pPr algn="ctr"/>
            <a:endParaRPr lang="ru-RU" dirty="0"/>
          </a:p>
        </p:txBody>
      </p:sp>
      <p:pic>
        <p:nvPicPr>
          <p:cNvPr id="4" name="Рисунок 3" descr="Untitled"/>
          <p:cNvPicPr/>
          <p:nvPr/>
        </p:nvPicPr>
        <p:blipFill>
          <a:blip r:embed="rId2" cstate="print"/>
          <a:srcRect/>
          <a:stretch>
            <a:fillRect/>
          </a:stretch>
        </p:blipFill>
        <p:spPr bwMode="auto">
          <a:xfrm>
            <a:off x="2063552" y="4365104"/>
            <a:ext cx="7680853" cy="2088232"/>
          </a:xfrm>
          <a:prstGeom prst="rect">
            <a:avLst/>
          </a:prstGeom>
          <a:noFill/>
          <a:ln w="9525">
            <a:noFill/>
            <a:miter lim="800000"/>
            <a:headEnd/>
            <a:tailEnd/>
          </a:ln>
        </p:spPr>
      </p:pic>
      <p:sp>
        <p:nvSpPr>
          <p:cNvPr id="5" name="object 2"/>
          <p:cNvSpPr>
            <a:spLocks/>
          </p:cNvSpPr>
          <p:nvPr/>
        </p:nvSpPr>
        <p:spPr bwMode="auto">
          <a:xfrm>
            <a:off x="0" y="3698"/>
            <a:ext cx="12192000" cy="833475"/>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pPr algn="ctr"/>
            <a:r>
              <a:rPr lang="ru-RU" sz="6000" b="1" dirty="0" smtClean="0">
                <a:solidFill>
                  <a:schemeClr val="bg1"/>
                </a:solidFill>
                <a:latin typeface="Arial" pitchFamily="34" charset="0"/>
                <a:cs typeface="Arial" pitchFamily="34" charset="0"/>
              </a:rPr>
              <a:t>МЕСТО УЗБЕКСКОГО ХЛОПКА</a:t>
            </a:r>
            <a:endParaRPr lang="ru-RU" sz="6000" dirty="0">
              <a:solidFill>
                <a:schemeClr val="bg1"/>
              </a:solidFill>
            </a:endParaRPr>
          </a:p>
        </p:txBody>
      </p:sp>
      <p:pic>
        <p:nvPicPr>
          <p:cNvPr id="18434" name="Picture 2" descr="https://fsd.kopilkaurokov.ru/up/html/2019/02/15/k_5c66e489a14a2/499910_1.jpeg"/>
          <p:cNvPicPr>
            <a:picLocks noChangeAspect="1" noChangeArrowheads="1"/>
          </p:cNvPicPr>
          <p:nvPr/>
        </p:nvPicPr>
        <p:blipFill>
          <a:blip r:embed="rId3" cstate="print"/>
          <a:srcRect l="20935" t="15038" r="31379" b="22077"/>
          <a:stretch>
            <a:fillRect/>
          </a:stretch>
        </p:blipFill>
        <p:spPr bwMode="auto">
          <a:xfrm>
            <a:off x="263352" y="4653136"/>
            <a:ext cx="1283621" cy="1440160"/>
          </a:xfrm>
          <a:prstGeom prst="rect">
            <a:avLst/>
          </a:prstGeom>
          <a:noFill/>
        </p:spPr>
      </p:pic>
      <p:pic>
        <p:nvPicPr>
          <p:cNvPr id="7" name="Picture 2" descr="https://fsd.kopilkaurokov.ru/up/html/2019/02/15/k_5c66e489a14a2/499910_1.jpeg"/>
          <p:cNvPicPr>
            <a:picLocks noChangeAspect="1" noChangeArrowheads="1"/>
          </p:cNvPicPr>
          <p:nvPr/>
        </p:nvPicPr>
        <p:blipFill>
          <a:blip r:embed="rId3" cstate="print"/>
          <a:srcRect l="20935" t="15038" r="31379" b="22077"/>
          <a:stretch>
            <a:fillRect/>
          </a:stretch>
        </p:blipFill>
        <p:spPr bwMode="auto">
          <a:xfrm>
            <a:off x="10272464" y="4653136"/>
            <a:ext cx="1283621" cy="1440160"/>
          </a:xfrm>
          <a:prstGeom prst="rect">
            <a:avLst/>
          </a:prstGeom>
          <a:noFill/>
        </p:spPr>
      </p:pic>
    </p:spTree>
  </p:cSld>
  <p:clrMapOvr>
    <a:masterClrMapping/>
  </p:clrMapOvr>
  <p:transition spd="slow">
    <p:cover dir="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63352" y="3356992"/>
            <a:ext cx="11593288" cy="3085803"/>
          </a:xfrm>
        </p:spPr>
        <p:style>
          <a:lnRef idx="2">
            <a:schemeClr val="accent1"/>
          </a:lnRef>
          <a:fillRef idx="1">
            <a:schemeClr val="lt1"/>
          </a:fillRef>
          <a:effectRef idx="0">
            <a:schemeClr val="accent1"/>
          </a:effectRef>
          <a:fontRef idx="minor">
            <a:schemeClr val="dk1"/>
          </a:fontRef>
        </p:style>
        <p:txBody>
          <a:bodyPr>
            <a:normAutofit/>
          </a:bodyPr>
          <a:lstStyle/>
          <a:p>
            <a:pPr algn="ctr">
              <a:buNone/>
            </a:pPr>
            <a:r>
              <a:rPr lang="ru-RU" b="1" dirty="0" smtClean="0">
                <a:latin typeface="Arial" pitchFamily="34" charset="0"/>
                <a:cs typeface="Arial" pitchFamily="34" charset="0"/>
              </a:rPr>
              <a:t>Легкая промышленность Узбекистана занята производством нитей и тканей из хлопка, при необходимости их покраски применяются только натуральные красители. В швейных цехах шьется одежда и бытовые предметы, скатерти, постельное белье, половина из которого экспортируется.</a:t>
            </a:r>
            <a:endParaRPr lang="ru-RU" b="1" dirty="0">
              <a:latin typeface="Arial" pitchFamily="34" charset="0"/>
              <a:cs typeface="Arial" pitchFamily="34" charset="0"/>
            </a:endParaRPr>
          </a:p>
        </p:txBody>
      </p:sp>
      <p:sp>
        <p:nvSpPr>
          <p:cNvPr id="4" name="object 2"/>
          <p:cNvSpPr>
            <a:spLocks/>
          </p:cNvSpPr>
          <p:nvPr/>
        </p:nvSpPr>
        <p:spPr bwMode="auto">
          <a:xfrm>
            <a:off x="0" y="3698"/>
            <a:ext cx="12192000" cy="833475"/>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pPr algn="ctr"/>
            <a:r>
              <a:rPr lang="ru-RU" sz="6000" b="1" dirty="0" smtClean="0">
                <a:solidFill>
                  <a:schemeClr val="bg1"/>
                </a:solidFill>
                <a:latin typeface="Arial" pitchFamily="34" charset="0"/>
                <a:cs typeface="Arial" pitchFamily="34" charset="0"/>
              </a:rPr>
              <a:t>МЕСТО УЗБЕКСКОГО ХЛОПКА</a:t>
            </a:r>
            <a:endParaRPr lang="ru-RU" sz="6000" dirty="0">
              <a:solidFill>
                <a:schemeClr val="bg1"/>
              </a:solidFill>
            </a:endParaRPr>
          </a:p>
        </p:txBody>
      </p:sp>
      <p:pic>
        <p:nvPicPr>
          <p:cNvPr id="53250" name="Picture 2" descr="https://uzdaily.uz/storage/img/Askar-foto-2/1f96c6e51ae0679784abdac8e5ac5809.jpg"/>
          <p:cNvPicPr>
            <a:picLocks noChangeAspect="1" noChangeArrowheads="1"/>
          </p:cNvPicPr>
          <p:nvPr/>
        </p:nvPicPr>
        <p:blipFill>
          <a:blip r:embed="rId2" cstate="print"/>
          <a:srcRect b="51923"/>
          <a:stretch>
            <a:fillRect/>
          </a:stretch>
        </p:blipFill>
        <p:spPr bwMode="auto">
          <a:xfrm>
            <a:off x="263352" y="1052736"/>
            <a:ext cx="5642992" cy="2088232"/>
          </a:xfrm>
          <a:prstGeom prst="rect">
            <a:avLst/>
          </a:prstGeom>
          <a:noFill/>
        </p:spPr>
      </p:pic>
      <p:pic>
        <p:nvPicPr>
          <p:cNvPr id="6" name="Picture 2" descr="https://uzdaily.uz/storage/img/Askar-foto-2/1f96c6e51ae0679784abdac8e5ac5809.jpg"/>
          <p:cNvPicPr>
            <a:picLocks noChangeAspect="1" noChangeArrowheads="1"/>
          </p:cNvPicPr>
          <p:nvPr/>
        </p:nvPicPr>
        <p:blipFill>
          <a:blip r:embed="rId2" cstate="print"/>
          <a:srcRect t="52919"/>
          <a:stretch>
            <a:fillRect/>
          </a:stretch>
        </p:blipFill>
        <p:spPr bwMode="auto">
          <a:xfrm>
            <a:off x="6168008" y="1052736"/>
            <a:ext cx="5642992" cy="2088232"/>
          </a:xfrm>
          <a:prstGeom prst="rect">
            <a:avLst/>
          </a:prstGeom>
          <a:noFill/>
        </p:spPr>
      </p:pic>
    </p:spTree>
  </p:cSld>
  <p:clrMapOvr>
    <a:masterClrMapping/>
  </p:clrMapOvr>
  <p:transition spd="slow">
    <p:cover dir="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half" idx="1"/>
          </p:nvPr>
        </p:nvSpPr>
        <p:spPr>
          <a:xfrm>
            <a:off x="263352" y="980728"/>
            <a:ext cx="6408712" cy="5760639"/>
          </a:xfrm>
        </p:spPr>
        <p:style>
          <a:lnRef idx="2">
            <a:schemeClr val="accent1"/>
          </a:lnRef>
          <a:fillRef idx="1">
            <a:schemeClr val="lt1"/>
          </a:fillRef>
          <a:effectRef idx="0">
            <a:schemeClr val="accent1"/>
          </a:effectRef>
          <a:fontRef idx="minor">
            <a:schemeClr val="dk1"/>
          </a:fontRef>
        </p:style>
        <p:txBody>
          <a:bodyPr>
            <a:noAutofit/>
          </a:bodyPr>
          <a:lstStyle/>
          <a:p>
            <a:pPr algn="ctr">
              <a:buNone/>
            </a:pPr>
            <a:r>
              <a:rPr lang="ru-RU" sz="3100" b="1" dirty="0" smtClean="0">
                <a:latin typeface="Arial" pitchFamily="34" charset="0"/>
                <a:cs typeface="Arial" pitchFamily="34" charset="0"/>
              </a:rPr>
              <a:t>По инициативе Президента страны Ш. М. </a:t>
            </a:r>
            <a:r>
              <a:rPr lang="ru-RU" sz="3100" b="1" dirty="0" err="1" smtClean="0">
                <a:latin typeface="Arial" pitchFamily="34" charset="0"/>
                <a:cs typeface="Arial" pitchFamily="34" charset="0"/>
              </a:rPr>
              <a:t>Мирзиёева</a:t>
            </a:r>
            <a:r>
              <a:rPr lang="ru-RU" sz="3100" b="1" dirty="0" smtClean="0">
                <a:latin typeface="Arial" pitchFamily="34" charset="0"/>
                <a:cs typeface="Arial" pitchFamily="34" charset="0"/>
              </a:rPr>
              <a:t> до 2023 года фермеры, вырастившие зерновые культуры будут сами их реализовывать. На сегодняшний день в сельском хозяйстве претворяется в жизнь государственная программа по внедрению новой техники и технологий.</a:t>
            </a:r>
            <a:endParaRPr lang="ru-RU" sz="3100" b="1" dirty="0">
              <a:latin typeface="Arial" pitchFamily="34" charset="0"/>
              <a:cs typeface="Arial" pitchFamily="34" charset="0"/>
            </a:endParaRPr>
          </a:p>
        </p:txBody>
      </p:sp>
      <p:sp>
        <p:nvSpPr>
          <p:cNvPr id="6" name="object 2"/>
          <p:cNvSpPr>
            <a:spLocks/>
          </p:cNvSpPr>
          <p:nvPr/>
        </p:nvSpPr>
        <p:spPr bwMode="auto">
          <a:xfrm>
            <a:off x="0" y="3698"/>
            <a:ext cx="12192000" cy="833475"/>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pPr algn="ctr"/>
            <a:r>
              <a:rPr lang="ru-RU" sz="6000" b="1" dirty="0" smtClean="0">
                <a:solidFill>
                  <a:schemeClr val="bg1"/>
                </a:solidFill>
                <a:latin typeface="Arial" pitchFamily="34" charset="0"/>
                <a:cs typeface="Arial" pitchFamily="34" charset="0"/>
              </a:rPr>
              <a:t>ЭКОНОМИКА УЗБЕКИСТАНА</a:t>
            </a:r>
            <a:endParaRPr lang="ru-RU" sz="6000" dirty="0">
              <a:solidFill>
                <a:schemeClr val="bg1"/>
              </a:solidFill>
            </a:endParaRPr>
          </a:p>
        </p:txBody>
      </p:sp>
      <p:pic>
        <p:nvPicPr>
          <p:cNvPr id="17410" name="Picture 2" descr="https://live.staticflickr.com/4106/5053798982_de258cc85b_b.jpg"/>
          <p:cNvPicPr>
            <a:picLocks noChangeAspect="1" noChangeArrowheads="1"/>
          </p:cNvPicPr>
          <p:nvPr/>
        </p:nvPicPr>
        <p:blipFill>
          <a:blip r:embed="rId2" cstate="print"/>
          <a:srcRect/>
          <a:stretch>
            <a:fillRect/>
          </a:stretch>
        </p:blipFill>
        <p:spPr bwMode="auto">
          <a:xfrm>
            <a:off x="7320136" y="1196752"/>
            <a:ext cx="4225765" cy="2636703"/>
          </a:xfrm>
          <a:prstGeom prst="rect">
            <a:avLst/>
          </a:prstGeom>
          <a:noFill/>
        </p:spPr>
      </p:pic>
      <p:pic>
        <p:nvPicPr>
          <p:cNvPr id="17412" name="Picture 4" descr="https://ds04.infourok.ru/uploads/ex/0f12/0011d5d9-928d634e/img4.jpg"/>
          <p:cNvPicPr>
            <a:picLocks noChangeAspect="1" noChangeArrowheads="1"/>
          </p:cNvPicPr>
          <p:nvPr/>
        </p:nvPicPr>
        <p:blipFill>
          <a:blip r:embed="rId3" cstate="print"/>
          <a:srcRect l="3150" t="5901" r="3926" b="14300"/>
          <a:stretch>
            <a:fillRect/>
          </a:stretch>
        </p:blipFill>
        <p:spPr bwMode="auto">
          <a:xfrm>
            <a:off x="7320136" y="4077072"/>
            <a:ext cx="4176464" cy="2411658"/>
          </a:xfrm>
          <a:prstGeom prst="rect">
            <a:avLst/>
          </a:prstGeom>
          <a:noFill/>
        </p:spPr>
      </p:pic>
    </p:spTree>
  </p:cSld>
  <p:clrMapOvr>
    <a:masterClrMapping/>
  </p:clrMapOvr>
  <p:transition spd="slow">
    <p:cover dir="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half" idx="1"/>
          </p:nvPr>
        </p:nvSpPr>
        <p:spPr>
          <a:xfrm>
            <a:off x="3431704" y="1556792"/>
            <a:ext cx="5384800" cy="4525963"/>
          </a:xfrm>
        </p:spPr>
        <p:style>
          <a:lnRef idx="2">
            <a:schemeClr val="accent1"/>
          </a:lnRef>
          <a:fillRef idx="1">
            <a:schemeClr val="lt1"/>
          </a:fillRef>
          <a:effectRef idx="0">
            <a:schemeClr val="accent1"/>
          </a:effectRef>
          <a:fontRef idx="minor">
            <a:schemeClr val="dk1"/>
          </a:fontRef>
        </p:style>
        <p:txBody>
          <a:bodyPr>
            <a:normAutofit lnSpcReduction="10000"/>
          </a:bodyPr>
          <a:lstStyle/>
          <a:p>
            <a:pPr algn="ctr">
              <a:buNone/>
            </a:pPr>
            <a:r>
              <a:rPr lang="ru-RU" b="1" dirty="0" smtClean="0">
                <a:latin typeface="Arial" pitchFamily="34" charset="0"/>
                <a:cs typeface="Arial" pitchFamily="34" charset="0"/>
              </a:rPr>
              <a:t>Цель - </a:t>
            </a:r>
            <a:r>
              <a:rPr lang="ru-RU" b="1" smtClean="0">
                <a:latin typeface="Arial" pitchFamily="34" charset="0"/>
                <a:cs typeface="Arial" pitchFamily="34" charset="0"/>
              </a:rPr>
              <a:t>обеспечить продовольственную </a:t>
            </a:r>
            <a:r>
              <a:rPr lang="ru-RU" b="1" dirty="0" smtClean="0">
                <a:latin typeface="Arial" pitchFamily="34" charset="0"/>
                <a:cs typeface="Arial" pitchFamily="34" charset="0"/>
              </a:rPr>
              <a:t>безопасность Узбекистана, обеспечение населения дешёвой качественной продукцией, а также увеличение объёма экспорта в зарубежные страны.</a:t>
            </a:r>
            <a:endParaRPr lang="ru-RU" b="1" dirty="0">
              <a:latin typeface="Arial" pitchFamily="34" charset="0"/>
              <a:cs typeface="Arial" pitchFamily="34" charset="0"/>
            </a:endParaRPr>
          </a:p>
        </p:txBody>
      </p:sp>
      <p:sp>
        <p:nvSpPr>
          <p:cNvPr id="6" name="object 2"/>
          <p:cNvSpPr>
            <a:spLocks/>
          </p:cNvSpPr>
          <p:nvPr/>
        </p:nvSpPr>
        <p:spPr bwMode="auto">
          <a:xfrm>
            <a:off x="0" y="3698"/>
            <a:ext cx="12192000" cy="833475"/>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pPr algn="ctr"/>
            <a:r>
              <a:rPr lang="ru-RU" sz="6000" b="1" dirty="0" smtClean="0">
                <a:solidFill>
                  <a:schemeClr val="bg1"/>
                </a:solidFill>
                <a:latin typeface="Arial" pitchFamily="34" charset="0"/>
                <a:cs typeface="Arial" pitchFamily="34" charset="0"/>
              </a:rPr>
              <a:t>ЭКОНОМИКА УЗБЕКИСТАНА</a:t>
            </a:r>
            <a:endParaRPr lang="ru-RU" sz="6000" dirty="0">
              <a:solidFill>
                <a:schemeClr val="bg1"/>
              </a:solidFill>
            </a:endParaRPr>
          </a:p>
        </p:txBody>
      </p:sp>
      <p:pic>
        <p:nvPicPr>
          <p:cNvPr id="7" name="Рисунок 6" descr="http://player.myshared.ru/6/695357/slides/slide_14.jpg"/>
          <p:cNvPicPr/>
          <p:nvPr/>
        </p:nvPicPr>
        <p:blipFill>
          <a:blip r:embed="rId2" cstate="print"/>
          <a:srcRect t="59188" r="58471"/>
          <a:stretch>
            <a:fillRect/>
          </a:stretch>
        </p:blipFill>
        <p:spPr bwMode="auto">
          <a:xfrm>
            <a:off x="8976320" y="4077072"/>
            <a:ext cx="2971031" cy="1963291"/>
          </a:xfrm>
          <a:prstGeom prst="rect">
            <a:avLst/>
          </a:prstGeom>
          <a:noFill/>
          <a:ln w="9525">
            <a:noFill/>
            <a:miter lim="800000"/>
            <a:headEnd/>
            <a:tailEnd/>
          </a:ln>
        </p:spPr>
      </p:pic>
      <p:pic>
        <p:nvPicPr>
          <p:cNvPr id="8" name="Рисунок 7" descr="http://player.myshared.ru/6/695357/slides/slide_14.jpg"/>
          <p:cNvPicPr/>
          <p:nvPr/>
        </p:nvPicPr>
        <p:blipFill>
          <a:blip r:embed="rId2" cstate="print"/>
          <a:srcRect t="213" r="58471" b="45299"/>
          <a:stretch>
            <a:fillRect/>
          </a:stretch>
        </p:blipFill>
        <p:spPr bwMode="auto">
          <a:xfrm>
            <a:off x="8904312" y="1556792"/>
            <a:ext cx="2952328" cy="2376264"/>
          </a:xfrm>
          <a:prstGeom prst="rect">
            <a:avLst/>
          </a:prstGeom>
          <a:noFill/>
          <a:ln w="9525">
            <a:noFill/>
            <a:miter lim="800000"/>
            <a:headEnd/>
            <a:tailEnd/>
          </a:ln>
        </p:spPr>
      </p:pic>
      <p:pic>
        <p:nvPicPr>
          <p:cNvPr id="9" name="Рисунок 8" descr="https://ds04.infourok.ru/uploads/ex/019b/0009506a-c1dad585/img30.jpg"/>
          <p:cNvPicPr/>
          <p:nvPr/>
        </p:nvPicPr>
        <p:blipFill>
          <a:blip r:embed="rId3" cstate="print"/>
          <a:srcRect l="23089" r="22715"/>
          <a:stretch>
            <a:fillRect/>
          </a:stretch>
        </p:blipFill>
        <p:spPr bwMode="auto">
          <a:xfrm>
            <a:off x="263352" y="1556792"/>
            <a:ext cx="3096344" cy="4457700"/>
          </a:xfrm>
          <a:prstGeom prst="rect">
            <a:avLst/>
          </a:prstGeom>
          <a:noFill/>
          <a:ln w="9525">
            <a:noFill/>
            <a:miter lim="800000"/>
            <a:headEnd/>
            <a:tailEnd/>
          </a:ln>
        </p:spPr>
      </p:pic>
    </p:spTree>
  </p:cSld>
  <p:clrMapOvr>
    <a:masterClrMapping/>
  </p:clrMapOvr>
  <p:transition spd="slow">
    <p:cover dir="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
          </p:nvPr>
        </p:nvSpPr>
        <p:spPr>
          <a:xfrm>
            <a:off x="263352" y="1844825"/>
            <a:ext cx="5040560" cy="3600400"/>
          </a:xfrm>
        </p:spPr>
        <p:style>
          <a:lnRef idx="2">
            <a:schemeClr val="accent1"/>
          </a:lnRef>
          <a:fillRef idx="1">
            <a:schemeClr val="lt1"/>
          </a:fillRef>
          <a:effectRef idx="0">
            <a:schemeClr val="accent1"/>
          </a:effectRef>
          <a:fontRef idx="minor">
            <a:schemeClr val="dk1"/>
          </a:fontRef>
        </p:style>
        <p:txBody>
          <a:bodyPr>
            <a:normAutofit/>
          </a:bodyPr>
          <a:lstStyle/>
          <a:p>
            <a:pPr algn="ctr">
              <a:buNone/>
            </a:pPr>
            <a:r>
              <a:rPr lang="ru-RU" sz="3600" b="1" dirty="0" smtClean="0">
                <a:latin typeface="Arial" pitchFamily="34" charset="0"/>
                <a:cs typeface="Arial" pitchFamily="34" charset="0"/>
              </a:rPr>
              <a:t>Без современной промышленности немыслимо     развитие народного хозяйства.</a:t>
            </a:r>
            <a:endParaRPr lang="ru-RU" sz="3600" b="1" dirty="0">
              <a:latin typeface="Arial" pitchFamily="34" charset="0"/>
              <a:cs typeface="Arial" pitchFamily="34" charset="0"/>
            </a:endParaRPr>
          </a:p>
        </p:txBody>
      </p:sp>
      <p:pic>
        <p:nvPicPr>
          <p:cNvPr id="5" name="Рисунок 4" descr="PKF TULPAR&quot; ÐÐÐ (&quot;TULPAR&quot;) - Ð¢ÐÐ¨ÐÐÐÐ¢, Ð£Ð·Ð±ÐµÐºÐ¸ÑÑÐ°Ð½ - ÑÐµÐ»ÐµÑÐ¾Ð½Ñ ..."/>
          <p:cNvPicPr/>
          <p:nvPr/>
        </p:nvPicPr>
        <p:blipFill>
          <a:blip r:embed="rId2" cstate="print"/>
          <a:srcRect/>
          <a:stretch>
            <a:fillRect/>
          </a:stretch>
        </p:blipFill>
        <p:spPr bwMode="auto">
          <a:xfrm>
            <a:off x="5807968" y="1556792"/>
            <a:ext cx="5760640" cy="4032448"/>
          </a:xfrm>
          <a:prstGeom prst="rect">
            <a:avLst/>
          </a:prstGeom>
          <a:noFill/>
          <a:ln w="9525">
            <a:noFill/>
            <a:miter lim="800000"/>
            <a:headEnd/>
            <a:tailEnd/>
          </a:ln>
        </p:spPr>
      </p:pic>
      <p:sp>
        <p:nvSpPr>
          <p:cNvPr id="6" name="object 2"/>
          <p:cNvSpPr>
            <a:spLocks/>
          </p:cNvSpPr>
          <p:nvPr/>
        </p:nvSpPr>
        <p:spPr bwMode="auto">
          <a:xfrm>
            <a:off x="0" y="3698"/>
            <a:ext cx="12192000" cy="833475"/>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pPr algn="ctr"/>
            <a:r>
              <a:rPr lang="ru-RU" sz="4800" b="1" dirty="0" smtClean="0">
                <a:solidFill>
                  <a:schemeClr val="bg1"/>
                </a:solidFill>
                <a:latin typeface="Arial" pitchFamily="34" charset="0"/>
                <a:cs typeface="Arial" pitchFamily="34" charset="0"/>
              </a:rPr>
              <a:t>СОВРЕМЕННАЯ ПРОМЫШЛЕННОСТЬ</a:t>
            </a:r>
            <a:endParaRPr lang="ru-RU" sz="4800" dirty="0">
              <a:solidFill>
                <a:schemeClr val="bg1"/>
              </a:solidFill>
            </a:endParaRPr>
          </a:p>
        </p:txBody>
      </p:sp>
    </p:spTree>
  </p:cSld>
  <p:clrMapOvr>
    <a:masterClrMapping/>
  </p:clrMapOvr>
  <p:transition spd="slow">
    <p:cover dir="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6868" name="Text Box 4"/>
          <p:cNvSpPr txBox="1">
            <a:spLocks noChangeArrowheads="1"/>
          </p:cNvSpPr>
          <p:nvPr/>
        </p:nvSpPr>
        <p:spPr bwMode="auto">
          <a:xfrm>
            <a:off x="407368" y="980728"/>
            <a:ext cx="11305256" cy="1446550"/>
          </a:xfrm>
          <a:prstGeom prst="rect">
            <a:avLst/>
          </a:prstGeom>
          <a:solidFill>
            <a:schemeClr val="bg1"/>
          </a:solidFill>
          <a:ln w="57150" cap="sq">
            <a:solidFill>
              <a:schemeClr val="hlink"/>
            </a:solidFill>
            <a:miter lim="800000"/>
            <a:headEnd type="none" w="sm" len="sm"/>
            <a:tailEnd type="none" w="sm" len="sm"/>
          </a:ln>
          <a:effectLst/>
        </p:spPr>
        <p:txBody>
          <a:bodyPr wrap="square">
            <a:spAutoFit/>
          </a:bodyPr>
          <a:lstStyle/>
          <a:p>
            <a:pPr algn="ctr">
              <a:defRPr/>
            </a:pPr>
            <a:r>
              <a:rPr lang="ru-RU" sz="4400" b="1" dirty="0" smtClean="0">
                <a:solidFill>
                  <a:srgbClr val="002060"/>
                </a:solidFill>
                <a:latin typeface="Arial" pitchFamily="34" charset="0"/>
                <a:cs typeface="Arial" pitchFamily="34" charset="0"/>
              </a:rPr>
              <a:t>ЗЕРНОВАЯ НЕЗАВИСИМОСТЬ УЗБЕКИСТАНА</a:t>
            </a:r>
            <a:endParaRPr lang="ru-RU" sz="4400" b="1" dirty="0">
              <a:solidFill>
                <a:srgbClr val="002060"/>
              </a:solidFill>
              <a:latin typeface="Arial" pitchFamily="34" charset="0"/>
              <a:cs typeface="Arial" pitchFamily="34" charset="0"/>
            </a:endParaRPr>
          </a:p>
        </p:txBody>
      </p:sp>
      <p:sp>
        <p:nvSpPr>
          <p:cNvPr id="676869" name="Text Box 5"/>
          <p:cNvSpPr txBox="1">
            <a:spLocks noChangeArrowheads="1"/>
          </p:cNvSpPr>
          <p:nvPr/>
        </p:nvSpPr>
        <p:spPr bwMode="auto">
          <a:xfrm>
            <a:off x="335360" y="3212976"/>
            <a:ext cx="11233247" cy="769441"/>
          </a:xfrm>
          <a:prstGeom prst="rect">
            <a:avLst/>
          </a:prstGeom>
          <a:solidFill>
            <a:schemeClr val="bg1"/>
          </a:solidFill>
          <a:ln w="57150" cap="sq">
            <a:solidFill>
              <a:schemeClr val="hlink"/>
            </a:solidFill>
            <a:miter lim="800000"/>
            <a:headEnd type="none" w="sm" len="sm"/>
            <a:tailEnd type="none" w="sm" len="sm"/>
          </a:ln>
          <a:effectLst/>
        </p:spPr>
        <p:txBody>
          <a:bodyPr wrap="square">
            <a:spAutoFit/>
          </a:bodyPr>
          <a:lstStyle/>
          <a:p>
            <a:pPr algn="ctr">
              <a:defRPr/>
            </a:pPr>
            <a:r>
              <a:rPr lang="ru-RU" sz="4400" b="1" dirty="0" smtClean="0">
                <a:solidFill>
                  <a:srgbClr val="002060"/>
                </a:solidFill>
                <a:latin typeface="Arial" pitchFamily="34" charset="0"/>
                <a:cs typeface="Arial" pitchFamily="34" charset="0"/>
              </a:rPr>
              <a:t>МЕСТО УЗБЕКСКОГО ХЛОПКА В МИРЕ</a:t>
            </a:r>
            <a:endParaRPr lang="ru-RU" sz="4400" b="1" dirty="0">
              <a:solidFill>
                <a:srgbClr val="002060"/>
              </a:solidFill>
              <a:latin typeface="Arial" pitchFamily="34" charset="0"/>
              <a:cs typeface="Arial" pitchFamily="34" charset="0"/>
            </a:endParaRPr>
          </a:p>
        </p:txBody>
      </p:sp>
      <p:sp>
        <p:nvSpPr>
          <p:cNvPr id="676870" name="Text Box 6"/>
          <p:cNvSpPr txBox="1">
            <a:spLocks noChangeArrowheads="1"/>
          </p:cNvSpPr>
          <p:nvPr/>
        </p:nvSpPr>
        <p:spPr bwMode="auto">
          <a:xfrm>
            <a:off x="407368" y="5013176"/>
            <a:ext cx="11233248" cy="769441"/>
          </a:xfrm>
          <a:prstGeom prst="rect">
            <a:avLst/>
          </a:prstGeom>
          <a:solidFill>
            <a:schemeClr val="bg1"/>
          </a:solidFill>
          <a:ln w="57150" cap="sq">
            <a:solidFill>
              <a:schemeClr val="hlink"/>
            </a:solidFill>
            <a:miter lim="800000"/>
            <a:headEnd type="none" w="sm" len="sm"/>
            <a:tailEnd type="none" w="sm" len="sm"/>
          </a:ln>
          <a:effectLst/>
        </p:spPr>
        <p:txBody>
          <a:bodyPr wrap="square">
            <a:spAutoFit/>
          </a:bodyPr>
          <a:lstStyle/>
          <a:p>
            <a:pPr algn="ctr">
              <a:defRPr/>
            </a:pPr>
            <a:r>
              <a:rPr lang="ru-RU" sz="4400" b="1" dirty="0" smtClean="0">
                <a:solidFill>
                  <a:srgbClr val="002060"/>
                </a:solidFill>
                <a:latin typeface="Arial" pitchFamily="34" charset="0"/>
                <a:cs typeface="Arial" pitchFamily="34" charset="0"/>
              </a:rPr>
              <a:t>СОВРЕМЕННАЯ ПРОМЫШЛЕННОСТЬ</a:t>
            </a:r>
            <a:endParaRPr lang="ru-RU" sz="4400" b="1" dirty="0">
              <a:solidFill>
                <a:srgbClr val="002060"/>
              </a:solidFill>
              <a:latin typeface="Arial" pitchFamily="34" charset="0"/>
              <a:cs typeface="Arial" pitchFamily="34" charset="0"/>
            </a:endParaRPr>
          </a:p>
        </p:txBody>
      </p:sp>
      <p:sp>
        <p:nvSpPr>
          <p:cNvPr id="6" name="object 2"/>
          <p:cNvSpPr>
            <a:spLocks/>
          </p:cNvSpPr>
          <p:nvPr/>
        </p:nvSpPr>
        <p:spPr bwMode="auto">
          <a:xfrm>
            <a:off x="0" y="3698"/>
            <a:ext cx="12192000" cy="833475"/>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pPr algn="ctr"/>
            <a:r>
              <a:rPr lang="ru-RU" sz="6000" b="1" dirty="0" smtClean="0">
                <a:solidFill>
                  <a:schemeClr val="bg1"/>
                </a:solidFill>
                <a:latin typeface="Arial" pitchFamily="34" charset="0"/>
                <a:cs typeface="Arial" pitchFamily="34" charset="0"/>
              </a:rPr>
              <a:t>ПЛАН</a:t>
            </a:r>
            <a:endParaRPr lang="ru-RU" sz="6000" dirty="0">
              <a:solidFill>
                <a:schemeClr val="bg1"/>
              </a:solidFill>
            </a:endParaRPr>
          </a:p>
        </p:txBody>
      </p:sp>
    </p:spTree>
    <p:extLst>
      <p:ext uri="{BB962C8B-B14F-4D97-AF65-F5344CB8AC3E}">
        <p14:creationId xmlns:p14="http://schemas.microsoft.com/office/powerpoint/2010/main" xmlns="" val="1762532609"/>
      </p:ext>
    </p:extLst>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76868"/>
                                        </p:tgtEl>
                                        <p:attrNameLst>
                                          <p:attrName>style.visibility</p:attrName>
                                        </p:attrNameLst>
                                      </p:cBhvr>
                                      <p:to>
                                        <p:strVal val="visible"/>
                                      </p:to>
                                    </p:set>
                                    <p:animEffect transition="in" filter="fade">
                                      <p:cBhvr>
                                        <p:cTn id="7" dur="2000"/>
                                        <p:tgtEl>
                                          <p:spTgt spid="676868"/>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76869"/>
                                        </p:tgtEl>
                                        <p:attrNameLst>
                                          <p:attrName>style.visibility</p:attrName>
                                        </p:attrNameLst>
                                      </p:cBhvr>
                                      <p:to>
                                        <p:strVal val="visible"/>
                                      </p:to>
                                    </p:set>
                                    <p:animEffect transition="in" filter="fade">
                                      <p:cBhvr>
                                        <p:cTn id="11" dur="2000"/>
                                        <p:tgtEl>
                                          <p:spTgt spid="676869"/>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676870"/>
                                        </p:tgtEl>
                                        <p:attrNameLst>
                                          <p:attrName>style.visibility</p:attrName>
                                        </p:attrNameLst>
                                      </p:cBhvr>
                                      <p:to>
                                        <p:strVal val="visible"/>
                                      </p:to>
                                    </p:set>
                                    <p:animEffect transition="in" filter="fade">
                                      <p:cBhvr>
                                        <p:cTn id="15" dur="2000"/>
                                        <p:tgtEl>
                                          <p:spTgt spid="6768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6868" grpId="0" animBg="1" autoUpdateAnimBg="0"/>
      <p:bldP spid="676869" grpId="0" animBg="1" autoUpdateAnimBg="0"/>
      <p:bldP spid="676870" grpId="0" animBg="1"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84" name="Picture 12"/>
          <p:cNvPicPr>
            <a:picLocks noChangeAspect="1" noChangeArrowheads="1"/>
          </p:cNvPicPr>
          <p:nvPr/>
        </p:nvPicPr>
        <p:blipFill>
          <a:blip r:embed="rId2" cstate="print"/>
          <a:srcRect/>
          <a:stretch>
            <a:fillRect/>
          </a:stretch>
        </p:blipFill>
        <p:spPr bwMode="auto">
          <a:xfrm>
            <a:off x="623392" y="2564904"/>
            <a:ext cx="2502024" cy="1285875"/>
          </a:xfrm>
          <a:prstGeom prst="rect">
            <a:avLst/>
          </a:prstGeom>
          <a:noFill/>
          <a:ln w="9525">
            <a:noFill/>
            <a:miter lim="800000"/>
            <a:headEnd/>
            <a:tailEnd/>
          </a:ln>
        </p:spPr>
      </p:pic>
      <p:pic>
        <p:nvPicPr>
          <p:cNvPr id="28685" name="Picture 13"/>
          <p:cNvPicPr>
            <a:picLocks noChangeAspect="1" noChangeArrowheads="1"/>
          </p:cNvPicPr>
          <p:nvPr/>
        </p:nvPicPr>
        <p:blipFill>
          <a:blip r:embed="rId3" cstate="print"/>
          <a:srcRect/>
          <a:stretch>
            <a:fillRect/>
          </a:stretch>
        </p:blipFill>
        <p:spPr bwMode="auto">
          <a:xfrm>
            <a:off x="4000500" y="2357438"/>
            <a:ext cx="2667000" cy="1363662"/>
          </a:xfrm>
          <a:prstGeom prst="rect">
            <a:avLst/>
          </a:prstGeom>
          <a:noFill/>
          <a:ln w="9525">
            <a:noFill/>
            <a:miter lim="800000"/>
            <a:headEnd/>
            <a:tailEnd/>
          </a:ln>
        </p:spPr>
      </p:pic>
      <p:pic>
        <p:nvPicPr>
          <p:cNvPr id="28686" name="Picture 14"/>
          <p:cNvPicPr>
            <a:picLocks noChangeAspect="1" noChangeArrowheads="1"/>
          </p:cNvPicPr>
          <p:nvPr/>
        </p:nvPicPr>
        <p:blipFill>
          <a:blip r:embed="rId4" cstate="print"/>
          <a:srcRect/>
          <a:stretch>
            <a:fillRect/>
          </a:stretch>
        </p:blipFill>
        <p:spPr bwMode="auto">
          <a:xfrm>
            <a:off x="7536160" y="2348881"/>
            <a:ext cx="2381249" cy="1656184"/>
          </a:xfrm>
          <a:prstGeom prst="rect">
            <a:avLst/>
          </a:prstGeom>
          <a:noFill/>
          <a:ln w="9525">
            <a:noFill/>
            <a:miter lim="800000"/>
            <a:headEnd/>
            <a:tailEnd/>
          </a:ln>
        </p:spPr>
      </p:pic>
      <p:pic>
        <p:nvPicPr>
          <p:cNvPr id="28687" name="Picture 15"/>
          <p:cNvPicPr>
            <a:picLocks noChangeAspect="1" noChangeArrowheads="1"/>
          </p:cNvPicPr>
          <p:nvPr/>
        </p:nvPicPr>
        <p:blipFill>
          <a:blip r:embed="rId5" cstate="print"/>
          <a:srcRect/>
          <a:stretch>
            <a:fillRect/>
          </a:stretch>
        </p:blipFill>
        <p:spPr bwMode="auto">
          <a:xfrm>
            <a:off x="695400" y="5013176"/>
            <a:ext cx="3048000" cy="1528762"/>
          </a:xfrm>
          <a:prstGeom prst="rect">
            <a:avLst/>
          </a:prstGeom>
          <a:noFill/>
          <a:ln w="9525">
            <a:noFill/>
            <a:miter lim="800000"/>
            <a:headEnd/>
            <a:tailEnd/>
          </a:ln>
        </p:spPr>
      </p:pic>
      <p:pic>
        <p:nvPicPr>
          <p:cNvPr id="28688" name="Picture 16"/>
          <p:cNvPicPr>
            <a:picLocks noChangeAspect="1" noChangeArrowheads="1"/>
          </p:cNvPicPr>
          <p:nvPr/>
        </p:nvPicPr>
        <p:blipFill>
          <a:blip r:embed="rId6" cstate="print"/>
          <a:srcRect/>
          <a:stretch>
            <a:fillRect/>
          </a:stretch>
        </p:blipFill>
        <p:spPr bwMode="auto">
          <a:xfrm>
            <a:off x="4727848" y="5157192"/>
            <a:ext cx="2679700" cy="1500187"/>
          </a:xfrm>
          <a:prstGeom prst="rect">
            <a:avLst/>
          </a:prstGeom>
          <a:noFill/>
          <a:ln w="9525">
            <a:noFill/>
            <a:miter lim="800000"/>
            <a:headEnd/>
            <a:tailEnd/>
          </a:ln>
        </p:spPr>
      </p:pic>
      <p:pic>
        <p:nvPicPr>
          <p:cNvPr id="28689" name="Picture 17"/>
          <p:cNvPicPr>
            <a:picLocks noChangeAspect="1" noChangeArrowheads="1"/>
          </p:cNvPicPr>
          <p:nvPr/>
        </p:nvPicPr>
        <p:blipFill>
          <a:blip r:embed="rId7" cstate="print"/>
          <a:srcRect/>
          <a:stretch>
            <a:fillRect/>
          </a:stretch>
        </p:blipFill>
        <p:spPr bwMode="auto">
          <a:xfrm>
            <a:off x="8832304" y="5013176"/>
            <a:ext cx="2679700" cy="1500187"/>
          </a:xfrm>
          <a:prstGeom prst="rect">
            <a:avLst/>
          </a:prstGeom>
          <a:noFill/>
          <a:ln w="9525">
            <a:noFill/>
            <a:miter lim="800000"/>
            <a:headEnd/>
            <a:tailEnd/>
          </a:ln>
        </p:spPr>
      </p:pic>
      <p:sp>
        <p:nvSpPr>
          <p:cNvPr id="23" name="object 2"/>
          <p:cNvSpPr>
            <a:spLocks/>
          </p:cNvSpPr>
          <p:nvPr/>
        </p:nvSpPr>
        <p:spPr bwMode="auto">
          <a:xfrm>
            <a:off x="0" y="3698"/>
            <a:ext cx="12192000" cy="833475"/>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pPr algn="ctr"/>
            <a:r>
              <a:rPr lang="ru-RU" sz="4800" b="1" dirty="0" smtClean="0">
                <a:solidFill>
                  <a:schemeClr val="bg1"/>
                </a:solidFill>
                <a:latin typeface="Arial" pitchFamily="34" charset="0"/>
                <a:cs typeface="Arial" pitchFamily="34" charset="0"/>
              </a:rPr>
              <a:t>СОВРЕМЕННАЯ ПРОМЫШЛЕННОСТЬ</a:t>
            </a:r>
            <a:endParaRPr lang="ru-RU" sz="4800" dirty="0">
              <a:solidFill>
                <a:schemeClr val="bg1"/>
              </a:solidFill>
            </a:endParaRPr>
          </a:p>
        </p:txBody>
      </p:sp>
      <p:sp>
        <p:nvSpPr>
          <p:cNvPr id="24" name="Стрелка вниз 23"/>
          <p:cNvSpPr/>
          <p:nvPr/>
        </p:nvSpPr>
        <p:spPr>
          <a:xfrm>
            <a:off x="1775520" y="908720"/>
            <a:ext cx="392111" cy="1074556"/>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a:p>
        </p:txBody>
      </p:sp>
      <p:sp>
        <p:nvSpPr>
          <p:cNvPr id="25" name="Rectangle 6"/>
          <p:cNvSpPr>
            <a:spLocks noChangeArrowheads="1"/>
          </p:cNvSpPr>
          <p:nvPr/>
        </p:nvSpPr>
        <p:spPr bwMode="auto">
          <a:xfrm>
            <a:off x="479376" y="1988840"/>
            <a:ext cx="2808312" cy="576064"/>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lvl="0" algn="ctr"/>
            <a:r>
              <a:rPr lang="ru-RU" sz="3200" b="1" dirty="0" smtClean="0">
                <a:latin typeface="Arial" pitchFamily="34" charset="0"/>
                <a:cs typeface="Arial" pitchFamily="34" charset="0"/>
              </a:rPr>
              <a:t> Газовая </a:t>
            </a:r>
          </a:p>
        </p:txBody>
      </p:sp>
      <p:sp>
        <p:nvSpPr>
          <p:cNvPr id="26" name="Стрелка вниз 25"/>
          <p:cNvSpPr/>
          <p:nvPr/>
        </p:nvSpPr>
        <p:spPr>
          <a:xfrm>
            <a:off x="5231904" y="980728"/>
            <a:ext cx="392111" cy="792088"/>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a:p>
        </p:txBody>
      </p:sp>
      <p:sp>
        <p:nvSpPr>
          <p:cNvPr id="28" name="Rectangle 6"/>
          <p:cNvSpPr>
            <a:spLocks noChangeArrowheads="1"/>
          </p:cNvSpPr>
          <p:nvPr/>
        </p:nvSpPr>
        <p:spPr bwMode="auto">
          <a:xfrm>
            <a:off x="3935760" y="1772816"/>
            <a:ext cx="2808312" cy="504056"/>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lvl="0" algn="ctr"/>
            <a:r>
              <a:rPr lang="ru-RU" sz="3200" b="1" dirty="0" smtClean="0">
                <a:latin typeface="Arial" pitchFamily="34" charset="0"/>
                <a:cs typeface="Arial" pitchFamily="34" charset="0"/>
              </a:rPr>
              <a:t> Нефтяная</a:t>
            </a:r>
          </a:p>
        </p:txBody>
      </p:sp>
      <p:sp>
        <p:nvSpPr>
          <p:cNvPr id="29" name="Стрелка вниз 28"/>
          <p:cNvSpPr/>
          <p:nvPr/>
        </p:nvSpPr>
        <p:spPr>
          <a:xfrm>
            <a:off x="8184232" y="908720"/>
            <a:ext cx="392111" cy="792088"/>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a:p>
        </p:txBody>
      </p:sp>
      <p:sp>
        <p:nvSpPr>
          <p:cNvPr id="30" name="Rectangle 6"/>
          <p:cNvSpPr>
            <a:spLocks noChangeArrowheads="1"/>
          </p:cNvSpPr>
          <p:nvPr/>
        </p:nvSpPr>
        <p:spPr bwMode="auto">
          <a:xfrm>
            <a:off x="7176120" y="1844824"/>
            <a:ext cx="2808312" cy="504056"/>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lvl="0" algn="ctr"/>
            <a:r>
              <a:rPr lang="ru-RU" sz="3200" b="1" dirty="0" smtClean="0">
                <a:latin typeface="Arial" pitchFamily="34" charset="0"/>
                <a:cs typeface="Arial" pitchFamily="34" charset="0"/>
              </a:rPr>
              <a:t> Химическая</a:t>
            </a:r>
          </a:p>
        </p:txBody>
      </p:sp>
      <p:sp>
        <p:nvSpPr>
          <p:cNvPr id="31" name="Стрелка вниз 30"/>
          <p:cNvSpPr/>
          <p:nvPr/>
        </p:nvSpPr>
        <p:spPr>
          <a:xfrm>
            <a:off x="3503712" y="1196752"/>
            <a:ext cx="392111" cy="2304256"/>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ru-RU"/>
          </a:p>
        </p:txBody>
      </p:sp>
      <p:sp>
        <p:nvSpPr>
          <p:cNvPr id="32" name="Rectangle 6"/>
          <p:cNvSpPr>
            <a:spLocks noChangeArrowheads="1"/>
          </p:cNvSpPr>
          <p:nvPr/>
        </p:nvSpPr>
        <p:spPr bwMode="auto">
          <a:xfrm>
            <a:off x="407368" y="4149080"/>
            <a:ext cx="3600400" cy="504056"/>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lvl="0" algn="ctr"/>
            <a:r>
              <a:rPr lang="ru-RU" sz="3200" b="1" dirty="0" smtClean="0">
                <a:latin typeface="Arial" pitchFamily="34" charset="0"/>
                <a:cs typeface="Arial" pitchFamily="34" charset="0"/>
              </a:rPr>
              <a:t> Машиностроение</a:t>
            </a:r>
          </a:p>
        </p:txBody>
      </p:sp>
      <p:sp>
        <p:nvSpPr>
          <p:cNvPr id="33" name="Стрелка вниз 32"/>
          <p:cNvSpPr/>
          <p:nvPr/>
        </p:nvSpPr>
        <p:spPr>
          <a:xfrm>
            <a:off x="6744072" y="1124744"/>
            <a:ext cx="392111" cy="2664296"/>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ru-RU"/>
          </a:p>
        </p:txBody>
      </p:sp>
      <p:sp>
        <p:nvSpPr>
          <p:cNvPr id="34" name="Rectangle 6"/>
          <p:cNvSpPr>
            <a:spLocks noChangeArrowheads="1"/>
          </p:cNvSpPr>
          <p:nvPr/>
        </p:nvSpPr>
        <p:spPr bwMode="auto">
          <a:xfrm>
            <a:off x="4439816" y="4077072"/>
            <a:ext cx="3456384" cy="864096"/>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lvl="0" algn="ctr"/>
            <a:r>
              <a:rPr lang="ru-RU" sz="3200" b="1" dirty="0" smtClean="0">
                <a:latin typeface="Arial" pitchFamily="34" charset="0"/>
                <a:cs typeface="Arial" pitchFamily="34" charset="0"/>
              </a:rPr>
              <a:t> Цветная</a:t>
            </a:r>
          </a:p>
          <a:p>
            <a:pPr lvl="0" algn="ctr"/>
            <a:r>
              <a:rPr lang="ru-RU" sz="3200" b="1" dirty="0" smtClean="0">
                <a:latin typeface="Arial" pitchFamily="34" charset="0"/>
                <a:cs typeface="Arial" pitchFamily="34" charset="0"/>
              </a:rPr>
              <a:t>металлургия</a:t>
            </a:r>
          </a:p>
        </p:txBody>
      </p:sp>
      <p:sp>
        <p:nvSpPr>
          <p:cNvPr id="35" name="Стрелка вниз 34"/>
          <p:cNvSpPr/>
          <p:nvPr/>
        </p:nvSpPr>
        <p:spPr>
          <a:xfrm>
            <a:off x="10488488" y="1196752"/>
            <a:ext cx="392111" cy="2664296"/>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ru-RU"/>
          </a:p>
        </p:txBody>
      </p:sp>
      <p:sp>
        <p:nvSpPr>
          <p:cNvPr id="36" name="Rectangle 6"/>
          <p:cNvSpPr>
            <a:spLocks noChangeArrowheads="1"/>
          </p:cNvSpPr>
          <p:nvPr/>
        </p:nvSpPr>
        <p:spPr bwMode="auto">
          <a:xfrm>
            <a:off x="8112224" y="4149080"/>
            <a:ext cx="3744416" cy="720080"/>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lvl="0" algn="ctr"/>
            <a:r>
              <a:rPr lang="ru-RU" sz="3200" b="1" dirty="0" smtClean="0">
                <a:latin typeface="Arial" pitchFamily="34" charset="0"/>
                <a:cs typeface="Arial" pitchFamily="34" charset="0"/>
              </a:rPr>
              <a:t>Электроэнергетика</a:t>
            </a:r>
          </a:p>
        </p:txBody>
      </p:sp>
    </p:spTree>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p:cTn id="14" dur="500" fill="hold"/>
                                        <p:tgtEl>
                                          <p:spTgt spid="25"/>
                                        </p:tgtEl>
                                        <p:attrNameLst>
                                          <p:attrName>ppt_w</p:attrName>
                                        </p:attrNameLst>
                                      </p:cBhvr>
                                      <p:tavLst>
                                        <p:tav tm="0">
                                          <p:val>
                                            <p:fltVal val="0"/>
                                          </p:val>
                                        </p:tav>
                                        <p:tav tm="100000">
                                          <p:val>
                                            <p:strVal val="#ppt_w"/>
                                          </p:val>
                                        </p:tav>
                                      </p:tavLst>
                                    </p:anim>
                                    <p:anim calcmode="lin" valueType="num">
                                      <p:cBhvr>
                                        <p:cTn id="15" dur="500" fill="hold"/>
                                        <p:tgtEl>
                                          <p:spTgt spid="25"/>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1000"/>
                                        <p:tgtEl>
                                          <p:spTgt spid="26"/>
                                        </p:tgtEl>
                                      </p:cBhvr>
                                    </p:animEffect>
                                    <p:anim calcmode="lin" valueType="num">
                                      <p:cBhvr>
                                        <p:cTn id="21" dur="1000" fill="hold"/>
                                        <p:tgtEl>
                                          <p:spTgt spid="26"/>
                                        </p:tgtEl>
                                        <p:attrNameLst>
                                          <p:attrName>ppt_x</p:attrName>
                                        </p:attrNameLst>
                                      </p:cBhvr>
                                      <p:tavLst>
                                        <p:tav tm="0">
                                          <p:val>
                                            <p:strVal val="#ppt_x"/>
                                          </p:val>
                                        </p:tav>
                                        <p:tav tm="100000">
                                          <p:val>
                                            <p:strVal val="#ppt_x"/>
                                          </p:val>
                                        </p:tav>
                                      </p:tavLst>
                                    </p:anim>
                                    <p:anim calcmode="lin" valueType="num">
                                      <p:cBhvr>
                                        <p:cTn id="2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7" presetClass="entr" presetSubtype="1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p:cTn id="27" dur="500" fill="hold"/>
                                        <p:tgtEl>
                                          <p:spTgt spid="28"/>
                                        </p:tgtEl>
                                        <p:attrNameLst>
                                          <p:attrName>ppt_w</p:attrName>
                                        </p:attrNameLst>
                                      </p:cBhvr>
                                      <p:tavLst>
                                        <p:tav tm="0">
                                          <p:val>
                                            <p:fltVal val="0"/>
                                          </p:val>
                                        </p:tav>
                                        <p:tav tm="100000">
                                          <p:val>
                                            <p:strVal val="#ppt_w"/>
                                          </p:val>
                                        </p:tav>
                                      </p:tavLst>
                                    </p:anim>
                                    <p:anim calcmode="lin" valueType="num">
                                      <p:cBhvr>
                                        <p:cTn id="28" dur="500" fill="hold"/>
                                        <p:tgtEl>
                                          <p:spTgt spid="28"/>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1000"/>
                                        <p:tgtEl>
                                          <p:spTgt spid="29"/>
                                        </p:tgtEl>
                                      </p:cBhvr>
                                    </p:animEffect>
                                    <p:anim calcmode="lin" valueType="num">
                                      <p:cBhvr>
                                        <p:cTn id="34" dur="1000" fill="hold"/>
                                        <p:tgtEl>
                                          <p:spTgt spid="29"/>
                                        </p:tgtEl>
                                        <p:attrNameLst>
                                          <p:attrName>ppt_x</p:attrName>
                                        </p:attrNameLst>
                                      </p:cBhvr>
                                      <p:tavLst>
                                        <p:tav tm="0">
                                          <p:val>
                                            <p:strVal val="#ppt_x"/>
                                          </p:val>
                                        </p:tav>
                                        <p:tav tm="100000">
                                          <p:val>
                                            <p:strVal val="#ppt_x"/>
                                          </p:val>
                                        </p:tav>
                                      </p:tavLst>
                                    </p:anim>
                                    <p:anim calcmode="lin" valueType="num">
                                      <p:cBhvr>
                                        <p:cTn id="3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7" presetClass="entr" presetSubtype="10"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anim calcmode="lin" valueType="num">
                                      <p:cBhvr>
                                        <p:cTn id="40" dur="500" fill="hold"/>
                                        <p:tgtEl>
                                          <p:spTgt spid="30"/>
                                        </p:tgtEl>
                                        <p:attrNameLst>
                                          <p:attrName>ppt_w</p:attrName>
                                        </p:attrNameLst>
                                      </p:cBhvr>
                                      <p:tavLst>
                                        <p:tav tm="0">
                                          <p:val>
                                            <p:fltVal val="0"/>
                                          </p:val>
                                        </p:tav>
                                        <p:tav tm="100000">
                                          <p:val>
                                            <p:strVal val="#ppt_w"/>
                                          </p:val>
                                        </p:tav>
                                      </p:tavLst>
                                    </p:anim>
                                    <p:anim calcmode="lin" valueType="num">
                                      <p:cBhvr>
                                        <p:cTn id="41" dur="500" fill="hold"/>
                                        <p:tgtEl>
                                          <p:spTgt spid="30"/>
                                        </p:tgtEl>
                                        <p:attrNameLst>
                                          <p:attrName>ppt_h</p:attrName>
                                        </p:attrNameLst>
                                      </p:cBhvr>
                                      <p:tavLst>
                                        <p:tav tm="0">
                                          <p:val>
                                            <p:strVal val="#ppt_h"/>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fade">
                                      <p:cBhvr>
                                        <p:cTn id="46" dur="1000"/>
                                        <p:tgtEl>
                                          <p:spTgt spid="31"/>
                                        </p:tgtEl>
                                      </p:cBhvr>
                                    </p:animEffect>
                                    <p:anim calcmode="lin" valueType="num">
                                      <p:cBhvr>
                                        <p:cTn id="47" dur="1000" fill="hold"/>
                                        <p:tgtEl>
                                          <p:spTgt spid="31"/>
                                        </p:tgtEl>
                                        <p:attrNameLst>
                                          <p:attrName>ppt_x</p:attrName>
                                        </p:attrNameLst>
                                      </p:cBhvr>
                                      <p:tavLst>
                                        <p:tav tm="0">
                                          <p:val>
                                            <p:strVal val="#ppt_x"/>
                                          </p:val>
                                        </p:tav>
                                        <p:tav tm="100000">
                                          <p:val>
                                            <p:strVal val="#ppt_x"/>
                                          </p:val>
                                        </p:tav>
                                      </p:tavLst>
                                    </p:anim>
                                    <p:anim calcmode="lin" valueType="num">
                                      <p:cBhvr>
                                        <p:cTn id="48"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7" presetClass="entr" presetSubtype="10" fill="hold" grpId="0" nodeType="clickEffect">
                                  <p:stCondLst>
                                    <p:cond delay="0"/>
                                  </p:stCondLst>
                                  <p:childTnLst>
                                    <p:set>
                                      <p:cBhvr>
                                        <p:cTn id="52" dur="1" fill="hold">
                                          <p:stCondLst>
                                            <p:cond delay="0"/>
                                          </p:stCondLst>
                                        </p:cTn>
                                        <p:tgtEl>
                                          <p:spTgt spid="32"/>
                                        </p:tgtEl>
                                        <p:attrNameLst>
                                          <p:attrName>style.visibility</p:attrName>
                                        </p:attrNameLst>
                                      </p:cBhvr>
                                      <p:to>
                                        <p:strVal val="visible"/>
                                      </p:to>
                                    </p:set>
                                    <p:anim calcmode="lin" valueType="num">
                                      <p:cBhvr>
                                        <p:cTn id="53" dur="500" fill="hold"/>
                                        <p:tgtEl>
                                          <p:spTgt spid="32"/>
                                        </p:tgtEl>
                                        <p:attrNameLst>
                                          <p:attrName>ppt_w</p:attrName>
                                        </p:attrNameLst>
                                      </p:cBhvr>
                                      <p:tavLst>
                                        <p:tav tm="0">
                                          <p:val>
                                            <p:fltVal val="0"/>
                                          </p:val>
                                        </p:tav>
                                        <p:tav tm="100000">
                                          <p:val>
                                            <p:strVal val="#ppt_w"/>
                                          </p:val>
                                        </p:tav>
                                      </p:tavLst>
                                    </p:anim>
                                    <p:anim calcmode="lin" valueType="num">
                                      <p:cBhvr>
                                        <p:cTn id="54" dur="500" fill="hold"/>
                                        <p:tgtEl>
                                          <p:spTgt spid="32"/>
                                        </p:tgtEl>
                                        <p:attrNameLst>
                                          <p:attrName>ppt_h</p:attrName>
                                        </p:attrNameLst>
                                      </p:cBhvr>
                                      <p:tavLst>
                                        <p:tav tm="0">
                                          <p:val>
                                            <p:strVal val="#ppt_h"/>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1000"/>
                                        <p:tgtEl>
                                          <p:spTgt spid="33"/>
                                        </p:tgtEl>
                                      </p:cBhvr>
                                    </p:animEffect>
                                    <p:anim calcmode="lin" valueType="num">
                                      <p:cBhvr>
                                        <p:cTn id="60" dur="1000" fill="hold"/>
                                        <p:tgtEl>
                                          <p:spTgt spid="33"/>
                                        </p:tgtEl>
                                        <p:attrNameLst>
                                          <p:attrName>ppt_x</p:attrName>
                                        </p:attrNameLst>
                                      </p:cBhvr>
                                      <p:tavLst>
                                        <p:tav tm="0">
                                          <p:val>
                                            <p:strVal val="#ppt_x"/>
                                          </p:val>
                                        </p:tav>
                                        <p:tav tm="100000">
                                          <p:val>
                                            <p:strVal val="#ppt_x"/>
                                          </p:val>
                                        </p:tav>
                                      </p:tavLst>
                                    </p:anim>
                                    <p:anim calcmode="lin" valueType="num">
                                      <p:cBhvr>
                                        <p:cTn id="61"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7" presetClass="entr" presetSubtype="10" fill="hold" grpId="0" nodeType="clickEffect">
                                  <p:stCondLst>
                                    <p:cond delay="0"/>
                                  </p:stCondLst>
                                  <p:childTnLst>
                                    <p:set>
                                      <p:cBhvr>
                                        <p:cTn id="65" dur="1" fill="hold">
                                          <p:stCondLst>
                                            <p:cond delay="0"/>
                                          </p:stCondLst>
                                        </p:cTn>
                                        <p:tgtEl>
                                          <p:spTgt spid="34"/>
                                        </p:tgtEl>
                                        <p:attrNameLst>
                                          <p:attrName>style.visibility</p:attrName>
                                        </p:attrNameLst>
                                      </p:cBhvr>
                                      <p:to>
                                        <p:strVal val="visible"/>
                                      </p:to>
                                    </p:set>
                                    <p:anim calcmode="lin" valueType="num">
                                      <p:cBhvr>
                                        <p:cTn id="66" dur="500" fill="hold"/>
                                        <p:tgtEl>
                                          <p:spTgt spid="34"/>
                                        </p:tgtEl>
                                        <p:attrNameLst>
                                          <p:attrName>ppt_w</p:attrName>
                                        </p:attrNameLst>
                                      </p:cBhvr>
                                      <p:tavLst>
                                        <p:tav tm="0">
                                          <p:val>
                                            <p:fltVal val="0"/>
                                          </p:val>
                                        </p:tav>
                                        <p:tav tm="100000">
                                          <p:val>
                                            <p:strVal val="#ppt_w"/>
                                          </p:val>
                                        </p:tav>
                                      </p:tavLst>
                                    </p:anim>
                                    <p:anim calcmode="lin" valueType="num">
                                      <p:cBhvr>
                                        <p:cTn id="67" dur="500" fill="hold"/>
                                        <p:tgtEl>
                                          <p:spTgt spid="34"/>
                                        </p:tgtEl>
                                        <p:attrNameLst>
                                          <p:attrName>ppt_h</p:attrName>
                                        </p:attrNameLst>
                                      </p:cBhvr>
                                      <p:tavLst>
                                        <p:tav tm="0">
                                          <p:val>
                                            <p:strVal val="#ppt_h"/>
                                          </p:val>
                                        </p:tav>
                                        <p:tav tm="100000">
                                          <p:val>
                                            <p:strVal val="#ppt_h"/>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fade">
                                      <p:cBhvr>
                                        <p:cTn id="72" dur="1000"/>
                                        <p:tgtEl>
                                          <p:spTgt spid="35"/>
                                        </p:tgtEl>
                                      </p:cBhvr>
                                    </p:animEffect>
                                    <p:anim calcmode="lin" valueType="num">
                                      <p:cBhvr>
                                        <p:cTn id="73" dur="1000" fill="hold"/>
                                        <p:tgtEl>
                                          <p:spTgt spid="35"/>
                                        </p:tgtEl>
                                        <p:attrNameLst>
                                          <p:attrName>ppt_x</p:attrName>
                                        </p:attrNameLst>
                                      </p:cBhvr>
                                      <p:tavLst>
                                        <p:tav tm="0">
                                          <p:val>
                                            <p:strVal val="#ppt_x"/>
                                          </p:val>
                                        </p:tav>
                                        <p:tav tm="100000">
                                          <p:val>
                                            <p:strVal val="#ppt_x"/>
                                          </p:val>
                                        </p:tav>
                                      </p:tavLst>
                                    </p:anim>
                                    <p:anim calcmode="lin" valueType="num">
                                      <p:cBhvr>
                                        <p:cTn id="7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7" presetClass="entr" presetSubtype="10" fill="hold" grpId="0" nodeType="clickEffect">
                                  <p:stCondLst>
                                    <p:cond delay="0"/>
                                  </p:stCondLst>
                                  <p:childTnLst>
                                    <p:set>
                                      <p:cBhvr>
                                        <p:cTn id="78" dur="1" fill="hold">
                                          <p:stCondLst>
                                            <p:cond delay="0"/>
                                          </p:stCondLst>
                                        </p:cTn>
                                        <p:tgtEl>
                                          <p:spTgt spid="36"/>
                                        </p:tgtEl>
                                        <p:attrNameLst>
                                          <p:attrName>style.visibility</p:attrName>
                                        </p:attrNameLst>
                                      </p:cBhvr>
                                      <p:to>
                                        <p:strVal val="visible"/>
                                      </p:to>
                                    </p:set>
                                    <p:anim calcmode="lin" valueType="num">
                                      <p:cBhvr>
                                        <p:cTn id="79" dur="500" fill="hold"/>
                                        <p:tgtEl>
                                          <p:spTgt spid="36"/>
                                        </p:tgtEl>
                                        <p:attrNameLst>
                                          <p:attrName>ppt_w</p:attrName>
                                        </p:attrNameLst>
                                      </p:cBhvr>
                                      <p:tavLst>
                                        <p:tav tm="0">
                                          <p:val>
                                            <p:fltVal val="0"/>
                                          </p:val>
                                        </p:tav>
                                        <p:tav tm="100000">
                                          <p:val>
                                            <p:strVal val="#ppt_w"/>
                                          </p:val>
                                        </p:tav>
                                      </p:tavLst>
                                    </p:anim>
                                    <p:anim calcmode="lin" valueType="num">
                                      <p:cBhvr>
                                        <p:cTn id="80" dur="500" fill="hold"/>
                                        <p:tgtEl>
                                          <p:spTgt spid="3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half" idx="1"/>
          </p:nvPr>
        </p:nvSpPr>
        <p:spPr>
          <a:xfrm>
            <a:off x="407368" y="1052737"/>
            <a:ext cx="11175032" cy="1584176"/>
          </a:xfrm>
        </p:spPr>
        <p:style>
          <a:lnRef idx="2">
            <a:schemeClr val="accent1"/>
          </a:lnRef>
          <a:fillRef idx="1">
            <a:schemeClr val="lt1"/>
          </a:fillRef>
          <a:effectRef idx="0">
            <a:schemeClr val="accent1"/>
          </a:effectRef>
          <a:fontRef idx="minor">
            <a:schemeClr val="dk1"/>
          </a:fontRef>
        </p:style>
        <p:txBody>
          <a:bodyPr/>
          <a:lstStyle/>
          <a:p>
            <a:pPr algn="ctr">
              <a:buNone/>
            </a:pPr>
            <a:r>
              <a:rPr lang="ru-RU" b="1" dirty="0" smtClean="0">
                <a:latin typeface="Arial" pitchFamily="34" charset="0"/>
                <a:cs typeface="Arial" pitchFamily="34" charset="0"/>
              </a:rPr>
              <a:t>Представьте себе,   что уменьшилось производство электроэнергии (тока). Что тогда будет? Разумеется, все промышленные предприятия остановятся.</a:t>
            </a:r>
          </a:p>
          <a:p>
            <a:pPr algn="ctr"/>
            <a:endParaRPr lang="ru-RU" dirty="0"/>
          </a:p>
        </p:txBody>
      </p:sp>
      <p:sp>
        <p:nvSpPr>
          <p:cNvPr id="6" name="object 2"/>
          <p:cNvSpPr>
            <a:spLocks/>
          </p:cNvSpPr>
          <p:nvPr/>
        </p:nvSpPr>
        <p:spPr bwMode="auto">
          <a:xfrm>
            <a:off x="0" y="3698"/>
            <a:ext cx="12192000" cy="833475"/>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pPr algn="ctr"/>
            <a:r>
              <a:rPr lang="ru-RU" sz="4800" b="1" dirty="0" smtClean="0">
                <a:solidFill>
                  <a:schemeClr val="bg1"/>
                </a:solidFill>
                <a:latin typeface="Arial" pitchFamily="34" charset="0"/>
                <a:cs typeface="Arial" pitchFamily="34" charset="0"/>
              </a:rPr>
              <a:t>СОВРЕМЕННАЯ ПРОМЫШЛЕННОСТЬ</a:t>
            </a:r>
            <a:endParaRPr lang="ru-RU" sz="4800" dirty="0">
              <a:solidFill>
                <a:schemeClr val="bg1"/>
              </a:solidFill>
            </a:endParaRPr>
          </a:p>
        </p:txBody>
      </p:sp>
      <p:pic>
        <p:nvPicPr>
          <p:cNvPr id="13316" name="Picture 4" descr="https://i.gifer.com/9Sme.gif"/>
          <p:cNvPicPr>
            <a:picLocks noChangeAspect="1" noChangeArrowheads="1" noCrop="1"/>
          </p:cNvPicPr>
          <p:nvPr/>
        </p:nvPicPr>
        <p:blipFill>
          <a:blip r:embed="rId2" cstate="print"/>
          <a:srcRect/>
          <a:stretch>
            <a:fillRect/>
          </a:stretch>
        </p:blipFill>
        <p:spPr bwMode="auto">
          <a:xfrm>
            <a:off x="9264352" y="2852936"/>
            <a:ext cx="2745044" cy="3659139"/>
          </a:xfrm>
          <a:prstGeom prst="rect">
            <a:avLst/>
          </a:prstGeom>
          <a:noFill/>
        </p:spPr>
      </p:pic>
      <p:pic>
        <p:nvPicPr>
          <p:cNvPr id="13318" name="Picture 6" descr="https://mir-s3-cdn-cf.behance.net/project_modules/1400_opt_1/45734661494515.5a708c60dd059.gif"/>
          <p:cNvPicPr>
            <a:picLocks noChangeAspect="1" noChangeArrowheads="1" noCrop="1"/>
          </p:cNvPicPr>
          <p:nvPr/>
        </p:nvPicPr>
        <p:blipFill>
          <a:blip r:embed="rId3" cstate="print"/>
          <a:srcRect/>
          <a:stretch>
            <a:fillRect/>
          </a:stretch>
        </p:blipFill>
        <p:spPr bwMode="auto">
          <a:xfrm>
            <a:off x="263352" y="2852936"/>
            <a:ext cx="8986813" cy="3744416"/>
          </a:xfrm>
          <a:prstGeom prst="rect">
            <a:avLst/>
          </a:prstGeom>
          <a:noFill/>
        </p:spPr>
      </p:pic>
    </p:spTree>
  </p:cSld>
  <p:clrMapOvr>
    <a:masterClrMapping/>
  </p:clrMapOvr>
  <p:transition spd="slow">
    <p:cover dir="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half" idx="1"/>
          </p:nvPr>
        </p:nvSpPr>
        <p:spPr>
          <a:xfrm>
            <a:off x="263352" y="1124744"/>
            <a:ext cx="5384800" cy="4525963"/>
          </a:xfrm>
        </p:spPr>
        <p:style>
          <a:lnRef idx="2">
            <a:schemeClr val="accent3"/>
          </a:lnRef>
          <a:fillRef idx="1">
            <a:schemeClr val="lt1"/>
          </a:fillRef>
          <a:effectRef idx="0">
            <a:schemeClr val="accent3"/>
          </a:effectRef>
          <a:fontRef idx="minor">
            <a:schemeClr val="dk1"/>
          </a:fontRef>
        </p:style>
        <p:txBody>
          <a:bodyPr/>
          <a:lstStyle/>
          <a:p>
            <a:pPr algn="ctr">
              <a:buNone/>
            </a:pPr>
            <a:r>
              <a:rPr lang="ru-RU" b="1" dirty="0" smtClean="0">
                <a:latin typeface="Arial" pitchFamily="34" charset="0"/>
                <a:cs typeface="Arial" pitchFamily="34" charset="0"/>
              </a:rPr>
              <a:t>Взять хотя бы машиностроительную промышленность. Возможно ли работать в сельском хозяйстве без современной сельскохозяйственной техники?</a:t>
            </a:r>
            <a:endParaRPr lang="ru-RU" b="1" dirty="0">
              <a:latin typeface="Arial" pitchFamily="34" charset="0"/>
              <a:cs typeface="Arial" pitchFamily="34" charset="0"/>
            </a:endParaRPr>
          </a:p>
        </p:txBody>
      </p:sp>
      <p:sp>
        <p:nvSpPr>
          <p:cNvPr id="6" name="object 2"/>
          <p:cNvSpPr>
            <a:spLocks/>
          </p:cNvSpPr>
          <p:nvPr/>
        </p:nvSpPr>
        <p:spPr bwMode="auto">
          <a:xfrm>
            <a:off x="0" y="3698"/>
            <a:ext cx="12192000" cy="833475"/>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pPr algn="ctr"/>
            <a:r>
              <a:rPr lang="ru-RU" sz="4800" b="1" dirty="0" smtClean="0">
                <a:solidFill>
                  <a:schemeClr val="bg1"/>
                </a:solidFill>
                <a:latin typeface="Arial" pitchFamily="34" charset="0"/>
                <a:cs typeface="Arial" pitchFamily="34" charset="0"/>
              </a:rPr>
              <a:t>СОВРЕМЕННАЯ ПРОМЫШЛЕННОСТЬ</a:t>
            </a:r>
            <a:endParaRPr lang="ru-RU" sz="4800" dirty="0">
              <a:solidFill>
                <a:schemeClr val="bg1"/>
              </a:solidFill>
            </a:endParaRPr>
          </a:p>
        </p:txBody>
      </p:sp>
      <p:pic>
        <p:nvPicPr>
          <p:cNvPr id="12290" name="Picture 2" descr="tualet-i-unitaz-animatsionnaya-kartinka-0016"/>
          <p:cNvPicPr>
            <a:picLocks noChangeAspect="1" noChangeArrowheads="1" noCrop="1"/>
          </p:cNvPicPr>
          <p:nvPr/>
        </p:nvPicPr>
        <p:blipFill>
          <a:blip r:embed="rId2" cstate="print"/>
          <a:srcRect/>
          <a:stretch>
            <a:fillRect/>
          </a:stretch>
        </p:blipFill>
        <p:spPr bwMode="auto">
          <a:xfrm>
            <a:off x="8760296" y="980728"/>
            <a:ext cx="2220838" cy="1924726"/>
          </a:xfrm>
          <a:prstGeom prst="rect">
            <a:avLst/>
          </a:prstGeom>
          <a:noFill/>
        </p:spPr>
      </p:pic>
      <p:pic>
        <p:nvPicPr>
          <p:cNvPr id="12292" name="Picture 4" descr="tualet-i-unitaz-animatsionnaya-kartinka-0015"/>
          <p:cNvPicPr>
            <a:picLocks noChangeAspect="1" noChangeArrowheads="1" noCrop="1"/>
          </p:cNvPicPr>
          <p:nvPr/>
        </p:nvPicPr>
        <p:blipFill>
          <a:blip r:embed="rId3" cstate="print"/>
          <a:srcRect/>
          <a:stretch>
            <a:fillRect/>
          </a:stretch>
        </p:blipFill>
        <p:spPr bwMode="auto">
          <a:xfrm>
            <a:off x="5879976" y="3789040"/>
            <a:ext cx="2160240" cy="1767831"/>
          </a:xfrm>
          <a:prstGeom prst="rect">
            <a:avLst/>
          </a:prstGeom>
          <a:noFill/>
        </p:spPr>
      </p:pic>
      <p:pic>
        <p:nvPicPr>
          <p:cNvPr id="12294" name="Picture 6" descr="tualet-i-unitaz-animatsionnaya-kartinka-0013"/>
          <p:cNvPicPr>
            <a:picLocks noChangeAspect="1" noChangeArrowheads="1" noCrop="1"/>
          </p:cNvPicPr>
          <p:nvPr/>
        </p:nvPicPr>
        <p:blipFill>
          <a:blip r:embed="rId4" cstate="print"/>
          <a:srcRect/>
          <a:stretch>
            <a:fillRect/>
          </a:stretch>
        </p:blipFill>
        <p:spPr bwMode="auto">
          <a:xfrm>
            <a:off x="5951984" y="1628800"/>
            <a:ext cx="2088232" cy="1312540"/>
          </a:xfrm>
          <a:prstGeom prst="rect">
            <a:avLst/>
          </a:prstGeom>
          <a:noFill/>
        </p:spPr>
      </p:pic>
      <p:pic>
        <p:nvPicPr>
          <p:cNvPr id="12296" name="Picture 8" descr="Культура — стоковое фото"/>
          <p:cNvPicPr>
            <a:picLocks noChangeAspect="1" noChangeArrowheads="1"/>
          </p:cNvPicPr>
          <p:nvPr/>
        </p:nvPicPr>
        <p:blipFill>
          <a:blip r:embed="rId5" cstate="print"/>
          <a:srcRect/>
          <a:stretch>
            <a:fillRect/>
          </a:stretch>
        </p:blipFill>
        <p:spPr bwMode="auto">
          <a:xfrm>
            <a:off x="8832304" y="4005064"/>
            <a:ext cx="2550291" cy="1872208"/>
          </a:xfrm>
          <a:prstGeom prst="rect">
            <a:avLst/>
          </a:prstGeom>
          <a:noFill/>
        </p:spPr>
      </p:pic>
    </p:spTree>
  </p:cSld>
  <p:clrMapOvr>
    <a:masterClrMapping/>
  </p:clrMapOvr>
  <p:transition spd="slow">
    <p:cover dir="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half" idx="1"/>
          </p:nvPr>
        </p:nvSpPr>
        <p:spPr>
          <a:xfrm>
            <a:off x="335360" y="980728"/>
            <a:ext cx="6768752" cy="5472608"/>
          </a:xfrm>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pPr algn="ctr">
              <a:buNone/>
            </a:pPr>
            <a:r>
              <a:rPr lang="ru-RU" b="1" dirty="0" smtClean="0">
                <a:latin typeface="Arial" pitchFamily="34" charset="0"/>
                <a:cs typeface="Arial" pitchFamily="34" charset="0"/>
              </a:rPr>
              <a:t>В Узбекистане производятся трактора, прицепы, пассажирские автобусы, грузовики и легковые автомобили, из всей этой продукции 36% идет на экспорт.   </a:t>
            </a:r>
          </a:p>
          <a:p>
            <a:pPr algn="ctr">
              <a:buNone/>
            </a:pPr>
            <a:r>
              <a:rPr lang="ru-RU" b="1" dirty="0" smtClean="0">
                <a:solidFill>
                  <a:srgbClr val="0070C0"/>
                </a:solidFill>
                <a:latin typeface="Arial" pitchFamily="34" charset="0"/>
                <a:cs typeface="Arial" pitchFamily="34" charset="0"/>
              </a:rPr>
              <a:t>Важно!</a:t>
            </a:r>
            <a:r>
              <a:rPr lang="ru-RU" b="1" dirty="0" smtClean="0">
                <a:latin typeface="Arial" pitchFamily="34" charset="0"/>
                <a:cs typeface="Arial" pitchFamily="34" charset="0"/>
              </a:rPr>
              <a:t> </a:t>
            </a:r>
          </a:p>
          <a:p>
            <a:pPr algn="ctr">
              <a:buNone/>
            </a:pPr>
            <a:r>
              <a:rPr lang="ru-RU" b="1" dirty="0" smtClean="0">
                <a:latin typeface="Arial" pitchFamily="34" charset="0"/>
                <a:cs typeface="Arial" pitchFamily="34" charset="0"/>
              </a:rPr>
              <a:t>Узбекские  конструктора создали такие прицепы, которые дают возможность транспортировать хлопок на далекие расстояния без дополнительной тары.</a:t>
            </a:r>
            <a:endParaRPr lang="ru-RU" b="1" dirty="0">
              <a:latin typeface="Arial" pitchFamily="34" charset="0"/>
              <a:cs typeface="Arial" pitchFamily="34" charset="0"/>
            </a:endParaRPr>
          </a:p>
        </p:txBody>
      </p:sp>
      <p:sp>
        <p:nvSpPr>
          <p:cNvPr id="6" name="object 2"/>
          <p:cNvSpPr>
            <a:spLocks/>
          </p:cNvSpPr>
          <p:nvPr/>
        </p:nvSpPr>
        <p:spPr bwMode="auto">
          <a:xfrm>
            <a:off x="0" y="3698"/>
            <a:ext cx="12192000" cy="833475"/>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pPr algn="ctr"/>
            <a:r>
              <a:rPr lang="ru-RU" sz="4800" b="1" dirty="0" smtClean="0">
                <a:solidFill>
                  <a:schemeClr val="bg1"/>
                </a:solidFill>
                <a:latin typeface="Arial" pitchFamily="34" charset="0"/>
                <a:cs typeface="Arial" pitchFamily="34" charset="0"/>
              </a:rPr>
              <a:t>СОВРЕМЕННАЯ ПРОМЫШЛЕННОСТЬ</a:t>
            </a:r>
            <a:endParaRPr lang="ru-RU" sz="4800" dirty="0">
              <a:solidFill>
                <a:schemeClr val="bg1"/>
              </a:solidFill>
            </a:endParaRPr>
          </a:p>
        </p:txBody>
      </p:sp>
      <p:pic>
        <p:nvPicPr>
          <p:cNvPr id="54274" name="Picture 2" descr="https://avatars.mds.yandex.net/get-zen_doc/936895/pub_5d6273eb04af1f00aeac207d_5d62746198fe7900ac174874/scale_1200"/>
          <p:cNvPicPr>
            <a:picLocks noChangeAspect="1" noChangeArrowheads="1"/>
          </p:cNvPicPr>
          <p:nvPr/>
        </p:nvPicPr>
        <p:blipFill>
          <a:blip r:embed="rId2" cstate="print"/>
          <a:srcRect/>
          <a:stretch>
            <a:fillRect/>
          </a:stretch>
        </p:blipFill>
        <p:spPr bwMode="auto">
          <a:xfrm>
            <a:off x="7392144" y="1052736"/>
            <a:ext cx="4057747" cy="2376264"/>
          </a:xfrm>
          <a:prstGeom prst="rect">
            <a:avLst/>
          </a:prstGeom>
          <a:noFill/>
        </p:spPr>
      </p:pic>
      <p:pic>
        <p:nvPicPr>
          <p:cNvPr id="54276" name="Picture 4" descr="https://lh6.googleusercontent.com/proxy/4LwmqFx5n8XfjkxchM91U2mRkN2Alm0pegADbAoOZ7hc_UvtFD6m22XGTFzP2Onp8pEM_OSX5tgPgcqG1dzyS4wRObg6=w1200-h630-p-k-no-nu"/>
          <p:cNvPicPr>
            <a:picLocks noChangeAspect="1" noChangeArrowheads="1"/>
          </p:cNvPicPr>
          <p:nvPr/>
        </p:nvPicPr>
        <p:blipFill>
          <a:blip r:embed="rId3" cstate="print"/>
          <a:srcRect/>
          <a:stretch>
            <a:fillRect/>
          </a:stretch>
        </p:blipFill>
        <p:spPr bwMode="auto">
          <a:xfrm>
            <a:off x="7392144" y="3717032"/>
            <a:ext cx="4096455" cy="2520280"/>
          </a:xfrm>
          <a:prstGeom prst="rect">
            <a:avLst/>
          </a:prstGeom>
          <a:noFill/>
        </p:spPr>
      </p:pic>
    </p:spTree>
  </p:cSld>
  <p:clrMapOvr>
    <a:masterClrMapping/>
  </p:clrMapOvr>
  <p:transition spd="slow">
    <p:cover dir="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
          </p:nvPr>
        </p:nvSpPr>
        <p:spPr>
          <a:xfrm>
            <a:off x="191344" y="980729"/>
            <a:ext cx="11521280" cy="2592288"/>
          </a:xfrm>
        </p:spPr>
        <p:style>
          <a:lnRef idx="2">
            <a:schemeClr val="accent1"/>
          </a:lnRef>
          <a:fillRef idx="1">
            <a:schemeClr val="lt1"/>
          </a:fillRef>
          <a:effectRef idx="0">
            <a:schemeClr val="accent1"/>
          </a:effectRef>
          <a:fontRef idx="minor">
            <a:schemeClr val="dk1"/>
          </a:fontRef>
        </p:style>
        <p:txBody>
          <a:bodyPr>
            <a:normAutofit fontScale="92500"/>
          </a:bodyPr>
          <a:lstStyle/>
          <a:p>
            <a:pPr algn="ctr">
              <a:buNone/>
            </a:pPr>
            <a:r>
              <a:rPr lang="ru-RU" dirty="0" smtClean="0"/>
              <a:t>  </a:t>
            </a:r>
            <a:r>
              <a:rPr lang="ru-RU" b="1" dirty="0" smtClean="0">
                <a:latin typeface="Arial" pitchFamily="34" charset="0"/>
                <a:cs typeface="Arial" pitchFamily="34" charset="0"/>
              </a:rPr>
              <a:t>Разве мог Узбекистан без машиностроительной промышленности превратиться в страну, производящую современные легковые автомобили? Вы сами свидетели того, какие прекрасные легковые машины - одна лучше другой, производятся в нашей стране.</a:t>
            </a:r>
            <a:endParaRPr lang="ru-RU" b="1" dirty="0">
              <a:latin typeface="Arial" pitchFamily="34" charset="0"/>
              <a:cs typeface="Arial" pitchFamily="34" charset="0"/>
            </a:endParaRPr>
          </a:p>
        </p:txBody>
      </p:sp>
      <p:pic>
        <p:nvPicPr>
          <p:cNvPr id="4" name="Picture 2"/>
          <p:cNvPicPr>
            <a:picLocks noChangeAspect="1" noChangeArrowheads="1"/>
          </p:cNvPicPr>
          <p:nvPr/>
        </p:nvPicPr>
        <p:blipFill>
          <a:blip r:embed="rId2" cstate="print"/>
          <a:srcRect r="1476" b="1968"/>
          <a:stretch>
            <a:fillRect/>
          </a:stretch>
        </p:blipFill>
        <p:spPr bwMode="auto">
          <a:xfrm>
            <a:off x="335360" y="3789040"/>
            <a:ext cx="3535032" cy="2520280"/>
          </a:xfrm>
          <a:prstGeom prst="rect">
            <a:avLst/>
          </a:prstGeom>
          <a:noFill/>
          <a:ln w="9525">
            <a:noFill/>
            <a:miter lim="800000"/>
            <a:headEnd/>
            <a:tailEnd/>
          </a:ln>
        </p:spPr>
      </p:pic>
      <p:pic>
        <p:nvPicPr>
          <p:cNvPr id="5" name="Picture 7"/>
          <p:cNvPicPr>
            <a:picLocks noChangeAspect="1" noChangeArrowheads="1"/>
          </p:cNvPicPr>
          <p:nvPr/>
        </p:nvPicPr>
        <p:blipFill>
          <a:blip r:embed="rId3" cstate="print"/>
          <a:srcRect/>
          <a:stretch>
            <a:fillRect/>
          </a:stretch>
        </p:blipFill>
        <p:spPr bwMode="auto">
          <a:xfrm>
            <a:off x="7968208" y="3861048"/>
            <a:ext cx="3612653" cy="2463846"/>
          </a:xfrm>
          <a:prstGeom prst="rect">
            <a:avLst/>
          </a:prstGeom>
          <a:noFill/>
          <a:ln w="9525">
            <a:noFill/>
            <a:miter lim="800000"/>
            <a:headEnd/>
            <a:tailEnd/>
          </a:ln>
        </p:spPr>
      </p:pic>
      <p:sp>
        <p:nvSpPr>
          <p:cNvPr id="6" name="object 2"/>
          <p:cNvSpPr>
            <a:spLocks/>
          </p:cNvSpPr>
          <p:nvPr/>
        </p:nvSpPr>
        <p:spPr bwMode="auto">
          <a:xfrm>
            <a:off x="0" y="3698"/>
            <a:ext cx="12192000" cy="833475"/>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pPr algn="ctr"/>
            <a:r>
              <a:rPr lang="ru-RU" sz="4800" b="1" dirty="0" smtClean="0">
                <a:solidFill>
                  <a:schemeClr val="bg1"/>
                </a:solidFill>
                <a:latin typeface="Arial" pitchFamily="34" charset="0"/>
                <a:cs typeface="Arial" pitchFamily="34" charset="0"/>
              </a:rPr>
              <a:t>СОВРЕМЕННАЯ ПРОМЫШЛЕННОСТЬ</a:t>
            </a:r>
            <a:endParaRPr lang="ru-RU" sz="4800" dirty="0">
              <a:solidFill>
                <a:schemeClr val="bg1"/>
              </a:solidFill>
            </a:endParaRPr>
          </a:p>
        </p:txBody>
      </p:sp>
      <p:pic>
        <p:nvPicPr>
          <p:cNvPr id="11266" name="Picture 2" descr="Колесо споривного автомобиля"/>
          <p:cNvPicPr>
            <a:picLocks noChangeAspect="1" noChangeArrowheads="1" noCrop="1"/>
          </p:cNvPicPr>
          <p:nvPr/>
        </p:nvPicPr>
        <p:blipFill>
          <a:blip r:embed="rId4" cstate="print"/>
          <a:srcRect/>
          <a:stretch>
            <a:fillRect/>
          </a:stretch>
        </p:blipFill>
        <p:spPr bwMode="auto">
          <a:xfrm>
            <a:off x="4151784" y="3789040"/>
            <a:ext cx="3394348" cy="2634015"/>
          </a:xfrm>
          <a:prstGeom prst="rect">
            <a:avLst/>
          </a:prstGeom>
          <a:noFill/>
        </p:spPr>
      </p:pic>
    </p:spTree>
  </p:cSld>
  <p:clrMapOvr>
    <a:masterClrMapping/>
  </p:clrMapOvr>
  <p:transition spd="slow">
    <p:cover dir="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63352" y="980728"/>
            <a:ext cx="11521280" cy="2592288"/>
          </a:xfrm>
        </p:spPr>
        <p:style>
          <a:lnRef idx="2">
            <a:schemeClr val="accent1"/>
          </a:lnRef>
          <a:fillRef idx="1">
            <a:schemeClr val="lt1"/>
          </a:fillRef>
          <a:effectRef idx="0">
            <a:schemeClr val="accent1"/>
          </a:effectRef>
          <a:fontRef idx="minor">
            <a:schemeClr val="dk1"/>
          </a:fontRef>
        </p:style>
        <p:txBody>
          <a:bodyPr>
            <a:normAutofit/>
          </a:bodyPr>
          <a:lstStyle/>
          <a:p>
            <a:pPr algn="ctr">
              <a:buNone/>
            </a:pPr>
            <a:r>
              <a:rPr lang="ru-RU" b="1" dirty="0" smtClean="0">
                <a:latin typeface="Arial" pitchFamily="34" charset="0"/>
                <a:cs typeface="Arial" pitchFamily="34" charset="0"/>
              </a:rPr>
              <a:t>В 1996 году в городе </a:t>
            </a:r>
            <a:r>
              <a:rPr lang="ru-RU" b="1" dirty="0" err="1" smtClean="0">
                <a:latin typeface="Arial" pitchFamily="34" charset="0"/>
                <a:cs typeface="Arial" pitchFamily="34" charset="0"/>
              </a:rPr>
              <a:t>Асака</a:t>
            </a:r>
            <a:r>
              <a:rPr lang="ru-RU" b="1" dirty="0" smtClean="0">
                <a:latin typeface="Arial" pitchFamily="34" charset="0"/>
                <a:cs typeface="Arial" pitchFamily="34" charset="0"/>
              </a:rPr>
              <a:t> Андижанской области вступил в строй первый, на территории Центральной Азии, автомобильный завод. Начиная с этого года были запущены в производство автомобили нескольких марок: </a:t>
            </a:r>
          </a:p>
        </p:txBody>
      </p:sp>
      <p:sp>
        <p:nvSpPr>
          <p:cNvPr id="4" name="object 2"/>
          <p:cNvSpPr>
            <a:spLocks/>
          </p:cNvSpPr>
          <p:nvPr/>
        </p:nvSpPr>
        <p:spPr bwMode="auto">
          <a:xfrm>
            <a:off x="0" y="3698"/>
            <a:ext cx="12192000" cy="833475"/>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pPr algn="ctr"/>
            <a:r>
              <a:rPr lang="ru-RU" sz="4800" b="1" dirty="0" smtClean="0">
                <a:solidFill>
                  <a:schemeClr val="bg1"/>
                </a:solidFill>
                <a:latin typeface="Arial" pitchFamily="34" charset="0"/>
                <a:cs typeface="Arial" pitchFamily="34" charset="0"/>
              </a:rPr>
              <a:t>СОВРЕМЕННАЯ ПРОМЫШЛЕННОСТЬ</a:t>
            </a:r>
            <a:endParaRPr lang="ru-RU" sz="4800" dirty="0">
              <a:solidFill>
                <a:schemeClr val="bg1"/>
              </a:solidFill>
            </a:endParaRPr>
          </a:p>
        </p:txBody>
      </p:sp>
      <p:sp>
        <p:nvSpPr>
          <p:cNvPr id="11" name="Rectangle 6"/>
          <p:cNvSpPr>
            <a:spLocks noChangeArrowheads="1"/>
          </p:cNvSpPr>
          <p:nvPr/>
        </p:nvSpPr>
        <p:spPr bwMode="auto">
          <a:xfrm>
            <a:off x="335360" y="3861048"/>
            <a:ext cx="7920880" cy="576064"/>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r>
              <a:rPr lang="ru-RU" sz="3200" b="1" dirty="0" smtClean="0">
                <a:latin typeface="Arial" pitchFamily="34" charset="0"/>
                <a:cs typeface="Arial" pitchFamily="34" charset="0"/>
              </a:rPr>
              <a:t> </a:t>
            </a:r>
            <a:r>
              <a:rPr lang="ru-RU" sz="3200" b="1" dirty="0" smtClean="0">
                <a:solidFill>
                  <a:prstClr val="black"/>
                </a:solidFill>
                <a:latin typeface="Arial" pitchFamily="34" charset="0"/>
                <a:cs typeface="Arial" pitchFamily="34" charset="0"/>
              </a:rPr>
              <a:t>1996 год – «</a:t>
            </a:r>
            <a:r>
              <a:rPr lang="ru-RU" sz="3200" b="1" dirty="0" err="1" smtClean="0">
                <a:solidFill>
                  <a:prstClr val="black"/>
                </a:solidFill>
                <a:latin typeface="Arial" pitchFamily="34" charset="0"/>
                <a:cs typeface="Arial" pitchFamily="34" charset="0"/>
              </a:rPr>
              <a:t>Дамас</a:t>
            </a:r>
            <a:r>
              <a:rPr lang="ru-RU" sz="3200" b="1" dirty="0" smtClean="0">
                <a:solidFill>
                  <a:prstClr val="black"/>
                </a:solidFill>
                <a:latin typeface="Arial" pitchFamily="34" charset="0"/>
                <a:cs typeface="Arial" pitchFamily="34" charset="0"/>
              </a:rPr>
              <a:t>», «</a:t>
            </a:r>
            <a:r>
              <a:rPr lang="ru-RU" sz="3200" b="1" dirty="0" err="1" smtClean="0">
                <a:solidFill>
                  <a:prstClr val="black"/>
                </a:solidFill>
                <a:latin typeface="Arial" pitchFamily="34" charset="0"/>
                <a:cs typeface="Arial" pitchFamily="34" charset="0"/>
              </a:rPr>
              <a:t>Тико</a:t>
            </a:r>
            <a:r>
              <a:rPr lang="ru-RU" sz="3200" b="1" dirty="0" smtClean="0">
                <a:solidFill>
                  <a:prstClr val="black"/>
                </a:solidFill>
                <a:latin typeface="Arial" pitchFamily="34" charset="0"/>
                <a:cs typeface="Arial" pitchFamily="34" charset="0"/>
              </a:rPr>
              <a:t>», «</a:t>
            </a:r>
            <a:r>
              <a:rPr lang="ru-RU" sz="3200" b="1" dirty="0" err="1" smtClean="0">
                <a:solidFill>
                  <a:prstClr val="black"/>
                </a:solidFill>
                <a:latin typeface="Arial" pitchFamily="34" charset="0"/>
                <a:cs typeface="Arial" pitchFamily="34" charset="0"/>
              </a:rPr>
              <a:t>Нексия</a:t>
            </a:r>
            <a:r>
              <a:rPr lang="ru-RU" sz="3200" b="1" dirty="0" smtClean="0">
                <a:solidFill>
                  <a:prstClr val="black"/>
                </a:solidFill>
                <a:latin typeface="Arial" pitchFamily="34" charset="0"/>
                <a:cs typeface="Arial" pitchFamily="34" charset="0"/>
              </a:rPr>
              <a:t>»;</a:t>
            </a:r>
            <a:endParaRPr lang="ru-RU" sz="3200" dirty="0">
              <a:latin typeface="Arial" pitchFamily="34" charset="0"/>
              <a:cs typeface="Arial" pitchFamily="34" charset="0"/>
            </a:endParaRPr>
          </a:p>
        </p:txBody>
      </p:sp>
      <p:sp>
        <p:nvSpPr>
          <p:cNvPr id="12" name="Rectangle 6"/>
          <p:cNvSpPr>
            <a:spLocks noChangeArrowheads="1"/>
          </p:cNvSpPr>
          <p:nvPr/>
        </p:nvSpPr>
        <p:spPr bwMode="auto">
          <a:xfrm>
            <a:off x="335360" y="4725144"/>
            <a:ext cx="4176464" cy="576064"/>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r>
              <a:rPr lang="ru-RU" sz="3200" b="1" dirty="0" smtClean="0">
                <a:latin typeface="Arial" pitchFamily="34" charset="0"/>
                <a:cs typeface="Arial" pitchFamily="34" charset="0"/>
              </a:rPr>
              <a:t> </a:t>
            </a:r>
          </a:p>
          <a:p>
            <a:r>
              <a:rPr lang="ru-RU" sz="3200" b="1" dirty="0" smtClean="0">
                <a:solidFill>
                  <a:prstClr val="black"/>
                </a:solidFill>
                <a:latin typeface="Arial" pitchFamily="34" charset="0"/>
                <a:cs typeface="Arial" pitchFamily="34" charset="0"/>
              </a:rPr>
              <a:t>2001 год – «</a:t>
            </a:r>
            <a:r>
              <a:rPr lang="ru-RU" sz="3200" b="1" dirty="0" err="1" smtClean="0">
                <a:solidFill>
                  <a:prstClr val="black"/>
                </a:solidFill>
                <a:latin typeface="Arial" pitchFamily="34" charset="0"/>
                <a:cs typeface="Arial" pitchFamily="34" charset="0"/>
              </a:rPr>
              <a:t>Матиз</a:t>
            </a:r>
            <a:r>
              <a:rPr lang="ru-RU" sz="3200" b="1" dirty="0" smtClean="0">
                <a:solidFill>
                  <a:prstClr val="black"/>
                </a:solidFill>
                <a:latin typeface="Arial" pitchFamily="34" charset="0"/>
                <a:cs typeface="Arial" pitchFamily="34" charset="0"/>
              </a:rPr>
              <a:t>»;</a:t>
            </a:r>
            <a:endParaRPr lang="ru-RU" sz="3200" dirty="0" smtClean="0">
              <a:latin typeface="Arial" pitchFamily="34" charset="0"/>
              <a:cs typeface="Arial" pitchFamily="34" charset="0"/>
            </a:endParaRPr>
          </a:p>
          <a:p>
            <a:endParaRPr lang="ru-RU" sz="3200" dirty="0">
              <a:latin typeface="Arial" pitchFamily="34" charset="0"/>
              <a:cs typeface="Arial" pitchFamily="34" charset="0"/>
            </a:endParaRPr>
          </a:p>
        </p:txBody>
      </p:sp>
      <p:sp>
        <p:nvSpPr>
          <p:cNvPr id="13" name="Rectangle 6"/>
          <p:cNvSpPr>
            <a:spLocks noChangeArrowheads="1"/>
          </p:cNvSpPr>
          <p:nvPr/>
        </p:nvSpPr>
        <p:spPr bwMode="auto">
          <a:xfrm>
            <a:off x="191344" y="5661248"/>
            <a:ext cx="5904656" cy="576064"/>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none" anchor="ctr"/>
          <a:lstStyle/>
          <a:p>
            <a:r>
              <a:rPr lang="ru-RU" sz="3200" b="1" dirty="0" smtClean="0">
                <a:latin typeface="Arial" pitchFamily="34" charset="0"/>
                <a:cs typeface="Arial" pitchFamily="34" charset="0"/>
              </a:rPr>
              <a:t> </a:t>
            </a:r>
          </a:p>
          <a:p>
            <a:r>
              <a:rPr lang="ru-RU" sz="3200" b="1" dirty="0" smtClean="0">
                <a:solidFill>
                  <a:prstClr val="black"/>
                </a:solidFill>
                <a:latin typeface="Arial" pitchFamily="34" charset="0"/>
                <a:cs typeface="Arial" pitchFamily="34" charset="0"/>
              </a:rPr>
              <a:t>2003 год – </a:t>
            </a:r>
            <a:r>
              <a:rPr lang="en-US" sz="3200" b="1" dirty="0" smtClean="0">
                <a:solidFill>
                  <a:prstClr val="black"/>
                </a:solidFill>
                <a:latin typeface="Arial" pitchFamily="34" charset="0"/>
                <a:cs typeface="Arial" pitchFamily="34" charset="0"/>
              </a:rPr>
              <a:t>Chevrolet </a:t>
            </a:r>
            <a:r>
              <a:rPr lang="en-US" sz="3200" b="1" dirty="0" err="1" smtClean="0">
                <a:solidFill>
                  <a:prstClr val="black"/>
                </a:solidFill>
                <a:latin typeface="Arial" pitchFamily="34" charset="0"/>
                <a:cs typeface="Arial" pitchFamily="34" charset="0"/>
              </a:rPr>
              <a:t>Lasetty</a:t>
            </a:r>
            <a:r>
              <a:rPr lang="en-US" sz="3200" b="1" dirty="0" smtClean="0">
                <a:solidFill>
                  <a:prstClr val="black"/>
                </a:solidFill>
                <a:latin typeface="Arial" pitchFamily="34" charset="0"/>
                <a:cs typeface="Arial" pitchFamily="34" charset="0"/>
              </a:rPr>
              <a:t>;</a:t>
            </a:r>
            <a:endParaRPr lang="ru-RU" sz="3200" dirty="0" smtClean="0">
              <a:latin typeface="Arial" pitchFamily="34" charset="0"/>
              <a:cs typeface="Arial" pitchFamily="34" charset="0"/>
            </a:endParaRPr>
          </a:p>
          <a:p>
            <a:endParaRPr lang="ru-RU" sz="3200" dirty="0">
              <a:latin typeface="Arial" pitchFamily="34" charset="0"/>
              <a:cs typeface="Arial" pitchFamily="34" charset="0"/>
            </a:endParaRPr>
          </a:p>
        </p:txBody>
      </p:sp>
      <p:sp>
        <p:nvSpPr>
          <p:cNvPr id="14" name="Rectangle 6"/>
          <p:cNvSpPr>
            <a:spLocks noChangeArrowheads="1"/>
          </p:cNvSpPr>
          <p:nvPr/>
        </p:nvSpPr>
        <p:spPr bwMode="auto">
          <a:xfrm>
            <a:off x="5663952" y="4725144"/>
            <a:ext cx="5472608" cy="576064"/>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r>
              <a:rPr lang="ru-RU" sz="3200" b="1" dirty="0" smtClean="0">
                <a:latin typeface="Arial" pitchFamily="34" charset="0"/>
                <a:cs typeface="Arial" pitchFamily="34" charset="0"/>
              </a:rPr>
              <a:t> </a:t>
            </a:r>
          </a:p>
          <a:p>
            <a:r>
              <a:rPr lang="en-US" sz="3200" b="1" dirty="0" smtClean="0">
                <a:solidFill>
                  <a:prstClr val="black"/>
                </a:solidFill>
                <a:latin typeface="Arial" pitchFamily="34" charset="0"/>
                <a:cs typeface="Arial" pitchFamily="34" charset="0"/>
              </a:rPr>
              <a:t>2010 </a:t>
            </a:r>
            <a:r>
              <a:rPr lang="ru-RU" sz="3200" b="1" dirty="0" smtClean="0">
                <a:solidFill>
                  <a:prstClr val="black"/>
                </a:solidFill>
                <a:latin typeface="Arial" pitchFamily="34" charset="0"/>
                <a:cs typeface="Arial" pitchFamily="34" charset="0"/>
              </a:rPr>
              <a:t>год – </a:t>
            </a:r>
            <a:r>
              <a:rPr lang="en-US" sz="3200" b="1" dirty="0" smtClean="0">
                <a:solidFill>
                  <a:prstClr val="black"/>
                </a:solidFill>
                <a:latin typeface="Arial" pitchFamily="34" charset="0"/>
                <a:cs typeface="Arial" pitchFamily="34" charset="0"/>
              </a:rPr>
              <a:t>Chevrolet Spark</a:t>
            </a:r>
            <a:r>
              <a:rPr lang="ru-RU" sz="3200" b="1" dirty="0" smtClean="0">
                <a:solidFill>
                  <a:prstClr val="black"/>
                </a:solidFill>
                <a:latin typeface="Arial" pitchFamily="34" charset="0"/>
                <a:cs typeface="Arial" pitchFamily="34" charset="0"/>
              </a:rPr>
              <a:t>;</a:t>
            </a:r>
            <a:endParaRPr lang="ru-RU" sz="3200" dirty="0" smtClean="0">
              <a:latin typeface="Arial" pitchFamily="34" charset="0"/>
              <a:cs typeface="Arial" pitchFamily="34" charset="0"/>
            </a:endParaRPr>
          </a:p>
          <a:p>
            <a:endParaRPr lang="ru-RU" sz="3200" dirty="0">
              <a:latin typeface="Arial" pitchFamily="34" charset="0"/>
              <a:cs typeface="Arial" pitchFamily="34" charset="0"/>
            </a:endParaRPr>
          </a:p>
        </p:txBody>
      </p:sp>
      <p:sp>
        <p:nvSpPr>
          <p:cNvPr id="15" name="Rectangle 6"/>
          <p:cNvSpPr>
            <a:spLocks noChangeArrowheads="1"/>
          </p:cNvSpPr>
          <p:nvPr/>
        </p:nvSpPr>
        <p:spPr bwMode="auto">
          <a:xfrm>
            <a:off x="6312024" y="6021288"/>
            <a:ext cx="5616624" cy="576064"/>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wrap="none" anchor="ctr"/>
          <a:lstStyle/>
          <a:p>
            <a:r>
              <a:rPr lang="ru-RU" sz="3200" b="1" dirty="0" smtClean="0">
                <a:latin typeface="Arial" pitchFamily="34" charset="0"/>
                <a:cs typeface="Arial" pitchFamily="34" charset="0"/>
              </a:rPr>
              <a:t> </a:t>
            </a:r>
          </a:p>
          <a:p>
            <a:r>
              <a:rPr lang="en-US" sz="3200" b="1" dirty="0" smtClean="0">
                <a:solidFill>
                  <a:prstClr val="black"/>
                </a:solidFill>
                <a:latin typeface="Arial" pitchFamily="34" charset="0"/>
                <a:cs typeface="Arial" pitchFamily="34" charset="0"/>
              </a:rPr>
              <a:t>2012 </a:t>
            </a:r>
            <a:r>
              <a:rPr lang="ru-RU" sz="3200" b="1" dirty="0" smtClean="0">
                <a:solidFill>
                  <a:prstClr val="black"/>
                </a:solidFill>
                <a:latin typeface="Arial" pitchFamily="34" charset="0"/>
                <a:cs typeface="Arial" pitchFamily="34" charset="0"/>
              </a:rPr>
              <a:t>год – </a:t>
            </a:r>
            <a:r>
              <a:rPr lang="en-US" sz="3200" b="1" dirty="0" smtClean="0">
                <a:solidFill>
                  <a:prstClr val="black"/>
                </a:solidFill>
                <a:latin typeface="Arial" pitchFamily="34" charset="0"/>
                <a:cs typeface="Arial" pitchFamily="34" charset="0"/>
              </a:rPr>
              <a:t>Chevrolet Malibu;</a:t>
            </a:r>
            <a:endParaRPr lang="ru-RU" sz="3200" dirty="0" smtClean="0">
              <a:latin typeface="Arial" pitchFamily="34" charset="0"/>
              <a:cs typeface="Arial" pitchFamily="34" charset="0"/>
            </a:endParaRPr>
          </a:p>
          <a:p>
            <a:endParaRPr lang="ru-RU" sz="3200" dirty="0">
              <a:latin typeface="Arial" pitchFamily="34" charset="0"/>
              <a:cs typeface="Arial" pitchFamily="34" charset="0"/>
            </a:endParaRPr>
          </a:p>
        </p:txBody>
      </p:sp>
      <p:pic>
        <p:nvPicPr>
          <p:cNvPr id="47106" name="Picture 2" descr="                                 Узбекский автомобиль. Картинка из открытых источников."/>
          <p:cNvPicPr>
            <a:picLocks noChangeAspect="1" noChangeArrowheads="1"/>
          </p:cNvPicPr>
          <p:nvPr/>
        </p:nvPicPr>
        <p:blipFill>
          <a:blip r:embed="rId2" cstate="print"/>
          <a:srcRect/>
          <a:stretch>
            <a:fillRect/>
          </a:stretch>
        </p:blipFill>
        <p:spPr bwMode="auto">
          <a:xfrm>
            <a:off x="9264352" y="3717032"/>
            <a:ext cx="1354951" cy="869487"/>
          </a:xfrm>
          <a:prstGeom prst="rect">
            <a:avLst/>
          </a:prstGeom>
          <a:noFill/>
        </p:spPr>
      </p:pic>
    </p:spTree>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
          </p:nvPr>
        </p:nvSpPr>
        <p:spPr>
          <a:xfrm>
            <a:off x="407368" y="1052737"/>
            <a:ext cx="11593288" cy="1944215"/>
          </a:xfrm>
        </p:spPr>
        <p:style>
          <a:lnRef idx="2">
            <a:schemeClr val="dk1"/>
          </a:lnRef>
          <a:fillRef idx="1">
            <a:schemeClr val="lt1"/>
          </a:fillRef>
          <a:effectRef idx="0">
            <a:schemeClr val="dk1"/>
          </a:effectRef>
          <a:fontRef idx="minor">
            <a:schemeClr val="dk1"/>
          </a:fontRef>
        </p:style>
        <p:txBody>
          <a:bodyPr>
            <a:normAutofit lnSpcReduction="10000"/>
          </a:bodyPr>
          <a:lstStyle/>
          <a:p>
            <a:pPr algn="ctr">
              <a:buNone/>
            </a:pPr>
            <a:r>
              <a:rPr lang="ru-RU" dirty="0" smtClean="0"/>
              <a:t>   </a:t>
            </a:r>
            <a:r>
              <a:rPr lang="ru-RU" b="1" dirty="0" smtClean="0">
                <a:latin typeface="Arial" pitchFamily="34" charset="0"/>
                <a:cs typeface="Arial" pitchFamily="34" charset="0"/>
              </a:rPr>
              <a:t>О том, что такое нефть вы, конечно, знаете. От наличия ее во многом зависит благополучное существование человечества. Поэтому нефть называют также </a:t>
            </a:r>
            <a:r>
              <a:rPr lang="ru-RU" b="1" dirty="0" smtClean="0">
                <a:solidFill>
                  <a:srgbClr val="0070C0"/>
                </a:solidFill>
                <a:latin typeface="Arial" pitchFamily="34" charset="0"/>
                <a:cs typeface="Arial" pitchFamily="34" charset="0"/>
              </a:rPr>
              <a:t>«чёрным золотом». </a:t>
            </a:r>
          </a:p>
          <a:p>
            <a:pPr algn="ctr">
              <a:buNone/>
            </a:pPr>
            <a:endParaRPr lang="ru-RU" b="1" dirty="0" smtClean="0">
              <a:latin typeface="Arial" pitchFamily="34" charset="0"/>
              <a:cs typeface="Arial" pitchFamily="34" charset="0"/>
            </a:endParaRPr>
          </a:p>
        </p:txBody>
      </p:sp>
      <p:pic>
        <p:nvPicPr>
          <p:cNvPr id="4" name="Picture 2" descr="Нефть: описание и изображение горной породы"/>
          <p:cNvPicPr>
            <a:picLocks noChangeAspect="1" noChangeArrowheads="1"/>
          </p:cNvPicPr>
          <p:nvPr/>
        </p:nvPicPr>
        <p:blipFill>
          <a:blip r:embed="rId2" cstate="print"/>
          <a:srcRect/>
          <a:stretch>
            <a:fillRect/>
          </a:stretch>
        </p:blipFill>
        <p:spPr bwMode="auto">
          <a:xfrm>
            <a:off x="7896200" y="3717033"/>
            <a:ext cx="3600400" cy="2621352"/>
          </a:xfrm>
          <a:prstGeom prst="rect">
            <a:avLst/>
          </a:prstGeom>
          <a:noFill/>
        </p:spPr>
      </p:pic>
      <p:sp>
        <p:nvSpPr>
          <p:cNvPr id="6" name="object 2"/>
          <p:cNvSpPr>
            <a:spLocks/>
          </p:cNvSpPr>
          <p:nvPr/>
        </p:nvSpPr>
        <p:spPr bwMode="auto">
          <a:xfrm>
            <a:off x="0" y="3698"/>
            <a:ext cx="12192000" cy="833475"/>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pPr algn="ctr"/>
            <a:r>
              <a:rPr lang="ru-RU" sz="4800" b="1" dirty="0" smtClean="0">
                <a:solidFill>
                  <a:schemeClr val="bg1"/>
                </a:solidFill>
                <a:latin typeface="Arial" pitchFamily="34" charset="0"/>
                <a:cs typeface="Arial" pitchFamily="34" charset="0"/>
              </a:rPr>
              <a:t>СОВРЕМЕННАЯ ПРОМЫШЛЕННОСТЬ</a:t>
            </a:r>
            <a:endParaRPr lang="ru-RU" sz="4800" dirty="0">
              <a:solidFill>
                <a:schemeClr val="bg1"/>
              </a:solidFill>
            </a:endParaRPr>
          </a:p>
        </p:txBody>
      </p:sp>
      <p:sp>
        <p:nvSpPr>
          <p:cNvPr id="7" name="Прямоугольник 6"/>
          <p:cNvSpPr/>
          <p:nvPr/>
        </p:nvSpPr>
        <p:spPr>
          <a:xfrm>
            <a:off x="335360" y="4077072"/>
            <a:ext cx="7194029" cy="206210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342900" lvl="0" indent="-342900" algn="ctr">
              <a:spcBef>
                <a:spcPct val="20000"/>
              </a:spcBef>
            </a:pPr>
            <a:r>
              <a:rPr lang="ru-RU" sz="3200" b="1" dirty="0" smtClean="0">
                <a:solidFill>
                  <a:prstClr val="black"/>
                </a:solidFill>
                <a:latin typeface="Arial" pitchFamily="34" charset="0"/>
                <a:cs typeface="Arial" pitchFamily="34" charset="0"/>
              </a:rPr>
              <a:t>Название нефть произошло от древнеперсидского слова «</a:t>
            </a:r>
            <a:r>
              <a:rPr lang="ru-RU" sz="3200" b="1" dirty="0" err="1" smtClean="0">
                <a:solidFill>
                  <a:prstClr val="black"/>
                </a:solidFill>
                <a:latin typeface="Arial" pitchFamily="34" charset="0"/>
                <a:cs typeface="Arial" pitchFamily="34" charset="0"/>
              </a:rPr>
              <a:t>нафта</a:t>
            </a:r>
            <a:r>
              <a:rPr lang="ru-RU" sz="3200" b="1" dirty="0" smtClean="0">
                <a:solidFill>
                  <a:prstClr val="black"/>
                </a:solidFill>
                <a:latin typeface="Arial" pitchFamily="34" charset="0"/>
                <a:cs typeface="Arial" pitchFamily="34" charset="0"/>
              </a:rPr>
              <a:t>», что значит </a:t>
            </a:r>
            <a:r>
              <a:rPr lang="ru-RU" sz="3200" b="1" i="1" dirty="0" smtClean="0">
                <a:solidFill>
                  <a:srgbClr val="0070C0"/>
                </a:solidFill>
                <a:latin typeface="Arial" pitchFamily="34" charset="0"/>
                <a:cs typeface="Arial" pitchFamily="34" charset="0"/>
              </a:rPr>
              <a:t>просачивающаяся</a:t>
            </a:r>
            <a:r>
              <a:rPr lang="ru-RU" sz="3200" b="1" dirty="0" smtClean="0">
                <a:solidFill>
                  <a:srgbClr val="0070C0"/>
                </a:solidFill>
                <a:latin typeface="Arial" pitchFamily="34" charset="0"/>
                <a:cs typeface="Arial" pitchFamily="34" charset="0"/>
              </a:rPr>
              <a:t>.</a:t>
            </a:r>
            <a:endParaRPr lang="ru-RU" sz="3200" b="1" dirty="0">
              <a:solidFill>
                <a:srgbClr val="0070C0"/>
              </a:solidFill>
              <a:latin typeface="Arial" pitchFamily="34" charset="0"/>
              <a:cs typeface="Arial" pitchFamily="34" charset="0"/>
            </a:endParaRPr>
          </a:p>
        </p:txBody>
      </p:sp>
    </p:spTree>
  </p:cSld>
  <p:clrMapOvr>
    <a:masterClrMapping/>
  </p:clrMapOvr>
  <p:transition spd="slow">
    <p:cover dir="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
          </p:nvPr>
        </p:nvSpPr>
        <p:spPr>
          <a:xfrm>
            <a:off x="407368" y="1052737"/>
            <a:ext cx="11377264" cy="2088231"/>
          </a:xfrm>
        </p:spPr>
        <p:style>
          <a:lnRef idx="2">
            <a:schemeClr val="dk1"/>
          </a:lnRef>
          <a:fillRef idx="1">
            <a:schemeClr val="lt1"/>
          </a:fillRef>
          <a:effectRef idx="0">
            <a:schemeClr val="dk1"/>
          </a:effectRef>
          <a:fontRef idx="minor">
            <a:schemeClr val="dk1"/>
          </a:fontRef>
        </p:style>
        <p:txBody>
          <a:bodyPr>
            <a:normAutofit fontScale="25000" lnSpcReduction="20000"/>
          </a:bodyPr>
          <a:lstStyle/>
          <a:p>
            <a:pPr algn="ctr">
              <a:buNone/>
            </a:pPr>
            <a:r>
              <a:rPr lang="ru-RU" sz="12800" dirty="0" smtClean="0">
                <a:latin typeface="Arial" pitchFamily="34" charset="0"/>
                <a:cs typeface="Arial" pitchFamily="34" charset="0"/>
              </a:rPr>
              <a:t>   </a:t>
            </a:r>
            <a:r>
              <a:rPr lang="ru-RU" sz="12800" b="1" dirty="0" smtClean="0">
                <a:latin typeface="Arial" pitchFamily="34" charset="0"/>
                <a:cs typeface="Arial" pitchFamily="34" charset="0"/>
              </a:rPr>
              <a:t>Из нефти получают много разных продуктов. </a:t>
            </a:r>
          </a:p>
          <a:p>
            <a:pPr algn="ctr">
              <a:buNone/>
            </a:pPr>
            <a:r>
              <a:rPr lang="ru-RU" sz="12800" b="1" dirty="0" smtClean="0">
                <a:latin typeface="Arial" pitchFamily="34" charset="0"/>
                <a:cs typeface="Arial" pitchFamily="34" charset="0"/>
              </a:rPr>
              <a:t>Это бензин, керосин, солярка и другие виды горючего,</a:t>
            </a:r>
          </a:p>
          <a:p>
            <a:pPr algn="ctr">
              <a:buNone/>
            </a:pPr>
            <a:r>
              <a:rPr lang="ru-RU" sz="12800" b="1" dirty="0" smtClean="0">
                <a:latin typeface="Arial" pitchFamily="34" charset="0"/>
                <a:cs typeface="Arial" pitchFamily="34" charset="0"/>
              </a:rPr>
              <a:t>масла, гудрон, пластмассы, синтетические волокна,   синтетические каучуки и т.д.</a:t>
            </a:r>
          </a:p>
          <a:p>
            <a:pPr>
              <a:buNone/>
            </a:pPr>
            <a:endParaRPr lang="ru-RU" b="1" dirty="0" smtClean="0">
              <a:latin typeface="Arial" pitchFamily="34" charset="0"/>
              <a:cs typeface="Arial" pitchFamily="34" charset="0"/>
            </a:endParaRPr>
          </a:p>
          <a:p>
            <a:pPr>
              <a:buNone/>
            </a:pPr>
            <a:endParaRPr lang="ru-RU" b="1" dirty="0" smtClean="0">
              <a:latin typeface="Arial" pitchFamily="34" charset="0"/>
              <a:cs typeface="Arial" pitchFamily="34" charset="0"/>
            </a:endParaRPr>
          </a:p>
          <a:p>
            <a:pPr>
              <a:buNone/>
            </a:pPr>
            <a:endParaRPr lang="ru-RU" b="1" dirty="0" smtClean="0">
              <a:latin typeface="Arial" pitchFamily="34" charset="0"/>
              <a:cs typeface="Arial" pitchFamily="34" charset="0"/>
            </a:endParaRPr>
          </a:p>
          <a:p>
            <a:pPr>
              <a:buNone/>
            </a:pPr>
            <a:endParaRPr lang="ru-RU" b="1" dirty="0" smtClean="0">
              <a:latin typeface="Arial" pitchFamily="34" charset="0"/>
              <a:cs typeface="Arial" pitchFamily="34" charset="0"/>
            </a:endParaRPr>
          </a:p>
          <a:p>
            <a:pPr>
              <a:buNone/>
            </a:pPr>
            <a:r>
              <a:rPr lang="ru-RU" b="1" dirty="0" smtClean="0">
                <a:latin typeface="Arial" pitchFamily="34" charset="0"/>
                <a:cs typeface="Arial" pitchFamily="34" charset="0"/>
              </a:rPr>
              <a:t> .</a:t>
            </a:r>
            <a:endParaRPr lang="ru-RU" b="1" dirty="0">
              <a:latin typeface="Arial" pitchFamily="34" charset="0"/>
              <a:cs typeface="Arial" pitchFamily="34" charset="0"/>
            </a:endParaRPr>
          </a:p>
        </p:txBody>
      </p:sp>
      <p:sp>
        <p:nvSpPr>
          <p:cNvPr id="5" name="object 2"/>
          <p:cNvSpPr>
            <a:spLocks/>
          </p:cNvSpPr>
          <p:nvPr/>
        </p:nvSpPr>
        <p:spPr bwMode="auto">
          <a:xfrm>
            <a:off x="0" y="3698"/>
            <a:ext cx="12192000" cy="833475"/>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pPr algn="ctr"/>
            <a:r>
              <a:rPr lang="ru-RU" sz="4800" b="1" dirty="0" smtClean="0">
                <a:solidFill>
                  <a:schemeClr val="bg1"/>
                </a:solidFill>
                <a:latin typeface="Arial" pitchFamily="34" charset="0"/>
                <a:cs typeface="Arial" pitchFamily="34" charset="0"/>
              </a:rPr>
              <a:t>СОВРЕМЕННАЯ ПРОМЫШЛЕННОСТЬ</a:t>
            </a:r>
            <a:endParaRPr lang="ru-RU" sz="4800" dirty="0">
              <a:solidFill>
                <a:schemeClr val="bg1"/>
              </a:solidFill>
            </a:endParaRPr>
          </a:p>
        </p:txBody>
      </p:sp>
      <p:pic>
        <p:nvPicPr>
          <p:cNvPr id="6" name="Picture 10" descr="http://pir.net.ua/foto/79810_1.jpg"/>
          <p:cNvPicPr>
            <a:picLocks noChangeAspect="1" noChangeArrowheads="1"/>
          </p:cNvPicPr>
          <p:nvPr/>
        </p:nvPicPr>
        <p:blipFill>
          <a:blip r:embed="rId2" cstate="print"/>
          <a:srcRect/>
          <a:stretch>
            <a:fillRect/>
          </a:stretch>
        </p:blipFill>
        <p:spPr bwMode="auto">
          <a:xfrm>
            <a:off x="8472264" y="4293096"/>
            <a:ext cx="3431704" cy="1707274"/>
          </a:xfrm>
          <a:prstGeom prst="rect">
            <a:avLst/>
          </a:prstGeom>
          <a:noFill/>
        </p:spPr>
      </p:pic>
      <p:pic>
        <p:nvPicPr>
          <p:cNvPr id="8" name="Picture 2" descr="Бензин Калоша ( Нефрас С2 80/120 ) цена, купить в Екатеринбурге, описание, характеристики"/>
          <p:cNvPicPr>
            <a:picLocks noChangeAspect="1" noChangeArrowheads="1"/>
          </p:cNvPicPr>
          <p:nvPr/>
        </p:nvPicPr>
        <p:blipFill>
          <a:blip r:embed="rId3" cstate="print"/>
          <a:srcRect/>
          <a:stretch>
            <a:fillRect/>
          </a:stretch>
        </p:blipFill>
        <p:spPr bwMode="auto">
          <a:xfrm>
            <a:off x="5447928" y="4077072"/>
            <a:ext cx="2899403" cy="2243698"/>
          </a:xfrm>
          <a:prstGeom prst="rect">
            <a:avLst/>
          </a:prstGeom>
          <a:noFill/>
        </p:spPr>
      </p:pic>
      <p:pic>
        <p:nvPicPr>
          <p:cNvPr id="10" name="Picture 4" descr="Методика электрохимического гравирования металлов. Обсуждение на LiveInternet - Российский Сервис Онлайн-Дневников"/>
          <p:cNvPicPr>
            <a:picLocks noChangeAspect="1" noChangeArrowheads="1"/>
          </p:cNvPicPr>
          <p:nvPr/>
        </p:nvPicPr>
        <p:blipFill>
          <a:blip r:embed="rId4" cstate="print"/>
          <a:srcRect/>
          <a:stretch>
            <a:fillRect/>
          </a:stretch>
        </p:blipFill>
        <p:spPr bwMode="auto">
          <a:xfrm>
            <a:off x="2135560" y="3284984"/>
            <a:ext cx="3272733" cy="1584176"/>
          </a:xfrm>
          <a:prstGeom prst="rect">
            <a:avLst/>
          </a:prstGeom>
          <a:noFill/>
        </p:spPr>
      </p:pic>
      <p:pic>
        <p:nvPicPr>
          <p:cNvPr id="11" name="Picture 12" descr="Человек, который изобрел вазелин, каждое утро съедал ложку своего препарата... Факты из жизни"/>
          <p:cNvPicPr>
            <a:picLocks noChangeAspect="1" noChangeArrowheads="1"/>
          </p:cNvPicPr>
          <p:nvPr/>
        </p:nvPicPr>
        <p:blipFill>
          <a:blip r:embed="rId5" cstate="print"/>
          <a:srcRect/>
          <a:stretch>
            <a:fillRect/>
          </a:stretch>
        </p:blipFill>
        <p:spPr bwMode="auto">
          <a:xfrm>
            <a:off x="2567608" y="5013176"/>
            <a:ext cx="2469677" cy="1389194"/>
          </a:xfrm>
          <a:prstGeom prst="rect">
            <a:avLst/>
          </a:prstGeom>
          <a:noFill/>
        </p:spPr>
      </p:pic>
      <p:pic>
        <p:nvPicPr>
          <p:cNvPr id="12" name="Picture 14" descr="http://auh.ir/Showimage.aspx?path=Files_Upload\715.JPG&amp;Width=300"/>
          <p:cNvPicPr>
            <a:picLocks noChangeAspect="1" noChangeArrowheads="1"/>
          </p:cNvPicPr>
          <p:nvPr/>
        </p:nvPicPr>
        <p:blipFill>
          <a:blip r:embed="rId6" cstate="print"/>
          <a:srcRect/>
          <a:stretch>
            <a:fillRect/>
          </a:stretch>
        </p:blipFill>
        <p:spPr bwMode="auto">
          <a:xfrm>
            <a:off x="191344" y="3645024"/>
            <a:ext cx="1714512" cy="1997408"/>
          </a:xfrm>
          <a:prstGeom prst="rect">
            <a:avLst/>
          </a:prstGeom>
          <a:noFill/>
        </p:spPr>
      </p:pic>
    </p:spTree>
  </p:cSld>
  <p:clrMapOvr>
    <a:masterClrMapping/>
  </p:clrMapOvr>
  <p:transition spd="slow">
    <p:cover dir="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
          </p:nvPr>
        </p:nvSpPr>
        <p:spPr>
          <a:xfrm>
            <a:off x="263352" y="1052737"/>
            <a:ext cx="11665296" cy="3096344"/>
          </a:xfrm>
        </p:spPr>
        <p:style>
          <a:lnRef idx="2">
            <a:schemeClr val="accent4"/>
          </a:lnRef>
          <a:fillRef idx="1">
            <a:schemeClr val="lt1"/>
          </a:fillRef>
          <a:effectRef idx="0">
            <a:schemeClr val="accent4"/>
          </a:effectRef>
          <a:fontRef idx="minor">
            <a:schemeClr val="dk1"/>
          </a:fontRef>
        </p:style>
        <p:txBody>
          <a:bodyPr/>
          <a:lstStyle/>
          <a:p>
            <a:pPr algn="ctr">
              <a:buNone/>
            </a:pPr>
            <a:r>
              <a:rPr lang="ru-RU" dirty="0" smtClean="0"/>
              <a:t>   </a:t>
            </a:r>
            <a:r>
              <a:rPr lang="ru-RU" b="1" dirty="0" smtClean="0">
                <a:latin typeface="Arial" pitchFamily="34" charset="0"/>
                <a:cs typeface="Arial" pitchFamily="34" charset="0"/>
              </a:rPr>
              <a:t>Без  этих   продуктов   не может нормально функционировать ни одна отрасль экономики.  Без керосина не поднимутся в небо самолёты. Без солярки не выйдет на поля сельскохозяйственная техника, без бензина не может курсировать автотранспорт.</a:t>
            </a:r>
            <a:endParaRPr lang="ru-RU" b="1" dirty="0">
              <a:latin typeface="Arial" pitchFamily="34" charset="0"/>
              <a:cs typeface="Arial" pitchFamily="34" charset="0"/>
            </a:endParaRPr>
          </a:p>
        </p:txBody>
      </p:sp>
      <p:pic>
        <p:nvPicPr>
          <p:cNvPr id="5" name="Рисунок 4" descr="Ð§ÑÐ¾ Ð¿Ð¾Ð»ÑÑÐ°ÑÑ Ð¸Ð· ÑÐ³Ð»Ñ Ð¸ Ð½ÐµÑÑÐ¸: ÑÐ¾ÑÑÐ°Ð²Ð»ÑÑÑÐ¸Ðµ Ð½ÐµÑÑÐµÐ¿ÐµÑÐµÑÐ°Ð±Ð¾ÑÐºÐ¸"/>
          <p:cNvPicPr/>
          <p:nvPr/>
        </p:nvPicPr>
        <p:blipFill>
          <a:blip r:embed="rId2" cstate="print"/>
          <a:srcRect l="4009"/>
          <a:stretch>
            <a:fillRect/>
          </a:stretch>
        </p:blipFill>
        <p:spPr bwMode="auto">
          <a:xfrm>
            <a:off x="2255573" y="4365104"/>
            <a:ext cx="7603067" cy="2207146"/>
          </a:xfrm>
          <a:prstGeom prst="rect">
            <a:avLst/>
          </a:prstGeom>
          <a:noFill/>
          <a:ln w="9525">
            <a:noFill/>
            <a:miter lim="800000"/>
            <a:headEnd/>
            <a:tailEnd/>
          </a:ln>
        </p:spPr>
      </p:pic>
      <p:sp>
        <p:nvSpPr>
          <p:cNvPr id="6" name="object 2"/>
          <p:cNvSpPr>
            <a:spLocks/>
          </p:cNvSpPr>
          <p:nvPr/>
        </p:nvSpPr>
        <p:spPr bwMode="auto">
          <a:xfrm>
            <a:off x="0" y="3698"/>
            <a:ext cx="12192000" cy="833475"/>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pPr algn="ctr"/>
            <a:r>
              <a:rPr lang="ru-RU" sz="4800" b="1" dirty="0" smtClean="0">
                <a:solidFill>
                  <a:schemeClr val="bg1"/>
                </a:solidFill>
                <a:latin typeface="Arial" pitchFamily="34" charset="0"/>
                <a:cs typeface="Arial" pitchFamily="34" charset="0"/>
              </a:rPr>
              <a:t>СОВРЕМЕННАЯ ПРОМЫШЛЕННОСТЬ</a:t>
            </a:r>
            <a:endParaRPr lang="ru-RU" sz="4800" dirty="0">
              <a:solidFill>
                <a:schemeClr val="bg1"/>
              </a:solidFill>
            </a:endParaRPr>
          </a:p>
        </p:txBody>
      </p:sp>
    </p:spTree>
  </p:cSld>
  <p:clrMapOvr>
    <a:masterClrMapping/>
  </p:clrMapOvr>
  <p:transition spd="slow">
    <p:cover dir="r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
          </p:nvPr>
        </p:nvSpPr>
        <p:spPr>
          <a:xfrm>
            <a:off x="335360" y="1124745"/>
            <a:ext cx="11521280" cy="2160239"/>
          </a:xfrm>
        </p:spPr>
        <p:style>
          <a:lnRef idx="2">
            <a:schemeClr val="dk1"/>
          </a:lnRef>
          <a:fillRef idx="1">
            <a:schemeClr val="lt1"/>
          </a:fillRef>
          <a:effectRef idx="0">
            <a:schemeClr val="dk1"/>
          </a:effectRef>
          <a:fontRef idx="minor">
            <a:schemeClr val="dk1"/>
          </a:fontRef>
        </p:style>
        <p:txBody>
          <a:bodyPr/>
          <a:lstStyle/>
          <a:p>
            <a:pPr>
              <a:buNone/>
            </a:pPr>
            <a:r>
              <a:rPr lang="ru-RU" dirty="0" smtClean="0"/>
              <a:t>   </a:t>
            </a:r>
            <a:r>
              <a:rPr lang="ru-RU" b="1" dirty="0" smtClean="0">
                <a:latin typeface="Arial" pitchFamily="34" charset="0"/>
                <a:cs typeface="Arial" pitchFamily="34" charset="0"/>
              </a:rPr>
              <a:t>Одним словом нефть, можно сравнить с кровью, текущей по венам, подобно ей она обеспечивает деятельность всех сфер жизни общества и человека. Спрос на нефтепродукты растёт с каждым годом.</a:t>
            </a:r>
          </a:p>
          <a:p>
            <a:endParaRPr lang="ru-RU" dirty="0"/>
          </a:p>
        </p:txBody>
      </p:sp>
      <p:pic>
        <p:nvPicPr>
          <p:cNvPr id="4" name="Рисунок 3" descr="ÐÑÐµÐ·ÐµÐ½ÑÐ°ÑÐ¸Ñ Ð¿Ð¾ Ð¾ÐºÑÑÐ¶Ð°ÑÑÐµÐ¼Ñ Ð¼Ð¸ÑÑ Ð½Ð° ÑÐµÐ¼Ñ &quot;ÐÐ¾Ð»ÐµÐ·Ð½ÑÐµ Ð¸ÑÐºÐ¾Ð¿Ð°ÐµÐ¼ÑÐµ ..."/>
          <p:cNvPicPr/>
          <p:nvPr/>
        </p:nvPicPr>
        <p:blipFill>
          <a:blip r:embed="rId2" cstate="print"/>
          <a:srcRect l="3938" t="27373" r="3938" b="6362"/>
          <a:stretch>
            <a:fillRect/>
          </a:stretch>
        </p:blipFill>
        <p:spPr bwMode="auto">
          <a:xfrm>
            <a:off x="1415481" y="3501008"/>
            <a:ext cx="9145016" cy="2952328"/>
          </a:xfrm>
          <a:prstGeom prst="rect">
            <a:avLst/>
          </a:prstGeom>
          <a:noFill/>
          <a:ln w="9525">
            <a:noFill/>
            <a:miter lim="800000"/>
            <a:headEnd/>
            <a:tailEnd/>
          </a:ln>
        </p:spPr>
      </p:pic>
      <p:sp>
        <p:nvSpPr>
          <p:cNvPr id="5" name="object 2"/>
          <p:cNvSpPr>
            <a:spLocks/>
          </p:cNvSpPr>
          <p:nvPr/>
        </p:nvSpPr>
        <p:spPr bwMode="auto">
          <a:xfrm>
            <a:off x="0" y="3698"/>
            <a:ext cx="12192000" cy="833475"/>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pPr algn="ctr"/>
            <a:r>
              <a:rPr lang="ru-RU" sz="4800" b="1" dirty="0" smtClean="0">
                <a:solidFill>
                  <a:schemeClr val="bg1"/>
                </a:solidFill>
                <a:latin typeface="Arial" pitchFamily="34" charset="0"/>
                <a:cs typeface="Arial" pitchFamily="34" charset="0"/>
              </a:rPr>
              <a:t>СОВРЕМЕННАЯ ПРОМЫШЛЕННОСТЬ</a:t>
            </a:r>
            <a:endParaRPr lang="ru-RU" sz="4800" dirty="0">
              <a:solidFill>
                <a:schemeClr val="bg1"/>
              </a:solidFill>
            </a:endParaRPr>
          </a:p>
        </p:txBody>
      </p:sp>
    </p:spTree>
  </p:cSld>
  <p:clrMapOvr>
    <a:masterClrMapping/>
  </p:clrMapOvr>
  <p:transition spd="slow">
    <p:cover dir="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
          </p:nvPr>
        </p:nvSpPr>
        <p:spPr>
          <a:xfrm>
            <a:off x="609600" y="1600207"/>
            <a:ext cx="4262264" cy="2188834"/>
          </a:xfrm>
        </p:spPr>
        <p:style>
          <a:lnRef idx="1">
            <a:schemeClr val="accent6"/>
          </a:lnRef>
          <a:fillRef idx="2">
            <a:schemeClr val="accent6"/>
          </a:fillRef>
          <a:effectRef idx="1">
            <a:schemeClr val="accent6"/>
          </a:effectRef>
          <a:fontRef idx="minor">
            <a:schemeClr val="dk1"/>
          </a:fontRef>
        </p:style>
        <p:txBody>
          <a:bodyPr>
            <a:normAutofit fontScale="92500"/>
          </a:bodyPr>
          <a:lstStyle/>
          <a:p>
            <a:pPr algn="ctr">
              <a:buNone/>
            </a:pPr>
            <a:r>
              <a:rPr lang="ru-RU" dirty="0" smtClean="0"/>
              <a:t>   </a:t>
            </a:r>
            <a:r>
              <a:rPr lang="ru-RU" sz="3600" b="1" dirty="0" smtClean="0">
                <a:latin typeface="Arial" pitchFamily="34" charset="0"/>
                <a:cs typeface="Arial" pitchFamily="34" charset="0"/>
              </a:rPr>
              <a:t>Зерно </a:t>
            </a:r>
            <a:r>
              <a:rPr lang="ru-RU" sz="3600" b="1" dirty="0">
                <a:latin typeface="Arial" pitchFamily="34" charset="0"/>
                <a:cs typeface="Arial" pitchFamily="34" charset="0"/>
              </a:rPr>
              <a:t>(пшеница) является хлебом насущным нашего народа</a:t>
            </a:r>
            <a:r>
              <a:rPr lang="ru-RU" b="1" dirty="0">
                <a:latin typeface="Arial" pitchFamily="34" charset="0"/>
                <a:cs typeface="Arial" pitchFamily="34" charset="0"/>
              </a:rPr>
              <a:t>.</a:t>
            </a:r>
          </a:p>
        </p:txBody>
      </p:sp>
      <p:pic>
        <p:nvPicPr>
          <p:cNvPr id="5" name="Рисунок 4" descr="24 + ÙÙØ§Ø¦Ø¯ Ø®Ø¨Ø² Ø§ÙØ´Ø¹ÙØ± ÙØ¬Ø³Ù Ø§ÙØ§ÙØ³Ø§Ù"/>
          <p:cNvPicPr/>
          <p:nvPr/>
        </p:nvPicPr>
        <p:blipFill>
          <a:blip r:embed="rId2" cstate="print"/>
          <a:srcRect/>
          <a:stretch>
            <a:fillRect/>
          </a:stretch>
        </p:blipFill>
        <p:spPr bwMode="auto">
          <a:xfrm>
            <a:off x="5015880" y="1556792"/>
            <a:ext cx="6432402" cy="3712766"/>
          </a:xfrm>
          <a:prstGeom prst="rect">
            <a:avLst/>
          </a:prstGeom>
          <a:noFill/>
          <a:ln w="9525">
            <a:noFill/>
            <a:miter lim="800000"/>
            <a:headEnd/>
            <a:tailEnd/>
          </a:ln>
        </p:spPr>
      </p:pic>
      <p:sp>
        <p:nvSpPr>
          <p:cNvPr id="6" name="object 2"/>
          <p:cNvSpPr>
            <a:spLocks/>
          </p:cNvSpPr>
          <p:nvPr/>
        </p:nvSpPr>
        <p:spPr bwMode="auto">
          <a:xfrm>
            <a:off x="0" y="3698"/>
            <a:ext cx="12192000" cy="833475"/>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pPr algn="ctr"/>
            <a:r>
              <a:rPr lang="ru-RU" sz="6000" b="1" dirty="0" smtClean="0">
                <a:solidFill>
                  <a:schemeClr val="bg1"/>
                </a:solidFill>
                <a:latin typeface="Arial" pitchFamily="34" charset="0"/>
                <a:cs typeface="Arial" pitchFamily="34" charset="0"/>
              </a:rPr>
              <a:t>ЗЕРНОВАЯ НЕЗАВИСИМОСТЬ</a:t>
            </a:r>
            <a:endParaRPr lang="ru-RU" sz="6000" dirty="0">
              <a:solidFill>
                <a:schemeClr val="bg1"/>
              </a:solidFill>
            </a:endParaRPr>
          </a:p>
        </p:txBody>
      </p:sp>
      <p:pic>
        <p:nvPicPr>
          <p:cNvPr id="12290" name="Picture 2" descr="https://m.gifmania.ru/Animated-Gifs-Rasteniya/Animations-Wheat/Wheat-83716.gif"/>
          <p:cNvPicPr>
            <a:picLocks noChangeAspect="1" noChangeArrowheads="1" noCrop="1"/>
          </p:cNvPicPr>
          <p:nvPr/>
        </p:nvPicPr>
        <p:blipFill>
          <a:blip r:embed="rId3" cstate="print"/>
          <a:srcRect/>
          <a:stretch>
            <a:fillRect/>
          </a:stretch>
        </p:blipFill>
        <p:spPr bwMode="auto">
          <a:xfrm>
            <a:off x="695400" y="4365104"/>
            <a:ext cx="495300" cy="1438275"/>
          </a:xfrm>
          <a:prstGeom prst="rect">
            <a:avLst/>
          </a:prstGeom>
          <a:noFill/>
        </p:spPr>
      </p:pic>
      <p:pic>
        <p:nvPicPr>
          <p:cNvPr id="12292" name="Picture 4" descr="https://m.gifmania.ru/Animated-Gifs-Rasteniya/Animations-Wheat/Wheat-83716.gif"/>
          <p:cNvPicPr>
            <a:picLocks noChangeAspect="1" noChangeArrowheads="1" noCrop="1"/>
          </p:cNvPicPr>
          <p:nvPr/>
        </p:nvPicPr>
        <p:blipFill>
          <a:blip r:embed="rId3" cstate="print"/>
          <a:srcRect/>
          <a:stretch>
            <a:fillRect/>
          </a:stretch>
        </p:blipFill>
        <p:spPr bwMode="auto">
          <a:xfrm>
            <a:off x="911424" y="4437112"/>
            <a:ext cx="495300" cy="1438275"/>
          </a:xfrm>
          <a:prstGeom prst="rect">
            <a:avLst/>
          </a:prstGeom>
          <a:noFill/>
        </p:spPr>
      </p:pic>
      <p:pic>
        <p:nvPicPr>
          <p:cNvPr id="12294" name="Picture 6" descr="https://m.gifmania.ru/Animated-Gifs-Rasteniya/Animations-Wheat/Wheat-83716.gif"/>
          <p:cNvPicPr>
            <a:picLocks noChangeAspect="1" noChangeArrowheads="1" noCrop="1"/>
          </p:cNvPicPr>
          <p:nvPr/>
        </p:nvPicPr>
        <p:blipFill>
          <a:blip r:embed="rId3" cstate="print"/>
          <a:srcRect/>
          <a:stretch>
            <a:fillRect/>
          </a:stretch>
        </p:blipFill>
        <p:spPr bwMode="auto">
          <a:xfrm>
            <a:off x="1127448" y="4293096"/>
            <a:ext cx="495300" cy="1438275"/>
          </a:xfrm>
          <a:prstGeom prst="rect">
            <a:avLst/>
          </a:prstGeom>
          <a:noFill/>
        </p:spPr>
      </p:pic>
      <p:pic>
        <p:nvPicPr>
          <p:cNvPr id="12296" name="Picture 8" descr="https://m.gifmania.ru/Animated-Gifs-Rasteniya/Animations-Wheat/Wheat-83716.gif"/>
          <p:cNvPicPr>
            <a:picLocks noChangeAspect="1" noChangeArrowheads="1" noCrop="1"/>
          </p:cNvPicPr>
          <p:nvPr/>
        </p:nvPicPr>
        <p:blipFill>
          <a:blip r:embed="rId3" cstate="print"/>
          <a:srcRect/>
          <a:stretch>
            <a:fillRect/>
          </a:stretch>
        </p:blipFill>
        <p:spPr bwMode="auto">
          <a:xfrm>
            <a:off x="1271464" y="4365104"/>
            <a:ext cx="495300" cy="1438275"/>
          </a:xfrm>
          <a:prstGeom prst="rect">
            <a:avLst/>
          </a:prstGeom>
          <a:noFill/>
        </p:spPr>
      </p:pic>
      <p:pic>
        <p:nvPicPr>
          <p:cNvPr id="12298" name="Picture 10" descr="https://m.gifmania.ru/Animated-Gifs-Rasteniya/Animations-Wheat/Wheat-83716.gif"/>
          <p:cNvPicPr>
            <a:picLocks noChangeAspect="1" noChangeArrowheads="1" noCrop="1"/>
          </p:cNvPicPr>
          <p:nvPr/>
        </p:nvPicPr>
        <p:blipFill>
          <a:blip r:embed="rId3" cstate="print"/>
          <a:srcRect/>
          <a:stretch>
            <a:fillRect/>
          </a:stretch>
        </p:blipFill>
        <p:spPr bwMode="auto">
          <a:xfrm>
            <a:off x="1487488" y="4365104"/>
            <a:ext cx="495300" cy="1438275"/>
          </a:xfrm>
          <a:prstGeom prst="rect">
            <a:avLst/>
          </a:prstGeom>
          <a:noFill/>
        </p:spPr>
      </p:pic>
      <p:pic>
        <p:nvPicPr>
          <p:cNvPr id="13" name="Picture 10" descr="https://m.gifmania.ru/Animated-Gifs-Rasteniya/Animations-Wheat/Wheat-83716.gif"/>
          <p:cNvPicPr>
            <a:picLocks noChangeAspect="1" noChangeArrowheads="1" noCrop="1"/>
          </p:cNvPicPr>
          <p:nvPr/>
        </p:nvPicPr>
        <p:blipFill>
          <a:blip r:embed="rId3" cstate="print"/>
          <a:srcRect/>
          <a:stretch>
            <a:fillRect/>
          </a:stretch>
        </p:blipFill>
        <p:spPr bwMode="auto">
          <a:xfrm>
            <a:off x="3071664" y="4149080"/>
            <a:ext cx="495300" cy="1438275"/>
          </a:xfrm>
          <a:prstGeom prst="rect">
            <a:avLst/>
          </a:prstGeom>
          <a:noFill/>
        </p:spPr>
      </p:pic>
      <p:pic>
        <p:nvPicPr>
          <p:cNvPr id="14" name="Picture 10" descr="https://m.gifmania.ru/Animated-Gifs-Rasteniya/Animations-Wheat/Wheat-83716.gif"/>
          <p:cNvPicPr>
            <a:picLocks noChangeAspect="1" noChangeArrowheads="1" noCrop="1"/>
          </p:cNvPicPr>
          <p:nvPr/>
        </p:nvPicPr>
        <p:blipFill>
          <a:blip r:embed="rId3" cstate="print"/>
          <a:srcRect/>
          <a:stretch>
            <a:fillRect/>
          </a:stretch>
        </p:blipFill>
        <p:spPr bwMode="auto">
          <a:xfrm>
            <a:off x="1639888" y="4517504"/>
            <a:ext cx="495300" cy="1438275"/>
          </a:xfrm>
          <a:prstGeom prst="rect">
            <a:avLst/>
          </a:prstGeom>
          <a:noFill/>
        </p:spPr>
      </p:pic>
      <p:pic>
        <p:nvPicPr>
          <p:cNvPr id="15" name="Picture 10" descr="https://m.gifmania.ru/Animated-Gifs-Rasteniya/Animations-Wheat/Wheat-83716.gif"/>
          <p:cNvPicPr>
            <a:picLocks noChangeAspect="1" noChangeArrowheads="1" noCrop="1"/>
          </p:cNvPicPr>
          <p:nvPr/>
        </p:nvPicPr>
        <p:blipFill>
          <a:blip r:embed="rId3" cstate="print"/>
          <a:srcRect/>
          <a:stretch>
            <a:fillRect/>
          </a:stretch>
        </p:blipFill>
        <p:spPr bwMode="auto">
          <a:xfrm>
            <a:off x="1991544" y="4293096"/>
            <a:ext cx="495300" cy="1438275"/>
          </a:xfrm>
          <a:prstGeom prst="rect">
            <a:avLst/>
          </a:prstGeom>
          <a:noFill/>
        </p:spPr>
      </p:pic>
      <p:pic>
        <p:nvPicPr>
          <p:cNvPr id="16" name="Picture 10" descr="https://m.gifmania.ru/Animated-Gifs-Rasteniya/Animations-Wheat/Wheat-83716.gif"/>
          <p:cNvPicPr>
            <a:picLocks noChangeAspect="1" noChangeArrowheads="1" noCrop="1"/>
          </p:cNvPicPr>
          <p:nvPr/>
        </p:nvPicPr>
        <p:blipFill>
          <a:blip r:embed="rId3" cstate="print"/>
          <a:srcRect/>
          <a:stretch>
            <a:fillRect/>
          </a:stretch>
        </p:blipFill>
        <p:spPr bwMode="auto">
          <a:xfrm>
            <a:off x="2351584" y="4437112"/>
            <a:ext cx="495300" cy="1438275"/>
          </a:xfrm>
          <a:prstGeom prst="rect">
            <a:avLst/>
          </a:prstGeom>
          <a:noFill/>
        </p:spPr>
      </p:pic>
      <p:pic>
        <p:nvPicPr>
          <p:cNvPr id="17" name="Picture 10" descr="https://m.gifmania.ru/Animated-Gifs-Rasteniya/Animations-Wheat/Wheat-83716.gif"/>
          <p:cNvPicPr>
            <a:picLocks noChangeAspect="1" noChangeArrowheads="1" noCrop="1"/>
          </p:cNvPicPr>
          <p:nvPr/>
        </p:nvPicPr>
        <p:blipFill>
          <a:blip r:embed="rId3" cstate="print"/>
          <a:srcRect/>
          <a:stretch>
            <a:fillRect/>
          </a:stretch>
        </p:blipFill>
        <p:spPr bwMode="auto">
          <a:xfrm>
            <a:off x="2639616" y="4365104"/>
            <a:ext cx="495300" cy="1438275"/>
          </a:xfrm>
          <a:prstGeom prst="rect">
            <a:avLst/>
          </a:prstGeom>
          <a:noFill/>
        </p:spPr>
      </p:pic>
      <p:pic>
        <p:nvPicPr>
          <p:cNvPr id="18" name="Picture 10" descr="https://m.gifmania.ru/Animated-Gifs-Rasteniya/Animations-Wheat/Wheat-83716.gif"/>
          <p:cNvPicPr>
            <a:picLocks noChangeAspect="1" noChangeArrowheads="1" noCrop="1"/>
          </p:cNvPicPr>
          <p:nvPr/>
        </p:nvPicPr>
        <p:blipFill>
          <a:blip r:embed="rId3" cstate="print"/>
          <a:srcRect/>
          <a:stretch>
            <a:fillRect/>
          </a:stretch>
        </p:blipFill>
        <p:spPr bwMode="auto">
          <a:xfrm>
            <a:off x="2855640" y="4725144"/>
            <a:ext cx="495300" cy="1438275"/>
          </a:xfrm>
          <a:prstGeom prst="rect">
            <a:avLst/>
          </a:prstGeom>
          <a:noFill/>
        </p:spPr>
      </p:pic>
      <p:pic>
        <p:nvPicPr>
          <p:cNvPr id="19" name="Picture 10" descr="https://m.gifmania.ru/Animated-Gifs-Rasteniya/Animations-Wheat/Wheat-83716.gif"/>
          <p:cNvPicPr>
            <a:picLocks noChangeAspect="1" noChangeArrowheads="1" noCrop="1"/>
          </p:cNvPicPr>
          <p:nvPr/>
        </p:nvPicPr>
        <p:blipFill>
          <a:blip r:embed="rId3" cstate="print"/>
          <a:srcRect/>
          <a:stretch>
            <a:fillRect/>
          </a:stretch>
        </p:blipFill>
        <p:spPr bwMode="auto">
          <a:xfrm>
            <a:off x="1792288" y="4669904"/>
            <a:ext cx="495300" cy="1438275"/>
          </a:xfrm>
          <a:prstGeom prst="rect">
            <a:avLst/>
          </a:prstGeom>
          <a:noFill/>
        </p:spPr>
      </p:pic>
      <p:pic>
        <p:nvPicPr>
          <p:cNvPr id="20" name="Picture 10" descr="https://m.gifmania.ru/Animated-Gifs-Rasteniya/Animations-Wheat/Wheat-83716.gif"/>
          <p:cNvPicPr>
            <a:picLocks noChangeAspect="1" noChangeArrowheads="1" noCrop="1"/>
          </p:cNvPicPr>
          <p:nvPr/>
        </p:nvPicPr>
        <p:blipFill>
          <a:blip r:embed="rId3" cstate="print"/>
          <a:srcRect/>
          <a:stretch>
            <a:fillRect/>
          </a:stretch>
        </p:blipFill>
        <p:spPr bwMode="auto">
          <a:xfrm>
            <a:off x="3503712" y="4437112"/>
            <a:ext cx="495300" cy="1438275"/>
          </a:xfrm>
          <a:prstGeom prst="rect">
            <a:avLst/>
          </a:prstGeom>
          <a:noFill/>
        </p:spPr>
      </p:pic>
      <p:pic>
        <p:nvPicPr>
          <p:cNvPr id="21" name="Picture 10" descr="https://m.gifmania.ru/Animated-Gifs-Rasteniya/Animations-Wheat/Wheat-83716.gif"/>
          <p:cNvPicPr>
            <a:picLocks noChangeAspect="1" noChangeArrowheads="1" noCrop="1"/>
          </p:cNvPicPr>
          <p:nvPr/>
        </p:nvPicPr>
        <p:blipFill>
          <a:blip r:embed="rId3" cstate="print"/>
          <a:srcRect/>
          <a:stretch>
            <a:fillRect/>
          </a:stretch>
        </p:blipFill>
        <p:spPr bwMode="auto">
          <a:xfrm>
            <a:off x="3503712" y="4149080"/>
            <a:ext cx="495300" cy="1438275"/>
          </a:xfrm>
          <a:prstGeom prst="rect">
            <a:avLst/>
          </a:prstGeom>
          <a:noFill/>
        </p:spPr>
      </p:pic>
      <p:pic>
        <p:nvPicPr>
          <p:cNvPr id="22" name="Picture 10" descr="https://m.gifmania.ru/Animated-Gifs-Rasteniya/Animations-Wheat/Wheat-83716.gif"/>
          <p:cNvPicPr>
            <a:picLocks noChangeAspect="1" noChangeArrowheads="1" noCrop="1"/>
          </p:cNvPicPr>
          <p:nvPr/>
        </p:nvPicPr>
        <p:blipFill>
          <a:blip r:embed="rId3" cstate="print"/>
          <a:srcRect/>
          <a:stretch>
            <a:fillRect/>
          </a:stretch>
        </p:blipFill>
        <p:spPr bwMode="auto">
          <a:xfrm>
            <a:off x="3791744" y="4149080"/>
            <a:ext cx="495300" cy="1438275"/>
          </a:xfrm>
          <a:prstGeom prst="rect">
            <a:avLst/>
          </a:prstGeom>
          <a:noFill/>
        </p:spPr>
      </p:pic>
      <p:pic>
        <p:nvPicPr>
          <p:cNvPr id="23" name="Picture 10" descr="https://m.gifmania.ru/Animated-Gifs-Rasteniya/Animations-Wheat/Wheat-83716.gif"/>
          <p:cNvPicPr>
            <a:picLocks noChangeAspect="1" noChangeArrowheads="1" noCrop="1"/>
          </p:cNvPicPr>
          <p:nvPr/>
        </p:nvPicPr>
        <p:blipFill>
          <a:blip r:embed="rId3" cstate="print"/>
          <a:srcRect/>
          <a:stretch>
            <a:fillRect/>
          </a:stretch>
        </p:blipFill>
        <p:spPr bwMode="auto">
          <a:xfrm>
            <a:off x="3071664" y="4653136"/>
            <a:ext cx="495300" cy="1438275"/>
          </a:xfrm>
          <a:prstGeom prst="rect">
            <a:avLst/>
          </a:prstGeom>
          <a:noFill/>
        </p:spPr>
      </p:pic>
      <p:pic>
        <p:nvPicPr>
          <p:cNvPr id="24" name="Picture 10" descr="https://m.gifmania.ru/Animated-Gifs-Rasteniya/Animations-Wheat/Wheat-83716.gif"/>
          <p:cNvPicPr>
            <a:picLocks noChangeAspect="1" noChangeArrowheads="1" noCrop="1"/>
          </p:cNvPicPr>
          <p:nvPr/>
        </p:nvPicPr>
        <p:blipFill>
          <a:blip r:embed="rId3" cstate="print"/>
          <a:srcRect/>
          <a:stretch>
            <a:fillRect/>
          </a:stretch>
        </p:blipFill>
        <p:spPr bwMode="auto">
          <a:xfrm>
            <a:off x="2135560" y="4797152"/>
            <a:ext cx="495300" cy="1438275"/>
          </a:xfrm>
          <a:prstGeom prst="rect">
            <a:avLst/>
          </a:prstGeom>
          <a:noFill/>
        </p:spPr>
      </p:pic>
      <p:pic>
        <p:nvPicPr>
          <p:cNvPr id="25" name="Picture 10" descr="https://m.gifmania.ru/Animated-Gifs-Rasteniya/Animations-Wheat/Wheat-83716.gif"/>
          <p:cNvPicPr>
            <a:picLocks noChangeAspect="1" noChangeArrowheads="1" noCrop="1"/>
          </p:cNvPicPr>
          <p:nvPr/>
        </p:nvPicPr>
        <p:blipFill>
          <a:blip r:embed="rId3" cstate="print"/>
          <a:srcRect/>
          <a:stretch>
            <a:fillRect/>
          </a:stretch>
        </p:blipFill>
        <p:spPr bwMode="auto">
          <a:xfrm>
            <a:off x="1944688" y="4822304"/>
            <a:ext cx="495300" cy="1438275"/>
          </a:xfrm>
          <a:prstGeom prst="rect">
            <a:avLst/>
          </a:prstGeom>
          <a:noFill/>
        </p:spPr>
      </p:pic>
      <p:pic>
        <p:nvPicPr>
          <p:cNvPr id="26" name="Picture 10" descr="https://m.gifmania.ru/Animated-Gifs-Rasteniya/Animations-Wheat/Wheat-83716.gif"/>
          <p:cNvPicPr>
            <a:picLocks noChangeAspect="1" noChangeArrowheads="1" noCrop="1"/>
          </p:cNvPicPr>
          <p:nvPr/>
        </p:nvPicPr>
        <p:blipFill>
          <a:blip r:embed="rId3" cstate="print"/>
          <a:srcRect/>
          <a:stretch>
            <a:fillRect/>
          </a:stretch>
        </p:blipFill>
        <p:spPr bwMode="auto">
          <a:xfrm>
            <a:off x="1487488" y="4941168"/>
            <a:ext cx="495300" cy="1438275"/>
          </a:xfrm>
          <a:prstGeom prst="rect">
            <a:avLst/>
          </a:prstGeom>
          <a:noFill/>
        </p:spPr>
      </p:pic>
      <p:pic>
        <p:nvPicPr>
          <p:cNvPr id="27" name="Picture 10" descr="https://m.gifmania.ru/Animated-Gifs-Rasteniya/Animations-Wheat/Wheat-83716.gif"/>
          <p:cNvPicPr>
            <a:picLocks noChangeAspect="1" noChangeArrowheads="1" noCrop="1"/>
          </p:cNvPicPr>
          <p:nvPr/>
        </p:nvPicPr>
        <p:blipFill>
          <a:blip r:embed="rId3" cstate="print"/>
          <a:srcRect/>
          <a:stretch>
            <a:fillRect/>
          </a:stretch>
        </p:blipFill>
        <p:spPr bwMode="auto">
          <a:xfrm>
            <a:off x="2097088" y="4974704"/>
            <a:ext cx="495300" cy="1438275"/>
          </a:xfrm>
          <a:prstGeom prst="rect">
            <a:avLst/>
          </a:prstGeom>
          <a:noFill/>
        </p:spPr>
      </p:pic>
      <p:pic>
        <p:nvPicPr>
          <p:cNvPr id="28" name="Picture 10" descr="https://m.gifmania.ru/Animated-Gifs-Rasteniya/Animations-Wheat/Wheat-83716.gif"/>
          <p:cNvPicPr>
            <a:picLocks noChangeAspect="1" noChangeArrowheads="1" noCrop="1"/>
          </p:cNvPicPr>
          <p:nvPr/>
        </p:nvPicPr>
        <p:blipFill>
          <a:blip r:embed="rId3" cstate="print"/>
          <a:srcRect/>
          <a:stretch>
            <a:fillRect/>
          </a:stretch>
        </p:blipFill>
        <p:spPr bwMode="auto">
          <a:xfrm>
            <a:off x="2423592" y="4869160"/>
            <a:ext cx="495300" cy="1438275"/>
          </a:xfrm>
          <a:prstGeom prst="rect">
            <a:avLst/>
          </a:prstGeom>
          <a:noFill/>
        </p:spPr>
      </p:pic>
      <p:pic>
        <p:nvPicPr>
          <p:cNvPr id="29" name="Picture 10" descr="https://m.gifmania.ru/Animated-Gifs-Rasteniya/Animations-Wheat/Wheat-83716.gif"/>
          <p:cNvPicPr>
            <a:picLocks noChangeAspect="1" noChangeArrowheads="1" noCrop="1"/>
          </p:cNvPicPr>
          <p:nvPr/>
        </p:nvPicPr>
        <p:blipFill>
          <a:blip r:embed="rId3" cstate="print"/>
          <a:srcRect/>
          <a:stretch>
            <a:fillRect/>
          </a:stretch>
        </p:blipFill>
        <p:spPr bwMode="auto">
          <a:xfrm>
            <a:off x="1199456" y="4869160"/>
            <a:ext cx="495300" cy="1438275"/>
          </a:xfrm>
          <a:prstGeom prst="rect">
            <a:avLst/>
          </a:prstGeom>
          <a:noFill/>
        </p:spPr>
      </p:pic>
      <p:pic>
        <p:nvPicPr>
          <p:cNvPr id="30" name="Picture 10" descr="https://m.gifmania.ru/Animated-Gifs-Rasteniya/Animations-Wheat/Wheat-83716.gif"/>
          <p:cNvPicPr>
            <a:picLocks noChangeAspect="1" noChangeArrowheads="1" noCrop="1"/>
          </p:cNvPicPr>
          <p:nvPr/>
        </p:nvPicPr>
        <p:blipFill>
          <a:blip r:embed="rId3" cstate="print"/>
          <a:srcRect/>
          <a:stretch>
            <a:fillRect/>
          </a:stretch>
        </p:blipFill>
        <p:spPr bwMode="auto">
          <a:xfrm>
            <a:off x="767408" y="4797152"/>
            <a:ext cx="495300" cy="1438275"/>
          </a:xfrm>
          <a:prstGeom prst="rect">
            <a:avLst/>
          </a:prstGeom>
          <a:noFill/>
        </p:spPr>
      </p:pic>
    </p:spTree>
  </p:cSld>
  <p:clrMapOvr>
    <a:masterClrMapping/>
  </p:clrMapOvr>
  <p:transition spd="slow">
    <p:cover dir="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
          </p:nvPr>
        </p:nvSpPr>
        <p:spPr>
          <a:xfrm>
            <a:off x="263352" y="1124745"/>
            <a:ext cx="11521280" cy="2808312"/>
          </a:xfrm>
        </p:spPr>
        <p:style>
          <a:lnRef idx="2">
            <a:schemeClr val="accent3"/>
          </a:lnRef>
          <a:fillRef idx="1">
            <a:schemeClr val="lt1"/>
          </a:fillRef>
          <a:effectRef idx="0">
            <a:schemeClr val="accent3"/>
          </a:effectRef>
          <a:fontRef idx="minor">
            <a:schemeClr val="dk1"/>
          </a:fontRef>
        </p:style>
        <p:txBody>
          <a:bodyPr>
            <a:normAutofit lnSpcReduction="10000"/>
          </a:bodyPr>
          <a:lstStyle/>
          <a:p>
            <a:pPr algn="ctr">
              <a:buNone/>
            </a:pPr>
            <a:r>
              <a:rPr lang="ru-RU" dirty="0" smtClean="0"/>
              <a:t>   </a:t>
            </a:r>
            <a:r>
              <a:rPr lang="ru-RU" b="1" dirty="0" smtClean="0">
                <a:latin typeface="Arial" pitchFamily="34" charset="0"/>
                <a:cs typeface="Arial" pitchFamily="34" charset="0"/>
              </a:rPr>
              <a:t>Точно также, нельзя представить себе развитие сельского хозяйства без химической промышленности. Так как минеральные удобрения повышают урожайность растений, а химические средства защиты уничтожают сельскохозяйственных вредителей.</a:t>
            </a:r>
            <a:endParaRPr lang="ru-RU" b="1" dirty="0">
              <a:latin typeface="Arial" pitchFamily="34" charset="0"/>
              <a:cs typeface="Arial" pitchFamily="34" charset="0"/>
            </a:endParaRPr>
          </a:p>
        </p:txBody>
      </p:sp>
      <p:pic>
        <p:nvPicPr>
          <p:cNvPr id="4" name="Рисунок 3" descr="Ð Ð£Ð·Ð±ÐµÐºÐ¸ÑÑÐ°Ð½Ðµ Ð±ÑÐ´ÑÑ ÑÐµÑÐ¾ÑÐ¼Ð¸ÑÐ¾Ð²Ð°ÑÑ ÑÐ¸Ð¼Ð¸ÑÐµÑÐºÑÑ Ð¿ÑÐ¾Ð¼ÑÑÐ»ÐµÐ½Ð½Ð¾ÑÑÑ ..."/>
          <p:cNvPicPr/>
          <p:nvPr/>
        </p:nvPicPr>
        <p:blipFill>
          <a:blip r:embed="rId2" cstate="print"/>
          <a:srcRect/>
          <a:stretch>
            <a:fillRect/>
          </a:stretch>
        </p:blipFill>
        <p:spPr bwMode="auto">
          <a:xfrm>
            <a:off x="4871864" y="4149080"/>
            <a:ext cx="6646044" cy="2376264"/>
          </a:xfrm>
          <a:prstGeom prst="rect">
            <a:avLst/>
          </a:prstGeom>
          <a:noFill/>
          <a:ln w="9525">
            <a:noFill/>
            <a:miter lim="800000"/>
            <a:headEnd/>
            <a:tailEnd/>
          </a:ln>
        </p:spPr>
      </p:pic>
      <p:sp>
        <p:nvSpPr>
          <p:cNvPr id="5" name="object 2"/>
          <p:cNvSpPr>
            <a:spLocks/>
          </p:cNvSpPr>
          <p:nvPr/>
        </p:nvSpPr>
        <p:spPr bwMode="auto">
          <a:xfrm>
            <a:off x="0" y="3698"/>
            <a:ext cx="12192000" cy="833475"/>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pPr algn="ctr"/>
            <a:r>
              <a:rPr lang="ru-RU" sz="4800" b="1" dirty="0" smtClean="0">
                <a:solidFill>
                  <a:schemeClr val="bg1"/>
                </a:solidFill>
                <a:latin typeface="Arial" pitchFamily="34" charset="0"/>
                <a:cs typeface="Arial" pitchFamily="34" charset="0"/>
              </a:rPr>
              <a:t>СОВРЕМЕННАЯ ПРОМЫШЛЕННОСТЬ</a:t>
            </a:r>
            <a:endParaRPr lang="ru-RU" sz="4800" dirty="0">
              <a:solidFill>
                <a:schemeClr val="bg1"/>
              </a:solidFill>
            </a:endParaRPr>
          </a:p>
        </p:txBody>
      </p:sp>
      <p:pic>
        <p:nvPicPr>
          <p:cNvPr id="10242" name="Picture 2" descr="https://st48.stpulscen.ru/images/product/287/541/033_big.jpg"/>
          <p:cNvPicPr>
            <a:picLocks noChangeAspect="1" noChangeArrowheads="1"/>
          </p:cNvPicPr>
          <p:nvPr/>
        </p:nvPicPr>
        <p:blipFill>
          <a:blip r:embed="rId3" cstate="print"/>
          <a:srcRect/>
          <a:stretch>
            <a:fillRect/>
          </a:stretch>
        </p:blipFill>
        <p:spPr bwMode="auto">
          <a:xfrm>
            <a:off x="191344" y="4077072"/>
            <a:ext cx="4032448" cy="2455473"/>
          </a:xfrm>
          <a:prstGeom prst="rect">
            <a:avLst/>
          </a:prstGeom>
          <a:noFill/>
        </p:spPr>
      </p:pic>
    </p:spTree>
  </p:cSld>
  <p:clrMapOvr>
    <a:masterClrMapping/>
  </p:clrMapOvr>
  <p:transition spd="slow">
    <p:cover dir="r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type="title"/>
          </p:nvPr>
        </p:nvSpPr>
        <p:spPr>
          <a:xfrm>
            <a:off x="263352" y="1052736"/>
            <a:ext cx="11620872" cy="2016224"/>
          </a:xfrm>
        </p:spPr>
        <p:style>
          <a:lnRef idx="2">
            <a:schemeClr val="accent1"/>
          </a:lnRef>
          <a:fillRef idx="1">
            <a:schemeClr val="lt1"/>
          </a:fillRef>
          <a:effectRef idx="0">
            <a:schemeClr val="accent1"/>
          </a:effectRef>
          <a:fontRef idx="minor">
            <a:schemeClr val="dk1"/>
          </a:fontRef>
        </p:style>
        <p:txBody>
          <a:bodyPr>
            <a:normAutofit fontScale="90000"/>
          </a:bodyPr>
          <a:lstStyle/>
          <a:p>
            <a:pPr eaLnBrk="1" hangingPunct="1"/>
            <a:r>
              <a:rPr lang="ru-RU" sz="3600" b="1" dirty="0" smtClean="0">
                <a:solidFill>
                  <a:schemeClr val="tx1"/>
                </a:solidFill>
                <a:latin typeface="Arial" pitchFamily="34" charset="0"/>
                <a:cs typeface="Arial" pitchFamily="34" charset="0"/>
              </a:rPr>
              <a:t>Химическая промышленность -</a:t>
            </a:r>
            <a:r>
              <a:rPr lang="ru-RU" sz="3600" dirty="0" smtClean="0">
                <a:solidFill>
                  <a:schemeClr val="tx1"/>
                </a:solidFill>
                <a:latin typeface="Arial" pitchFamily="34" charset="0"/>
                <a:cs typeface="Arial" pitchFamily="34" charset="0"/>
              </a:rPr>
              <a:t> </a:t>
            </a:r>
            <a:r>
              <a:rPr lang="ru-RU" sz="3600" b="1" dirty="0" smtClean="0">
                <a:latin typeface="Arial" pitchFamily="34" charset="0"/>
                <a:cs typeface="Arial" pitchFamily="34" charset="0"/>
              </a:rPr>
              <a:t>отрасль промышленности, которая обеспечивает все области хозяйства химическими материалами и производит товары массового потребления</a:t>
            </a:r>
            <a:r>
              <a:rPr lang="ru-RU" sz="3200" b="1" dirty="0" smtClean="0"/>
              <a:t>.</a:t>
            </a:r>
          </a:p>
        </p:txBody>
      </p:sp>
      <p:pic>
        <p:nvPicPr>
          <p:cNvPr id="13317" name="Picture 5" descr="ОАО «Сильвинит» в Соликамске (Пермская обл.)"/>
          <p:cNvPicPr>
            <a:picLocks noChangeAspect="1" noChangeArrowheads="1"/>
          </p:cNvPicPr>
          <p:nvPr/>
        </p:nvPicPr>
        <p:blipFill>
          <a:blip r:embed="rId2" cstate="print"/>
          <a:srcRect/>
          <a:stretch>
            <a:fillRect/>
          </a:stretch>
        </p:blipFill>
        <p:spPr bwMode="auto">
          <a:xfrm>
            <a:off x="6672064" y="3501008"/>
            <a:ext cx="5106773" cy="2944812"/>
          </a:xfrm>
          <a:prstGeom prst="rect">
            <a:avLst/>
          </a:prstGeom>
          <a:noFill/>
          <a:ln w="9525">
            <a:noFill/>
            <a:miter lim="800000"/>
            <a:headEnd/>
            <a:tailEnd/>
          </a:ln>
        </p:spPr>
      </p:pic>
      <p:sp>
        <p:nvSpPr>
          <p:cNvPr id="6" name="object 2"/>
          <p:cNvSpPr>
            <a:spLocks/>
          </p:cNvSpPr>
          <p:nvPr/>
        </p:nvSpPr>
        <p:spPr bwMode="auto">
          <a:xfrm>
            <a:off x="0" y="3698"/>
            <a:ext cx="12192000" cy="833475"/>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pPr algn="ctr"/>
            <a:r>
              <a:rPr lang="ru-RU" sz="4800" b="1" dirty="0" smtClean="0">
                <a:solidFill>
                  <a:schemeClr val="bg1"/>
                </a:solidFill>
                <a:latin typeface="Arial" pitchFamily="34" charset="0"/>
                <a:cs typeface="Arial" pitchFamily="34" charset="0"/>
              </a:rPr>
              <a:t>СОВРЕМЕННАЯ ПРОМЫШЛЕННОСТЬ</a:t>
            </a:r>
            <a:endParaRPr lang="ru-RU" sz="4800" dirty="0">
              <a:solidFill>
                <a:schemeClr val="bg1"/>
              </a:solidFill>
            </a:endParaRPr>
          </a:p>
        </p:txBody>
      </p:sp>
      <p:pic>
        <p:nvPicPr>
          <p:cNvPr id="7" name="Рисунок 6" descr="img8"/>
          <p:cNvPicPr/>
          <p:nvPr/>
        </p:nvPicPr>
        <p:blipFill>
          <a:blip r:embed="rId3" cstate="print"/>
          <a:srcRect l="3528" t="25427" r="51737" b="47436"/>
          <a:stretch>
            <a:fillRect/>
          </a:stretch>
        </p:blipFill>
        <p:spPr bwMode="auto">
          <a:xfrm>
            <a:off x="335360" y="3212976"/>
            <a:ext cx="3096344" cy="1368152"/>
          </a:xfrm>
          <a:prstGeom prst="rect">
            <a:avLst/>
          </a:prstGeom>
          <a:noFill/>
        </p:spPr>
      </p:pic>
      <p:pic>
        <p:nvPicPr>
          <p:cNvPr id="8" name="Рисунок 7" descr="img8"/>
          <p:cNvPicPr/>
          <p:nvPr/>
        </p:nvPicPr>
        <p:blipFill>
          <a:blip r:embed="rId3" cstate="print"/>
          <a:srcRect l="4811" t="58760" r="53501" b="5556"/>
          <a:stretch>
            <a:fillRect/>
          </a:stretch>
        </p:blipFill>
        <p:spPr bwMode="auto">
          <a:xfrm>
            <a:off x="479376" y="4797152"/>
            <a:ext cx="2808312" cy="1728192"/>
          </a:xfrm>
          <a:prstGeom prst="rect">
            <a:avLst/>
          </a:prstGeom>
          <a:noFill/>
        </p:spPr>
      </p:pic>
      <p:pic>
        <p:nvPicPr>
          <p:cNvPr id="9" name="Рисунок 8" descr="img8"/>
          <p:cNvPicPr/>
          <p:nvPr/>
        </p:nvPicPr>
        <p:blipFill>
          <a:blip r:embed="rId3" cstate="print"/>
          <a:srcRect l="63335" t="23931" r="13416" b="46154"/>
          <a:stretch>
            <a:fillRect/>
          </a:stretch>
        </p:blipFill>
        <p:spPr bwMode="auto">
          <a:xfrm>
            <a:off x="4007768" y="3861048"/>
            <a:ext cx="1669157" cy="1728192"/>
          </a:xfrm>
          <a:prstGeom prst="rect">
            <a:avLst/>
          </a:prstGeom>
          <a:noFill/>
        </p:spPr>
      </p:pic>
    </p:spTree>
  </p:cSld>
  <p:clrMapOvr>
    <a:masterClrMapping/>
  </p:clrMapOvr>
  <p:transition spd="slow">
    <p:cover dir="r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
          </p:nvPr>
        </p:nvSpPr>
        <p:spPr>
          <a:xfrm>
            <a:off x="335360" y="980729"/>
            <a:ext cx="11377264" cy="1728191"/>
          </a:xfrm>
        </p:spPr>
        <p:style>
          <a:lnRef idx="2">
            <a:schemeClr val="accent2"/>
          </a:lnRef>
          <a:fillRef idx="1">
            <a:schemeClr val="lt1"/>
          </a:fillRef>
          <a:effectRef idx="0">
            <a:schemeClr val="accent2"/>
          </a:effectRef>
          <a:fontRef idx="minor">
            <a:schemeClr val="dk1"/>
          </a:fontRef>
        </p:style>
        <p:txBody>
          <a:bodyPr/>
          <a:lstStyle/>
          <a:p>
            <a:pPr algn="ctr">
              <a:buNone/>
            </a:pPr>
            <a:r>
              <a:rPr lang="ru-RU" dirty="0" smtClean="0"/>
              <a:t>   </a:t>
            </a:r>
            <a:r>
              <a:rPr lang="ru-RU" b="1" dirty="0" smtClean="0">
                <a:latin typeface="Arial" pitchFamily="34" charset="0"/>
                <a:cs typeface="Arial" pitchFamily="34" charset="0"/>
              </a:rPr>
              <a:t>Можно ли обеспечить население разнообразными продовольственными товарами без пищевой промышленности? - Разумеется, нет.</a:t>
            </a:r>
            <a:endParaRPr lang="ru-RU" b="1" dirty="0">
              <a:latin typeface="Arial" pitchFamily="34" charset="0"/>
              <a:cs typeface="Arial" pitchFamily="34" charset="0"/>
            </a:endParaRPr>
          </a:p>
        </p:txBody>
      </p:sp>
      <p:pic>
        <p:nvPicPr>
          <p:cNvPr id="4" name="Рисунок 3" descr="ÐºÑÐ°ÑÐ½Ð¸ | ÐÐ³ÑÐ°ÑÐ½Ð° ÐÑÐ°Ð²Ð´Ð°"/>
          <p:cNvPicPr/>
          <p:nvPr/>
        </p:nvPicPr>
        <p:blipFill>
          <a:blip r:embed="rId2" cstate="print"/>
          <a:srcRect/>
          <a:stretch>
            <a:fillRect/>
          </a:stretch>
        </p:blipFill>
        <p:spPr bwMode="auto">
          <a:xfrm>
            <a:off x="479376" y="3068960"/>
            <a:ext cx="4102436" cy="2952328"/>
          </a:xfrm>
          <a:prstGeom prst="rect">
            <a:avLst/>
          </a:prstGeom>
          <a:noFill/>
          <a:ln w="9525">
            <a:noFill/>
            <a:miter lim="800000"/>
            <a:headEnd/>
            <a:tailEnd/>
          </a:ln>
        </p:spPr>
      </p:pic>
      <p:sp>
        <p:nvSpPr>
          <p:cNvPr id="6" name="object 2"/>
          <p:cNvSpPr>
            <a:spLocks/>
          </p:cNvSpPr>
          <p:nvPr/>
        </p:nvSpPr>
        <p:spPr bwMode="auto">
          <a:xfrm>
            <a:off x="0" y="3698"/>
            <a:ext cx="12192000" cy="833475"/>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pPr algn="ctr"/>
            <a:r>
              <a:rPr lang="ru-RU" sz="4800" b="1" dirty="0" smtClean="0">
                <a:solidFill>
                  <a:schemeClr val="bg1"/>
                </a:solidFill>
                <a:latin typeface="Arial" pitchFamily="34" charset="0"/>
                <a:cs typeface="Arial" pitchFamily="34" charset="0"/>
              </a:rPr>
              <a:t>СОВРЕМЕННАЯ ПРОМЫШЛЕННОСТЬ</a:t>
            </a:r>
            <a:endParaRPr lang="ru-RU" sz="4800" dirty="0">
              <a:solidFill>
                <a:schemeClr val="bg1"/>
              </a:solidFill>
            </a:endParaRPr>
          </a:p>
        </p:txBody>
      </p:sp>
      <p:pic>
        <p:nvPicPr>
          <p:cNvPr id="9218" name="Picture 2" descr="https://static.ekburg.tv/2019-09-15/09b7b950-d7c7-11e9-aa41-1be24cec0e2d/09b4d320-d7c7-11e9-aa41-1be24cec0e2d.jpg"/>
          <p:cNvPicPr>
            <a:picLocks noChangeAspect="1" noChangeArrowheads="1"/>
          </p:cNvPicPr>
          <p:nvPr/>
        </p:nvPicPr>
        <p:blipFill>
          <a:blip r:embed="rId3" cstate="print"/>
          <a:srcRect/>
          <a:stretch>
            <a:fillRect/>
          </a:stretch>
        </p:blipFill>
        <p:spPr bwMode="auto">
          <a:xfrm>
            <a:off x="5519936" y="2996952"/>
            <a:ext cx="6028340" cy="3252792"/>
          </a:xfrm>
          <a:prstGeom prst="rect">
            <a:avLst/>
          </a:prstGeom>
          <a:noFill/>
        </p:spPr>
      </p:pic>
    </p:spTree>
  </p:cSld>
  <p:clrMapOvr>
    <a:masterClrMapping/>
  </p:clrMapOvr>
  <p:transition spd="slow">
    <p:cover dir="r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9350" y="5085184"/>
            <a:ext cx="11666903" cy="1629940"/>
          </a:xfrm>
        </p:spPr>
        <p:style>
          <a:lnRef idx="2">
            <a:schemeClr val="accent3"/>
          </a:lnRef>
          <a:fillRef idx="1">
            <a:schemeClr val="lt1"/>
          </a:fillRef>
          <a:effectRef idx="0">
            <a:schemeClr val="accent3"/>
          </a:effectRef>
          <a:fontRef idx="minor">
            <a:schemeClr val="dk1"/>
          </a:fontRef>
        </p:style>
        <p:txBody>
          <a:bodyPr>
            <a:normAutofit fontScale="90000"/>
          </a:bodyPr>
          <a:lstStyle/>
          <a:p>
            <a:pPr>
              <a:defRPr/>
            </a:pPr>
            <a:r>
              <a:rPr lang="ru-RU" sz="3600" b="1" dirty="0" smtClean="0">
                <a:solidFill>
                  <a:srgbClr val="002060"/>
                </a:solidFill>
                <a:latin typeface="Arial" pitchFamily="34" charset="0"/>
                <a:cs typeface="Arial" pitchFamily="34" charset="0"/>
              </a:rPr>
              <a:t/>
            </a:r>
            <a:br>
              <a:rPr lang="ru-RU" sz="3600" b="1" dirty="0" smtClean="0">
                <a:solidFill>
                  <a:srgbClr val="002060"/>
                </a:solidFill>
                <a:latin typeface="Arial" pitchFamily="34" charset="0"/>
                <a:cs typeface="Arial" pitchFamily="34" charset="0"/>
              </a:rPr>
            </a:br>
            <a:r>
              <a:rPr lang="ru-RU" sz="3600" b="1" dirty="0" smtClean="0">
                <a:solidFill>
                  <a:srgbClr val="002060"/>
                </a:solidFill>
                <a:latin typeface="Arial" pitchFamily="34" charset="0"/>
                <a:cs typeface="Arial" pitchFamily="34" charset="0"/>
              </a:rPr>
              <a:t>Пищевая </a:t>
            </a:r>
            <a:r>
              <a:rPr lang="ru-RU" sz="3600" b="1" dirty="0">
                <a:solidFill>
                  <a:srgbClr val="002060"/>
                </a:solidFill>
                <a:latin typeface="Arial" pitchFamily="34" charset="0"/>
                <a:cs typeface="Arial" pitchFamily="34" charset="0"/>
              </a:rPr>
              <a:t>промышленность, за исключением маслобойной отрасли, до сих пор имеет местное значение. </a:t>
            </a:r>
            <a:r>
              <a:rPr lang="ru-RU" dirty="0"/>
              <a:t/>
            </a:r>
            <a:br>
              <a:rPr lang="ru-RU" dirty="0"/>
            </a:br>
            <a:endParaRPr lang="ru-RU" dirty="0"/>
          </a:p>
        </p:txBody>
      </p:sp>
      <p:pic>
        <p:nvPicPr>
          <p:cNvPr id="31753" name="Picture 2"/>
          <p:cNvPicPr>
            <a:picLocks noChangeAspect="1" noChangeArrowheads="1"/>
          </p:cNvPicPr>
          <p:nvPr/>
        </p:nvPicPr>
        <p:blipFill>
          <a:blip r:embed="rId2" cstate="print"/>
          <a:srcRect/>
          <a:stretch>
            <a:fillRect/>
          </a:stretch>
        </p:blipFill>
        <p:spPr bwMode="auto">
          <a:xfrm>
            <a:off x="479376" y="2708920"/>
            <a:ext cx="3048000" cy="1714500"/>
          </a:xfrm>
          <a:prstGeom prst="rect">
            <a:avLst/>
          </a:prstGeom>
          <a:noFill/>
          <a:ln w="9525">
            <a:noFill/>
            <a:miter lim="800000"/>
            <a:headEnd/>
            <a:tailEnd/>
          </a:ln>
        </p:spPr>
      </p:pic>
      <p:pic>
        <p:nvPicPr>
          <p:cNvPr id="31754" name="Picture 3"/>
          <p:cNvPicPr>
            <a:picLocks noChangeAspect="1" noChangeArrowheads="1"/>
          </p:cNvPicPr>
          <p:nvPr/>
        </p:nvPicPr>
        <p:blipFill>
          <a:blip r:embed="rId3" cstate="print"/>
          <a:srcRect/>
          <a:stretch>
            <a:fillRect/>
          </a:stretch>
        </p:blipFill>
        <p:spPr bwMode="auto">
          <a:xfrm>
            <a:off x="8976320" y="2780928"/>
            <a:ext cx="2266701" cy="2138561"/>
          </a:xfrm>
          <a:prstGeom prst="rect">
            <a:avLst/>
          </a:prstGeom>
          <a:noFill/>
          <a:ln w="9525">
            <a:noFill/>
            <a:miter lim="800000"/>
            <a:headEnd/>
            <a:tailEnd/>
          </a:ln>
        </p:spPr>
      </p:pic>
      <p:pic>
        <p:nvPicPr>
          <p:cNvPr id="31755" name="Picture 4"/>
          <p:cNvPicPr>
            <a:picLocks noChangeAspect="1" noChangeArrowheads="1"/>
          </p:cNvPicPr>
          <p:nvPr/>
        </p:nvPicPr>
        <p:blipFill>
          <a:blip r:embed="rId4" cstate="print"/>
          <a:srcRect/>
          <a:stretch>
            <a:fillRect/>
          </a:stretch>
        </p:blipFill>
        <p:spPr bwMode="auto">
          <a:xfrm>
            <a:off x="4079776" y="2780928"/>
            <a:ext cx="3632200" cy="2071688"/>
          </a:xfrm>
          <a:prstGeom prst="rect">
            <a:avLst/>
          </a:prstGeom>
          <a:noFill/>
          <a:ln w="9525">
            <a:noFill/>
            <a:miter lim="800000"/>
            <a:headEnd/>
            <a:tailEnd/>
          </a:ln>
        </p:spPr>
      </p:pic>
      <p:sp>
        <p:nvSpPr>
          <p:cNvPr id="13" name="object 2"/>
          <p:cNvSpPr>
            <a:spLocks/>
          </p:cNvSpPr>
          <p:nvPr/>
        </p:nvSpPr>
        <p:spPr bwMode="auto">
          <a:xfrm>
            <a:off x="0" y="3698"/>
            <a:ext cx="12192000" cy="833475"/>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pPr algn="ctr"/>
            <a:r>
              <a:rPr lang="ru-RU" sz="4800" b="1" dirty="0" smtClean="0">
                <a:solidFill>
                  <a:schemeClr val="bg1"/>
                </a:solidFill>
                <a:latin typeface="Arial" pitchFamily="34" charset="0"/>
                <a:cs typeface="Arial" pitchFamily="34" charset="0"/>
              </a:rPr>
              <a:t>СОВРЕМЕННАЯ ПРОМЫШЛЕННОСТЬ</a:t>
            </a:r>
            <a:endParaRPr lang="ru-RU" sz="4800" dirty="0">
              <a:solidFill>
                <a:schemeClr val="bg1"/>
              </a:solidFill>
            </a:endParaRPr>
          </a:p>
        </p:txBody>
      </p:sp>
      <p:sp>
        <p:nvSpPr>
          <p:cNvPr id="14" name="Стрелка вниз 13"/>
          <p:cNvSpPr/>
          <p:nvPr/>
        </p:nvSpPr>
        <p:spPr>
          <a:xfrm rot="2720109">
            <a:off x="2963507" y="816559"/>
            <a:ext cx="392111" cy="1074556"/>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a:p>
        </p:txBody>
      </p:sp>
      <p:sp>
        <p:nvSpPr>
          <p:cNvPr id="16" name="Rectangle 6"/>
          <p:cNvSpPr>
            <a:spLocks noChangeArrowheads="1"/>
          </p:cNvSpPr>
          <p:nvPr/>
        </p:nvSpPr>
        <p:spPr bwMode="auto">
          <a:xfrm>
            <a:off x="479376" y="1988840"/>
            <a:ext cx="3168352" cy="576064"/>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lvl="0" algn="ctr"/>
            <a:r>
              <a:rPr lang="ru-RU" sz="3200" b="1" dirty="0" smtClean="0">
                <a:latin typeface="Arial" pitchFamily="34" charset="0"/>
                <a:cs typeface="Arial" pitchFamily="34" charset="0"/>
              </a:rPr>
              <a:t> </a:t>
            </a:r>
            <a:r>
              <a:rPr lang="ru-RU" sz="2800" b="1" dirty="0" smtClean="0">
                <a:latin typeface="Arial" pitchFamily="34" charset="0"/>
                <a:cs typeface="Arial" pitchFamily="34" charset="0"/>
              </a:rPr>
              <a:t>каракулеводство</a:t>
            </a:r>
          </a:p>
        </p:txBody>
      </p:sp>
      <p:sp>
        <p:nvSpPr>
          <p:cNvPr id="17" name="Стрелка вниз 16"/>
          <p:cNvSpPr/>
          <p:nvPr/>
        </p:nvSpPr>
        <p:spPr>
          <a:xfrm>
            <a:off x="5735960" y="980728"/>
            <a:ext cx="392111" cy="936104"/>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a:p>
        </p:txBody>
      </p:sp>
      <p:sp>
        <p:nvSpPr>
          <p:cNvPr id="18" name="Rectangle 6"/>
          <p:cNvSpPr>
            <a:spLocks noChangeArrowheads="1"/>
          </p:cNvSpPr>
          <p:nvPr/>
        </p:nvSpPr>
        <p:spPr bwMode="auto">
          <a:xfrm>
            <a:off x="4079776" y="2132856"/>
            <a:ext cx="3600400" cy="576064"/>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lvl="0" algn="ctr"/>
            <a:r>
              <a:rPr lang="ru-RU" sz="3200" b="1" dirty="0" smtClean="0">
                <a:latin typeface="Arial" pitchFamily="34" charset="0"/>
                <a:cs typeface="Arial" pitchFamily="34" charset="0"/>
              </a:rPr>
              <a:t> </a:t>
            </a:r>
            <a:r>
              <a:rPr lang="ru-RU" sz="2800" b="1" dirty="0" smtClean="0">
                <a:latin typeface="Arial" pitchFamily="34" charset="0"/>
                <a:cs typeface="Arial" pitchFamily="34" charset="0"/>
              </a:rPr>
              <a:t>шелководство</a:t>
            </a:r>
          </a:p>
        </p:txBody>
      </p:sp>
      <p:sp>
        <p:nvSpPr>
          <p:cNvPr id="19" name="Стрелка вниз 18"/>
          <p:cNvSpPr/>
          <p:nvPr/>
        </p:nvSpPr>
        <p:spPr>
          <a:xfrm rot="20167469">
            <a:off x="8934569" y="875673"/>
            <a:ext cx="392111" cy="944036"/>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a:p>
        </p:txBody>
      </p:sp>
      <p:sp>
        <p:nvSpPr>
          <p:cNvPr id="20" name="Rectangle 6"/>
          <p:cNvSpPr>
            <a:spLocks noChangeArrowheads="1"/>
          </p:cNvSpPr>
          <p:nvPr/>
        </p:nvSpPr>
        <p:spPr bwMode="auto">
          <a:xfrm>
            <a:off x="8544272" y="1916832"/>
            <a:ext cx="3168352" cy="720080"/>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lvl="0" algn="ctr"/>
            <a:r>
              <a:rPr lang="ru-RU" sz="3200" b="1" dirty="0" smtClean="0">
                <a:latin typeface="Arial" pitchFamily="34" charset="0"/>
                <a:cs typeface="Arial" pitchFamily="34" charset="0"/>
              </a:rPr>
              <a:t> </a:t>
            </a:r>
            <a:r>
              <a:rPr lang="ru-RU" sz="2800" b="1" dirty="0" smtClean="0">
                <a:latin typeface="Arial" pitchFamily="34" charset="0"/>
                <a:cs typeface="Arial" pitchFamily="34" charset="0"/>
              </a:rPr>
              <a:t>молочно – мясное</a:t>
            </a:r>
          </a:p>
          <a:p>
            <a:pPr lvl="0" algn="ctr"/>
            <a:r>
              <a:rPr lang="ru-RU" sz="2800" b="1" dirty="0" smtClean="0">
                <a:latin typeface="Arial" pitchFamily="34" charset="0"/>
                <a:cs typeface="Arial" pitchFamily="34" charset="0"/>
              </a:rPr>
              <a:t>скотоводство</a:t>
            </a:r>
          </a:p>
        </p:txBody>
      </p:sp>
    </p:spTree>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1000"/>
                                        <p:tgtEl>
                                          <p:spTgt spid="17"/>
                                        </p:tgtEl>
                                      </p:cBhvr>
                                    </p:animEffect>
                                    <p:anim calcmode="lin" valueType="num">
                                      <p:cBhvr>
                                        <p:cTn id="21" dur="1000" fill="hold"/>
                                        <p:tgtEl>
                                          <p:spTgt spid="17"/>
                                        </p:tgtEl>
                                        <p:attrNameLst>
                                          <p:attrName>ppt_x</p:attrName>
                                        </p:attrNameLst>
                                      </p:cBhvr>
                                      <p:tavLst>
                                        <p:tav tm="0">
                                          <p:val>
                                            <p:strVal val="#ppt_x"/>
                                          </p:val>
                                        </p:tav>
                                        <p:tav tm="100000">
                                          <p:val>
                                            <p:strVal val="#ppt_x"/>
                                          </p:val>
                                        </p:tav>
                                      </p:tavLst>
                                    </p:anim>
                                    <p:anim calcmode="lin" valueType="num">
                                      <p:cBhvr>
                                        <p:cTn id="2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7" presetClass="entr" presetSubtype="1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7" presetClass="entr" presetSubtype="1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18" grpId="0" animBg="1"/>
      <p:bldP spid="19" grpId="0" animBg="1"/>
      <p:bldP spid="2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63352" y="1412776"/>
            <a:ext cx="6336704" cy="452431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ru-RU" sz="3200" b="1" dirty="0" smtClean="0">
                <a:latin typeface="Arial" pitchFamily="34" charset="0"/>
                <a:cs typeface="Arial" pitchFamily="34" charset="0"/>
              </a:rPr>
              <a:t>Узбекистан относится к разряду стран, в большом количестве производящих растительное масло. Растительное масло у нас в основном получают на хлопкоочистительных предприятиях из очищенных семян хлопка.</a:t>
            </a:r>
            <a:endParaRPr lang="ru-RU" sz="3200" b="1" dirty="0">
              <a:latin typeface="Arial" pitchFamily="34" charset="0"/>
              <a:cs typeface="Arial" pitchFamily="34" charset="0"/>
            </a:endParaRPr>
          </a:p>
        </p:txBody>
      </p:sp>
      <p:sp>
        <p:nvSpPr>
          <p:cNvPr id="4" name="object 2"/>
          <p:cNvSpPr>
            <a:spLocks/>
          </p:cNvSpPr>
          <p:nvPr/>
        </p:nvSpPr>
        <p:spPr bwMode="auto">
          <a:xfrm>
            <a:off x="0" y="3698"/>
            <a:ext cx="12192000" cy="833475"/>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pPr algn="ctr"/>
            <a:r>
              <a:rPr lang="ru-RU" sz="4800" b="1" dirty="0" smtClean="0">
                <a:solidFill>
                  <a:schemeClr val="bg1"/>
                </a:solidFill>
                <a:latin typeface="Arial" pitchFamily="34" charset="0"/>
                <a:cs typeface="Arial" pitchFamily="34" charset="0"/>
              </a:rPr>
              <a:t>СОВРЕМЕННАЯ ПРОМЫШЛЕННОСТЬ</a:t>
            </a:r>
            <a:endParaRPr lang="ru-RU" sz="4800" dirty="0">
              <a:solidFill>
                <a:schemeClr val="bg1"/>
              </a:solidFill>
            </a:endParaRPr>
          </a:p>
        </p:txBody>
      </p:sp>
      <p:pic>
        <p:nvPicPr>
          <p:cNvPr id="55298" name="Picture 2" descr="https://foodovik.com/upload/iblock/ed0/ed0460670af3d4e6056f2050a1d1103b.jpg"/>
          <p:cNvPicPr>
            <a:picLocks noChangeAspect="1" noChangeArrowheads="1"/>
          </p:cNvPicPr>
          <p:nvPr/>
        </p:nvPicPr>
        <p:blipFill>
          <a:blip r:embed="rId2" cstate="print"/>
          <a:srcRect/>
          <a:stretch>
            <a:fillRect/>
          </a:stretch>
        </p:blipFill>
        <p:spPr bwMode="auto">
          <a:xfrm>
            <a:off x="7104112" y="3284984"/>
            <a:ext cx="4514499" cy="2793529"/>
          </a:xfrm>
          <a:prstGeom prst="rect">
            <a:avLst/>
          </a:prstGeom>
          <a:noFill/>
        </p:spPr>
      </p:pic>
      <p:pic>
        <p:nvPicPr>
          <p:cNvPr id="55300" name="Picture 4" descr="https://storage1a.censor.net/images/b/0/c/a/b0ca51b425bfbdb22e92dab6fbd5b437/original.jpg"/>
          <p:cNvPicPr>
            <a:picLocks noChangeAspect="1" noChangeArrowheads="1"/>
          </p:cNvPicPr>
          <p:nvPr/>
        </p:nvPicPr>
        <p:blipFill>
          <a:blip r:embed="rId3" cstate="print"/>
          <a:srcRect b="4444"/>
          <a:stretch>
            <a:fillRect/>
          </a:stretch>
        </p:blipFill>
        <p:spPr bwMode="auto">
          <a:xfrm>
            <a:off x="7536160" y="1052736"/>
            <a:ext cx="3502359" cy="2016224"/>
          </a:xfrm>
          <a:prstGeom prst="rect">
            <a:avLst/>
          </a:prstGeom>
          <a:noFill/>
        </p:spPr>
      </p:pic>
    </p:spTree>
  </p:cSld>
  <p:clrMapOvr>
    <a:masterClrMapping/>
  </p:clrMapOvr>
  <p:transition spd="slow">
    <p:cover dir="r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half" idx="1"/>
          </p:nvPr>
        </p:nvSpPr>
        <p:spPr>
          <a:xfrm>
            <a:off x="191344" y="980728"/>
            <a:ext cx="6336704" cy="5472608"/>
          </a:xfrm>
        </p:spPr>
        <p:style>
          <a:lnRef idx="2">
            <a:schemeClr val="accent1"/>
          </a:lnRef>
          <a:fillRef idx="1">
            <a:schemeClr val="lt1"/>
          </a:fillRef>
          <a:effectRef idx="0">
            <a:schemeClr val="accent1"/>
          </a:effectRef>
          <a:fontRef idx="minor">
            <a:schemeClr val="dk1"/>
          </a:fontRef>
        </p:style>
        <p:txBody>
          <a:bodyPr>
            <a:normAutofit fontScale="70000" lnSpcReduction="20000"/>
          </a:bodyPr>
          <a:lstStyle/>
          <a:p>
            <a:pPr algn="ctr">
              <a:buNone/>
            </a:pPr>
            <a:r>
              <a:rPr lang="ru-RU" sz="4300" b="1" dirty="0" smtClean="0">
                <a:latin typeface="Arial" pitchFamily="34" charset="0"/>
                <a:cs typeface="Arial" pitchFamily="34" charset="0"/>
              </a:rPr>
              <a:t>Для организации на основе современного и передового зарубежного опыта промышленности и сельского хозяйства необходимы думающие по новому, способные выдержать конкурентную среду молодые специалисты. Вот почему Президент Ш. М.  </a:t>
            </a:r>
            <a:r>
              <a:rPr lang="ru-RU" sz="4300" b="1" dirty="0" err="1" smtClean="0">
                <a:latin typeface="Arial" pitchFamily="34" charset="0"/>
                <a:cs typeface="Arial" pitchFamily="34" charset="0"/>
              </a:rPr>
              <a:t>Мирзиёев</a:t>
            </a:r>
            <a:r>
              <a:rPr lang="ru-RU" sz="4300" b="1" dirty="0" smtClean="0">
                <a:latin typeface="Arial" pitchFamily="34" charset="0"/>
                <a:cs typeface="Arial" pitchFamily="34" charset="0"/>
              </a:rPr>
              <a:t> предложил создать объединение «</a:t>
            </a:r>
            <a:r>
              <a:rPr lang="ru-RU" sz="4300" b="1" dirty="0" err="1" smtClean="0">
                <a:latin typeface="Arial" pitchFamily="34" charset="0"/>
                <a:cs typeface="Arial" pitchFamily="34" charset="0"/>
              </a:rPr>
              <a:t>Ватан</a:t>
            </a:r>
            <a:r>
              <a:rPr lang="ru-RU" sz="4300" b="1" dirty="0" smtClean="0">
                <a:latin typeface="Arial" pitchFamily="34" charset="0"/>
                <a:cs typeface="Arial" pitchFamily="34" charset="0"/>
              </a:rPr>
              <a:t> </a:t>
            </a:r>
            <a:r>
              <a:rPr lang="ru-RU" sz="4300" b="1" dirty="0" err="1" smtClean="0">
                <a:latin typeface="Arial" pitchFamily="34" charset="0"/>
                <a:cs typeface="Arial" pitchFamily="34" charset="0"/>
              </a:rPr>
              <a:t>ифтихорлари</a:t>
            </a:r>
            <a:r>
              <a:rPr lang="ru-RU" sz="4300" b="1" dirty="0" smtClean="0">
                <a:latin typeface="Arial" pitchFamily="34" charset="0"/>
                <a:cs typeface="Arial" pitchFamily="34" charset="0"/>
              </a:rPr>
              <a:t>» - «Гордость Родины».</a:t>
            </a:r>
          </a:p>
          <a:p>
            <a:endParaRPr lang="ru-RU" dirty="0"/>
          </a:p>
        </p:txBody>
      </p:sp>
      <p:sp>
        <p:nvSpPr>
          <p:cNvPr id="6" name="object 2"/>
          <p:cNvSpPr>
            <a:spLocks/>
          </p:cNvSpPr>
          <p:nvPr/>
        </p:nvSpPr>
        <p:spPr bwMode="auto">
          <a:xfrm>
            <a:off x="0" y="3698"/>
            <a:ext cx="12192000" cy="833475"/>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pPr algn="ctr"/>
            <a:r>
              <a:rPr lang="ru-RU" sz="4800" b="1" dirty="0" smtClean="0">
                <a:solidFill>
                  <a:schemeClr val="bg1"/>
                </a:solidFill>
                <a:latin typeface="Arial" pitchFamily="34" charset="0"/>
                <a:cs typeface="Arial" pitchFamily="34" charset="0"/>
              </a:rPr>
              <a:t>СОВРЕМЕННАЯ ПРОМЫШЛЕННОСТЬ</a:t>
            </a:r>
            <a:endParaRPr lang="ru-RU" sz="4800" dirty="0">
              <a:solidFill>
                <a:schemeClr val="bg1"/>
              </a:solidFill>
            </a:endParaRPr>
          </a:p>
        </p:txBody>
      </p:sp>
      <p:pic>
        <p:nvPicPr>
          <p:cNvPr id="3074" name="Picture 2" descr="http://kabar.kg/site/assets/files/43361/ali_7553.jpg"/>
          <p:cNvPicPr>
            <a:picLocks noChangeAspect="1" noChangeArrowheads="1"/>
          </p:cNvPicPr>
          <p:nvPr/>
        </p:nvPicPr>
        <p:blipFill>
          <a:blip r:embed="rId2" cstate="print"/>
          <a:srcRect/>
          <a:stretch>
            <a:fillRect/>
          </a:stretch>
        </p:blipFill>
        <p:spPr bwMode="auto">
          <a:xfrm>
            <a:off x="6888088" y="1052736"/>
            <a:ext cx="4764732" cy="2664296"/>
          </a:xfrm>
          <a:prstGeom prst="rect">
            <a:avLst/>
          </a:prstGeom>
          <a:noFill/>
        </p:spPr>
      </p:pic>
      <p:pic>
        <p:nvPicPr>
          <p:cNvPr id="3076" name="Picture 4" descr="https://www.sammi.uz/upload/images/29c938736f2c69c7cdf94365872cbc60.jpg"/>
          <p:cNvPicPr>
            <a:picLocks noChangeAspect="1" noChangeArrowheads="1"/>
          </p:cNvPicPr>
          <p:nvPr/>
        </p:nvPicPr>
        <p:blipFill>
          <a:blip r:embed="rId3" cstate="print"/>
          <a:srcRect/>
          <a:stretch>
            <a:fillRect/>
          </a:stretch>
        </p:blipFill>
        <p:spPr bwMode="auto">
          <a:xfrm>
            <a:off x="7608168" y="3861048"/>
            <a:ext cx="3787663" cy="2521351"/>
          </a:xfrm>
          <a:prstGeom prst="rect">
            <a:avLst/>
          </a:prstGeom>
          <a:noFill/>
        </p:spPr>
      </p:pic>
    </p:spTree>
  </p:cSld>
  <p:clrMapOvr>
    <a:masterClrMapping/>
  </p:clrMapOvr>
  <p:transition spd="slow">
    <p:cover dir="rd"/>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Схема 2"/>
          <p:cNvGraphicFramePr/>
          <p:nvPr/>
        </p:nvGraphicFramePr>
        <p:xfrm>
          <a:off x="263352" y="836712"/>
          <a:ext cx="11593288" cy="58790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object 2"/>
          <p:cNvSpPr>
            <a:spLocks/>
          </p:cNvSpPr>
          <p:nvPr/>
        </p:nvSpPr>
        <p:spPr bwMode="auto">
          <a:xfrm>
            <a:off x="1" y="1"/>
            <a:ext cx="12177184" cy="764703"/>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pPr algn="ctr"/>
            <a:r>
              <a:rPr lang="ru-RU" sz="4400" b="1" dirty="0" smtClean="0">
                <a:solidFill>
                  <a:schemeClr val="bg1"/>
                </a:solidFill>
                <a:latin typeface="Arial" pitchFamily="34" charset="0"/>
                <a:cs typeface="Arial" pitchFamily="34" charset="0"/>
              </a:rPr>
              <a:t>ВЫВОДЫ</a:t>
            </a:r>
            <a:endParaRPr lang="ru-RU" sz="4400" dirty="0">
              <a:solidFill>
                <a:schemeClr val="bg1"/>
              </a:solidFill>
            </a:endParaRPr>
          </a:p>
        </p:txBody>
      </p:sp>
    </p:spTree>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graphicEl>
                                              <a:dgm id="{121CE2F8-E67C-4BB2-8B7A-0153E465E37B}"/>
                                            </p:graphicEl>
                                          </p:spTgt>
                                        </p:tgtEl>
                                        <p:attrNameLst>
                                          <p:attrName>style.visibility</p:attrName>
                                        </p:attrNameLst>
                                      </p:cBhvr>
                                      <p:to>
                                        <p:strVal val="visible"/>
                                      </p:to>
                                    </p:set>
                                    <p:animEffect transition="in" filter="wipe(down)">
                                      <p:cBhvr>
                                        <p:cTn id="7" dur="500"/>
                                        <p:tgtEl>
                                          <p:spTgt spid="3">
                                            <p:graphicEl>
                                              <a:dgm id="{121CE2F8-E67C-4BB2-8B7A-0153E465E37B}"/>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graphicEl>
                                              <a:dgm id="{261EA25F-C933-4C09-B661-2E3993E0CA6F}"/>
                                            </p:graphicEl>
                                          </p:spTgt>
                                        </p:tgtEl>
                                        <p:attrNameLst>
                                          <p:attrName>style.visibility</p:attrName>
                                        </p:attrNameLst>
                                      </p:cBhvr>
                                      <p:to>
                                        <p:strVal val="visible"/>
                                      </p:to>
                                    </p:set>
                                    <p:animEffect transition="in" filter="wipe(down)">
                                      <p:cBhvr>
                                        <p:cTn id="12" dur="500"/>
                                        <p:tgtEl>
                                          <p:spTgt spid="3">
                                            <p:graphicEl>
                                              <a:dgm id="{261EA25F-C933-4C09-B661-2E3993E0CA6F}"/>
                                            </p:graphic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graphicEl>
                                              <a:dgm id="{DF9D484D-30C5-431E-8A5E-D67BA2C9E47C}"/>
                                            </p:graphicEl>
                                          </p:spTgt>
                                        </p:tgtEl>
                                        <p:attrNameLst>
                                          <p:attrName>style.visibility</p:attrName>
                                        </p:attrNameLst>
                                      </p:cBhvr>
                                      <p:to>
                                        <p:strVal val="visible"/>
                                      </p:to>
                                    </p:set>
                                    <p:animEffect transition="in" filter="wipe(down)">
                                      <p:cBhvr>
                                        <p:cTn id="15" dur="500"/>
                                        <p:tgtEl>
                                          <p:spTgt spid="3">
                                            <p:graphicEl>
                                              <a:dgm id="{DF9D484D-30C5-431E-8A5E-D67BA2C9E47C}"/>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
                                            <p:graphicEl>
                                              <a:dgm id="{8300CE63-0666-44C2-AA28-E384327E64EF}"/>
                                            </p:graphicEl>
                                          </p:spTgt>
                                        </p:tgtEl>
                                        <p:attrNameLst>
                                          <p:attrName>style.visibility</p:attrName>
                                        </p:attrNameLst>
                                      </p:cBhvr>
                                      <p:to>
                                        <p:strVal val="visible"/>
                                      </p:to>
                                    </p:set>
                                    <p:animEffect transition="in" filter="wipe(down)">
                                      <p:cBhvr>
                                        <p:cTn id="20" dur="500"/>
                                        <p:tgtEl>
                                          <p:spTgt spid="3">
                                            <p:graphicEl>
                                              <a:dgm id="{8300CE63-0666-44C2-AA28-E384327E64EF}"/>
                                            </p:graphicEl>
                                          </p:spTgt>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
                                            <p:graphicEl>
                                              <a:dgm id="{8E1D4860-5829-40AA-B020-A81A04F01606}"/>
                                            </p:graphicEl>
                                          </p:spTgt>
                                        </p:tgtEl>
                                        <p:attrNameLst>
                                          <p:attrName>style.visibility</p:attrName>
                                        </p:attrNameLst>
                                      </p:cBhvr>
                                      <p:to>
                                        <p:strVal val="visible"/>
                                      </p:to>
                                    </p:set>
                                    <p:animEffect transition="in" filter="wipe(down)">
                                      <p:cBhvr>
                                        <p:cTn id="23" dur="500"/>
                                        <p:tgtEl>
                                          <p:spTgt spid="3">
                                            <p:graphicEl>
                                              <a:dgm id="{8E1D4860-5829-40AA-B020-A81A04F01606}"/>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
                                            <p:graphicEl>
                                              <a:dgm id="{22057918-E3D8-436B-9D76-22E1FA6DB9E8}"/>
                                            </p:graphicEl>
                                          </p:spTgt>
                                        </p:tgtEl>
                                        <p:attrNameLst>
                                          <p:attrName>style.visibility</p:attrName>
                                        </p:attrNameLst>
                                      </p:cBhvr>
                                      <p:to>
                                        <p:strVal val="visible"/>
                                      </p:to>
                                    </p:set>
                                    <p:animEffect transition="in" filter="wipe(down)">
                                      <p:cBhvr>
                                        <p:cTn id="28" dur="500"/>
                                        <p:tgtEl>
                                          <p:spTgt spid="3">
                                            <p:graphicEl>
                                              <a:dgm id="{22057918-E3D8-436B-9D76-22E1FA6DB9E8}"/>
                                            </p:graphicEl>
                                          </p:spTgt>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3">
                                            <p:graphicEl>
                                              <a:dgm id="{0BB82512-463B-4E54-8478-98C7AC28CD07}"/>
                                            </p:graphicEl>
                                          </p:spTgt>
                                        </p:tgtEl>
                                        <p:attrNameLst>
                                          <p:attrName>style.visibility</p:attrName>
                                        </p:attrNameLst>
                                      </p:cBhvr>
                                      <p:to>
                                        <p:strVal val="visible"/>
                                      </p:to>
                                    </p:set>
                                    <p:animEffect transition="in" filter="wipe(down)">
                                      <p:cBhvr>
                                        <p:cTn id="31" dur="500"/>
                                        <p:tgtEl>
                                          <p:spTgt spid="3">
                                            <p:graphicEl>
                                              <a:dgm id="{0BB82512-463B-4E54-8478-98C7AC28CD07}"/>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3">
                                            <p:graphicEl>
                                              <a:dgm id="{829751FA-5F82-4DEA-9A7C-E68800A610D4}"/>
                                            </p:graphicEl>
                                          </p:spTgt>
                                        </p:tgtEl>
                                        <p:attrNameLst>
                                          <p:attrName>style.visibility</p:attrName>
                                        </p:attrNameLst>
                                      </p:cBhvr>
                                      <p:to>
                                        <p:strVal val="visible"/>
                                      </p:to>
                                    </p:set>
                                    <p:animEffect transition="in" filter="wipe(down)">
                                      <p:cBhvr>
                                        <p:cTn id="36" dur="500"/>
                                        <p:tgtEl>
                                          <p:spTgt spid="3">
                                            <p:graphicEl>
                                              <a:dgm id="{829751FA-5F82-4DEA-9A7C-E68800A610D4}"/>
                                            </p:graphicEl>
                                          </p:spTgt>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
                                            <p:graphicEl>
                                              <a:dgm id="{EE9F6481-FF01-4BA4-8B38-DDB98608C279}"/>
                                            </p:graphicEl>
                                          </p:spTgt>
                                        </p:tgtEl>
                                        <p:attrNameLst>
                                          <p:attrName>style.visibility</p:attrName>
                                        </p:attrNameLst>
                                      </p:cBhvr>
                                      <p:to>
                                        <p:strVal val="visible"/>
                                      </p:to>
                                    </p:set>
                                    <p:animEffect transition="in" filter="wipe(down)">
                                      <p:cBhvr>
                                        <p:cTn id="39" dur="500"/>
                                        <p:tgtEl>
                                          <p:spTgt spid="3">
                                            <p:graphicEl>
                                              <a:dgm id="{EE9F6481-FF01-4BA4-8B38-DDB98608C27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5672" y="217116"/>
            <a:ext cx="7439655" cy="645151"/>
          </a:xfrm>
          <a:prstGeom prst="rect">
            <a:avLst/>
          </a:prstGeom>
        </p:spPr>
        <p:txBody>
          <a:bodyPr vert="horz" wrap="square" lIns="0" tIns="29312" rIns="0" bIns="0" rtlCol="0" anchor="ctr">
            <a:spAutoFit/>
          </a:bodyPr>
          <a:lstStyle/>
          <a:p>
            <a:pPr marL="22547">
              <a:spcBef>
                <a:spcPts val="231"/>
              </a:spcBef>
            </a:pPr>
            <a:r>
              <a:rPr lang="ru-RU" sz="4000" dirty="0" smtClean="0"/>
              <a:t>  ЗАДАНИЯ</a:t>
            </a:r>
            <a:endParaRPr sz="4000" dirty="0"/>
          </a:p>
        </p:txBody>
      </p:sp>
      <p:sp>
        <p:nvSpPr>
          <p:cNvPr id="3" name="object 3"/>
          <p:cNvSpPr/>
          <p:nvPr/>
        </p:nvSpPr>
        <p:spPr>
          <a:xfrm>
            <a:off x="10897869" y="337248"/>
            <a:ext cx="751249" cy="534143"/>
          </a:xfrm>
          <a:custGeom>
            <a:avLst/>
            <a:gdLst/>
            <a:ahLst/>
            <a:cxnLst/>
            <a:rect l="l" t="t" r="r" b="b"/>
            <a:pathLst>
              <a:path w="252729" h="252729">
                <a:moveTo>
                  <a:pt x="252463" y="0"/>
                </a:moveTo>
                <a:lnTo>
                  <a:pt x="0" y="0"/>
                </a:lnTo>
                <a:lnTo>
                  <a:pt x="0" y="252463"/>
                </a:lnTo>
                <a:lnTo>
                  <a:pt x="252463" y="252463"/>
                </a:lnTo>
                <a:lnTo>
                  <a:pt x="252463" y="0"/>
                </a:lnTo>
                <a:close/>
              </a:path>
            </a:pathLst>
          </a:custGeom>
          <a:solidFill>
            <a:srgbClr val="FEFEFE"/>
          </a:solidFill>
        </p:spPr>
        <p:txBody>
          <a:bodyPr wrap="square" lIns="0" tIns="0" rIns="0" bIns="0" rtlCol="0"/>
          <a:lstStyle/>
          <a:p>
            <a:endParaRPr sz="2000" dirty="0"/>
          </a:p>
        </p:txBody>
      </p:sp>
      <p:sp>
        <p:nvSpPr>
          <p:cNvPr id="9" name="TextBox 8">
            <a:extLst>
              <a:ext uri="{FF2B5EF4-FFF2-40B4-BE49-F238E27FC236}">
                <a16:creationId xmlns:a16="http://schemas.microsoft.com/office/drawing/2014/main" xmlns="" id="{0987A88E-3E38-4657-A6CB-7252E760983A}"/>
              </a:ext>
            </a:extLst>
          </p:cNvPr>
          <p:cNvSpPr txBox="1"/>
          <p:nvPr/>
        </p:nvSpPr>
        <p:spPr>
          <a:xfrm>
            <a:off x="623393" y="3059908"/>
            <a:ext cx="3264363" cy="1930357"/>
          </a:xfrm>
          <a:prstGeom prst="rect">
            <a:avLst/>
          </a:prstGeom>
        </p:spPr>
        <p:style>
          <a:lnRef idx="1">
            <a:schemeClr val="accent1"/>
          </a:lnRef>
          <a:fillRef idx="2">
            <a:schemeClr val="accent1"/>
          </a:fillRef>
          <a:effectRef idx="1">
            <a:schemeClr val="accent1"/>
          </a:effectRef>
          <a:fontRef idx="minor">
            <a:schemeClr val="dk1"/>
          </a:fontRef>
        </p:style>
        <p:txBody>
          <a:bodyPr wrap="square" lIns="204806" tIns="102404" rIns="204806" bIns="102404" rtlCol="0">
            <a:spAutoFit/>
          </a:bodyPr>
          <a:lstStyle/>
          <a:p>
            <a:pPr algn="ctr"/>
            <a:r>
              <a:rPr lang="ru-RU" sz="2800" b="1" dirty="0" smtClean="0">
                <a:solidFill>
                  <a:srgbClr val="002060"/>
                </a:solidFill>
                <a:latin typeface="Arial" pitchFamily="34" charset="0"/>
                <a:cs typeface="Arial" pitchFamily="34" charset="0"/>
              </a:rPr>
              <a:t>Прочитайте учебник </a:t>
            </a:r>
          </a:p>
          <a:p>
            <a:pPr algn="ctr"/>
            <a:r>
              <a:rPr lang="ru-RU" sz="2800" b="1" dirty="0" smtClean="0">
                <a:solidFill>
                  <a:srgbClr val="0070C0"/>
                </a:solidFill>
                <a:latin typeface="Arial" pitchFamily="34" charset="0"/>
                <a:cs typeface="Arial" pitchFamily="34" charset="0"/>
              </a:rPr>
              <a:t>§46.</a:t>
            </a:r>
          </a:p>
          <a:p>
            <a:pPr algn="ctr"/>
            <a:r>
              <a:rPr lang="ru-RU" sz="2800" b="1" dirty="0" smtClean="0">
                <a:solidFill>
                  <a:srgbClr val="002060"/>
                </a:solidFill>
                <a:latin typeface="Arial" pitchFamily="34" charset="0"/>
                <a:cs typeface="Arial" pitchFamily="34" charset="0"/>
              </a:rPr>
              <a:t>Стр. 153 – 155.</a:t>
            </a:r>
          </a:p>
        </p:txBody>
      </p:sp>
      <p:sp>
        <p:nvSpPr>
          <p:cNvPr id="10" name="TextBox 9">
            <a:extLst>
              <a:ext uri="{FF2B5EF4-FFF2-40B4-BE49-F238E27FC236}">
                <a16:creationId xmlns:a16="http://schemas.microsoft.com/office/drawing/2014/main" xmlns="" id="{0A876B8A-D6F4-45DD-A7CB-4E0ADA116FEA}"/>
              </a:ext>
            </a:extLst>
          </p:cNvPr>
          <p:cNvSpPr txBox="1"/>
          <p:nvPr/>
        </p:nvSpPr>
        <p:spPr>
          <a:xfrm>
            <a:off x="4151784" y="3356993"/>
            <a:ext cx="3888432" cy="1930357"/>
          </a:xfrm>
          <a:prstGeom prst="rect">
            <a:avLst/>
          </a:prstGeom>
        </p:spPr>
        <p:style>
          <a:lnRef idx="1">
            <a:schemeClr val="accent2"/>
          </a:lnRef>
          <a:fillRef idx="2">
            <a:schemeClr val="accent2"/>
          </a:fillRef>
          <a:effectRef idx="1">
            <a:schemeClr val="accent2"/>
          </a:effectRef>
          <a:fontRef idx="minor">
            <a:schemeClr val="dk1"/>
          </a:fontRef>
        </p:style>
        <p:txBody>
          <a:bodyPr wrap="square" lIns="204806" tIns="102404" rIns="204806" bIns="102404" rtlCol="0">
            <a:spAutoFit/>
          </a:bodyPr>
          <a:lstStyle/>
          <a:p>
            <a:pPr algn="ctr"/>
            <a:r>
              <a:rPr lang="ru-RU" sz="2800" b="1" dirty="0" smtClean="0">
                <a:solidFill>
                  <a:srgbClr val="002060"/>
                </a:solidFill>
                <a:latin typeface="Arial" pitchFamily="34" charset="0"/>
                <a:cs typeface="Arial" pitchFamily="34" charset="0"/>
              </a:rPr>
              <a:t>Составьте кластер</a:t>
            </a:r>
          </a:p>
          <a:p>
            <a:pPr algn="ctr"/>
            <a:r>
              <a:rPr lang="ru-RU" sz="2800" b="1" dirty="0" smtClean="0">
                <a:solidFill>
                  <a:srgbClr val="002060"/>
                </a:solidFill>
                <a:latin typeface="Arial" pitchFamily="34" charset="0"/>
                <a:cs typeface="Arial" pitchFamily="34" charset="0"/>
              </a:rPr>
              <a:t>на тему:</a:t>
            </a:r>
          </a:p>
          <a:p>
            <a:pPr algn="ctr"/>
            <a:r>
              <a:rPr lang="ru-RU" sz="2800" b="1" smtClean="0">
                <a:solidFill>
                  <a:srgbClr val="002060"/>
                </a:solidFill>
                <a:latin typeface="Arial" pitchFamily="34" charset="0"/>
                <a:cs typeface="Arial" pitchFamily="34" charset="0"/>
              </a:rPr>
              <a:t>«Экономика </a:t>
            </a:r>
            <a:r>
              <a:rPr lang="ru-RU" sz="2800" b="1" dirty="0" smtClean="0">
                <a:solidFill>
                  <a:srgbClr val="002060"/>
                </a:solidFill>
                <a:latin typeface="Arial" pitchFamily="34" charset="0"/>
                <a:cs typeface="Arial" pitchFamily="34" charset="0"/>
              </a:rPr>
              <a:t>Узбекистана».</a:t>
            </a:r>
          </a:p>
        </p:txBody>
      </p:sp>
      <p:sp>
        <p:nvSpPr>
          <p:cNvPr id="11" name="TextBox 10">
            <a:extLst>
              <a:ext uri="{FF2B5EF4-FFF2-40B4-BE49-F238E27FC236}">
                <a16:creationId xmlns:a16="http://schemas.microsoft.com/office/drawing/2014/main" xmlns="" id="{9983BB7E-5EFA-4F55-818D-5990E5EC0F5E}"/>
              </a:ext>
            </a:extLst>
          </p:cNvPr>
          <p:cNvSpPr txBox="1"/>
          <p:nvPr/>
        </p:nvSpPr>
        <p:spPr>
          <a:xfrm>
            <a:off x="8184232" y="3429000"/>
            <a:ext cx="3744416" cy="1499470"/>
          </a:xfrm>
          <a:prstGeom prst="rect">
            <a:avLst/>
          </a:prstGeom>
        </p:spPr>
        <p:style>
          <a:lnRef idx="1">
            <a:schemeClr val="accent3"/>
          </a:lnRef>
          <a:fillRef idx="2">
            <a:schemeClr val="accent3"/>
          </a:fillRef>
          <a:effectRef idx="1">
            <a:schemeClr val="accent3"/>
          </a:effectRef>
          <a:fontRef idx="minor">
            <a:schemeClr val="dk1"/>
          </a:fontRef>
        </p:style>
        <p:txBody>
          <a:bodyPr wrap="square" lIns="204806" tIns="102404" rIns="204806" bIns="102404" rtlCol="0">
            <a:spAutoFit/>
          </a:bodyPr>
          <a:lstStyle/>
          <a:p>
            <a:pPr algn="ctr"/>
            <a:r>
              <a:rPr lang="ru-RU" sz="2800" b="1" dirty="0" smtClean="0">
                <a:solidFill>
                  <a:srgbClr val="002060"/>
                </a:solidFill>
                <a:latin typeface="Arial" pitchFamily="34" charset="0"/>
                <a:cs typeface="Arial" pitchFamily="34" charset="0"/>
              </a:rPr>
              <a:t>Выполните самостоятельную работу на стр. 156.</a:t>
            </a:r>
            <a:endParaRPr lang="ru-RU" sz="2800" b="1" dirty="0">
              <a:solidFill>
                <a:srgbClr val="002060"/>
              </a:solidFill>
              <a:latin typeface="Arial" pitchFamily="34" charset="0"/>
              <a:cs typeface="Arial" pitchFamily="34" charset="0"/>
            </a:endParaRPr>
          </a:p>
        </p:txBody>
      </p:sp>
      <p:sp>
        <p:nvSpPr>
          <p:cNvPr id="13" name="Oval 7">
            <a:extLst>
              <a:ext uri="{FF2B5EF4-FFF2-40B4-BE49-F238E27FC236}">
                <a16:creationId xmlns:a16="http://schemas.microsoft.com/office/drawing/2014/main" xmlns="" id="{64D0C24B-9D0C-48A9-8DC5-96988E50BC38}"/>
              </a:ext>
            </a:extLst>
          </p:cNvPr>
          <p:cNvSpPr/>
          <p:nvPr/>
        </p:nvSpPr>
        <p:spPr>
          <a:xfrm>
            <a:off x="1583501" y="1700808"/>
            <a:ext cx="1385387" cy="1007270"/>
          </a:xfrm>
          <a:prstGeom prst="ellipse">
            <a:avLst/>
          </a:prstGeom>
          <a:ln/>
        </p:spPr>
        <p:style>
          <a:lnRef idx="3">
            <a:schemeClr val="lt1"/>
          </a:lnRef>
          <a:fillRef idx="1">
            <a:schemeClr val="accent5"/>
          </a:fillRef>
          <a:effectRef idx="1">
            <a:schemeClr val="accent5"/>
          </a:effectRef>
          <a:fontRef idx="minor">
            <a:schemeClr val="lt1"/>
          </a:fontRef>
        </p:style>
        <p:txBody>
          <a:bodyPr wrap="none" lIns="162580" tIns="81290" rIns="162580" bIns="81290" rtlCol="0" anchor="ctr"/>
          <a:lstStyle/>
          <a:p>
            <a:pPr algn="ctr"/>
            <a:r>
              <a:rPr lang="en-US" sz="4000" b="1" dirty="0">
                <a:solidFill>
                  <a:srgbClr val="002060"/>
                </a:solidFill>
                <a:latin typeface="Arial" panose="020B0604020202020204" pitchFamily="34" charset="0"/>
                <a:cs typeface="Arial" panose="020B0604020202020204" pitchFamily="34" charset="0"/>
              </a:rPr>
              <a:t>1</a:t>
            </a:r>
          </a:p>
        </p:txBody>
      </p:sp>
      <p:sp>
        <p:nvSpPr>
          <p:cNvPr id="18" name="Freeform 47"/>
          <p:cNvSpPr>
            <a:spLocks noEditPoints="1"/>
          </p:cNvSpPr>
          <p:nvPr/>
        </p:nvSpPr>
        <p:spPr bwMode="auto">
          <a:xfrm>
            <a:off x="8077612" y="244075"/>
            <a:ext cx="417671" cy="708844"/>
          </a:xfrm>
          <a:custGeom>
            <a:avLst/>
            <a:gdLst>
              <a:gd name="T0" fmla="*/ 237 w 271"/>
              <a:gd name="T1" fmla="*/ 184 h 461"/>
              <a:gd name="T2" fmla="*/ 221 w 271"/>
              <a:gd name="T3" fmla="*/ 188 h 461"/>
              <a:gd name="T4" fmla="*/ 221 w 271"/>
              <a:gd name="T5" fmla="*/ 182 h 461"/>
              <a:gd name="T6" fmla="*/ 187 w 271"/>
              <a:gd name="T7" fmla="*/ 148 h 461"/>
              <a:gd name="T8" fmla="*/ 171 w 271"/>
              <a:gd name="T9" fmla="*/ 152 h 461"/>
              <a:gd name="T10" fmla="*/ 171 w 271"/>
              <a:gd name="T11" fmla="*/ 146 h 461"/>
              <a:gd name="T12" fmla="*/ 137 w 271"/>
              <a:gd name="T13" fmla="*/ 112 h 461"/>
              <a:gd name="T14" fmla="*/ 119 w 271"/>
              <a:gd name="T15" fmla="*/ 117 h 461"/>
              <a:gd name="T16" fmla="*/ 119 w 271"/>
              <a:gd name="T17" fmla="*/ 34 h 461"/>
              <a:gd name="T18" fmla="*/ 85 w 271"/>
              <a:gd name="T19" fmla="*/ 0 h 461"/>
              <a:gd name="T20" fmla="*/ 51 w 271"/>
              <a:gd name="T21" fmla="*/ 34 h 461"/>
              <a:gd name="T22" fmla="*/ 51 w 271"/>
              <a:gd name="T23" fmla="*/ 178 h 461"/>
              <a:gd name="T24" fmla="*/ 34 w 271"/>
              <a:gd name="T25" fmla="*/ 174 h 461"/>
              <a:gd name="T26" fmla="*/ 0 w 271"/>
              <a:gd name="T27" fmla="*/ 208 h 461"/>
              <a:gd name="T28" fmla="*/ 0 w 271"/>
              <a:gd name="T29" fmla="*/ 325 h 461"/>
              <a:gd name="T30" fmla="*/ 136 w 271"/>
              <a:gd name="T31" fmla="*/ 461 h 461"/>
              <a:gd name="T32" fmla="*/ 271 w 271"/>
              <a:gd name="T33" fmla="*/ 325 h 461"/>
              <a:gd name="T34" fmla="*/ 271 w 271"/>
              <a:gd name="T35" fmla="*/ 218 h 461"/>
              <a:gd name="T36" fmla="*/ 237 w 271"/>
              <a:gd name="T37" fmla="*/ 184 h 461"/>
              <a:gd name="T38" fmla="*/ 262 w 271"/>
              <a:gd name="T39" fmla="*/ 325 h 461"/>
              <a:gd name="T40" fmla="*/ 136 w 271"/>
              <a:gd name="T41" fmla="*/ 451 h 461"/>
              <a:gd name="T42" fmla="*/ 10 w 271"/>
              <a:gd name="T43" fmla="*/ 325 h 461"/>
              <a:gd name="T44" fmla="*/ 10 w 271"/>
              <a:gd name="T45" fmla="*/ 208 h 461"/>
              <a:gd name="T46" fmla="*/ 34 w 271"/>
              <a:gd name="T47" fmla="*/ 183 h 461"/>
              <a:gd name="T48" fmla="*/ 51 w 271"/>
              <a:gd name="T49" fmla="*/ 190 h 461"/>
              <a:gd name="T50" fmla="*/ 51 w 271"/>
              <a:gd name="T51" fmla="*/ 290 h 461"/>
              <a:gd name="T52" fmla="*/ 56 w 271"/>
              <a:gd name="T53" fmla="*/ 295 h 461"/>
              <a:gd name="T54" fmla="*/ 60 w 271"/>
              <a:gd name="T55" fmla="*/ 290 h 461"/>
              <a:gd name="T56" fmla="*/ 60 w 271"/>
              <a:gd name="T57" fmla="*/ 34 h 461"/>
              <a:gd name="T58" fmla="*/ 85 w 271"/>
              <a:gd name="T59" fmla="*/ 9 h 461"/>
              <a:gd name="T60" fmla="*/ 110 w 271"/>
              <a:gd name="T61" fmla="*/ 34 h 461"/>
              <a:gd name="T62" fmla="*/ 110 w 271"/>
              <a:gd name="T63" fmla="*/ 187 h 461"/>
              <a:gd name="T64" fmla="*/ 115 w 271"/>
              <a:gd name="T65" fmla="*/ 191 h 461"/>
              <a:gd name="T66" fmla="*/ 119 w 271"/>
              <a:gd name="T67" fmla="*/ 187 h 461"/>
              <a:gd name="T68" fmla="*/ 119 w 271"/>
              <a:gd name="T69" fmla="*/ 128 h 461"/>
              <a:gd name="T70" fmla="*/ 137 w 271"/>
              <a:gd name="T71" fmla="*/ 121 h 461"/>
              <a:gd name="T72" fmla="*/ 162 w 271"/>
              <a:gd name="T73" fmla="*/ 146 h 461"/>
              <a:gd name="T74" fmla="*/ 162 w 271"/>
              <a:gd name="T75" fmla="*/ 160 h 461"/>
              <a:gd name="T76" fmla="*/ 162 w 271"/>
              <a:gd name="T77" fmla="*/ 161 h 461"/>
              <a:gd name="T78" fmla="*/ 162 w 271"/>
              <a:gd name="T79" fmla="*/ 202 h 461"/>
              <a:gd name="T80" fmla="*/ 166 w 271"/>
              <a:gd name="T81" fmla="*/ 207 h 461"/>
              <a:gd name="T82" fmla="*/ 171 w 271"/>
              <a:gd name="T83" fmla="*/ 202 h 461"/>
              <a:gd name="T84" fmla="*/ 171 w 271"/>
              <a:gd name="T85" fmla="*/ 163 h 461"/>
              <a:gd name="T86" fmla="*/ 187 w 271"/>
              <a:gd name="T87" fmla="*/ 157 h 461"/>
              <a:gd name="T88" fmla="*/ 211 w 271"/>
              <a:gd name="T89" fmla="*/ 182 h 461"/>
              <a:gd name="T90" fmla="*/ 211 w 271"/>
              <a:gd name="T91" fmla="*/ 197 h 461"/>
              <a:gd name="T92" fmla="*/ 211 w 271"/>
              <a:gd name="T93" fmla="*/ 197 h 461"/>
              <a:gd name="T94" fmla="*/ 211 w 271"/>
              <a:gd name="T95" fmla="*/ 219 h 461"/>
              <a:gd name="T96" fmla="*/ 216 w 271"/>
              <a:gd name="T97" fmla="*/ 224 h 461"/>
              <a:gd name="T98" fmla="*/ 221 w 271"/>
              <a:gd name="T99" fmla="*/ 219 h 461"/>
              <a:gd name="T100" fmla="*/ 221 w 271"/>
              <a:gd name="T101" fmla="*/ 199 h 461"/>
              <a:gd name="T102" fmla="*/ 237 w 271"/>
              <a:gd name="T103" fmla="*/ 193 h 461"/>
              <a:gd name="T104" fmla="*/ 262 w 271"/>
              <a:gd name="T105" fmla="*/ 218 h 461"/>
              <a:gd name="T106" fmla="*/ 262 w 271"/>
              <a:gd name="T107" fmla="*/ 325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71" h="461">
                <a:moveTo>
                  <a:pt x="237" y="184"/>
                </a:moveTo>
                <a:cubicBezTo>
                  <a:pt x="231" y="184"/>
                  <a:pt x="226" y="185"/>
                  <a:pt x="221" y="188"/>
                </a:cubicBezTo>
                <a:cubicBezTo>
                  <a:pt x="221" y="182"/>
                  <a:pt x="221" y="182"/>
                  <a:pt x="221" y="182"/>
                </a:cubicBezTo>
                <a:cubicBezTo>
                  <a:pt x="221" y="163"/>
                  <a:pt x="205" y="148"/>
                  <a:pt x="187" y="148"/>
                </a:cubicBezTo>
                <a:cubicBezTo>
                  <a:pt x="181" y="148"/>
                  <a:pt x="176" y="149"/>
                  <a:pt x="171" y="152"/>
                </a:cubicBezTo>
                <a:cubicBezTo>
                  <a:pt x="171" y="146"/>
                  <a:pt x="171" y="146"/>
                  <a:pt x="171" y="146"/>
                </a:cubicBezTo>
                <a:cubicBezTo>
                  <a:pt x="171" y="127"/>
                  <a:pt x="156" y="112"/>
                  <a:pt x="137" y="112"/>
                </a:cubicBezTo>
                <a:cubicBezTo>
                  <a:pt x="131" y="112"/>
                  <a:pt x="125" y="113"/>
                  <a:pt x="119" y="117"/>
                </a:cubicBezTo>
                <a:cubicBezTo>
                  <a:pt x="119" y="34"/>
                  <a:pt x="119" y="34"/>
                  <a:pt x="119" y="34"/>
                </a:cubicBezTo>
                <a:cubicBezTo>
                  <a:pt x="119" y="15"/>
                  <a:pt x="104" y="0"/>
                  <a:pt x="85" y="0"/>
                </a:cubicBezTo>
                <a:cubicBezTo>
                  <a:pt x="66" y="0"/>
                  <a:pt x="51" y="15"/>
                  <a:pt x="51" y="34"/>
                </a:cubicBezTo>
                <a:cubicBezTo>
                  <a:pt x="51" y="178"/>
                  <a:pt x="51" y="178"/>
                  <a:pt x="51" y="178"/>
                </a:cubicBezTo>
                <a:cubicBezTo>
                  <a:pt x="46" y="176"/>
                  <a:pt x="40" y="174"/>
                  <a:pt x="34" y="174"/>
                </a:cubicBezTo>
                <a:cubicBezTo>
                  <a:pt x="16" y="174"/>
                  <a:pt x="0" y="189"/>
                  <a:pt x="0" y="208"/>
                </a:cubicBezTo>
                <a:cubicBezTo>
                  <a:pt x="0" y="325"/>
                  <a:pt x="0" y="325"/>
                  <a:pt x="0" y="325"/>
                </a:cubicBezTo>
                <a:cubicBezTo>
                  <a:pt x="0" y="400"/>
                  <a:pt x="61" y="461"/>
                  <a:pt x="136" y="461"/>
                </a:cubicBezTo>
                <a:cubicBezTo>
                  <a:pt x="210" y="461"/>
                  <a:pt x="271" y="400"/>
                  <a:pt x="271" y="325"/>
                </a:cubicBezTo>
                <a:cubicBezTo>
                  <a:pt x="271" y="218"/>
                  <a:pt x="271" y="218"/>
                  <a:pt x="271" y="218"/>
                </a:cubicBezTo>
                <a:cubicBezTo>
                  <a:pt x="271" y="199"/>
                  <a:pt x="256" y="184"/>
                  <a:pt x="237" y="184"/>
                </a:cubicBezTo>
                <a:close/>
                <a:moveTo>
                  <a:pt x="262" y="325"/>
                </a:moveTo>
                <a:cubicBezTo>
                  <a:pt x="262" y="395"/>
                  <a:pt x="205" y="451"/>
                  <a:pt x="136" y="451"/>
                </a:cubicBezTo>
                <a:cubicBezTo>
                  <a:pt x="66" y="451"/>
                  <a:pt x="10" y="395"/>
                  <a:pt x="10" y="325"/>
                </a:cubicBezTo>
                <a:cubicBezTo>
                  <a:pt x="10" y="208"/>
                  <a:pt x="10" y="208"/>
                  <a:pt x="10" y="208"/>
                </a:cubicBezTo>
                <a:cubicBezTo>
                  <a:pt x="10" y="195"/>
                  <a:pt x="21" y="183"/>
                  <a:pt x="34" y="183"/>
                </a:cubicBezTo>
                <a:cubicBezTo>
                  <a:pt x="41" y="183"/>
                  <a:pt x="47" y="186"/>
                  <a:pt x="51" y="190"/>
                </a:cubicBezTo>
                <a:cubicBezTo>
                  <a:pt x="51" y="290"/>
                  <a:pt x="51" y="290"/>
                  <a:pt x="51" y="290"/>
                </a:cubicBezTo>
                <a:cubicBezTo>
                  <a:pt x="51" y="292"/>
                  <a:pt x="53" y="295"/>
                  <a:pt x="56" y="295"/>
                </a:cubicBezTo>
                <a:cubicBezTo>
                  <a:pt x="58" y="295"/>
                  <a:pt x="60" y="292"/>
                  <a:pt x="60" y="290"/>
                </a:cubicBezTo>
                <a:cubicBezTo>
                  <a:pt x="60" y="34"/>
                  <a:pt x="60" y="34"/>
                  <a:pt x="60" y="34"/>
                </a:cubicBezTo>
                <a:cubicBezTo>
                  <a:pt x="60" y="20"/>
                  <a:pt x="72" y="9"/>
                  <a:pt x="85" y="9"/>
                </a:cubicBezTo>
                <a:cubicBezTo>
                  <a:pt x="99" y="9"/>
                  <a:pt x="110" y="20"/>
                  <a:pt x="110" y="34"/>
                </a:cubicBezTo>
                <a:cubicBezTo>
                  <a:pt x="110" y="187"/>
                  <a:pt x="110" y="187"/>
                  <a:pt x="110" y="187"/>
                </a:cubicBezTo>
                <a:cubicBezTo>
                  <a:pt x="110" y="189"/>
                  <a:pt x="112" y="191"/>
                  <a:pt x="115" y="191"/>
                </a:cubicBezTo>
                <a:cubicBezTo>
                  <a:pt x="117" y="191"/>
                  <a:pt x="119" y="189"/>
                  <a:pt x="119" y="187"/>
                </a:cubicBezTo>
                <a:cubicBezTo>
                  <a:pt x="119" y="128"/>
                  <a:pt x="119" y="128"/>
                  <a:pt x="119" y="128"/>
                </a:cubicBezTo>
                <a:cubicBezTo>
                  <a:pt x="124" y="124"/>
                  <a:pt x="130" y="121"/>
                  <a:pt x="137" y="121"/>
                </a:cubicBezTo>
                <a:cubicBezTo>
                  <a:pt x="150" y="121"/>
                  <a:pt x="162" y="132"/>
                  <a:pt x="162" y="146"/>
                </a:cubicBezTo>
                <a:cubicBezTo>
                  <a:pt x="162" y="160"/>
                  <a:pt x="162" y="160"/>
                  <a:pt x="162" y="160"/>
                </a:cubicBezTo>
                <a:cubicBezTo>
                  <a:pt x="162" y="160"/>
                  <a:pt x="162" y="161"/>
                  <a:pt x="162" y="161"/>
                </a:cubicBezTo>
                <a:cubicBezTo>
                  <a:pt x="162" y="202"/>
                  <a:pt x="162" y="202"/>
                  <a:pt x="162" y="202"/>
                </a:cubicBezTo>
                <a:cubicBezTo>
                  <a:pt x="162" y="205"/>
                  <a:pt x="164" y="207"/>
                  <a:pt x="166" y="207"/>
                </a:cubicBezTo>
                <a:cubicBezTo>
                  <a:pt x="169" y="207"/>
                  <a:pt x="171" y="205"/>
                  <a:pt x="171" y="202"/>
                </a:cubicBezTo>
                <a:cubicBezTo>
                  <a:pt x="171" y="163"/>
                  <a:pt x="171" y="163"/>
                  <a:pt x="171" y="163"/>
                </a:cubicBezTo>
                <a:cubicBezTo>
                  <a:pt x="175" y="159"/>
                  <a:pt x="181" y="157"/>
                  <a:pt x="187" y="157"/>
                </a:cubicBezTo>
                <a:cubicBezTo>
                  <a:pt x="200" y="157"/>
                  <a:pt x="211" y="168"/>
                  <a:pt x="211" y="182"/>
                </a:cubicBezTo>
                <a:cubicBezTo>
                  <a:pt x="211" y="197"/>
                  <a:pt x="211" y="197"/>
                  <a:pt x="211" y="197"/>
                </a:cubicBezTo>
                <a:cubicBezTo>
                  <a:pt x="211" y="197"/>
                  <a:pt x="211" y="197"/>
                  <a:pt x="211" y="197"/>
                </a:cubicBezTo>
                <a:cubicBezTo>
                  <a:pt x="211" y="219"/>
                  <a:pt x="211" y="219"/>
                  <a:pt x="211" y="219"/>
                </a:cubicBezTo>
                <a:cubicBezTo>
                  <a:pt x="211" y="221"/>
                  <a:pt x="213" y="224"/>
                  <a:pt x="216" y="224"/>
                </a:cubicBezTo>
                <a:cubicBezTo>
                  <a:pt x="219" y="224"/>
                  <a:pt x="221" y="221"/>
                  <a:pt x="221" y="219"/>
                </a:cubicBezTo>
                <a:cubicBezTo>
                  <a:pt x="221" y="199"/>
                  <a:pt x="221" y="199"/>
                  <a:pt x="221" y="199"/>
                </a:cubicBezTo>
                <a:cubicBezTo>
                  <a:pt x="225" y="195"/>
                  <a:pt x="231" y="193"/>
                  <a:pt x="237" y="193"/>
                </a:cubicBezTo>
                <a:cubicBezTo>
                  <a:pt x="250" y="193"/>
                  <a:pt x="262" y="204"/>
                  <a:pt x="262" y="218"/>
                </a:cubicBezTo>
                <a:lnTo>
                  <a:pt x="262" y="325"/>
                </a:lnTo>
                <a:close/>
              </a:path>
            </a:pathLst>
          </a:custGeom>
          <a:solidFill>
            <a:srgbClr val="0070C0"/>
          </a:solidFill>
          <a:ln>
            <a:solidFill>
              <a:schemeClr val="tx1"/>
            </a:solidFill>
          </a:ln>
        </p:spPr>
        <p:txBody>
          <a:bodyPr vert="horz" wrap="square" lIns="76802" tIns="38401" rIns="76802" bIns="38401" numCol="1" anchor="t" anchorCtr="0" compatLnSpc="1">
            <a:prstTxWarp prst="textNoShape">
              <a:avLst/>
            </a:prstTxWarp>
          </a:bodyPr>
          <a:lstStyle/>
          <a:p>
            <a:pPr defTabSz="1024014"/>
            <a:endParaRPr lang="en-US" dirty="0">
              <a:solidFill>
                <a:srgbClr val="FFFFFF"/>
              </a:solidFill>
              <a:latin typeface="Open Sans Light"/>
            </a:endParaRPr>
          </a:p>
        </p:txBody>
      </p:sp>
      <p:sp>
        <p:nvSpPr>
          <p:cNvPr id="19" name="Oval 7">
            <a:extLst>
              <a:ext uri="{FF2B5EF4-FFF2-40B4-BE49-F238E27FC236}">
                <a16:creationId xmlns:a16="http://schemas.microsoft.com/office/drawing/2014/main" xmlns="" id="{64D0C24B-9D0C-48A9-8DC5-96988E50BC38}"/>
              </a:ext>
            </a:extLst>
          </p:cNvPr>
          <p:cNvSpPr/>
          <p:nvPr/>
        </p:nvSpPr>
        <p:spPr>
          <a:xfrm>
            <a:off x="5447929" y="1196752"/>
            <a:ext cx="1385387" cy="1007270"/>
          </a:xfrm>
          <a:prstGeom prst="ellipse">
            <a:avLst/>
          </a:prstGeom>
          <a:ln/>
        </p:spPr>
        <p:style>
          <a:lnRef idx="1">
            <a:schemeClr val="accent2"/>
          </a:lnRef>
          <a:fillRef idx="2">
            <a:schemeClr val="accent2"/>
          </a:fillRef>
          <a:effectRef idx="1">
            <a:schemeClr val="accent2"/>
          </a:effectRef>
          <a:fontRef idx="minor">
            <a:schemeClr val="dk1"/>
          </a:fontRef>
        </p:style>
        <p:txBody>
          <a:bodyPr wrap="none" lIns="162580" tIns="81290" rIns="162580" bIns="81290" rtlCol="0" anchor="ctr"/>
          <a:lstStyle/>
          <a:p>
            <a:pPr algn="ctr"/>
            <a:endParaRPr lang="en-US" sz="2100" b="1" dirty="0">
              <a:solidFill>
                <a:schemeClr val="bg1"/>
              </a:solidFill>
              <a:latin typeface="Arial" panose="020B0604020202020204" pitchFamily="34" charset="0"/>
              <a:cs typeface="Arial" panose="020B0604020202020204" pitchFamily="34" charset="0"/>
            </a:endParaRPr>
          </a:p>
        </p:txBody>
      </p:sp>
      <p:sp>
        <p:nvSpPr>
          <p:cNvPr id="21" name="Oval 7">
            <a:extLst>
              <a:ext uri="{FF2B5EF4-FFF2-40B4-BE49-F238E27FC236}">
                <a16:creationId xmlns:a16="http://schemas.microsoft.com/office/drawing/2014/main" xmlns="" id="{64D0C24B-9D0C-48A9-8DC5-96988E50BC38}"/>
              </a:ext>
            </a:extLst>
          </p:cNvPr>
          <p:cNvSpPr/>
          <p:nvPr/>
        </p:nvSpPr>
        <p:spPr>
          <a:xfrm>
            <a:off x="9360365" y="1700808"/>
            <a:ext cx="1385387" cy="1007270"/>
          </a:xfrm>
          <a:prstGeom prst="ellipse">
            <a:avLst/>
          </a:prstGeom>
          <a:ln/>
        </p:spPr>
        <p:style>
          <a:lnRef idx="1">
            <a:schemeClr val="accent3"/>
          </a:lnRef>
          <a:fillRef idx="2">
            <a:schemeClr val="accent3"/>
          </a:fillRef>
          <a:effectRef idx="1">
            <a:schemeClr val="accent3"/>
          </a:effectRef>
          <a:fontRef idx="minor">
            <a:schemeClr val="dk1"/>
          </a:fontRef>
        </p:style>
        <p:txBody>
          <a:bodyPr wrap="none" lIns="162580" tIns="81290" rIns="162580" bIns="81290" rtlCol="0" anchor="ctr"/>
          <a:lstStyle/>
          <a:p>
            <a:pPr algn="ctr"/>
            <a:r>
              <a:rPr lang="ru-RU" sz="2100" b="1" dirty="0" smtClean="0">
                <a:solidFill>
                  <a:schemeClr val="bg1"/>
                </a:solidFill>
                <a:latin typeface="Arial" panose="020B0604020202020204" pitchFamily="34" charset="0"/>
                <a:cs typeface="Arial" panose="020B0604020202020204" pitchFamily="34" charset="0"/>
              </a:rPr>
              <a:t>3</a:t>
            </a:r>
            <a:endParaRPr lang="en-US" sz="2100" b="1" dirty="0">
              <a:solidFill>
                <a:schemeClr val="bg1"/>
              </a:solidFill>
              <a:latin typeface="Arial" panose="020B0604020202020204" pitchFamily="34" charset="0"/>
              <a:cs typeface="Arial" panose="020B0604020202020204" pitchFamily="34" charset="0"/>
            </a:endParaRPr>
          </a:p>
        </p:txBody>
      </p:sp>
      <p:sp>
        <p:nvSpPr>
          <p:cNvPr id="25" name="Freeform 136"/>
          <p:cNvSpPr>
            <a:spLocks noEditPoints="1"/>
          </p:cNvSpPr>
          <p:nvPr/>
        </p:nvSpPr>
        <p:spPr bwMode="auto">
          <a:xfrm>
            <a:off x="10992544" y="404664"/>
            <a:ext cx="576064" cy="392486"/>
          </a:xfrm>
          <a:custGeom>
            <a:avLst/>
            <a:gdLst>
              <a:gd name="T0" fmla="*/ 100 w 616"/>
              <a:gd name="T1" fmla="*/ 285 h 509"/>
              <a:gd name="T2" fmla="*/ 323 w 616"/>
              <a:gd name="T3" fmla="*/ 422 h 509"/>
              <a:gd name="T4" fmla="*/ 323 w 616"/>
              <a:gd name="T5" fmla="*/ 278 h 509"/>
              <a:gd name="T6" fmla="*/ 114 w 616"/>
              <a:gd name="T7" fmla="*/ 292 h 509"/>
              <a:gd name="T8" fmla="*/ 612 w 616"/>
              <a:gd name="T9" fmla="*/ 188 h 509"/>
              <a:gd name="T10" fmla="*/ 555 w 616"/>
              <a:gd name="T11" fmla="*/ 4 h 509"/>
              <a:gd name="T12" fmla="*/ 554 w 616"/>
              <a:gd name="T13" fmla="*/ 3 h 509"/>
              <a:gd name="T14" fmla="*/ 553 w 616"/>
              <a:gd name="T15" fmla="*/ 1 h 509"/>
              <a:gd name="T16" fmla="*/ 551 w 616"/>
              <a:gd name="T17" fmla="*/ 1 h 509"/>
              <a:gd name="T18" fmla="*/ 549 w 616"/>
              <a:gd name="T19" fmla="*/ 0 h 509"/>
              <a:gd name="T20" fmla="*/ 308 w 616"/>
              <a:gd name="T21" fmla="*/ 0 h 509"/>
              <a:gd name="T22" fmla="*/ 147 w 616"/>
              <a:gd name="T23" fmla="*/ 0 h 509"/>
              <a:gd name="T24" fmla="*/ 66 w 616"/>
              <a:gd name="T25" fmla="*/ 0 h 509"/>
              <a:gd name="T26" fmla="*/ 64 w 616"/>
              <a:gd name="T27" fmla="*/ 1 h 509"/>
              <a:gd name="T28" fmla="*/ 62 w 616"/>
              <a:gd name="T29" fmla="*/ 2 h 509"/>
              <a:gd name="T30" fmla="*/ 61 w 616"/>
              <a:gd name="T31" fmla="*/ 4 h 509"/>
              <a:gd name="T32" fmla="*/ 60 w 616"/>
              <a:gd name="T33" fmla="*/ 5 h 509"/>
              <a:gd name="T34" fmla="*/ 27 w 616"/>
              <a:gd name="T35" fmla="*/ 242 h 509"/>
              <a:gd name="T36" fmla="*/ 582 w 616"/>
              <a:gd name="T37" fmla="*/ 509 h 509"/>
              <a:gd name="T38" fmla="*/ 606 w 616"/>
              <a:gd name="T39" fmla="*/ 229 h 509"/>
              <a:gd name="T40" fmla="*/ 464 w 616"/>
              <a:gd name="T41" fmla="*/ 232 h 509"/>
              <a:gd name="T42" fmla="*/ 463 w 616"/>
              <a:gd name="T43" fmla="*/ 14 h 509"/>
              <a:gd name="T44" fmla="*/ 391 w 616"/>
              <a:gd name="T45" fmla="*/ 219 h 509"/>
              <a:gd name="T46" fmla="*/ 315 w 616"/>
              <a:gd name="T47" fmla="*/ 14 h 509"/>
              <a:gd name="T48" fmla="*/ 391 w 616"/>
              <a:gd name="T49" fmla="*/ 219 h 509"/>
              <a:gd name="T50" fmla="*/ 257 w 616"/>
              <a:gd name="T51" fmla="*/ 232 h 509"/>
              <a:gd name="T52" fmla="*/ 234 w 616"/>
              <a:gd name="T53" fmla="*/ 14 h 509"/>
              <a:gd name="T54" fmla="*/ 117 w 616"/>
              <a:gd name="T55" fmla="*/ 192 h 509"/>
              <a:gd name="T56" fmla="*/ 202 w 616"/>
              <a:gd name="T57" fmla="*/ 190 h 509"/>
              <a:gd name="T58" fmla="*/ 117 w 616"/>
              <a:gd name="T59" fmla="*/ 192 h 509"/>
              <a:gd name="T60" fmla="*/ 72 w 616"/>
              <a:gd name="T61" fmla="*/ 14 h 509"/>
              <a:gd name="T62" fmla="*/ 48 w 616"/>
              <a:gd name="T63" fmla="*/ 232 h 509"/>
              <a:gd name="T64" fmla="*/ 392 w 616"/>
              <a:gd name="T65" fmla="*/ 495 h 509"/>
              <a:gd name="T66" fmla="*/ 503 w 616"/>
              <a:gd name="T67" fmla="*/ 495 h 509"/>
              <a:gd name="T68" fmla="*/ 517 w 616"/>
              <a:gd name="T69" fmla="*/ 285 h 509"/>
              <a:gd name="T70" fmla="*/ 378 w 616"/>
              <a:gd name="T71" fmla="*/ 285 h 509"/>
              <a:gd name="T72" fmla="*/ 41 w 616"/>
              <a:gd name="T73" fmla="*/ 246 h 509"/>
              <a:gd name="T74" fmla="*/ 113 w 616"/>
              <a:gd name="T75" fmla="*/ 229 h 509"/>
              <a:gd name="T76" fmla="*/ 215 w 616"/>
              <a:gd name="T77" fmla="*/ 229 h 509"/>
              <a:gd name="T78" fmla="*/ 308 w 616"/>
              <a:gd name="T79" fmla="*/ 217 h 509"/>
              <a:gd name="T80" fmla="*/ 410 w 616"/>
              <a:gd name="T81" fmla="*/ 217 h 509"/>
              <a:gd name="T82" fmla="*/ 511 w 616"/>
              <a:gd name="T83" fmla="*/ 217 h 509"/>
              <a:gd name="T84" fmla="*/ 575 w 616"/>
              <a:gd name="T85" fmla="*/ 495 h 509"/>
              <a:gd name="T86" fmla="*/ 513 w 616"/>
              <a:gd name="T87" fmla="*/ 189 h 509"/>
              <a:gd name="T88" fmla="*/ 598 w 616"/>
              <a:gd name="T89" fmla="*/ 192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16" h="509">
                <a:moveTo>
                  <a:pt x="323" y="278"/>
                </a:moveTo>
                <a:cubicBezTo>
                  <a:pt x="107" y="278"/>
                  <a:pt x="107" y="278"/>
                  <a:pt x="107" y="278"/>
                </a:cubicBezTo>
                <a:cubicBezTo>
                  <a:pt x="104" y="278"/>
                  <a:pt x="100" y="282"/>
                  <a:pt x="100" y="285"/>
                </a:cubicBezTo>
                <a:cubicBezTo>
                  <a:pt x="100" y="415"/>
                  <a:pt x="100" y="415"/>
                  <a:pt x="100" y="415"/>
                </a:cubicBezTo>
                <a:cubicBezTo>
                  <a:pt x="100" y="419"/>
                  <a:pt x="104" y="422"/>
                  <a:pt x="107" y="422"/>
                </a:cubicBezTo>
                <a:cubicBezTo>
                  <a:pt x="323" y="422"/>
                  <a:pt x="323" y="422"/>
                  <a:pt x="323" y="422"/>
                </a:cubicBezTo>
                <a:cubicBezTo>
                  <a:pt x="327" y="422"/>
                  <a:pt x="330" y="419"/>
                  <a:pt x="330" y="415"/>
                </a:cubicBezTo>
                <a:cubicBezTo>
                  <a:pt x="330" y="285"/>
                  <a:pt x="330" y="285"/>
                  <a:pt x="330" y="285"/>
                </a:cubicBezTo>
                <a:cubicBezTo>
                  <a:pt x="330" y="282"/>
                  <a:pt x="327" y="278"/>
                  <a:pt x="323" y="278"/>
                </a:cubicBezTo>
                <a:close/>
                <a:moveTo>
                  <a:pt x="316" y="408"/>
                </a:moveTo>
                <a:cubicBezTo>
                  <a:pt x="114" y="408"/>
                  <a:pt x="114" y="408"/>
                  <a:pt x="114" y="408"/>
                </a:cubicBezTo>
                <a:cubicBezTo>
                  <a:pt x="114" y="292"/>
                  <a:pt x="114" y="292"/>
                  <a:pt x="114" y="292"/>
                </a:cubicBezTo>
                <a:cubicBezTo>
                  <a:pt x="316" y="292"/>
                  <a:pt x="316" y="292"/>
                  <a:pt x="316" y="292"/>
                </a:cubicBezTo>
                <a:lnTo>
                  <a:pt x="316" y="408"/>
                </a:lnTo>
                <a:close/>
                <a:moveTo>
                  <a:pt x="612" y="188"/>
                </a:moveTo>
                <a:cubicBezTo>
                  <a:pt x="556" y="5"/>
                  <a:pt x="556" y="5"/>
                  <a:pt x="556" y="5"/>
                </a:cubicBezTo>
                <a:cubicBezTo>
                  <a:pt x="556" y="5"/>
                  <a:pt x="556" y="5"/>
                  <a:pt x="556" y="5"/>
                </a:cubicBezTo>
                <a:cubicBezTo>
                  <a:pt x="556" y="5"/>
                  <a:pt x="555" y="4"/>
                  <a:pt x="555" y="4"/>
                </a:cubicBezTo>
                <a:cubicBezTo>
                  <a:pt x="555" y="4"/>
                  <a:pt x="555" y="4"/>
                  <a:pt x="555" y="4"/>
                </a:cubicBezTo>
                <a:cubicBezTo>
                  <a:pt x="555" y="3"/>
                  <a:pt x="555" y="3"/>
                  <a:pt x="555" y="3"/>
                </a:cubicBezTo>
                <a:cubicBezTo>
                  <a:pt x="555" y="3"/>
                  <a:pt x="554" y="3"/>
                  <a:pt x="554" y="3"/>
                </a:cubicBezTo>
                <a:cubicBezTo>
                  <a:pt x="554" y="2"/>
                  <a:pt x="554" y="2"/>
                  <a:pt x="554" y="2"/>
                </a:cubicBezTo>
                <a:cubicBezTo>
                  <a:pt x="554" y="2"/>
                  <a:pt x="553" y="2"/>
                  <a:pt x="553" y="2"/>
                </a:cubicBezTo>
                <a:cubicBezTo>
                  <a:pt x="553" y="2"/>
                  <a:pt x="553" y="1"/>
                  <a:pt x="553" y="1"/>
                </a:cubicBezTo>
                <a:cubicBezTo>
                  <a:pt x="552" y="1"/>
                  <a:pt x="552" y="1"/>
                  <a:pt x="552" y="1"/>
                </a:cubicBezTo>
                <a:cubicBezTo>
                  <a:pt x="552" y="1"/>
                  <a:pt x="552" y="1"/>
                  <a:pt x="551" y="1"/>
                </a:cubicBezTo>
                <a:cubicBezTo>
                  <a:pt x="551" y="1"/>
                  <a:pt x="551" y="1"/>
                  <a:pt x="551" y="1"/>
                </a:cubicBezTo>
                <a:cubicBezTo>
                  <a:pt x="551" y="0"/>
                  <a:pt x="550" y="0"/>
                  <a:pt x="550" y="0"/>
                </a:cubicBezTo>
                <a:cubicBezTo>
                  <a:pt x="550" y="0"/>
                  <a:pt x="550" y="0"/>
                  <a:pt x="549" y="0"/>
                </a:cubicBezTo>
                <a:cubicBezTo>
                  <a:pt x="549" y="0"/>
                  <a:pt x="549" y="0"/>
                  <a:pt x="549" y="0"/>
                </a:cubicBezTo>
                <a:cubicBezTo>
                  <a:pt x="469" y="0"/>
                  <a:pt x="469" y="0"/>
                  <a:pt x="469" y="0"/>
                </a:cubicBezTo>
                <a:cubicBezTo>
                  <a:pt x="469" y="0"/>
                  <a:pt x="469" y="0"/>
                  <a:pt x="469" y="0"/>
                </a:cubicBezTo>
                <a:cubicBezTo>
                  <a:pt x="308" y="0"/>
                  <a:pt x="308" y="0"/>
                  <a:pt x="308" y="0"/>
                </a:cubicBezTo>
                <a:cubicBezTo>
                  <a:pt x="308" y="0"/>
                  <a:pt x="308" y="0"/>
                  <a:pt x="308" y="0"/>
                </a:cubicBezTo>
                <a:cubicBezTo>
                  <a:pt x="147" y="0"/>
                  <a:pt x="147" y="0"/>
                  <a:pt x="147" y="0"/>
                </a:cubicBezTo>
                <a:cubicBezTo>
                  <a:pt x="147" y="0"/>
                  <a:pt x="147" y="0"/>
                  <a:pt x="147" y="0"/>
                </a:cubicBezTo>
                <a:cubicBezTo>
                  <a:pt x="67" y="0"/>
                  <a:pt x="67" y="0"/>
                  <a:pt x="67" y="0"/>
                </a:cubicBezTo>
                <a:cubicBezTo>
                  <a:pt x="67" y="0"/>
                  <a:pt x="67" y="0"/>
                  <a:pt x="67" y="0"/>
                </a:cubicBezTo>
                <a:cubicBezTo>
                  <a:pt x="67" y="0"/>
                  <a:pt x="66" y="0"/>
                  <a:pt x="66" y="0"/>
                </a:cubicBezTo>
                <a:cubicBezTo>
                  <a:pt x="66" y="0"/>
                  <a:pt x="66" y="0"/>
                  <a:pt x="65" y="1"/>
                </a:cubicBezTo>
                <a:cubicBezTo>
                  <a:pt x="65" y="1"/>
                  <a:pt x="65" y="1"/>
                  <a:pt x="65" y="1"/>
                </a:cubicBezTo>
                <a:cubicBezTo>
                  <a:pt x="65" y="1"/>
                  <a:pt x="64" y="1"/>
                  <a:pt x="64" y="1"/>
                </a:cubicBezTo>
                <a:cubicBezTo>
                  <a:pt x="64" y="1"/>
                  <a:pt x="64" y="1"/>
                  <a:pt x="64" y="1"/>
                </a:cubicBezTo>
                <a:cubicBezTo>
                  <a:pt x="63" y="1"/>
                  <a:pt x="63" y="2"/>
                  <a:pt x="63" y="2"/>
                </a:cubicBezTo>
                <a:cubicBezTo>
                  <a:pt x="63" y="2"/>
                  <a:pt x="63" y="2"/>
                  <a:pt x="62" y="2"/>
                </a:cubicBezTo>
                <a:cubicBezTo>
                  <a:pt x="62" y="2"/>
                  <a:pt x="62" y="2"/>
                  <a:pt x="62" y="3"/>
                </a:cubicBezTo>
                <a:cubicBezTo>
                  <a:pt x="62" y="3"/>
                  <a:pt x="62" y="3"/>
                  <a:pt x="62" y="3"/>
                </a:cubicBezTo>
                <a:cubicBezTo>
                  <a:pt x="61" y="3"/>
                  <a:pt x="61" y="3"/>
                  <a:pt x="61" y="4"/>
                </a:cubicBezTo>
                <a:cubicBezTo>
                  <a:pt x="61" y="4"/>
                  <a:pt x="61" y="4"/>
                  <a:pt x="61" y="4"/>
                </a:cubicBezTo>
                <a:cubicBezTo>
                  <a:pt x="61" y="4"/>
                  <a:pt x="61" y="5"/>
                  <a:pt x="61" y="5"/>
                </a:cubicBezTo>
                <a:cubicBezTo>
                  <a:pt x="61" y="5"/>
                  <a:pt x="60" y="5"/>
                  <a:pt x="60" y="5"/>
                </a:cubicBezTo>
                <a:cubicBezTo>
                  <a:pt x="5" y="188"/>
                  <a:pt x="5" y="188"/>
                  <a:pt x="5" y="188"/>
                </a:cubicBezTo>
                <a:cubicBezTo>
                  <a:pt x="0" y="203"/>
                  <a:pt x="2" y="218"/>
                  <a:pt x="10" y="229"/>
                </a:cubicBezTo>
                <a:cubicBezTo>
                  <a:pt x="15" y="235"/>
                  <a:pt x="20" y="239"/>
                  <a:pt x="27" y="242"/>
                </a:cubicBezTo>
                <a:cubicBezTo>
                  <a:pt x="27" y="502"/>
                  <a:pt x="27" y="502"/>
                  <a:pt x="27" y="502"/>
                </a:cubicBezTo>
                <a:cubicBezTo>
                  <a:pt x="27" y="506"/>
                  <a:pt x="30" y="509"/>
                  <a:pt x="34" y="509"/>
                </a:cubicBezTo>
                <a:cubicBezTo>
                  <a:pt x="582" y="509"/>
                  <a:pt x="582" y="509"/>
                  <a:pt x="582" y="509"/>
                </a:cubicBezTo>
                <a:cubicBezTo>
                  <a:pt x="586" y="509"/>
                  <a:pt x="589" y="506"/>
                  <a:pt x="589" y="502"/>
                </a:cubicBezTo>
                <a:cubicBezTo>
                  <a:pt x="589" y="242"/>
                  <a:pt x="589" y="242"/>
                  <a:pt x="589" y="242"/>
                </a:cubicBezTo>
                <a:cubicBezTo>
                  <a:pt x="596" y="239"/>
                  <a:pt x="602" y="235"/>
                  <a:pt x="606" y="229"/>
                </a:cubicBezTo>
                <a:cubicBezTo>
                  <a:pt x="614" y="218"/>
                  <a:pt x="616" y="203"/>
                  <a:pt x="612" y="188"/>
                </a:cubicBezTo>
                <a:close/>
                <a:moveTo>
                  <a:pt x="493" y="220"/>
                </a:moveTo>
                <a:cubicBezTo>
                  <a:pt x="486" y="228"/>
                  <a:pt x="476" y="232"/>
                  <a:pt x="464" y="232"/>
                </a:cubicBezTo>
                <a:cubicBezTo>
                  <a:pt x="439" y="232"/>
                  <a:pt x="417" y="213"/>
                  <a:pt x="414" y="190"/>
                </a:cubicBezTo>
                <a:cubicBezTo>
                  <a:pt x="396" y="14"/>
                  <a:pt x="396" y="14"/>
                  <a:pt x="396" y="14"/>
                </a:cubicBezTo>
                <a:cubicBezTo>
                  <a:pt x="463" y="14"/>
                  <a:pt x="463" y="14"/>
                  <a:pt x="463" y="14"/>
                </a:cubicBezTo>
                <a:cubicBezTo>
                  <a:pt x="499" y="192"/>
                  <a:pt x="499" y="192"/>
                  <a:pt x="499" y="192"/>
                </a:cubicBezTo>
                <a:cubicBezTo>
                  <a:pt x="501" y="202"/>
                  <a:pt x="499" y="212"/>
                  <a:pt x="493" y="220"/>
                </a:cubicBezTo>
                <a:close/>
                <a:moveTo>
                  <a:pt x="391" y="219"/>
                </a:moveTo>
                <a:cubicBezTo>
                  <a:pt x="383" y="228"/>
                  <a:pt x="373" y="232"/>
                  <a:pt x="360" y="232"/>
                </a:cubicBezTo>
                <a:cubicBezTo>
                  <a:pt x="336" y="232"/>
                  <a:pt x="315" y="213"/>
                  <a:pt x="315" y="190"/>
                </a:cubicBezTo>
                <a:cubicBezTo>
                  <a:pt x="315" y="14"/>
                  <a:pt x="315" y="14"/>
                  <a:pt x="315" y="14"/>
                </a:cubicBezTo>
                <a:cubicBezTo>
                  <a:pt x="382" y="14"/>
                  <a:pt x="382" y="14"/>
                  <a:pt x="382" y="14"/>
                </a:cubicBezTo>
                <a:cubicBezTo>
                  <a:pt x="400" y="191"/>
                  <a:pt x="400" y="191"/>
                  <a:pt x="400" y="191"/>
                </a:cubicBezTo>
                <a:cubicBezTo>
                  <a:pt x="401" y="201"/>
                  <a:pt x="398" y="211"/>
                  <a:pt x="391" y="219"/>
                </a:cubicBezTo>
                <a:close/>
                <a:moveTo>
                  <a:pt x="301" y="190"/>
                </a:moveTo>
                <a:cubicBezTo>
                  <a:pt x="301" y="201"/>
                  <a:pt x="297" y="212"/>
                  <a:pt x="288" y="220"/>
                </a:cubicBezTo>
                <a:cubicBezTo>
                  <a:pt x="280" y="228"/>
                  <a:pt x="269" y="232"/>
                  <a:pt x="257" y="232"/>
                </a:cubicBezTo>
                <a:cubicBezTo>
                  <a:pt x="244" y="232"/>
                  <a:pt x="233" y="228"/>
                  <a:pt x="226" y="219"/>
                </a:cubicBezTo>
                <a:cubicBezTo>
                  <a:pt x="219" y="211"/>
                  <a:pt x="216" y="201"/>
                  <a:pt x="217" y="191"/>
                </a:cubicBezTo>
                <a:cubicBezTo>
                  <a:pt x="234" y="14"/>
                  <a:pt x="234" y="14"/>
                  <a:pt x="234" y="14"/>
                </a:cubicBezTo>
                <a:cubicBezTo>
                  <a:pt x="301" y="14"/>
                  <a:pt x="301" y="14"/>
                  <a:pt x="301" y="14"/>
                </a:cubicBezTo>
                <a:lnTo>
                  <a:pt x="301" y="190"/>
                </a:lnTo>
                <a:close/>
                <a:moveTo>
                  <a:pt x="117" y="192"/>
                </a:moveTo>
                <a:cubicBezTo>
                  <a:pt x="153" y="14"/>
                  <a:pt x="153" y="14"/>
                  <a:pt x="153" y="14"/>
                </a:cubicBezTo>
                <a:cubicBezTo>
                  <a:pt x="220" y="14"/>
                  <a:pt x="220" y="14"/>
                  <a:pt x="220" y="14"/>
                </a:cubicBezTo>
                <a:cubicBezTo>
                  <a:pt x="202" y="190"/>
                  <a:pt x="202" y="190"/>
                  <a:pt x="202" y="190"/>
                </a:cubicBezTo>
                <a:cubicBezTo>
                  <a:pt x="200" y="213"/>
                  <a:pt x="177" y="232"/>
                  <a:pt x="152" y="232"/>
                </a:cubicBezTo>
                <a:cubicBezTo>
                  <a:pt x="140" y="232"/>
                  <a:pt x="130" y="228"/>
                  <a:pt x="123" y="220"/>
                </a:cubicBezTo>
                <a:cubicBezTo>
                  <a:pt x="117" y="212"/>
                  <a:pt x="115" y="202"/>
                  <a:pt x="117" y="192"/>
                </a:cubicBezTo>
                <a:close/>
                <a:moveTo>
                  <a:pt x="22" y="220"/>
                </a:moveTo>
                <a:cubicBezTo>
                  <a:pt x="16" y="213"/>
                  <a:pt x="15" y="203"/>
                  <a:pt x="18" y="192"/>
                </a:cubicBezTo>
                <a:cubicBezTo>
                  <a:pt x="72" y="14"/>
                  <a:pt x="72" y="14"/>
                  <a:pt x="72" y="14"/>
                </a:cubicBezTo>
                <a:cubicBezTo>
                  <a:pt x="139" y="14"/>
                  <a:pt x="139" y="14"/>
                  <a:pt x="139" y="14"/>
                </a:cubicBezTo>
                <a:cubicBezTo>
                  <a:pt x="103" y="189"/>
                  <a:pt x="103" y="189"/>
                  <a:pt x="103" y="189"/>
                </a:cubicBezTo>
                <a:cubicBezTo>
                  <a:pt x="99" y="212"/>
                  <a:pt x="73" y="232"/>
                  <a:pt x="48" y="232"/>
                </a:cubicBezTo>
                <a:cubicBezTo>
                  <a:pt x="37" y="232"/>
                  <a:pt x="27" y="228"/>
                  <a:pt x="22" y="220"/>
                </a:cubicBezTo>
                <a:close/>
                <a:moveTo>
                  <a:pt x="503" y="495"/>
                </a:moveTo>
                <a:cubicBezTo>
                  <a:pt x="392" y="495"/>
                  <a:pt x="392" y="495"/>
                  <a:pt x="392" y="495"/>
                </a:cubicBezTo>
                <a:cubicBezTo>
                  <a:pt x="392" y="292"/>
                  <a:pt x="392" y="292"/>
                  <a:pt x="392" y="292"/>
                </a:cubicBezTo>
                <a:cubicBezTo>
                  <a:pt x="503" y="292"/>
                  <a:pt x="503" y="292"/>
                  <a:pt x="503" y="292"/>
                </a:cubicBezTo>
                <a:lnTo>
                  <a:pt x="503" y="495"/>
                </a:lnTo>
                <a:close/>
                <a:moveTo>
                  <a:pt x="575" y="495"/>
                </a:moveTo>
                <a:cubicBezTo>
                  <a:pt x="517" y="495"/>
                  <a:pt x="517" y="495"/>
                  <a:pt x="517" y="495"/>
                </a:cubicBezTo>
                <a:cubicBezTo>
                  <a:pt x="517" y="285"/>
                  <a:pt x="517" y="285"/>
                  <a:pt x="517" y="285"/>
                </a:cubicBezTo>
                <a:cubicBezTo>
                  <a:pt x="517" y="282"/>
                  <a:pt x="514" y="278"/>
                  <a:pt x="510" y="278"/>
                </a:cubicBezTo>
                <a:cubicBezTo>
                  <a:pt x="385" y="278"/>
                  <a:pt x="385" y="278"/>
                  <a:pt x="385" y="278"/>
                </a:cubicBezTo>
                <a:cubicBezTo>
                  <a:pt x="381" y="278"/>
                  <a:pt x="378" y="282"/>
                  <a:pt x="378" y="285"/>
                </a:cubicBezTo>
                <a:cubicBezTo>
                  <a:pt x="378" y="495"/>
                  <a:pt x="378" y="495"/>
                  <a:pt x="378" y="495"/>
                </a:cubicBezTo>
                <a:cubicBezTo>
                  <a:pt x="41" y="495"/>
                  <a:pt x="41" y="495"/>
                  <a:pt x="41" y="495"/>
                </a:cubicBezTo>
                <a:cubicBezTo>
                  <a:pt x="41" y="246"/>
                  <a:pt x="41" y="246"/>
                  <a:pt x="41" y="246"/>
                </a:cubicBezTo>
                <a:cubicBezTo>
                  <a:pt x="43" y="246"/>
                  <a:pt x="46" y="246"/>
                  <a:pt x="48" y="246"/>
                </a:cubicBezTo>
                <a:cubicBezTo>
                  <a:pt x="71" y="246"/>
                  <a:pt x="92" y="234"/>
                  <a:pt x="106" y="217"/>
                </a:cubicBezTo>
                <a:cubicBezTo>
                  <a:pt x="107" y="221"/>
                  <a:pt x="110" y="225"/>
                  <a:pt x="113" y="229"/>
                </a:cubicBezTo>
                <a:cubicBezTo>
                  <a:pt x="122" y="240"/>
                  <a:pt x="136" y="246"/>
                  <a:pt x="152" y="246"/>
                </a:cubicBezTo>
                <a:cubicBezTo>
                  <a:pt x="175" y="246"/>
                  <a:pt x="196" y="234"/>
                  <a:pt x="207" y="216"/>
                </a:cubicBezTo>
                <a:cubicBezTo>
                  <a:pt x="209" y="221"/>
                  <a:pt x="212" y="225"/>
                  <a:pt x="215" y="229"/>
                </a:cubicBezTo>
                <a:cubicBezTo>
                  <a:pt x="226" y="240"/>
                  <a:pt x="241" y="246"/>
                  <a:pt x="257" y="246"/>
                </a:cubicBezTo>
                <a:cubicBezTo>
                  <a:pt x="272" y="246"/>
                  <a:pt x="287" y="240"/>
                  <a:pt x="298" y="230"/>
                </a:cubicBezTo>
                <a:cubicBezTo>
                  <a:pt x="302" y="226"/>
                  <a:pt x="306" y="221"/>
                  <a:pt x="308" y="217"/>
                </a:cubicBezTo>
                <a:cubicBezTo>
                  <a:pt x="318" y="234"/>
                  <a:pt x="338" y="246"/>
                  <a:pt x="360" y="246"/>
                </a:cubicBezTo>
                <a:cubicBezTo>
                  <a:pt x="376" y="246"/>
                  <a:pt x="391" y="240"/>
                  <a:pt x="401" y="229"/>
                </a:cubicBezTo>
                <a:cubicBezTo>
                  <a:pt x="405" y="225"/>
                  <a:pt x="407" y="221"/>
                  <a:pt x="410" y="217"/>
                </a:cubicBezTo>
                <a:cubicBezTo>
                  <a:pt x="421" y="234"/>
                  <a:pt x="442" y="246"/>
                  <a:pt x="464" y="246"/>
                </a:cubicBezTo>
                <a:cubicBezTo>
                  <a:pt x="480" y="246"/>
                  <a:pt x="495" y="240"/>
                  <a:pt x="504" y="229"/>
                </a:cubicBezTo>
                <a:cubicBezTo>
                  <a:pt x="507" y="225"/>
                  <a:pt x="509" y="221"/>
                  <a:pt x="511" y="217"/>
                </a:cubicBezTo>
                <a:cubicBezTo>
                  <a:pt x="524" y="234"/>
                  <a:pt x="546" y="246"/>
                  <a:pt x="568" y="246"/>
                </a:cubicBezTo>
                <a:cubicBezTo>
                  <a:pt x="570" y="246"/>
                  <a:pt x="573" y="246"/>
                  <a:pt x="575" y="246"/>
                </a:cubicBezTo>
                <a:lnTo>
                  <a:pt x="575" y="495"/>
                </a:lnTo>
                <a:close/>
                <a:moveTo>
                  <a:pt x="595" y="220"/>
                </a:moveTo>
                <a:cubicBezTo>
                  <a:pt x="589" y="228"/>
                  <a:pt x="579" y="232"/>
                  <a:pt x="568" y="232"/>
                </a:cubicBezTo>
                <a:cubicBezTo>
                  <a:pt x="543" y="232"/>
                  <a:pt x="518" y="212"/>
                  <a:pt x="513" y="189"/>
                </a:cubicBezTo>
                <a:cubicBezTo>
                  <a:pt x="477" y="14"/>
                  <a:pt x="477" y="14"/>
                  <a:pt x="477" y="14"/>
                </a:cubicBezTo>
                <a:cubicBezTo>
                  <a:pt x="544" y="14"/>
                  <a:pt x="544" y="14"/>
                  <a:pt x="544" y="14"/>
                </a:cubicBezTo>
                <a:cubicBezTo>
                  <a:pt x="598" y="192"/>
                  <a:pt x="598" y="192"/>
                  <a:pt x="598" y="192"/>
                </a:cubicBezTo>
                <a:cubicBezTo>
                  <a:pt x="601" y="203"/>
                  <a:pt x="600" y="213"/>
                  <a:pt x="595" y="220"/>
                </a:cubicBezTo>
                <a:close/>
              </a:path>
            </a:pathLst>
          </a:custGeom>
          <a:solidFill>
            <a:srgbClr val="0070C0"/>
          </a:solidFill>
          <a:ln>
            <a:solidFill>
              <a:schemeClr val="tx1"/>
            </a:solidFill>
          </a:ln>
        </p:spPr>
        <p:txBody>
          <a:bodyPr vert="horz" wrap="square" lIns="43196" tIns="21598" rIns="43196" bIns="21598" numCol="1" anchor="t" anchorCtr="0" compatLnSpc="1">
            <a:prstTxWarp prst="textNoShape">
              <a:avLst/>
            </a:prstTxWarp>
          </a:bodyPr>
          <a:lstStyle/>
          <a:p>
            <a:pPr defTabSz="575936"/>
            <a:endParaRPr lang="en-US">
              <a:solidFill>
                <a:srgbClr val="FFFFFF"/>
              </a:solidFill>
              <a:latin typeface="Open Sans Light"/>
            </a:endParaRPr>
          </a:p>
        </p:txBody>
      </p:sp>
      <p:grpSp>
        <p:nvGrpSpPr>
          <p:cNvPr id="4" name="Group 9253"/>
          <p:cNvGrpSpPr/>
          <p:nvPr/>
        </p:nvGrpSpPr>
        <p:grpSpPr>
          <a:xfrm>
            <a:off x="1583500" y="1700808"/>
            <a:ext cx="1344149" cy="1080120"/>
            <a:chOff x="4556125" y="2476500"/>
            <a:chExt cx="949325" cy="949325"/>
          </a:xfrm>
          <a:solidFill>
            <a:srgbClr val="0070C0"/>
          </a:solidFill>
        </p:grpSpPr>
        <p:sp>
          <p:nvSpPr>
            <p:cNvPr id="22" name="Oval 8"/>
            <p:cNvSpPr>
              <a:spLocks noChangeArrowheads="1"/>
            </p:cNvSpPr>
            <p:nvPr/>
          </p:nvSpPr>
          <p:spPr bwMode="auto">
            <a:xfrm>
              <a:off x="4556125" y="2476500"/>
              <a:ext cx="949325" cy="949325"/>
            </a:xfrm>
            <a:prstGeom prst="ellipse">
              <a:avLst/>
            </a:prstGeom>
            <a:ln/>
          </p:spPr>
          <p:style>
            <a:lnRef idx="1">
              <a:schemeClr val="accent1"/>
            </a:lnRef>
            <a:fillRef idx="2">
              <a:schemeClr val="accent1"/>
            </a:fillRef>
            <a:effectRef idx="1">
              <a:schemeClr val="accent1"/>
            </a:effectRef>
            <a:fontRef idx="minor">
              <a:schemeClr val="dk1"/>
            </a:fontRef>
          </p:style>
          <p:txBody>
            <a:bodyPr vert="horz" wrap="square" lIns="43196" tIns="21598" rIns="43196" bIns="21598" numCol="1" anchor="t" anchorCtr="0" compatLnSpc="1">
              <a:prstTxWarp prst="textNoShape">
                <a:avLst/>
              </a:prstTxWarp>
            </a:bodyPr>
            <a:lstStyle/>
            <a:p>
              <a:pPr defTabSz="575936"/>
              <a:endParaRPr lang="en-US">
                <a:solidFill>
                  <a:srgbClr val="FFFFFF"/>
                </a:solidFill>
                <a:latin typeface="Open Sans Light"/>
              </a:endParaRPr>
            </a:p>
          </p:txBody>
        </p:sp>
        <p:sp>
          <p:nvSpPr>
            <p:cNvPr id="23" name="Freeform 21"/>
            <p:cNvSpPr>
              <a:spLocks noEditPoints="1"/>
            </p:cNvSpPr>
            <p:nvPr/>
          </p:nvSpPr>
          <p:spPr bwMode="auto">
            <a:xfrm>
              <a:off x="4768850" y="2697163"/>
              <a:ext cx="523875" cy="508000"/>
            </a:xfrm>
            <a:custGeom>
              <a:avLst/>
              <a:gdLst>
                <a:gd name="T0" fmla="*/ 537 w 587"/>
                <a:gd name="T1" fmla="*/ 74 h 569"/>
                <a:gd name="T2" fmla="*/ 530 w 587"/>
                <a:gd name="T3" fmla="*/ 0 h 569"/>
                <a:gd name="T4" fmla="*/ 293 w 587"/>
                <a:gd name="T5" fmla="*/ 71 h 569"/>
                <a:gd name="T6" fmla="*/ 56 w 587"/>
                <a:gd name="T7" fmla="*/ 0 h 569"/>
                <a:gd name="T8" fmla="*/ 49 w 587"/>
                <a:gd name="T9" fmla="*/ 74 h 569"/>
                <a:gd name="T10" fmla="*/ 0 w 587"/>
                <a:gd name="T11" fmla="*/ 102 h 569"/>
                <a:gd name="T12" fmla="*/ 28 w 587"/>
                <a:gd name="T13" fmla="*/ 537 h 569"/>
                <a:gd name="T14" fmla="*/ 293 w 587"/>
                <a:gd name="T15" fmla="*/ 569 h 569"/>
                <a:gd name="T16" fmla="*/ 558 w 587"/>
                <a:gd name="T17" fmla="*/ 537 h 569"/>
                <a:gd name="T18" fmla="*/ 587 w 587"/>
                <a:gd name="T19" fmla="*/ 102 h 569"/>
                <a:gd name="T20" fmla="*/ 523 w 587"/>
                <a:gd name="T21" fmla="*/ 14 h 569"/>
                <a:gd name="T22" fmla="*/ 516 w 587"/>
                <a:gd name="T23" fmla="*/ 439 h 569"/>
                <a:gd name="T24" fmla="*/ 300 w 587"/>
                <a:gd name="T25" fmla="*/ 83 h 569"/>
                <a:gd name="T26" fmla="*/ 523 w 587"/>
                <a:gd name="T27" fmla="*/ 14 h 569"/>
                <a:gd name="T28" fmla="*/ 71 w 587"/>
                <a:gd name="T29" fmla="*/ 14 h 569"/>
                <a:gd name="T30" fmla="*/ 286 w 587"/>
                <a:gd name="T31" fmla="*/ 479 h 569"/>
                <a:gd name="T32" fmla="*/ 63 w 587"/>
                <a:gd name="T33" fmla="*/ 439 h 569"/>
                <a:gd name="T34" fmla="*/ 573 w 587"/>
                <a:gd name="T35" fmla="*/ 508 h 569"/>
                <a:gd name="T36" fmla="*/ 353 w 587"/>
                <a:gd name="T37" fmla="*/ 523 h 569"/>
                <a:gd name="T38" fmla="*/ 293 w 587"/>
                <a:gd name="T39" fmla="*/ 555 h 569"/>
                <a:gd name="T40" fmla="*/ 234 w 587"/>
                <a:gd name="T41" fmla="*/ 523 h 569"/>
                <a:gd name="T42" fmla="*/ 14 w 587"/>
                <a:gd name="T43" fmla="*/ 508 h 569"/>
                <a:gd name="T44" fmla="*/ 28 w 587"/>
                <a:gd name="T45" fmla="*/ 88 h 569"/>
                <a:gd name="T46" fmla="*/ 49 w 587"/>
                <a:gd name="T47" fmla="*/ 446 h 569"/>
                <a:gd name="T48" fmla="*/ 71 w 587"/>
                <a:gd name="T49" fmla="*/ 453 h 569"/>
                <a:gd name="T50" fmla="*/ 289 w 587"/>
                <a:gd name="T51" fmla="*/ 498 h 569"/>
                <a:gd name="T52" fmla="*/ 291 w 587"/>
                <a:gd name="T53" fmla="*/ 498 h 569"/>
                <a:gd name="T54" fmla="*/ 293 w 587"/>
                <a:gd name="T55" fmla="*/ 499 h 569"/>
                <a:gd name="T56" fmla="*/ 296 w 587"/>
                <a:gd name="T57" fmla="*/ 498 h 569"/>
                <a:gd name="T58" fmla="*/ 297 w 587"/>
                <a:gd name="T59" fmla="*/ 498 h 569"/>
                <a:gd name="T60" fmla="*/ 516 w 587"/>
                <a:gd name="T61" fmla="*/ 453 h 569"/>
                <a:gd name="T62" fmla="*/ 537 w 587"/>
                <a:gd name="T63" fmla="*/ 446 h 569"/>
                <a:gd name="T64" fmla="*/ 558 w 587"/>
                <a:gd name="T65" fmla="*/ 88 h 569"/>
                <a:gd name="T66" fmla="*/ 573 w 587"/>
                <a:gd name="T67" fmla="*/ 508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87" h="569">
                  <a:moveTo>
                    <a:pt x="558" y="74"/>
                  </a:moveTo>
                  <a:cubicBezTo>
                    <a:pt x="537" y="74"/>
                    <a:pt x="537" y="74"/>
                    <a:pt x="537" y="74"/>
                  </a:cubicBezTo>
                  <a:cubicBezTo>
                    <a:pt x="537" y="7"/>
                    <a:pt x="537" y="7"/>
                    <a:pt x="537" y="7"/>
                  </a:cubicBezTo>
                  <a:cubicBezTo>
                    <a:pt x="537" y="3"/>
                    <a:pt x="534" y="0"/>
                    <a:pt x="530" y="0"/>
                  </a:cubicBezTo>
                  <a:cubicBezTo>
                    <a:pt x="516" y="0"/>
                    <a:pt x="516" y="0"/>
                    <a:pt x="516" y="0"/>
                  </a:cubicBezTo>
                  <a:cubicBezTo>
                    <a:pt x="462" y="0"/>
                    <a:pt x="364" y="0"/>
                    <a:pt x="293" y="71"/>
                  </a:cubicBezTo>
                  <a:cubicBezTo>
                    <a:pt x="222" y="0"/>
                    <a:pt x="124" y="0"/>
                    <a:pt x="71" y="0"/>
                  </a:cubicBezTo>
                  <a:cubicBezTo>
                    <a:pt x="56" y="0"/>
                    <a:pt x="56" y="0"/>
                    <a:pt x="56" y="0"/>
                  </a:cubicBezTo>
                  <a:cubicBezTo>
                    <a:pt x="52" y="0"/>
                    <a:pt x="49" y="3"/>
                    <a:pt x="49" y="7"/>
                  </a:cubicBezTo>
                  <a:cubicBezTo>
                    <a:pt x="49" y="74"/>
                    <a:pt x="49" y="74"/>
                    <a:pt x="49" y="74"/>
                  </a:cubicBezTo>
                  <a:cubicBezTo>
                    <a:pt x="28" y="74"/>
                    <a:pt x="28" y="74"/>
                    <a:pt x="28" y="74"/>
                  </a:cubicBezTo>
                  <a:cubicBezTo>
                    <a:pt x="12" y="74"/>
                    <a:pt x="0" y="86"/>
                    <a:pt x="0" y="102"/>
                  </a:cubicBezTo>
                  <a:cubicBezTo>
                    <a:pt x="0" y="508"/>
                    <a:pt x="0" y="508"/>
                    <a:pt x="0" y="508"/>
                  </a:cubicBezTo>
                  <a:cubicBezTo>
                    <a:pt x="0" y="524"/>
                    <a:pt x="12" y="537"/>
                    <a:pt x="28" y="537"/>
                  </a:cubicBezTo>
                  <a:cubicBezTo>
                    <a:pt x="230" y="537"/>
                    <a:pt x="230" y="537"/>
                    <a:pt x="230" y="537"/>
                  </a:cubicBezTo>
                  <a:cubicBezTo>
                    <a:pt x="242" y="556"/>
                    <a:pt x="267" y="569"/>
                    <a:pt x="293" y="569"/>
                  </a:cubicBezTo>
                  <a:cubicBezTo>
                    <a:pt x="320" y="569"/>
                    <a:pt x="344" y="556"/>
                    <a:pt x="357" y="537"/>
                  </a:cubicBezTo>
                  <a:cubicBezTo>
                    <a:pt x="558" y="537"/>
                    <a:pt x="558" y="537"/>
                    <a:pt x="558" y="537"/>
                  </a:cubicBezTo>
                  <a:cubicBezTo>
                    <a:pt x="574" y="537"/>
                    <a:pt x="587" y="524"/>
                    <a:pt x="587" y="508"/>
                  </a:cubicBezTo>
                  <a:cubicBezTo>
                    <a:pt x="587" y="102"/>
                    <a:pt x="587" y="102"/>
                    <a:pt x="587" y="102"/>
                  </a:cubicBezTo>
                  <a:cubicBezTo>
                    <a:pt x="587" y="86"/>
                    <a:pt x="574" y="74"/>
                    <a:pt x="558" y="74"/>
                  </a:cubicBezTo>
                  <a:close/>
                  <a:moveTo>
                    <a:pt x="523" y="14"/>
                  </a:moveTo>
                  <a:cubicBezTo>
                    <a:pt x="523" y="439"/>
                    <a:pt x="523" y="439"/>
                    <a:pt x="523" y="439"/>
                  </a:cubicBezTo>
                  <a:cubicBezTo>
                    <a:pt x="516" y="439"/>
                    <a:pt x="516" y="439"/>
                    <a:pt x="516" y="439"/>
                  </a:cubicBezTo>
                  <a:cubicBezTo>
                    <a:pt x="464" y="439"/>
                    <a:pt x="370" y="439"/>
                    <a:pt x="300" y="479"/>
                  </a:cubicBezTo>
                  <a:cubicBezTo>
                    <a:pt x="300" y="83"/>
                    <a:pt x="300" y="83"/>
                    <a:pt x="300" y="83"/>
                  </a:cubicBezTo>
                  <a:cubicBezTo>
                    <a:pt x="367" y="14"/>
                    <a:pt x="463" y="14"/>
                    <a:pt x="516" y="14"/>
                  </a:cubicBezTo>
                  <a:lnTo>
                    <a:pt x="523" y="14"/>
                  </a:lnTo>
                  <a:close/>
                  <a:moveTo>
                    <a:pt x="63" y="14"/>
                  </a:moveTo>
                  <a:cubicBezTo>
                    <a:pt x="71" y="14"/>
                    <a:pt x="71" y="14"/>
                    <a:pt x="71" y="14"/>
                  </a:cubicBezTo>
                  <a:cubicBezTo>
                    <a:pt x="123" y="14"/>
                    <a:pt x="219" y="14"/>
                    <a:pt x="286" y="83"/>
                  </a:cubicBezTo>
                  <a:cubicBezTo>
                    <a:pt x="286" y="479"/>
                    <a:pt x="286" y="479"/>
                    <a:pt x="286" y="479"/>
                  </a:cubicBezTo>
                  <a:cubicBezTo>
                    <a:pt x="216" y="439"/>
                    <a:pt x="122" y="439"/>
                    <a:pt x="71" y="439"/>
                  </a:cubicBezTo>
                  <a:cubicBezTo>
                    <a:pt x="63" y="439"/>
                    <a:pt x="63" y="439"/>
                    <a:pt x="63" y="439"/>
                  </a:cubicBezTo>
                  <a:lnTo>
                    <a:pt x="63" y="14"/>
                  </a:lnTo>
                  <a:close/>
                  <a:moveTo>
                    <a:pt x="573" y="508"/>
                  </a:moveTo>
                  <a:cubicBezTo>
                    <a:pt x="573" y="516"/>
                    <a:pt x="566" y="523"/>
                    <a:pt x="558" y="523"/>
                  </a:cubicBezTo>
                  <a:cubicBezTo>
                    <a:pt x="353" y="523"/>
                    <a:pt x="353" y="523"/>
                    <a:pt x="353" y="523"/>
                  </a:cubicBezTo>
                  <a:cubicBezTo>
                    <a:pt x="350" y="523"/>
                    <a:pt x="348" y="524"/>
                    <a:pt x="346" y="526"/>
                  </a:cubicBezTo>
                  <a:cubicBezTo>
                    <a:pt x="337" y="544"/>
                    <a:pt x="316" y="555"/>
                    <a:pt x="293" y="555"/>
                  </a:cubicBezTo>
                  <a:cubicBezTo>
                    <a:pt x="270" y="555"/>
                    <a:pt x="249" y="544"/>
                    <a:pt x="240" y="526"/>
                  </a:cubicBezTo>
                  <a:cubicBezTo>
                    <a:pt x="239" y="524"/>
                    <a:pt x="236" y="523"/>
                    <a:pt x="234" y="523"/>
                  </a:cubicBezTo>
                  <a:cubicBezTo>
                    <a:pt x="28" y="523"/>
                    <a:pt x="28" y="523"/>
                    <a:pt x="28" y="523"/>
                  </a:cubicBezTo>
                  <a:cubicBezTo>
                    <a:pt x="20" y="523"/>
                    <a:pt x="14" y="516"/>
                    <a:pt x="14" y="508"/>
                  </a:cubicBezTo>
                  <a:cubicBezTo>
                    <a:pt x="14" y="102"/>
                    <a:pt x="14" y="102"/>
                    <a:pt x="14" y="102"/>
                  </a:cubicBezTo>
                  <a:cubicBezTo>
                    <a:pt x="14" y="94"/>
                    <a:pt x="20" y="88"/>
                    <a:pt x="28" y="88"/>
                  </a:cubicBezTo>
                  <a:cubicBezTo>
                    <a:pt x="49" y="88"/>
                    <a:pt x="49" y="88"/>
                    <a:pt x="49" y="88"/>
                  </a:cubicBezTo>
                  <a:cubicBezTo>
                    <a:pt x="49" y="446"/>
                    <a:pt x="49" y="446"/>
                    <a:pt x="49" y="446"/>
                  </a:cubicBezTo>
                  <a:cubicBezTo>
                    <a:pt x="49" y="450"/>
                    <a:pt x="52" y="453"/>
                    <a:pt x="56" y="453"/>
                  </a:cubicBezTo>
                  <a:cubicBezTo>
                    <a:pt x="71" y="453"/>
                    <a:pt x="71" y="453"/>
                    <a:pt x="71" y="453"/>
                  </a:cubicBezTo>
                  <a:cubicBezTo>
                    <a:pt x="123" y="453"/>
                    <a:pt x="222" y="453"/>
                    <a:pt x="289" y="498"/>
                  </a:cubicBezTo>
                  <a:cubicBezTo>
                    <a:pt x="289" y="498"/>
                    <a:pt x="289" y="498"/>
                    <a:pt x="289" y="498"/>
                  </a:cubicBezTo>
                  <a:cubicBezTo>
                    <a:pt x="290" y="498"/>
                    <a:pt x="290" y="498"/>
                    <a:pt x="290" y="498"/>
                  </a:cubicBezTo>
                  <a:cubicBezTo>
                    <a:pt x="290" y="498"/>
                    <a:pt x="290" y="498"/>
                    <a:pt x="291" y="498"/>
                  </a:cubicBezTo>
                  <a:cubicBezTo>
                    <a:pt x="291" y="498"/>
                    <a:pt x="291" y="499"/>
                    <a:pt x="291" y="499"/>
                  </a:cubicBezTo>
                  <a:cubicBezTo>
                    <a:pt x="292" y="499"/>
                    <a:pt x="292" y="499"/>
                    <a:pt x="293" y="499"/>
                  </a:cubicBezTo>
                  <a:cubicBezTo>
                    <a:pt x="294" y="499"/>
                    <a:pt x="294" y="499"/>
                    <a:pt x="295" y="499"/>
                  </a:cubicBezTo>
                  <a:cubicBezTo>
                    <a:pt x="295" y="499"/>
                    <a:pt x="295" y="498"/>
                    <a:pt x="296" y="498"/>
                  </a:cubicBezTo>
                  <a:cubicBezTo>
                    <a:pt x="296" y="498"/>
                    <a:pt x="296" y="498"/>
                    <a:pt x="296" y="498"/>
                  </a:cubicBezTo>
                  <a:cubicBezTo>
                    <a:pt x="297" y="498"/>
                    <a:pt x="297" y="498"/>
                    <a:pt x="297" y="498"/>
                  </a:cubicBezTo>
                  <a:cubicBezTo>
                    <a:pt x="297" y="498"/>
                    <a:pt x="297" y="498"/>
                    <a:pt x="297" y="498"/>
                  </a:cubicBezTo>
                  <a:cubicBezTo>
                    <a:pt x="364" y="453"/>
                    <a:pt x="463" y="453"/>
                    <a:pt x="516" y="453"/>
                  </a:cubicBezTo>
                  <a:cubicBezTo>
                    <a:pt x="530" y="453"/>
                    <a:pt x="530" y="453"/>
                    <a:pt x="530" y="453"/>
                  </a:cubicBezTo>
                  <a:cubicBezTo>
                    <a:pt x="534" y="453"/>
                    <a:pt x="537" y="450"/>
                    <a:pt x="537" y="446"/>
                  </a:cubicBezTo>
                  <a:cubicBezTo>
                    <a:pt x="537" y="88"/>
                    <a:pt x="537" y="88"/>
                    <a:pt x="537" y="88"/>
                  </a:cubicBezTo>
                  <a:cubicBezTo>
                    <a:pt x="558" y="88"/>
                    <a:pt x="558" y="88"/>
                    <a:pt x="558" y="88"/>
                  </a:cubicBezTo>
                  <a:cubicBezTo>
                    <a:pt x="566" y="88"/>
                    <a:pt x="573" y="94"/>
                    <a:pt x="573" y="102"/>
                  </a:cubicBezTo>
                  <a:lnTo>
                    <a:pt x="573" y="508"/>
                  </a:lnTo>
                  <a:close/>
                </a:path>
              </a:pathLst>
            </a:custGeom>
            <a:grpFill/>
            <a:ln>
              <a:solidFill>
                <a:schemeClr val="tx1"/>
              </a:solidFill>
            </a:ln>
          </p:spPr>
          <p:txBody>
            <a:bodyPr vert="horz" wrap="square" lIns="43196" tIns="21598" rIns="43196" bIns="21598" numCol="1" anchor="t" anchorCtr="0" compatLnSpc="1">
              <a:prstTxWarp prst="textNoShape">
                <a:avLst/>
              </a:prstTxWarp>
            </a:bodyPr>
            <a:lstStyle/>
            <a:p>
              <a:pPr defTabSz="575936"/>
              <a:endParaRPr lang="en-US">
                <a:solidFill>
                  <a:srgbClr val="FFFFFF"/>
                </a:solidFill>
                <a:latin typeface="Open Sans Light"/>
              </a:endParaRPr>
            </a:p>
          </p:txBody>
        </p:sp>
      </p:grpSp>
      <p:sp>
        <p:nvSpPr>
          <p:cNvPr id="26" name="Freeform 42"/>
          <p:cNvSpPr>
            <a:spLocks noEditPoints="1"/>
          </p:cNvSpPr>
          <p:nvPr/>
        </p:nvSpPr>
        <p:spPr bwMode="auto">
          <a:xfrm>
            <a:off x="9552384" y="1844824"/>
            <a:ext cx="1056117" cy="792088"/>
          </a:xfrm>
          <a:custGeom>
            <a:avLst/>
            <a:gdLst>
              <a:gd name="T0" fmla="*/ 122 w 419"/>
              <a:gd name="T1" fmla="*/ 141 h 491"/>
              <a:gd name="T2" fmla="*/ 156 w 419"/>
              <a:gd name="T3" fmla="*/ 239 h 491"/>
              <a:gd name="T4" fmla="*/ 169 w 419"/>
              <a:gd name="T5" fmla="*/ 276 h 491"/>
              <a:gd name="T6" fmla="*/ 194 w 419"/>
              <a:gd name="T7" fmla="*/ 293 h 491"/>
              <a:gd name="T8" fmla="*/ 220 w 419"/>
              <a:gd name="T9" fmla="*/ 276 h 491"/>
              <a:gd name="T10" fmla="*/ 233 w 419"/>
              <a:gd name="T11" fmla="*/ 239 h 491"/>
              <a:gd name="T12" fmla="*/ 266 w 419"/>
              <a:gd name="T13" fmla="*/ 141 h 491"/>
              <a:gd name="T14" fmla="*/ 194 w 419"/>
              <a:gd name="T15" fmla="*/ 283 h 491"/>
              <a:gd name="T16" fmla="*/ 207 w 419"/>
              <a:gd name="T17" fmla="*/ 276 h 491"/>
              <a:gd name="T18" fmla="*/ 223 w 419"/>
              <a:gd name="T19" fmla="*/ 263 h 491"/>
              <a:gd name="T20" fmla="*/ 169 w 419"/>
              <a:gd name="T21" fmla="*/ 266 h 491"/>
              <a:gd name="T22" fmla="*/ 165 w 419"/>
              <a:gd name="T23" fmla="*/ 244 h 491"/>
              <a:gd name="T24" fmla="*/ 223 w 419"/>
              <a:gd name="T25" fmla="*/ 263 h 491"/>
              <a:gd name="T26" fmla="*/ 223 w 419"/>
              <a:gd name="T27" fmla="*/ 235 h 491"/>
              <a:gd name="T28" fmla="*/ 199 w 419"/>
              <a:gd name="T29" fmla="*/ 168 h 491"/>
              <a:gd name="T30" fmla="*/ 221 w 419"/>
              <a:gd name="T31" fmla="*/ 134 h 491"/>
              <a:gd name="T32" fmla="*/ 194 w 419"/>
              <a:gd name="T33" fmla="*/ 159 h 491"/>
              <a:gd name="T34" fmla="*/ 168 w 419"/>
              <a:gd name="T35" fmla="*/ 134 h 491"/>
              <a:gd name="T36" fmla="*/ 190 w 419"/>
              <a:gd name="T37" fmla="*/ 168 h 491"/>
              <a:gd name="T38" fmla="*/ 165 w 419"/>
              <a:gd name="T39" fmla="*/ 235 h 491"/>
              <a:gd name="T40" fmla="*/ 132 w 419"/>
              <a:gd name="T41" fmla="*/ 141 h 491"/>
              <a:gd name="T42" fmla="*/ 257 w 419"/>
              <a:gd name="T43" fmla="*/ 141 h 491"/>
              <a:gd name="T44" fmla="*/ 407 w 419"/>
              <a:gd name="T45" fmla="*/ 250 h 491"/>
              <a:gd name="T46" fmla="*/ 374 w 419"/>
              <a:gd name="T47" fmla="*/ 183 h 491"/>
              <a:gd name="T48" fmla="*/ 374 w 419"/>
              <a:gd name="T49" fmla="*/ 118 h 491"/>
              <a:gd name="T50" fmla="*/ 193 w 419"/>
              <a:gd name="T51" fmla="*/ 0 h 491"/>
              <a:gd name="T52" fmla="*/ 61 w 419"/>
              <a:gd name="T53" fmla="*/ 288 h 491"/>
              <a:gd name="T54" fmla="*/ 72 w 419"/>
              <a:gd name="T55" fmla="*/ 454 h 491"/>
              <a:gd name="T56" fmla="*/ 197 w 419"/>
              <a:gd name="T57" fmla="*/ 491 h 491"/>
              <a:gd name="T58" fmla="*/ 259 w 419"/>
              <a:gd name="T59" fmla="*/ 480 h 491"/>
              <a:gd name="T60" fmla="*/ 345 w 419"/>
              <a:gd name="T61" fmla="*/ 413 h 491"/>
              <a:gd name="T62" fmla="*/ 378 w 419"/>
              <a:gd name="T63" fmla="*/ 391 h 491"/>
              <a:gd name="T64" fmla="*/ 378 w 419"/>
              <a:gd name="T65" fmla="*/ 360 h 491"/>
              <a:gd name="T66" fmla="*/ 388 w 419"/>
              <a:gd name="T67" fmla="*/ 339 h 491"/>
              <a:gd name="T68" fmla="*/ 394 w 419"/>
              <a:gd name="T69" fmla="*/ 319 h 491"/>
              <a:gd name="T70" fmla="*/ 390 w 419"/>
              <a:gd name="T71" fmla="*/ 304 h 491"/>
              <a:gd name="T72" fmla="*/ 409 w 419"/>
              <a:gd name="T73" fmla="*/ 289 h 491"/>
              <a:gd name="T74" fmla="*/ 407 w 419"/>
              <a:gd name="T75" fmla="*/ 250 h 491"/>
              <a:gd name="T76" fmla="*/ 385 w 419"/>
              <a:gd name="T77" fmla="*/ 286 h 491"/>
              <a:gd name="T78" fmla="*/ 380 w 419"/>
              <a:gd name="T79" fmla="*/ 307 h 491"/>
              <a:gd name="T80" fmla="*/ 385 w 419"/>
              <a:gd name="T81" fmla="*/ 317 h 491"/>
              <a:gd name="T82" fmla="*/ 376 w 419"/>
              <a:gd name="T83" fmla="*/ 331 h 491"/>
              <a:gd name="T84" fmla="*/ 375 w 419"/>
              <a:gd name="T85" fmla="*/ 344 h 491"/>
              <a:gd name="T86" fmla="*/ 369 w 419"/>
              <a:gd name="T87" fmla="*/ 365 h 491"/>
              <a:gd name="T88" fmla="*/ 347 w 419"/>
              <a:gd name="T89" fmla="*/ 404 h 491"/>
              <a:gd name="T90" fmla="*/ 261 w 419"/>
              <a:gd name="T91" fmla="*/ 386 h 491"/>
              <a:gd name="T92" fmla="*/ 250 w 419"/>
              <a:gd name="T93" fmla="*/ 476 h 491"/>
              <a:gd name="T94" fmla="*/ 89 w 419"/>
              <a:gd name="T95" fmla="*/ 307 h 491"/>
              <a:gd name="T96" fmla="*/ 9 w 419"/>
              <a:gd name="T97" fmla="*/ 167 h 491"/>
              <a:gd name="T98" fmla="*/ 193 w 419"/>
              <a:gd name="T99" fmla="*/ 9 h 491"/>
              <a:gd name="T100" fmla="*/ 365 w 419"/>
              <a:gd name="T101" fmla="*/ 120 h 491"/>
              <a:gd name="T102" fmla="*/ 365 w 419"/>
              <a:gd name="T103" fmla="*/ 180 h 491"/>
              <a:gd name="T104" fmla="*/ 399 w 419"/>
              <a:gd name="T105" fmla="*/ 255 h 491"/>
              <a:gd name="T106" fmla="*/ 405 w 419"/>
              <a:gd name="T107" fmla="*/ 281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19" h="491">
                <a:moveTo>
                  <a:pt x="194" y="69"/>
                </a:moveTo>
                <a:cubicBezTo>
                  <a:pt x="155" y="69"/>
                  <a:pt x="122" y="101"/>
                  <a:pt x="122" y="141"/>
                </a:cubicBezTo>
                <a:cubicBezTo>
                  <a:pt x="122" y="161"/>
                  <a:pt x="130" y="180"/>
                  <a:pt x="144" y="195"/>
                </a:cubicBezTo>
                <a:cubicBezTo>
                  <a:pt x="148" y="199"/>
                  <a:pt x="156" y="210"/>
                  <a:pt x="156" y="239"/>
                </a:cubicBezTo>
                <a:cubicBezTo>
                  <a:pt x="156" y="263"/>
                  <a:pt x="156" y="263"/>
                  <a:pt x="156" y="263"/>
                </a:cubicBezTo>
                <a:cubicBezTo>
                  <a:pt x="156" y="270"/>
                  <a:pt x="162" y="276"/>
                  <a:pt x="169" y="276"/>
                </a:cubicBezTo>
                <a:cubicBezTo>
                  <a:pt x="172" y="276"/>
                  <a:pt x="172" y="276"/>
                  <a:pt x="172" y="276"/>
                </a:cubicBezTo>
                <a:cubicBezTo>
                  <a:pt x="174" y="285"/>
                  <a:pt x="183" y="293"/>
                  <a:pt x="194" y="293"/>
                </a:cubicBezTo>
                <a:cubicBezTo>
                  <a:pt x="205" y="293"/>
                  <a:pt x="214" y="285"/>
                  <a:pt x="217" y="276"/>
                </a:cubicBezTo>
                <a:cubicBezTo>
                  <a:pt x="220" y="276"/>
                  <a:pt x="220" y="276"/>
                  <a:pt x="220" y="276"/>
                </a:cubicBezTo>
                <a:cubicBezTo>
                  <a:pt x="227" y="276"/>
                  <a:pt x="233" y="270"/>
                  <a:pt x="233" y="263"/>
                </a:cubicBezTo>
                <a:cubicBezTo>
                  <a:pt x="233" y="239"/>
                  <a:pt x="233" y="239"/>
                  <a:pt x="233" y="239"/>
                </a:cubicBezTo>
                <a:cubicBezTo>
                  <a:pt x="233" y="210"/>
                  <a:pt x="241" y="199"/>
                  <a:pt x="244" y="195"/>
                </a:cubicBezTo>
                <a:cubicBezTo>
                  <a:pt x="258" y="180"/>
                  <a:pt x="266" y="161"/>
                  <a:pt x="266" y="141"/>
                </a:cubicBezTo>
                <a:cubicBezTo>
                  <a:pt x="266" y="101"/>
                  <a:pt x="234" y="69"/>
                  <a:pt x="194" y="69"/>
                </a:cubicBezTo>
                <a:close/>
                <a:moveTo>
                  <a:pt x="194" y="283"/>
                </a:moveTo>
                <a:cubicBezTo>
                  <a:pt x="189" y="283"/>
                  <a:pt x="184" y="280"/>
                  <a:pt x="182" y="276"/>
                </a:cubicBezTo>
                <a:cubicBezTo>
                  <a:pt x="207" y="276"/>
                  <a:pt x="207" y="276"/>
                  <a:pt x="207" y="276"/>
                </a:cubicBezTo>
                <a:cubicBezTo>
                  <a:pt x="205" y="280"/>
                  <a:pt x="200" y="283"/>
                  <a:pt x="194" y="283"/>
                </a:cubicBezTo>
                <a:close/>
                <a:moveTo>
                  <a:pt x="223" y="263"/>
                </a:moveTo>
                <a:cubicBezTo>
                  <a:pt x="223" y="265"/>
                  <a:pt x="222" y="266"/>
                  <a:pt x="220" y="266"/>
                </a:cubicBezTo>
                <a:cubicBezTo>
                  <a:pt x="169" y="266"/>
                  <a:pt x="169" y="266"/>
                  <a:pt x="169" y="266"/>
                </a:cubicBezTo>
                <a:cubicBezTo>
                  <a:pt x="167" y="266"/>
                  <a:pt x="165" y="265"/>
                  <a:pt x="165" y="263"/>
                </a:cubicBezTo>
                <a:cubicBezTo>
                  <a:pt x="165" y="244"/>
                  <a:pt x="165" y="244"/>
                  <a:pt x="165" y="244"/>
                </a:cubicBezTo>
                <a:cubicBezTo>
                  <a:pt x="223" y="244"/>
                  <a:pt x="223" y="244"/>
                  <a:pt x="223" y="244"/>
                </a:cubicBezTo>
                <a:lnTo>
                  <a:pt x="223" y="263"/>
                </a:lnTo>
                <a:close/>
                <a:moveTo>
                  <a:pt x="237" y="188"/>
                </a:moveTo>
                <a:cubicBezTo>
                  <a:pt x="232" y="194"/>
                  <a:pt x="224" y="207"/>
                  <a:pt x="223" y="235"/>
                </a:cubicBezTo>
                <a:cubicBezTo>
                  <a:pt x="199" y="235"/>
                  <a:pt x="199" y="235"/>
                  <a:pt x="199" y="235"/>
                </a:cubicBezTo>
                <a:cubicBezTo>
                  <a:pt x="199" y="168"/>
                  <a:pt x="199" y="168"/>
                  <a:pt x="199" y="168"/>
                </a:cubicBezTo>
                <a:cubicBezTo>
                  <a:pt x="218" y="165"/>
                  <a:pt x="224" y="141"/>
                  <a:pt x="224" y="140"/>
                </a:cubicBezTo>
                <a:cubicBezTo>
                  <a:pt x="225" y="137"/>
                  <a:pt x="223" y="135"/>
                  <a:pt x="221" y="134"/>
                </a:cubicBezTo>
                <a:cubicBezTo>
                  <a:pt x="218" y="133"/>
                  <a:pt x="216" y="135"/>
                  <a:pt x="215" y="137"/>
                </a:cubicBezTo>
                <a:cubicBezTo>
                  <a:pt x="215" y="138"/>
                  <a:pt x="210" y="159"/>
                  <a:pt x="194" y="159"/>
                </a:cubicBezTo>
                <a:cubicBezTo>
                  <a:pt x="179" y="159"/>
                  <a:pt x="173" y="138"/>
                  <a:pt x="173" y="137"/>
                </a:cubicBezTo>
                <a:cubicBezTo>
                  <a:pt x="173" y="135"/>
                  <a:pt x="170" y="133"/>
                  <a:pt x="168" y="134"/>
                </a:cubicBezTo>
                <a:cubicBezTo>
                  <a:pt x="165" y="135"/>
                  <a:pt x="164" y="137"/>
                  <a:pt x="164" y="140"/>
                </a:cubicBezTo>
                <a:cubicBezTo>
                  <a:pt x="165" y="141"/>
                  <a:pt x="170" y="165"/>
                  <a:pt x="190" y="168"/>
                </a:cubicBezTo>
                <a:cubicBezTo>
                  <a:pt x="190" y="235"/>
                  <a:pt x="190" y="235"/>
                  <a:pt x="190" y="235"/>
                </a:cubicBezTo>
                <a:cubicBezTo>
                  <a:pt x="165" y="235"/>
                  <a:pt x="165" y="235"/>
                  <a:pt x="165" y="235"/>
                </a:cubicBezTo>
                <a:cubicBezTo>
                  <a:pt x="164" y="207"/>
                  <a:pt x="156" y="194"/>
                  <a:pt x="151" y="188"/>
                </a:cubicBezTo>
                <a:cubicBezTo>
                  <a:pt x="139" y="176"/>
                  <a:pt x="132" y="158"/>
                  <a:pt x="132" y="141"/>
                </a:cubicBezTo>
                <a:cubicBezTo>
                  <a:pt x="132" y="107"/>
                  <a:pt x="160" y="79"/>
                  <a:pt x="194" y="79"/>
                </a:cubicBezTo>
                <a:cubicBezTo>
                  <a:pt x="229" y="79"/>
                  <a:pt x="257" y="107"/>
                  <a:pt x="257" y="141"/>
                </a:cubicBezTo>
                <a:cubicBezTo>
                  <a:pt x="257" y="158"/>
                  <a:pt x="250" y="176"/>
                  <a:pt x="237" y="188"/>
                </a:cubicBezTo>
                <a:close/>
                <a:moveTo>
                  <a:pt x="407" y="250"/>
                </a:moveTo>
                <a:cubicBezTo>
                  <a:pt x="395" y="232"/>
                  <a:pt x="374" y="197"/>
                  <a:pt x="372" y="188"/>
                </a:cubicBezTo>
                <a:cubicBezTo>
                  <a:pt x="373" y="187"/>
                  <a:pt x="373" y="185"/>
                  <a:pt x="374" y="183"/>
                </a:cubicBezTo>
                <a:cubicBezTo>
                  <a:pt x="376" y="176"/>
                  <a:pt x="379" y="166"/>
                  <a:pt x="379" y="158"/>
                </a:cubicBezTo>
                <a:cubicBezTo>
                  <a:pt x="379" y="146"/>
                  <a:pt x="377" y="129"/>
                  <a:pt x="374" y="118"/>
                </a:cubicBezTo>
                <a:cubicBezTo>
                  <a:pt x="373" y="112"/>
                  <a:pt x="364" y="83"/>
                  <a:pt x="338" y="55"/>
                </a:cubicBezTo>
                <a:cubicBezTo>
                  <a:pt x="303" y="18"/>
                  <a:pt x="255" y="0"/>
                  <a:pt x="193" y="0"/>
                </a:cubicBezTo>
                <a:cubicBezTo>
                  <a:pt x="65" y="0"/>
                  <a:pt x="0" y="56"/>
                  <a:pt x="0" y="167"/>
                </a:cubicBezTo>
                <a:cubicBezTo>
                  <a:pt x="0" y="231"/>
                  <a:pt x="37" y="266"/>
                  <a:pt x="61" y="288"/>
                </a:cubicBezTo>
                <a:cubicBezTo>
                  <a:pt x="70" y="297"/>
                  <a:pt x="78" y="304"/>
                  <a:pt x="80" y="310"/>
                </a:cubicBezTo>
                <a:cubicBezTo>
                  <a:pt x="97" y="376"/>
                  <a:pt x="82" y="429"/>
                  <a:pt x="72" y="454"/>
                </a:cubicBezTo>
                <a:cubicBezTo>
                  <a:pt x="71" y="456"/>
                  <a:pt x="72" y="459"/>
                  <a:pt x="74" y="460"/>
                </a:cubicBezTo>
                <a:cubicBezTo>
                  <a:pt x="112" y="480"/>
                  <a:pt x="154" y="491"/>
                  <a:pt x="197" y="491"/>
                </a:cubicBezTo>
                <a:cubicBezTo>
                  <a:pt x="217" y="491"/>
                  <a:pt x="236" y="489"/>
                  <a:pt x="256" y="484"/>
                </a:cubicBezTo>
                <a:cubicBezTo>
                  <a:pt x="258" y="484"/>
                  <a:pt x="259" y="482"/>
                  <a:pt x="259" y="480"/>
                </a:cubicBezTo>
                <a:cubicBezTo>
                  <a:pt x="259" y="438"/>
                  <a:pt x="260" y="406"/>
                  <a:pt x="262" y="396"/>
                </a:cubicBezTo>
                <a:cubicBezTo>
                  <a:pt x="280" y="401"/>
                  <a:pt x="335" y="413"/>
                  <a:pt x="345" y="413"/>
                </a:cubicBezTo>
                <a:cubicBezTo>
                  <a:pt x="346" y="413"/>
                  <a:pt x="347" y="413"/>
                  <a:pt x="347" y="413"/>
                </a:cubicBezTo>
                <a:cubicBezTo>
                  <a:pt x="355" y="413"/>
                  <a:pt x="374" y="413"/>
                  <a:pt x="378" y="391"/>
                </a:cubicBezTo>
                <a:cubicBezTo>
                  <a:pt x="381" y="380"/>
                  <a:pt x="380" y="370"/>
                  <a:pt x="379" y="364"/>
                </a:cubicBezTo>
                <a:cubicBezTo>
                  <a:pt x="379" y="362"/>
                  <a:pt x="378" y="360"/>
                  <a:pt x="378" y="360"/>
                </a:cubicBezTo>
                <a:cubicBezTo>
                  <a:pt x="379" y="356"/>
                  <a:pt x="382" y="352"/>
                  <a:pt x="384" y="348"/>
                </a:cubicBezTo>
                <a:cubicBezTo>
                  <a:pt x="386" y="344"/>
                  <a:pt x="387" y="342"/>
                  <a:pt x="388" y="339"/>
                </a:cubicBezTo>
                <a:cubicBezTo>
                  <a:pt x="388" y="337"/>
                  <a:pt x="387" y="333"/>
                  <a:pt x="386" y="330"/>
                </a:cubicBezTo>
                <a:cubicBezTo>
                  <a:pt x="389" y="327"/>
                  <a:pt x="393" y="323"/>
                  <a:pt x="394" y="319"/>
                </a:cubicBezTo>
                <a:cubicBezTo>
                  <a:pt x="394" y="315"/>
                  <a:pt x="392" y="310"/>
                  <a:pt x="390" y="305"/>
                </a:cubicBezTo>
                <a:cubicBezTo>
                  <a:pt x="390" y="305"/>
                  <a:pt x="390" y="305"/>
                  <a:pt x="390" y="304"/>
                </a:cubicBezTo>
                <a:cubicBezTo>
                  <a:pt x="390" y="303"/>
                  <a:pt x="390" y="299"/>
                  <a:pt x="390" y="294"/>
                </a:cubicBezTo>
                <a:cubicBezTo>
                  <a:pt x="396" y="293"/>
                  <a:pt x="406" y="291"/>
                  <a:pt x="409" y="289"/>
                </a:cubicBezTo>
                <a:cubicBezTo>
                  <a:pt x="415" y="286"/>
                  <a:pt x="419" y="277"/>
                  <a:pt x="419" y="272"/>
                </a:cubicBezTo>
                <a:cubicBezTo>
                  <a:pt x="419" y="270"/>
                  <a:pt x="418" y="270"/>
                  <a:pt x="407" y="250"/>
                </a:cubicBezTo>
                <a:close/>
                <a:moveTo>
                  <a:pt x="405" y="281"/>
                </a:moveTo>
                <a:cubicBezTo>
                  <a:pt x="403" y="282"/>
                  <a:pt x="393" y="284"/>
                  <a:pt x="385" y="286"/>
                </a:cubicBezTo>
                <a:cubicBezTo>
                  <a:pt x="383" y="286"/>
                  <a:pt x="381" y="288"/>
                  <a:pt x="381" y="290"/>
                </a:cubicBezTo>
                <a:cubicBezTo>
                  <a:pt x="380" y="305"/>
                  <a:pt x="380" y="306"/>
                  <a:pt x="380" y="307"/>
                </a:cubicBezTo>
                <a:cubicBezTo>
                  <a:pt x="381" y="308"/>
                  <a:pt x="381" y="308"/>
                  <a:pt x="382" y="310"/>
                </a:cubicBezTo>
                <a:cubicBezTo>
                  <a:pt x="384" y="314"/>
                  <a:pt x="385" y="316"/>
                  <a:pt x="385" y="317"/>
                </a:cubicBezTo>
                <a:cubicBezTo>
                  <a:pt x="384" y="319"/>
                  <a:pt x="381" y="322"/>
                  <a:pt x="377" y="325"/>
                </a:cubicBezTo>
                <a:cubicBezTo>
                  <a:pt x="376" y="326"/>
                  <a:pt x="375" y="329"/>
                  <a:pt x="376" y="331"/>
                </a:cubicBezTo>
                <a:cubicBezTo>
                  <a:pt x="377" y="334"/>
                  <a:pt x="378" y="337"/>
                  <a:pt x="378" y="338"/>
                </a:cubicBezTo>
                <a:cubicBezTo>
                  <a:pt x="378" y="339"/>
                  <a:pt x="377" y="342"/>
                  <a:pt x="375" y="344"/>
                </a:cubicBezTo>
                <a:cubicBezTo>
                  <a:pt x="373" y="348"/>
                  <a:pt x="371" y="353"/>
                  <a:pt x="369" y="357"/>
                </a:cubicBezTo>
                <a:cubicBezTo>
                  <a:pt x="369" y="359"/>
                  <a:pt x="369" y="362"/>
                  <a:pt x="369" y="365"/>
                </a:cubicBezTo>
                <a:cubicBezTo>
                  <a:pt x="370" y="371"/>
                  <a:pt x="371" y="379"/>
                  <a:pt x="369" y="389"/>
                </a:cubicBezTo>
                <a:cubicBezTo>
                  <a:pt x="367" y="401"/>
                  <a:pt x="359" y="404"/>
                  <a:pt x="347" y="404"/>
                </a:cubicBezTo>
                <a:cubicBezTo>
                  <a:pt x="347" y="404"/>
                  <a:pt x="346" y="404"/>
                  <a:pt x="345" y="404"/>
                </a:cubicBezTo>
                <a:cubicBezTo>
                  <a:pt x="335" y="403"/>
                  <a:pt x="271" y="389"/>
                  <a:pt x="261" y="386"/>
                </a:cubicBezTo>
                <a:cubicBezTo>
                  <a:pt x="259" y="386"/>
                  <a:pt x="257" y="386"/>
                  <a:pt x="256" y="387"/>
                </a:cubicBezTo>
                <a:cubicBezTo>
                  <a:pt x="250" y="394"/>
                  <a:pt x="249" y="449"/>
                  <a:pt x="250" y="476"/>
                </a:cubicBezTo>
                <a:cubicBezTo>
                  <a:pt x="193" y="488"/>
                  <a:pt x="133" y="480"/>
                  <a:pt x="83" y="454"/>
                </a:cubicBezTo>
                <a:cubicBezTo>
                  <a:pt x="93" y="426"/>
                  <a:pt x="105" y="373"/>
                  <a:pt x="89" y="307"/>
                </a:cubicBezTo>
                <a:cubicBezTo>
                  <a:pt x="87" y="299"/>
                  <a:pt x="79" y="292"/>
                  <a:pt x="68" y="282"/>
                </a:cubicBezTo>
                <a:cubicBezTo>
                  <a:pt x="44" y="260"/>
                  <a:pt x="9" y="227"/>
                  <a:pt x="9" y="167"/>
                </a:cubicBezTo>
                <a:cubicBezTo>
                  <a:pt x="9" y="119"/>
                  <a:pt x="22" y="82"/>
                  <a:pt x="47" y="56"/>
                </a:cubicBezTo>
                <a:cubicBezTo>
                  <a:pt x="78" y="25"/>
                  <a:pt x="127" y="9"/>
                  <a:pt x="193" y="9"/>
                </a:cubicBezTo>
                <a:cubicBezTo>
                  <a:pt x="252" y="9"/>
                  <a:pt x="298" y="27"/>
                  <a:pt x="331" y="61"/>
                </a:cubicBezTo>
                <a:cubicBezTo>
                  <a:pt x="357" y="88"/>
                  <a:pt x="364" y="117"/>
                  <a:pt x="365" y="120"/>
                </a:cubicBezTo>
                <a:cubicBezTo>
                  <a:pt x="367" y="130"/>
                  <a:pt x="370" y="147"/>
                  <a:pt x="370" y="158"/>
                </a:cubicBezTo>
                <a:cubicBezTo>
                  <a:pt x="370" y="165"/>
                  <a:pt x="367" y="174"/>
                  <a:pt x="365" y="180"/>
                </a:cubicBezTo>
                <a:cubicBezTo>
                  <a:pt x="363" y="185"/>
                  <a:pt x="363" y="187"/>
                  <a:pt x="363" y="189"/>
                </a:cubicBezTo>
                <a:cubicBezTo>
                  <a:pt x="364" y="198"/>
                  <a:pt x="380" y="224"/>
                  <a:pt x="399" y="255"/>
                </a:cubicBezTo>
                <a:cubicBezTo>
                  <a:pt x="403" y="263"/>
                  <a:pt x="408" y="271"/>
                  <a:pt x="409" y="273"/>
                </a:cubicBezTo>
                <a:cubicBezTo>
                  <a:pt x="409" y="275"/>
                  <a:pt x="406" y="280"/>
                  <a:pt x="405" y="281"/>
                </a:cubicBezTo>
                <a:close/>
              </a:path>
            </a:pathLst>
          </a:custGeom>
          <a:solidFill>
            <a:srgbClr val="0070C0"/>
          </a:solidFill>
          <a:ln>
            <a:solidFill>
              <a:schemeClr val="tx1"/>
            </a:solidFill>
          </a:ln>
        </p:spPr>
        <p:txBody>
          <a:bodyPr vert="horz" wrap="square" lIns="43196" tIns="21598" rIns="43196" bIns="21598" numCol="1" anchor="t" anchorCtr="0" compatLnSpc="1">
            <a:prstTxWarp prst="textNoShape">
              <a:avLst/>
            </a:prstTxWarp>
          </a:bodyPr>
          <a:lstStyle/>
          <a:p>
            <a:pPr defTabSz="575936"/>
            <a:endParaRPr lang="en-US">
              <a:solidFill>
                <a:srgbClr val="FFFFFF"/>
              </a:solidFill>
              <a:latin typeface="Open Sans Light"/>
            </a:endParaRPr>
          </a:p>
        </p:txBody>
      </p:sp>
      <p:sp>
        <p:nvSpPr>
          <p:cNvPr id="27" name="Freeform 116"/>
          <p:cNvSpPr>
            <a:spLocks noEditPoints="1"/>
          </p:cNvSpPr>
          <p:nvPr/>
        </p:nvSpPr>
        <p:spPr bwMode="auto">
          <a:xfrm>
            <a:off x="5591944" y="1412776"/>
            <a:ext cx="1056117" cy="576064"/>
          </a:xfrm>
          <a:custGeom>
            <a:avLst/>
            <a:gdLst>
              <a:gd name="T0" fmla="*/ 566 w 641"/>
              <a:gd name="T1" fmla="*/ 533 h 653"/>
              <a:gd name="T2" fmla="*/ 525 w 641"/>
              <a:gd name="T3" fmla="*/ 323 h 653"/>
              <a:gd name="T4" fmla="*/ 439 w 641"/>
              <a:gd name="T5" fmla="*/ 267 h 653"/>
              <a:gd name="T6" fmla="*/ 381 w 641"/>
              <a:gd name="T7" fmla="*/ 61 h 653"/>
              <a:gd name="T8" fmla="*/ 259 w 641"/>
              <a:gd name="T9" fmla="*/ 61 h 653"/>
              <a:gd name="T10" fmla="*/ 202 w 641"/>
              <a:gd name="T11" fmla="*/ 267 h 653"/>
              <a:gd name="T12" fmla="*/ 115 w 641"/>
              <a:gd name="T13" fmla="*/ 323 h 653"/>
              <a:gd name="T14" fmla="*/ 74 w 641"/>
              <a:gd name="T15" fmla="*/ 533 h 653"/>
              <a:gd name="T16" fmla="*/ 0 w 641"/>
              <a:gd name="T17" fmla="*/ 592 h 653"/>
              <a:gd name="T18" fmla="*/ 122 w 641"/>
              <a:gd name="T19" fmla="*/ 592 h 653"/>
              <a:gd name="T20" fmla="*/ 162 w 641"/>
              <a:gd name="T21" fmla="*/ 382 h 653"/>
              <a:gd name="T22" fmla="*/ 188 w 641"/>
              <a:gd name="T23" fmla="*/ 382 h 653"/>
              <a:gd name="T24" fmla="*/ 173 w 641"/>
              <a:gd name="T25" fmla="*/ 592 h 653"/>
              <a:gd name="T26" fmla="*/ 295 w 641"/>
              <a:gd name="T27" fmla="*/ 592 h 653"/>
              <a:gd name="T28" fmla="*/ 233 w 641"/>
              <a:gd name="T29" fmla="*/ 531 h 653"/>
              <a:gd name="T30" fmla="*/ 237 w 641"/>
              <a:gd name="T31" fmla="*/ 323 h 653"/>
              <a:gd name="T32" fmla="*/ 294 w 641"/>
              <a:gd name="T33" fmla="*/ 116 h 653"/>
              <a:gd name="T34" fmla="*/ 346 w 641"/>
              <a:gd name="T35" fmla="*/ 116 h 653"/>
              <a:gd name="T36" fmla="*/ 404 w 641"/>
              <a:gd name="T37" fmla="*/ 323 h 653"/>
              <a:gd name="T38" fmla="*/ 408 w 641"/>
              <a:gd name="T39" fmla="*/ 531 h 653"/>
              <a:gd name="T40" fmla="*/ 346 w 641"/>
              <a:gd name="T41" fmla="*/ 592 h 653"/>
              <a:gd name="T42" fmla="*/ 468 w 641"/>
              <a:gd name="T43" fmla="*/ 592 h 653"/>
              <a:gd name="T44" fmla="*/ 452 w 641"/>
              <a:gd name="T45" fmla="*/ 382 h 653"/>
              <a:gd name="T46" fmla="*/ 478 w 641"/>
              <a:gd name="T47" fmla="*/ 382 h 653"/>
              <a:gd name="T48" fmla="*/ 519 w 641"/>
              <a:gd name="T49" fmla="*/ 592 h 653"/>
              <a:gd name="T50" fmla="*/ 641 w 641"/>
              <a:gd name="T51" fmla="*/ 592 h 653"/>
              <a:gd name="T52" fmla="*/ 108 w 641"/>
              <a:gd name="T53" fmla="*/ 592 h 653"/>
              <a:gd name="T54" fmla="*/ 14 w 641"/>
              <a:gd name="T55" fmla="*/ 592 h 653"/>
              <a:gd name="T56" fmla="*/ 108 w 641"/>
              <a:gd name="T57" fmla="*/ 592 h 653"/>
              <a:gd name="T58" fmla="*/ 234 w 641"/>
              <a:gd name="T59" fmla="*/ 639 h 653"/>
              <a:gd name="T60" fmla="*/ 234 w 641"/>
              <a:gd name="T61" fmla="*/ 545 h 653"/>
              <a:gd name="T62" fmla="*/ 223 w 641"/>
              <a:gd name="T63" fmla="*/ 323 h 653"/>
              <a:gd name="T64" fmla="*/ 129 w 641"/>
              <a:gd name="T65" fmla="*/ 323 h 653"/>
              <a:gd name="T66" fmla="*/ 223 w 641"/>
              <a:gd name="T67" fmla="*/ 323 h 653"/>
              <a:gd name="T68" fmla="*/ 320 w 641"/>
              <a:gd name="T69" fmla="*/ 14 h 653"/>
              <a:gd name="T70" fmla="*/ 320 w 641"/>
              <a:gd name="T71" fmla="*/ 108 h 653"/>
              <a:gd name="T72" fmla="*/ 454 w 641"/>
              <a:gd name="T73" fmla="*/ 592 h 653"/>
              <a:gd name="T74" fmla="*/ 360 w 641"/>
              <a:gd name="T75" fmla="*/ 592 h 653"/>
              <a:gd name="T76" fmla="*/ 454 w 641"/>
              <a:gd name="T77" fmla="*/ 592 h 653"/>
              <a:gd name="T78" fmla="*/ 464 w 641"/>
              <a:gd name="T79" fmla="*/ 276 h 653"/>
              <a:gd name="T80" fmla="*/ 464 w 641"/>
              <a:gd name="T81" fmla="*/ 369 h 653"/>
              <a:gd name="T82" fmla="*/ 580 w 641"/>
              <a:gd name="T83" fmla="*/ 639 h 653"/>
              <a:gd name="T84" fmla="*/ 580 w 641"/>
              <a:gd name="T85" fmla="*/ 545 h 653"/>
              <a:gd name="T86" fmla="*/ 580 w 641"/>
              <a:gd name="T87" fmla="*/ 639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41" h="653">
                <a:moveTo>
                  <a:pt x="580" y="531"/>
                </a:moveTo>
                <a:cubicBezTo>
                  <a:pt x="575" y="531"/>
                  <a:pt x="571" y="532"/>
                  <a:pt x="566" y="533"/>
                </a:cubicBezTo>
                <a:cubicBezTo>
                  <a:pt x="491" y="377"/>
                  <a:pt x="491" y="377"/>
                  <a:pt x="491" y="377"/>
                </a:cubicBezTo>
                <a:cubicBezTo>
                  <a:pt x="511" y="367"/>
                  <a:pt x="525" y="346"/>
                  <a:pt x="525" y="323"/>
                </a:cubicBezTo>
                <a:cubicBezTo>
                  <a:pt x="525" y="289"/>
                  <a:pt x="498" y="262"/>
                  <a:pt x="464" y="262"/>
                </a:cubicBezTo>
                <a:cubicBezTo>
                  <a:pt x="455" y="262"/>
                  <a:pt x="447" y="264"/>
                  <a:pt x="439" y="267"/>
                </a:cubicBezTo>
                <a:cubicBezTo>
                  <a:pt x="358" y="109"/>
                  <a:pt x="358" y="109"/>
                  <a:pt x="358" y="109"/>
                </a:cubicBezTo>
                <a:cubicBezTo>
                  <a:pt x="372" y="97"/>
                  <a:pt x="381" y="80"/>
                  <a:pt x="381" y="61"/>
                </a:cubicBezTo>
                <a:cubicBezTo>
                  <a:pt x="381" y="28"/>
                  <a:pt x="354" y="0"/>
                  <a:pt x="320" y="0"/>
                </a:cubicBezTo>
                <a:cubicBezTo>
                  <a:pt x="287" y="0"/>
                  <a:pt x="259" y="28"/>
                  <a:pt x="259" y="61"/>
                </a:cubicBezTo>
                <a:cubicBezTo>
                  <a:pt x="259" y="80"/>
                  <a:pt x="268" y="97"/>
                  <a:pt x="282" y="109"/>
                </a:cubicBezTo>
                <a:cubicBezTo>
                  <a:pt x="202" y="267"/>
                  <a:pt x="202" y="267"/>
                  <a:pt x="202" y="267"/>
                </a:cubicBezTo>
                <a:cubicBezTo>
                  <a:pt x="194" y="264"/>
                  <a:pt x="185" y="262"/>
                  <a:pt x="176" y="262"/>
                </a:cubicBezTo>
                <a:cubicBezTo>
                  <a:pt x="143" y="262"/>
                  <a:pt x="115" y="289"/>
                  <a:pt x="115" y="323"/>
                </a:cubicBezTo>
                <a:cubicBezTo>
                  <a:pt x="115" y="346"/>
                  <a:pt x="129" y="367"/>
                  <a:pt x="149" y="377"/>
                </a:cubicBezTo>
                <a:cubicBezTo>
                  <a:pt x="74" y="533"/>
                  <a:pt x="74" y="533"/>
                  <a:pt x="74" y="533"/>
                </a:cubicBezTo>
                <a:cubicBezTo>
                  <a:pt x="70" y="532"/>
                  <a:pt x="65" y="531"/>
                  <a:pt x="61" y="531"/>
                </a:cubicBezTo>
                <a:cubicBezTo>
                  <a:pt x="27" y="531"/>
                  <a:pt x="0" y="558"/>
                  <a:pt x="0" y="592"/>
                </a:cubicBezTo>
                <a:cubicBezTo>
                  <a:pt x="0" y="625"/>
                  <a:pt x="27" y="653"/>
                  <a:pt x="61" y="653"/>
                </a:cubicBezTo>
                <a:cubicBezTo>
                  <a:pt x="94" y="653"/>
                  <a:pt x="122" y="625"/>
                  <a:pt x="122" y="592"/>
                </a:cubicBezTo>
                <a:cubicBezTo>
                  <a:pt x="122" y="568"/>
                  <a:pt x="108" y="547"/>
                  <a:pt x="87" y="537"/>
                </a:cubicBezTo>
                <a:cubicBezTo>
                  <a:pt x="162" y="382"/>
                  <a:pt x="162" y="382"/>
                  <a:pt x="162" y="382"/>
                </a:cubicBezTo>
                <a:cubicBezTo>
                  <a:pt x="167" y="383"/>
                  <a:pt x="171" y="383"/>
                  <a:pt x="176" y="383"/>
                </a:cubicBezTo>
                <a:cubicBezTo>
                  <a:pt x="180" y="383"/>
                  <a:pt x="184" y="383"/>
                  <a:pt x="188" y="382"/>
                </a:cubicBezTo>
                <a:cubicBezTo>
                  <a:pt x="219" y="533"/>
                  <a:pt x="219" y="533"/>
                  <a:pt x="219" y="533"/>
                </a:cubicBezTo>
                <a:cubicBezTo>
                  <a:pt x="192" y="540"/>
                  <a:pt x="173" y="564"/>
                  <a:pt x="173" y="592"/>
                </a:cubicBezTo>
                <a:cubicBezTo>
                  <a:pt x="173" y="625"/>
                  <a:pt x="200" y="653"/>
                  <a:pt x="234" y="653"/>
                </a:cubicBezTo>
                <a:cubicBezTo>
                  <a:pt x="267" y="653"/>
                  <a:pt x="295" y="625"/>
                  <a:pt x="295" y="592"/>
                </a:cubicBezTo>
                <a:cubicBezTo>
                  <a:pt x="295" y="558"/>
                  <a:pt x="267" y="531"/>
                  <a:pt x="234" y="531"/>
                </a:cubicBezTo>
                <a:cubicBezTo>
                  <a:pt x="233" y="531"/>
                  <a:pt x="233" y="531"/>
                  <a:pt x="233" y="531"/>
                </a:cubicBezTo>
                <a:cubicBezTo>
                  <a:pt x="202" y="378"/>
                  <a:pt x="202" y="378"/>
                  <a:pt x="202" y="378"/>
                </a:cubicBezTo>
                <a:cubicBezTo>
                  <a:pt x="222" y="368"/>
                  <a:pt x="237" y="347"/>
                  <a:pt x="237" y="323"/>
                </a:cubicBezTo>
                <a:cubicBezTo>
                  <a:pt x="237" y="303"/>
                  <a:pt x="228" y="286"/>
                  <a:pt x="213" y="275"/>
                </a:cubicBezTo>
                <a:cubicBezTo>
                  <a:pt x="294" y="116"/>
                  <a:pt x="294" y="116"/>
                  <a:pt x="294" y="116"/>
                </a:cubicBezTo>
                <a:cubicBezTo>
                  <a:pt x="302" y="120"/>
                  <a:pt x="311" y="122"/>
                  <a:pt x="320" y="122"/>
                </a:cubicBezTo>
                <a:cubicBezTo>
                  <a:pt x="330" y="122"/>
                  <a:pt x="338" y="120"/>
                  <a:pt x="346" y="116"/>
                </a:cubicBezTo>
                <a:cubicBezTo>
                  <a:pt x="427" y="275"/>
                  <a:pt x="427" y="275"/>
                  <a:pt x="427" y="275"/>
                </a:cubicBezTo>
                <a:cubicBezTo>
                  <a:pt x="413" y="286"/>
                  <a:pt x="404" y="303"/>
                  <a:pt x="404" y="323"/>
                </a:cubicBezTo>
                <a:cubicBezTo>
                  <a:pt x="404" y="347"/>
                  <a:pt x="418" y="368"/>
                  <a:pt x="439" y="378"/>
                </a:cubicBezTo>
                <a:cubicBezTo>
                  <a:pt x="408" y="531"/>
                  <a:pt x="408" y="531"/>
                  <a:pt x="408" y="531"/>
                </a:cubicBezTo>
                <a:cubicBezTo>
                  <a:pt x="408" y="531"/>
                  <a:pt x="407" y="531"/>
                  <a:pt x="407" y="531"/>
                </a:cubicBezTo>
                <a:cubicBezTo>
                  <a:pt x="373" y="531"/>
                  <a:pt x="346" y="558"/>
                  <a:pt x="346" y="592"/>
                </a:cubicBezTo>
                <a:cubicBezTo>
                  <a:pt x="346" y="625"/>
                  <a:pt x="373" y="653"/>
                  <a:pt x="407" y="653"/>
                </a:cubicBezTo>
                <a:cubicBezTo>
                  <a:pt x="440" y="653"/>
                  <a:pt x="468" y="625"/>
                  <a:pt x="468" y="592"/>
                </a:cubicBezTo>
                <a:cubicBezTo>
                  <a:pt x="468" y="564"/>
                  <a:pt x="448" y="540"/>
                  <a:pt x="422" y="533"/>
                </a:cubicBezTo>
                <a:cubicBezTo>
                  <a:pt x="452" y="382"/>
                  <a:pt x="452" y="382"/>
                  <a:pt x="452" y="382"/>
                </a:cubicBezTo>
                <a:cubicBezTo>
                  <a:pt x="456" y="383"/>
                  <a:pt x="460" y="383"/>
                  <a:pt x="464" y="383"/>
                </a:cubicBezTo>
                <a:cubicBezTo>
                  <a:pt x="469" y="383"/>
                  <a:pt x="474" y="383"/>
                  <a:pt x="478" y="382"/>
                </a:cubicBezTo>
                <a:cubicBezTo>
                  <a:pt x="553" y="537"/>
                  <a:pt x="553" y="537"/>
                  <a:pt x="553" y="537"/>
                </a:cubicBezTo>
                <a:cubicBezTo>
                  <a:pt x="533" y="547"/>
                  <a:pt x="519" y="568"/>
                  <a:pt x="519" y="592"/>
                </a:cubicBezTo>
                <a:cubicBezTo>
                  <a:pt x="519" y="625"/>
                  <a:pt x="546" y="653"/>
                  <a:pt x="580" y="653"/>
                </a:cubicBezTo>
                <a:cubicBezTo>
                  <a:pt x="613" y="653"/>
                  <a:pt x="641" y="625"/>
                  <a:pt x="641" y="592"/>
                </a:cubicBezTo>
                <a:cubicBezTo>
                  <a:pt x="641" y="558"/>
                  <a:pt x="613" y="531"/>
                  <a:pt x="580" y="531"/>
                </a:cubicBezTo>
                <a:close/>
                <a:moveTo>
                  <a:pt x="108" y="592"/>
                </a:moveTo>
                <a:cubicBezTo>
                  <a:pt x="108" y="618"/>
                  <a:pt x="87" y="639"/>
                  <a:pt x="61" y="639"/>
                </a:cubicBezTo>
                <a:cubicBezTo>
                  <a:pt x="35" y="639"/>
                  <a:pt x="14" y="618"/>
                  <a:pt x="14" y="592"/>
                </a:cubicBezTo>
                <a:cubicBezTo>
                  <a:pt x="14" y="566"/>
                  <a:pt x="35" y="545"/>
                  <a:pt x="61" y="545"/>
                </a:cubicBezTo>
                <a:cubicBezTo>
                  <a:pt x="87" y="545"/>
                  <a:pt x="108" y="566"/>
                  <a:pt x="108" y="592"/>
                </a:cubicBezTo>
                <a:close/>
                <a:moveTo>
                  <a:pt x="281" y="592"/>
                </a:moveTo>
                <a:cubicBezTo>
                  <a:pt x="281" y="618"/>
                  <a:pt x="260" y="639"/>
                  <a:pt x="234" y="639"/>
                </a:cubicBezTo>
                <a:cubicBezTo>
                  <a:pt x="208" y="639"/>
                  <a:pt x="187" y="618"/>
                  <a:pt x="187" y="592"/>
                </a:cubicBezTo>
                <a:cubicBezTo>
                  <a:pt x="187" y="566"/>
                  <a:pt x="208" y="545"/>
                  <a:pt x="234" y="545"/>
                </a:cubicBezTo>
                <a:cubicBezTo>
                  <a:pt x="260" y="545"/>
                  <a:pt x="281" y="566"/>
                  <a:pt x="281" y="592"/>
                </a:cubicBezTo>
                <a:close/>
                <a:moveTo>
                  <a:pt x="223" y="323"/>
                </a:moveTo>
                <a:cubicBezTo>
                  <a:pt x="223" y="348"/>
                  <a:pt x="202" y="369"/>
                  <a:pt x="176" y="369"/>
                </a:cubicBezTo>
                <a:cubicBezTo>
                  <a:pt x="150" y="369"/>
                  <a:pt x="129" y="348"/>
                  <a:pt x="129" y="323"/>
                </a:cubicBezTo>
                <a:cubicBezTo>
                  <a:pt x="129" y="297"/>
                  <a:pt x="150" y="276"/>
                  <a:pt x="176" y="276"/>
                </a:cubicBezTo>
                <a:cubicBezTo>
                  <a:pt x="202" y="276"/>
                  <a:pt x="223" y="297"/>
                  <a:pt x="223" y="323"/>
                </a:cubicBezTo>
                <a:close/>
                <a:moveTo>
                  <a:pt x="273" y="61"/>
                </a:moveTo>
                <a:cubicBezTo>
                  <a:pt x="273" y="35"/>
                  <a:pt x="294" y="14"/>
                  <a:pt x="320" y="14"/>
                </a:cubicBezTo>
                <a:cubicBezTo>
                  <a:pt x="346" y="14"/>
                  <a:pt x="367" y="35"/>
                  <a:pt x="367" y="61"/>
                </a:cubicBezTo>
                <a:cubicBezTo>
                  <a:pt x="367" y="87"/>
                  <a:pt x="346" y="108"/>
                  <a:pt x="320" y="108"/>
                </a:cubicBezTo>
                <a:cubicBezTo>
                  <a:pt x="294" y="108"/>
                  <a:pt x="273" y="87"/>
                  <a:pt x="273" y="61"/>
                </a:cubicBezTo>
                <a:close/>
                <a:moveTo>
                  <a:pt x="454" y="592"/>
                </a:moveTo>
                <a:cubicBezTo>
                  <a:pt x="454" y="618"/>
                  <a:pt x="433" y="639"/>
                  <a:pt x="407" y="639"/>
                </a:cubicBezTo>
                <a:cubicBezTo>
                  <a:pt x="381" y="639"/>
                  <a:pt x="360" y="618"/>
                  <a:pt x="360" y="592"/>
                </a:cubicBezTo>
                <a:cubicBezTo>
                  <a:pt x="360" y="566"/>
                  <a:pt x="381" y="545"/>
                  <a:pt x="407" y="545"/>
                </a:cubicBezTo>
                <a:cubicBezTo>
                  <a:pt x="433" y="545"/>
                  <a:pt x="454" y="566"/>
                  <a:pt x="454" y="592"/>
                </a:cubicBezTo>
                <a:close/>
                <a:moveTo>
                  <a:pt x="418" y="323"/>
                </a:moveTo>
                <a:cubicBezTo>
                  <a:pt x="418" y="297"/>
                  <a:pt x="439" y="276"/>
                  <a:pt x="464" y="276"/>
                </a:cubicBezTo>
                <a:cubicBezTo>
                  <a:pt x="490" y="276"/>
                  <a:pt x="511" y="297"/>
                  <a:pt x="511" y="323"/>
                </a:cubicBezTo>
                <a:cubicBezTo>
                  <a:pt x="511" y="348"/>
                  <a:pt x="490" y="369"/>
                  <a:pt x="464" y="369"/>
                </a:cubicBezTo>
                <a:cubicBezTo>
                  <a:pt x="439" y="369"/>
                  <a:pt x="418" y="348"/>
                  <a:pt x="418" y="323"/>
                </a:cubicBezTo>
                <a:close/>
                <a:moveTo>
                  <a:pt x="580" y="639"/>
                </a:moveTo>
                <a:cubicBezTo>
                  <a:pt x="554" y="639"/>
                  <a:pt x="533" y="618"/>
                  <a:pt x="533" y="592"/>
                </a:cubicBezTo>
                <a:cubicBezTo>
                  <a:pt x="533" y="566"/>
                  <a:pt x="554" y="545"/>
                  <a:pt x="580" y="545"/>
                </a:cubicBezTo>
                <a:cubicBezTo>
                  <a:pt x="606" y="545"/>
                  <a:pt x="627" y="566"/>
                  <a:pt x="627" y="592"/>
                </a:cubicBezTo>
                <a:cubicBezTo>
                  <a:pt x="627" y="618"/>
                  <a:pt x="606" y="639"/>
                  <a:pt x="580" y="639"/>
                </a:cubicBezTo>
                <a:close/>
              </a:path>
            </a:pathLst>
          </a:custGeom>
          <a:solidFill>
            <a:srgbClr val="0070C0"/>
          </a:solidFill>
          <a:ln>
            <a:solidFill>
              <a:schemeClr val="tx1"/>
            </a:solidFill>
          </a:ln>
        </p:spPr>
        <p:txBody>
          <a:bodyPr vert="horz" wrap="square" lIns="43196" tIns="21598" rIns="43196" bIns="21598" numCol="1" anchor="t" anchorCtr="0" compatLnSpc="1">
            <a:prstTxWarp prst="textNoShape">
              <a:avLst/>
            </a:prstTxWarp>
          </a:bodyPr>
          <a:lstStyle/>
          <a:p>
            <a:pPr defTabSz="575936"/>
            <a:endParaRPr lang="en-US">
              <a:solidFill>
                <a:srgbClr val="FFFFFF"/>
              </a:solidFill>
              <a:latin typeface="Open Sans Light"/>
            </a:endParaRPr>
          </a:p>
        </p:txBody>
      </p:sp>
      <p:pic>
        <p:nvPicPr>
          <p:cNvPr id="17" name="Рисунок 3"/>
          <p:cNvPicPr>
            <a:picLocks noChangeAspect="1"/>
          </p:cNvPicPr>
          <p:nvPr/>
        </p:nvPicPr>
        <p:blipFill>
          <a:blip r:embed="rId2" cstate="print"/>
          <a:srcRect/>
          <a:stretch>
            <a:fillRect/>
          </a:stretch>
        </p:blipFill>
        <p:spPr bwMode="auto">
          <a:xfrm>
            <a:off x="7896200" y="1484784"/>
            <a:ext cx="1224136" cy="1800200"/>
          </a:xfrm>
          <a:prstGeom prst="rect">
            <a:avLst/>
          </a:prstGeom>
          <a:noFill/>
          <a:ln w="9525">
            <a:noFill/>
            <a:miter lim="800000"/>
            <a:headEnd/>
            <a:tailEnd/>
          </a:ln>
        </p:spPr>
      </p:pic>
      <p:pic>
        <p:nvPicPr>
          <p:cNvPr id="20" name="Рисунок 3"/>
          <p:cNvPicPr>
            <a:picLocks noChangeAspect="1"/>
          </p:cNvPicPr>
          <p:nvPr/>
        </p:nvPicPr>
        <p:blipFill>
          <a:blip r:embed="rId2" cstate="print"/>
          <a:srcRect/>
          <a:stretch>
            <a:fillRect/>
          </a:stretch>
        </p:blipFill>
        <p:spPr bwMode="auto">
          <a:xfrm>
            <a:off x="3863752" y="1340768"/>
            <a:ext cx="1224136" cy="1800200"/>
          </a:xfrm>
          <a:prstGeom prst="rect">
            <a:avLst/>
          </a:prstGeom>
          <a:noFill/>
          <a:ln w="9525">
            <a:noFill/>
            <a:miter lim="800000"/>
            <a:headEnd/>
            <a:tailEnd/>
          </a:ln>
        </p:spPr>
      </p:pic>
    </p:spTree>
    <p:extLst>
      <p:ext uri="{BB962C8B-B14F-4D97-AF65-F5344CB8AC3E}">
        <p14:creationId xmlns:p14="http://schemas.microsoft.com/office/powerpoint/2010/main" xmlns="" val="851614052"/>
      </p:ext>
    </p:extLst>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2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2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2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2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2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animBg="1"/>
      <p:bldP spid="19" grpId="0" animBg="1"/>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
          </p:nvPr>
        </p:nvSpPr>
        <p:spPr>
          <a:xfrm>
            <a:off x="335360" y="1052736"/>
            <a:ext cx="11449272" cy="1900802"/>
          </a:xfrm>
        </p:spPr>
        <p:style>
          <a:lnRef idx="2">
            <a:schemeClr val="accent1"/>
          </a:lnRef>
          <a:fillRef idx="1">
            <a:schemeClr val="lt1"/>
          </a:fillRef>
          <a:effectRef idx="0">
            <a:schemeClr val="accent1"/>
          </a:effectRef>
          <a:fontRef idx="minor">
            <a:schemeClr val="dk1"/>
          </a:fontRef>
        </p:style>
        <p:txBody>
          <a:bodyPr>
            <a:normAutofit lnSpcReduction="10000"/>
          </a:bodyPr>
          <a:lstStyle/>
          <a:p>
            <a:pPr algn="ctr">
              <a:buNone/>
            </a:pPr>
            <a:r>
              <a:rPr lang="ru-RU" b="1" dirty="0" smtClean="0">
                <a:latin typeface="Arial" pitchFamily="34" charset="0"/>
                <a:cs typeface="Arial" pitchFamily="34" charset="0"/>
              </a:rPr>
              <a:t>Узбекистан в период пребывания в составе Советского Союза обеспечивал его хлопком. Без узбекского хлопка многие текстильные предприятия не смогли бы работать.</a:t>
            </a:r>
            <a:endParaRPr lang="ru-RU" b="1" dirty="0">
              <a:latin typeface="Arial" pitchFamily="34" charset="0"/>
              <a:cs typeface="Arial" pitchFamily="34" charset="0"/>
            </a:endParaRPr>
          </a:p>
        </p:txBody>
      </p:sp>
      <p:pic>
        <p:nvPicPr>
          <p:cNvPr id="4" name="Рисунок 3" descr="ÐÐ»Ð°Ð½ Ð¿Ð¾ ÑÐ»Ð¾Ð¿ÐºÑ-2019 Ð² Ð£Ð·Ð±ÐµÐºÐ¸ÑÑÐ°Ð½Ðµ: Ð²Ð¿ÐµÑÐ²ÑÐµ Ð½Ð¸Ð¶Ðµ ÑÑÐµÑ Ð¼Ð»Ð½ ÑÐ¾Ð½Ð½ ..."/>
          <p:cNvPicPr/>
          <p:nvPr/>
        </p:nvPicPr>
        <p:blipFill>
          <a:blip r:embed="rId2" cstate="print"/>
          <a:srcRect/>
          <a:stretch>
            <a:fillRect/>
          </a:stretch>
        </p:blipFill>
        <p:spPr bwMode="auto">
          <a:xfrm>
            <a:off x="551384" y="4077072"/>
            <a:ext cx="3264363" cy="2232248"/>
          </a:xfrm>
          <a:prstGeom prst="rect">
            <a:avLst/>
          </a:prstGeom>
          <a:noFill/>
          <a:ln w="9525">
            <a:noFill/>
            <a:miter lim="800000"/>
            <a:headEnd/>
            <a:tailEnd/>
          </a:ln>
        </p:spPr>
      </p:pic>
      <p:pic>
        <p:nvPicPr>
          <p:cNvPr id="5" name="Рисунок 4" descr="DataLife Engine &gt; ÐÐµÑÑÐ¸Ñ Ð´Ð»Ñ Ð¿ÐµÑÐ°ÑÐ¸ &gt; Ð¢ÐµÐºÑÑÐ¸Ð»ÑÐ½Ð°Ñ Ð¿ÑÐ¾Ð¼ÑÑÐ»ÐµÐ½Ð½Ð¾ÑÑÑ ..."/>
          <p:cNvPicPr/>
          <p:nvPr/>
        </p:nvPicPr>
        <p:blipFill>
          <a:blip r:embed="rId3" cstate="print"/>
          <a:srcRect/>
          <a:stretch>
            <a:fillRect/>
          </a:stretch>
        </p:blipFill>
        <p:spPr bwMode="auto">
          <a:xfrm>
            <a:off x="4367808" y="3645024"/>
            <a:ext cx="3600400" cy="1872208"/>
          </a:xfrm>
          <a:prstGeom prst="rect">
            <a:avLst/>
          </a:prstGeom>
          <a:noFill/>
          <a:ln w="9525">
            <a:noFill/>
            <a:miter lim="800000"/>
            <a:headEnd/>
            <a:tailEnd/>
          </a:ln>
        </p:spPr>
      </p:pic>
      <p:pic>
        <p:nvPicPr>
          <p:cNvPr id="6" name="Рисунок 5" descr="ÐÑÐ¾Ð´ÑÐºÑÐ¸Ñ Ð¸Ð· ÑÑÑÐºÐ¼ÐµÐ½Ð¸ÑÑÐ°Ð½Ð° Ð´Ð¶Ð¸Ð½ÑÑ Ð¸ ÑÑÑÐ±Ð¾Ð»ÐºÐ¸"/>
          <p:cNvPicPr/>
          <p:nvPr/>
        </p:nvPicPr>
        <p:blipFill>
          <a:blip r:embed="rId4" cstate="print"/>
          <a:srcRect/>
          <a:stretch>
            <a:fillRect/>
          </a:stretch>
        </p:blipFill>
        <p:spPr bwMode="auto">
          <a:xfrm>
            <a:off x="8544272" y="4077072"/>
            <a:ext cx="2976331" cy="2088232"/>
          </a:xfrm>
          <a:prstGeom prst="rect">
            <a:avLst/>
          </a:prstGeom>
          <a:noFill/>
          <a:ln w="9525">
            <a:noFill/>
            <a:miter lim="800000"/>
            <a:headEnd/>
            <a:tailEnd/>
          </a:ln>
        </p:spPr>
      </p:pic>
      <p:sp>
        <p:nvSpPr>
          <p:cNvPr id="7" name="object 2"/>
          <p:cNvSpPr>
            <a:spLocks/>
          </p:cNvSpPr>
          <p:nvPr/>
        </p:nvSpPr>
        <p:spPr bwMode="auto">
          <a:xfrm>
            <a:off x="0" y="3698"/>
            <a:ext cx="12192000" cy="833475"/>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pPr algn="ctr"/>
            <a:r>
              <a:rPr lang="ru-RU" sz="6000" b="1" dirty="0" smtClean="0">
                <a:solidFill>
                  <a:schemeClr val="bg1"/>
                </a:solidFill>
                <a:latin typeface="Arial" pitchFamily="34" charset="0"/>
                <a:cs typeface="Arial" pitchFamily="34" charset="0"/>
              </a:rPr>
              <a:t>ЗЕРНОВАЯ НЕЗАВИСИМОСТЬ</a:t>
            </a:r>
            <a:endParaRPr lang="ru-RU" sz="6000" dirty="0">
              <a:solidFill>
                <a:schemeClr val="bg1"/>
              </a:solidFill>
            </a:endParaRPr>
          </a:p>
        </p:txBody>
      </p:sp>
    </p:spTree>
  </p:cSld>
  <p:clrMapOvr>
    <a:masterClrMapping/>
  </p:clrMapOvr>
  <p:transition spd="slow">
    <p:cover dir="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
          </p:nvPr>
        </p:nvSpPr>
        <p:spPr>
          <a:xfrm>
            <a:off x="335360" y="1052736"/>
            <a:ext cx="11449272" cy="1656184"/>
          </a:xfrm>
        </p:spPr>
        <p:style>
          <a:lnRef idx="2">
            <a:schemeClr val="accent1"/>
          </a:lnRef>
          <a:fillRef idx="1">
            <a:schemeClr val="lt1"/>
          </a:fillRef>
          <a:effectRef idx="0">
            <a:schemeClr val="accent1"/>
          </a:effectRef>
          <a:fontRef idx="minor">
            <a:schemeClr val="dk1"/>
          </a:fontRef>
        </p:style>
        <p:txBody>
          <a:bodyPr>
            <a:normAutofit fontScale="77500" lnSpcReduction="20000"/>
          </a:bodyPr>
          <a:lstStyle/>
          <a:p>
            <a:pPr algn="ctr">
              <a:buNone/>
            </a:pPr>
            <a:r>
              <a:rPr lang="ru-RU" sz="4100" b="1" dirty="0" smtClean="0">
                <a:latin typeface="Arial" pitchFamily="34" charset="0"/>
                <a:cs typeface="Arial" pitchFamily="34" charset="0"/>
              </a:rPr>
              <a:t>Узбекистан основную часть необходимого для своего населения зерна получал из других союзных республик взамен своего хлопка, что составляло                  3 млн. тонн. </a:t>
            </a:r>
          </a:p>
          <a:p>
            <a:pPr>
              <a:buNone/>
            </a:pPr>
            <a:endParaRPr lang="ru-RU" dirty="0"/>
          </a:p>
        </p:txBody>
      </p:sp>
      <p:pic>
        <p:nvPicPr>
          <p:cNvPr id="4" name="Рисунок 3" descr="ÐÐ¸Ð½Ð¸ÑÑÐµÑÑÑÐ²Ð¾ Ð¸Ð½Ð¾ÑÑÑÐ°Ð½Ð½ÑÑ Ð´ÐµÐ» Ð ÐµÑÐ¿ÑÐ±Ð»Ð¸ÐºÐ¸ Ð£Ð·Ð±ÐµÐºÐ¸ÑÑÐ°Ð½ â ÐÐ¾Ð²Ð¾ÑÑÐ¸ Ð¸ ÑÐ¾Ð±ÑÑÐ¸Ñ"/>
          <p:cNvPicPr/>
          <p:nvPr/>
        </p:nvPicPr>
        <p:blipFill>
          <a:blip r:embed="rId2" cstate="print"/>
          <a:srcRect/>
          <a:stretch>
            <a:fillRect/>
          </a:stretch>
        </p:blipFill>
        <p:spPr bwMode="auto">
          <a:xfrm>
            <a:off x="7464152" y="3140968"/>
            <a:ext cx="4143616" cy="2605262"/>
          </a:xfrm>
          <a:prstGeom prst="rect">
            <a:avLst/>
          </a:prstGeom>
          <a:noFill/>
          <a:ln w="9525">
            <a:noFill/>
            <a:miter lim="800000"/>
            <a:headEnd/>
            <a:tailEnd/>
          </a:ln>
        </p:spPr>
      </p:pic>
      <p:pic>
        <p:nvPicPr>
          <p:cNvPr id="5" name="Рисунок 4" descr="ÐÐ³ÑÐ°ÑÐ½ÑÐ¹ ÑÐµÐºÑÐ¾Ñ Ð¦ÐµÐ½ÑÑÐ°Ð»ÑÐ½Ð¾Ð¹ ÐÐ·Ð¸Ð¸: ÑÐ¾ÑÐ¼Ñ ÑÐ¾Ð±ÑÑÐ²ÐµÐ½Ð½Ð¾ÑÑÐ¸ ÑÐ°Ð·Ð½ÑÐµ, Ð½Ð¾ ..."/>
          <p:cNvPicPr/>
          <p:nvPr/>
        </p:nvPicPr>
        <p:blipFill>
          <a:blip r:embed="rId3" cstate="print"/>
          <a:srcRect/>
          <a:stretch>
            <a:fillRect/>
          </a:stretch>
        </p:blipFill>
        <p:spPr bwMode="auto">
          <a:xfrm>
            <a:off x="623392" y="3284984"/>
            <a:ext cx="4032448" cy="2520280"/>
          </a:xfrm>
          <a:prstGeom prst="rect">
            <a:avLst/>
          </a:prstGeom>
          <a:noFill/>
          <a:ln w="9525">
            <a:noFill/>
            <a:miter lim="800000"/>
            <a:headEnd/>
            <a:tailEnd/>
          </a:ln>
        </p:spPr>
      </p:pic>
      <p:sp>
        <p:nvSpPr>
          <p:cNvPr id="7" name="object 2"/>
          <p:cNvSpPr>
            <a:spLocks/>
          </p:cNvSpPr>
          <p:nvPr/>
        </p:nvSpPr>
        <p:spPr bwMode="auto">
          <a:xfrm>
            <a:off x="0" y="3698"/>
            <a:ext cx="12192000" cy="833475"/>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pPr algn="ctr"/>
            <a:r>
              <a:rPr lang="ru-RU" sz="6000" b="1" dirty="0" smtClean="0">
                <a:solidFill>
                  <a:schemeClr val="bg1"/>
                </a:solidFill>
                <a:latin typeface="Arial" pitchFamily="34" charset="0"/>
                <a:cs typeface="Arial" pitchFamily="34" charset="0"/>
              </a:rPr>
              <a:t>ЗЕРНОВАЯ НЕЗАВИСИМОСТЬ</a:t>
            </a:r>
            <a:endParaRPr lang="ru-RU" sz="6000" dirty="0">
              <a:solidFill>
                <a:schemeClr val="bg1"/>
              </a:solidFill>
            </a:endParaRPr>
          </a:p>
        </p:txBody>
      </p:sp>
      <p:sp>
        <p:nvSpPr>
          <p:cNvPr id="8" name="Стрелка вниз 7"/>
          <p:cNvSpPr/>
          <p:nvPr/>
        </p:nvSpPr>
        <p:spPr>
          <a:xfrm rot="15912750">
            <a:off x="5917766" y="3133645"/>
            <a:ext cx="392111" cy="2170733"/>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a:p>
        </p:txBody>
      </p:sp>
      <p:sp>
        <p:nvSpPr>
          <p:cNvPr id="9" name="Стрелка вниз 8"/>
          <p:cNvSpPr/>
          <p:nvPr/>
        </p:nvSpPr>
        <p:spPr>
          <a:xfrm rot="5624716">
            <a:off x="5917768" y="4141758"/>
            <a:ext cx="392111" cy="2170733"/>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Tree>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
          </p:nvPr>
        </p:nvSpPr>
        <p:spPr>
          <a:xfrm>
            <a:off x="407368" y="1124745"/>
            <a:ext cx="11449272" cy="2592288"/>
          </a:xfrm>
        </p:spPr>
        <p:style>
          <a:lnRef idx="2">
            <a:schemeClr val="accent2"/>
          </a:lnRef>
          <a:fillRef idx="1">
            <a:schemeClr val="lt1"/>
          </a:fillRef>
          <a:effectRef idx="0">
            <a:schemeClr val="accent2"/>
          </a:effectRef>
          <a:fontRef idx="minor">
            <a:schemeClr val="dk1"/>
          </a:fontRef>
        </p:style>
        <p:txBody>
          <a:bodyPr>
            <a:normAutofit fontScale="92500"/>
          </a:bodyPr>
          <a:lstStyle/>
          <a:p>
            <a:pPr algn="ctr">
              <a:buNone/>
            </a:pPr>
            <a:r>
              <a:rPr lang="ru-RU" dirty="0" smtClean="0"/>
              <a:t>   </a:t>
            </a:r>
            <a:r>
              <a:rPr lang="ru-RU" b="1" dirty="0" smtClean="0">
                <a:latin typeface="Arial" pitchFamily="34" charset="0"/>
                <a:cs typeface="Arial" pitchFamily="34" charset="0"/>
              </a:rPr>
              <a:t>После распада Советского Союза зерно пришлось покупать из-за границы. Было даже время, когда из-за </a:t>
            </a:r>
            <a:r>
              <a:rPr lang="ru-RU" b="1" dirty="0" err="1" smtClean="0">
                <a:latin typeface="Arial" pitchFamily="34" charset="0"/>
                <a:cs typeface="Arial" pitchFamily="34" charset="0"/>
              </a:rPr>
              <a:t>неналаженности</a:t>
            </a:r>
            <a:r>
              <a:rPr lang="ru-RU" b="1" dirty="0" smtClean="0">
                <a:latin typeface="Arial" pitchFamily="34" charset="0"/>
                <a:cs typeface="Arial" pitchFamily="34" charset="0"/>
              </a:rPr>
              <a:t> взаимных связей зерновой резерв нашей страны оказался в критической ситуации. Оставшегося запаса хватило бы только на одну неделю.</a:t>
            </a:r>
            <a:endParaRPr lang="ru-RU" b="1" dirty="0">
              <a:latin typeface="Arial" pitchFamily="34" charset="0"/>
              <a:cs typeface="Arial" pitchFamily="34" charset="0"/>
            </a:endParaRPr>
          </a:p>
        </p:txBody>
      </p:sp>
      <p:pic>
        <p:nvPicPr>
          <p:cNvPr id="4" name="Рисунок 3" descr="ÑÐ¾Ð½Ð½Ð° Ð¿ÑÐµÐ½Ð¸ÑÑ | ÐÑÐµÐ½Ð¸ÑÐ° - Ð²ÑÐµ Ð¾ Ð¿ÑÐµÐ½Ð¸ÑÑ Ð² ÐºÐ°ÑÑÐ¸Ð½ÐºÐ°Ñ"/>
          <p:cNvPicPr/>
          <p:nvPr/>
        </p:nvPicPr>
        <p:blipFill>
          <a:blip r:embed="rId2" cstate="print"/>
          <a:srcRect/>
          <a:stretch>
            <a:fillRect/>
          </a:stretch>
        </p:blipFill>
        <p:spPr bwMode="auto">
          <a:xfrm>
            <a:off x="6960096" y="4077072"/>
            <a:ext cx="4464496" cy="2232248"/>
          </a:xfrm>
          <a:prstGeom prst="rect">
            <a:avLst/>
          </a:prstGeom>
          <a:noFill/>
          <a:ln w="9525">
            <a:noFill/>
            <a:miter lim="800000"/>
            <a:headEnd/>
            <a:tailEnd/>
          </a:ln>
        </p:spPr>
      </p:pic>
      <p:pic>
        <p:nvPicPr>
          <p:cNvPr id="5" name="Рисунок 4" descr="Ð£Ð±Ð¾ÑÐºÑ Ð·ÐµÑÐ½Ð¾Ð²ÑÑ Ð·Ð°Ð²ÐµÑÑÐ¸Ð»Ð¸ Ð² Ð¡ÐµÐ²ÐµÑÐ¾-ÐÐ°Ð·Ð°ÑÑÑÐ°Ð½ÑÐºÐ¾Ð¹ Ð¾Ð±Ð»Ð°ÑÑÐ¸"/>
          <p:cNvPicPr/>
          <p:nvPr/>
        </p:nvPicPr>
        <p:blipFill>
          <a:blip r:embed="rId3" cstate="print"/>
          <a:srcRect/>
          <a:stretch>
            <a:fillRect/>
          </a:stretch>
        </p:blipFill>
        <p:spPr bwMode="auto">
          <a:xfrm>
            <a:off x="479376" y="4077073"/>
            <a:ext cx="4680520" cy="2304256"/>
          </a:xfrm>
          <a:prstGeom prst="rect">
            <a:avLst/>
          </a:prstGeom>
          <a:noFill/>
          <a:ln w="9525">
            <a:noFill/>
            <a:miter lim="800000"/>
            <a:headEnd/>
            <a:tailEnd/>
          </a:ln>
        </p:spPr>
      </p:pic>
      <p:sp>
        <p:nvSpPr>
          <p:cNvPr id="6" name="object 2"/>
          <p:cNvSpPr>
            <a:spLocks/>
          </p:cNvSpPr>
          <p:nvPr/>
        </p:nvSpPr>
        <p:spPr bwMode="auto">
          <a:xfrm>
            <a:off x="0" y="3698"/>
            <a:ext cx="12192000" cy="833475"/>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pPr algn="ctr"/>
            <a:r>
              <a:rPr lang="ru-RU" sz="6000" b="1" dirty="0" smtClean="0">
                <a:solidFill>
                  <a:schemeClr val="bg1"/>
                </a:solidFill>
                <a:latin typeface="Arial" pitchFamily="34" charset="0"/>
                <a:cs typeface="Arial" pitchFamily="34" charset="0"/>
              </a:rPr>
              <a:t>ЗЕРНОВАЯ НЕЗАВИСИМОСТЬ</a:t>
            </a:r>
            <a:endParaRPr lang="ru-RU" sz="6000" dirty="0">
              <a:solidFill>
                <a:schemeClr val="bg1"/>
              </a:solidFill>
            </a:endParaRPr>
          </a:p>
        </p:txBody>
      </p:sp>
    </p:spTree>
  </p:cSld>
  <p:clrMapOvr>
    <a:masterClrMapping/>
  </p:clrMapOvr>
  <p:transition spd="slow">
    <p:cover dir="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half" idx="1"/>
          </p:nvPr>
        </p:nvSpPr>
        <p:spPr>
          <a:xfrm>
            <a:off x="263352" y="1340768"/>
            <a:ext cx="5616624" cy="5040560"/>
          </a:xfrm>
        </p:spPr>
        <p:style>
          <a:lnRef idx="2">
            <a:schemeClr val="accent6"/>
          </a:lnRef>
          <a:fillRef idx="1">
            <a:schemeClr val="lt1"/>
          </a:fillRef>
          <a:effectRef idx="0">
            <a:schemeClr val="accent6"/>
          </a:effectRef>
          <a:fontRef idx="minor">
            <a:schemeClr val="dk1"/>
          </a:fontRef>
        </p:style>
        <p:txBody>
          <a:bodyPr>
            <a:normAutofit lnSpcReduction="10000"/>
          </a:bodyPr>
          <a:lstStyle/>
          <a:p>
            <a:pPr algn="ctr">
              <a:buNone/>
            </a:pPr>
            <a:r>
              <a:rPr lang="ru-RU" b="1" dirty="0" smtClean="0">
                <a:latin typeface="Arial" pitchFamily="34" charset="0"/>
                <a:cs typeface="Arial" pitchFamily="34" charset="0"/>
              </a:rPr>
              <a:t>Для выхода из такого сложного положения, по инициативе Первого Президента было принято решение о достижении зерновой независимости страны. В соответствии с ним, площади под посевы хлопчатника были сокращены.</a:t>
            </a:r>
            <a:endParaRPr lang="ru-RU" b="1" dirty="0">
              <a:latin typeface="Arial" pitchFamily="34" charset="0"/>
              <a:cs typeface="Arial" pitchFamily="34" charset="0"/>
            </a:endParaRPr>
          </a:p>
        </p:txBody>
      </p:sp>
      <p:sp>
        <p:nvSpPr>
          <p:cNvPr id="4" name="Содержимое 3"/>
          <p:cNvSpPr>
            <a:spLocks noGrp="1"/>
          </p:cNvSpPr>
          <p:nvPr>
            <p:ph sz="quarter" idx="2"/>
          </p:nvPr>
        </p:nvSpPr>
        <p:spPr/>
        <p:txBody>
          <a:bodyPr/>
          <a:lstStyle/>
          <a:p>
            <a:endParaRPr lang="ru-RU"/>
          </a:p>
        </p:txBody>
      </p:sp>
      <p:sp>
        <p:nvSpPr>
          <p:cNvPr id="5" name="Содержимое 4"/>
          <p:cNvSpPr>
            <a:spLocks noGrp="1"/>
          </p:cNvSpPr>
          <p:nvPr>
            <p:ph sz="quarter" idx="3"/>
          </p:nvPr>
        </p:nvSpPr>
        <p:spPr/>
        <p:txBody>
          <a:bodyPr/>
          <a:lstStyle/>
          <a:p>
            <a:endParaRPr lang="ru-RU"/>
          </a:p>
        </p:txBody>
      </p:sp>
      <p:pic>
        <p:nvPicPr>
          <p:cNvPr id="6" name="Picture 12" descr="https://1.bp.blogspot.com/-LIByfS5w-uk/XVRArsPhuPI/AAAAAAAASR0/XBmIqnvhir4h1BkKEXJH74qhW_bTltBhACLcBGAs/s1600/wind.gif"/>
          <p:cNvPicPr>
            <a:picLocks noChangeAspect="1" noChangeArrowheads="1" noCrop="1"/>
          </p:cNvPicPr>
          <p:nvPr/>
        </p:nvPicPr>
        <p:blipFill>
          <a:blip r:embed="rId2" cstate="print"/>
          <a:srcRect/>
          <a:stretch>
            <a:fillRect/>
          </a:stretch>
        </p:blipFill>
        <p:spPr bwMode="auto">
          <a:xfrm>
            <a:off x="6240016" y="1340768"/>
            <a:ext cx="5544616" cy="5006330"/>
          </a:xfrm>
          <a:prstGeom prst="rect">
            <a:avLst/>
          </a:prstGeom>
          <a:noFill/>
        </p:spPr>
      </p:pic>
      <p:sp>
        <p:nvSpPr>
          <p:cNvPr id="7" name="object 2"/>
          <p:cNvSpPr>
            <a:spLocks/>
          </p:cNvSpPr>
          <p:nvPr/>
        </p:nvSpPr>
        <p:spPr bwMode="auto">
          <a:xfrm>
            <a:off x="0" y="3698"/>
            <a:ext cx="12192000" cy="833475"/>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pPr algn="ctr"/>
            <a:r>
              <a:rPr lang="ru-RU" sz="6000" b="1" dirty="0" smtClean="0">
                <a:solidFill>
                  <a:schemeClr val="bg1"/>
                </a:solidFill>
                <a:latin typeface="Arial" pitchFamily="34" charset="0"/>
                <a:cs typeface="Arial" pitchFamily="34" charset="0"/>
              </a:rPr>
              <a:t>ЗЕРНОВАЯ НЕЗАВИСИМОСТЬ</a:t>
            </a:r>
            <a:endParaRPr lang="ru-RU" sz="6000" dirty="0">
              <a:solidFill>
                <a:schemeClr val="bg1"/>
              </a:solidFill>
            </a:endParaRPr>
          </a:p>
        </p:txBody>
      </p:sp>
    </p:spTree>
  </p:cSld>
  <p:clrMapOvr>
    <a:masterClrMapping/>
  </p:clrMapOvr>
  <p:transition spd="slow">
    <p:cover dir="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half" idx="1"/>
          </p:nvPr>
        </p:nvSpPr>
        <p:spPr>
          <a:xfrm>
            <a:off x="407368" y="1340768"/>
            <a:ext cx="5760640" cy="5040560"/>
          </a:xfrm>
        </p:spPr>
        <p:style>
          <a:lnRef idx="2">
            <a:schemeClr val="accent4"/>
          </a:lnRef>
          <a:fillRef idx="1">
            <a:schemeClr val="lt1"/>
          </a:fillRef>
          <a:effectRef idx="0">
            <a:schemeClr val="accent4"/>
          </a:effectRef>
          <a:fontRef idx="minor">
            <a:schemeClr val="dk1"/>
          </a:fontRef>
        </p:style>
        <p:txBody>
          <a:bodyPr>
            <a:normAutofit fontScale="92500" lnSpcReduction="10000"/>
          </a:bodyPr>
          <a:lstStyle/>
          <a:p>
            <a:pPr algn="ctr">
              <a:buNone/>
            </a:pPr>
            <a:r>
              <a:rPr lang="ru-RU" sz="3500" b="1" dirty="0" smtClean="0">
                <a:latin typeface="Arial" pitchFamily="34" charset="0"/>
                <a:cs typeface="Arial" pitchFamily="34" charset="0"/>
              </a:rPr>
              <a:t>На земле, освободившейся от хлопка, начали выращивать зерно. Одновременно принимались меры по увеличению урожайности зерна с каждого гектара. Эти меры в скором времени дали положительный результат.</a:t>
            </a:r>
          </a:p>
          <a:p>
            <a:pPr algn="ctr">
              <a:buNone/>
            </a:pPr>
            <a:endParaRPr lang="ru-RU" sz="3500" b="1" dirty="0" smtClean="0">
              <a:latin typeface="Arial" pitchFamily="34" charset="0"/>
              <a:cs typeface="Arial" pitchFamily="34" charset="0"/>
            </a:endParaRPr>
          </a:p>
          <a:p>
            <a:endParaRPr lang="ru-RU" dirty="0"/>
          </a:p>
        </p:txBody>
      </p:sp>
      <p:sp>
        <p:nvSpPr>
          <p:cNvPr id="6" name="object 2"/>
          <p:cNvSpPr>
            <a:spLocks/>
          </p:cNvSpPr>
          <p:nvPr/>
        </p:nvSpPr>
        <p:spPr bwMode="auto">
          <a:xfrm>
            <a:off x="0" y="3698"/>
            <a:ext cx="12192000" cy="833475"/>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pPr algn="ctr"/>
            <a:r>
              <a:rPr lang="ru-RU" sz="6000" b="1" dirty="0" smtClean="0">
                <a:solidFill>
                  <a:schemeClr val="bg1"/>
                </a:solidFill>
                <a:latin typeface="Arial" pitchFamily="34" charset="0"/>
                <a:cs typeface="Arial" pitchFamily="34" charset="0"/>
              </a:rPr>
              <a:t>ЗЕРНОВАЯ НЕЗАВИСИМОСТЬ</a:t>
            </a:r>
            <a:endParaRPr lang="ru-RU" sz="6000" dirty="0">
              <a:solidFill>
                <a:schemeClr val="bg1"/>
              </a:solidFill>
            </a:endParaRPr>
          </a:p>
        </p:txBody>
      </p:sp>
      <p:pic>
        <p:nvPicPr>
          <p:cNvPr id="1028" name="Picture 4" descr="https://img1.picmix.com/output/stamp/normal/8/2/1/7/1047128_5f7cc.gif"/>
          <p:cNvPicPr>
            <a:picLocks noChangeAspect="1" noChangeArrowheads="1" noCrop="1"/>
          </p:cNvPicPr>
          <p:nvPr/>
        </p:nvPicPr>
        <p:blipFill>
          <a:blip r:embed="rId2" cstate="print"/>
          <a:srcRect/>
          <a:stretch>
            <a:fillRect/>
          </a:stretch>
        </p:blipFill>
        <p:spPr bwMode="auto">
          <a:xfrm>
            <a:off x="6960096" y="1628800"/>
            <a:ext cx="4386064" cy="4386064"/>
          </a:xfrm>
          <a:prstGeom prst="rect">
            <a:avLst/>
          </a:prstGeom>
          <a:noFill/>
        </p:spPr>
      </p:pic>
    </p:spTree>
  </p:cSld>
  <p:clrMapOvr>
    <a:masterClrMapping/>
  </p:clrMapOvr>
  <p:transition spd="slow">
    <p:cover dir="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3352" y="980728"/>
            <a:ext cx="11379200" cy="936104"/>
          </a:xfrm>
        </p:spPr>
        <p:style>
          <a:lnRef idx="2">
            <a:schemeClr val="accent1"/>
          </a:lnRef>
          <a:fillRef idx="1">
            <a:schemeClr val="lt1"/>
          </a:fillRef>
          <a:effectRef idx="0">
            <a:schemeClr val="accent1"/>
          </a:effectRef>
          <a:fontRef idx="minor">
            <a:schemeClr val="dk1"/>
          </a:fontRef>
        </p:style>
        <p:txBody>
          <a:bodyPr>
            <a:noAutofit/>
          </a:bodyPr>
          <a:lstStyle/>
          <a:p>
            <a:r>
              <a:rPr lang="ru-RU" sz="3200" b="1" dirty="0" smtClean="0">
                <a:solidFill>
                  <a:srgbClr val="002060"/>
                </a:solidFill>
                <a:latin typeface="Arial" pitchFamily="34" charset="0"/>
                <a:cs typeface="Arial" pitchFamily="34" charset="0"/>
              </a:rPr>
              <a:t>В  2003  году  Узбекистан  добился зерновой  независимости.</a:t>
            </a:r>
            <a:endParaRPr lang="ru-RU" sz="3200" b="1" dirty="0">
              <a:solidFill>
                <a:srgbClr val="002060"/>
              </a:solidFill>
              <a:latin typeface="Arial" pitchFamily="34" charset="0"/>
              <a:cs typeface="Arial" pitchFamily="34" charset="0"/>
            </a:endParaRPr>
          </a:p>
        </p:txBody>
      </p:sp>
      <p:sp>
        <p:nvSpPr>
          <p:cNvPr id="3" name="Содержимое 2"/>
          <p:cNvSpPr>
            <a:spLocks noGrp="1"/>
          </p:cNvSpPr>
          <p:nvPr>
            <p:ph sz="quarter" idx="1"/>
          </p:nvPr>
        </p:nvSpPr>
        <p:spPr>
          <a:xfrm>
            <a:off x="335360" y="4221088"/>
            <a:ext cx="11377264" cy="2260842"/>
          </a:xfrm>
        </p:spPr>
        <p:style>
          <a:lnRef idx="2">
            <a:schemeClr val="accent6"/>
          </a:lnRef>
          <a:fillRef idx="1">
            <a:schemeClr val="lt1"/>
          </a:fillRef>
          <a:effectRef idx="0">
            <a:schemeClr val="accent6"/>
          </a:effectRef>
          <a:fontRef idx="minor">
            <a:schemeClr val="dk1"/>
          </a:fontRef>
        </p:style>
        <p:txBody>
          <a:bodyPr/>
          <a:lstStyle/>
          <a:p>
            <a:pPr algn="ctr">
              <a:buNone/>
            </a:pPr>
            <a:r>
              <a:rPr lang="ru-RU" dirty="0" smtClean="0"/>
              <a:t>  </a:t>
            </a:r>
            <a:r>
              <a:rPr lang="ru-RU" b="1" dirty="0" smtClean="0">
                <a:latin typeface="Arial" pitchFamily="34" charset="0"/>
                <a:cs typeface="Arial" pitchFamily="34" charset="0"/>
              </a:rPr>
              <a:t>В том же году, благодаря самоотверженному труду земледельцев в Узбекистане, было выращено </a:t>
            </a:r>
            <a:r>
              <a:rPr lang="ru-RU" b="1" dirty="0" smtClean="0">
                <a:latin typeface="Arial" pitchFamily="34" charset="0"/>
                <a:cs typeface="Arial" pitchFamily="34" charset="0"/>
              </a:rPr>
              <a:t>           5 </a:t>
            </a:r>
            <a:r>
              <a:rPr lang="ru-RU" b="1" dirty="0" smtClean="0">
                <a:latin typeface="Arial" pitchFamily="34" charset="0"/>
                <a:cs typeface="Arial" pitchFamily="34" charset="0"/>
              </a:rPr>
              <a:t>млн. 100 тысяч тонн зерна, что в сравнении с показателем 1991 года было в 5,5 раз больше.</a:t>
            </a:r>
          </a:p>
          <a:p>
            <a:endParaRPr lang="ru-RU" dirty="0"/>
          </a:p>
        </p:txBody>
      </p:sp>
      <p:pic>
        <p:nvPicPr>
          <p:cNvPr id="4" name="Рисунок 3" descr="Ð£Ð±Ð¾ÑÐºÐ° ÑÑÐ¾Ð¶Ð°Ñ Ð·Ð°Ð²ÐµÑÑÐµÐ½Ð° Ð² ÐÐ¾ÑÑÐ°Ð½Ð°Ðµ"/>
          <p:cNvPicPr/>
          <p:nvPr/>
        </p:nvPicPr>
        <p:blipFill>
          <a:blip r:embed="rId2" cstate="print"/>
          <a:srcRect/>
          <a:stretch>
            <a:fillRect/>
          </a:stretch>
        </p:blipFill>
        <p:spPr bwMode="auto">
          <a:xfrm>
            <a:off x="7536160" y="1988840"/>
            <a:ext cx="4056451" cy="2088232"/>
          </a:xfrm>
          <a:prstGeom prst="rect">
            <a:avLst/>
          </a:prstGeom>
          <a:noFill/>
          <a:ln w="9525">
            <a:noFill/>
            <a:miter lim="800000"/>
            <a:headEnd/>
            <a:tailEnd/>
          </a:ln>
        </p:spPr>
      </p:pic>
      <p:sp>
        <p:nvSpPr>
          <p:cNvPr id="5" name="object 2"/>
          <p:cNvSpPr>
            <a:spLocks/>
          </p:cNvSpPr>
          <p:nvPr/>
        </p:nvSpPr>
        <p:spPr bwMode="auto">
          <a:xfrm>
            <a:off x="0" y="3698"/>
            <a:ext cx="12192000" cy="833475"/>
          </a:xfrm>
          <a:custGeom>
            <a:avLst/>
            <a:gdLst>
              <a:gd name="T0" fmla="*/ 9130595 w 5760085"/>
              <a:gd name="T1" fmla="*/ 0 h 1021080"/>
              <a:gd name="T2" fmla="*/ 0 w 5760085"/>
              <a:gd name="T3" fmla="*/ 0 h 1021080"/>
              <a:gd name="T4" fmla="*/ 0 w 5760085"/>
              <a:gd name="T5" fmla="*/ 2157145 h 1021080"/>
              <a:gd name="T6" fmla="*/ 9130595 w 5760085"/>
              <a:gd name="T7" fmla="*/ 2157145 h 1021080"/>
              <a:gd name="T8" fmla="*/ 9130595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pPr algn="ctr"/>
            <a:r>
              <a:rPr lang="ru-RU" sz="6000" b="1" dirty="0" smtClean="0">
                <a:solidFill>
                  <a:schemeClr val="bg1"/>
                </a:solidFill>
                <a:latin typeface="Arial" pitchFamily="34" charset="0"/>
                <a:cs typeface="Arial" pitchFamily="34" charset="0"/>
              </a:rPr>
              <a:t>ЗЕРНОВАЯ НЕЗАВИСИМОСТЬ</a:t>
            </a:r>
            <a:endParaRPr lang="ru-RU" sz="6000" dirty="0">
              <a:solidFill>
                <a:schemeClr val="bg1"/>
              </a:solidFill>
            </a:endParaRPr>
          </a:p>
        </p:txBody>
      </p:sp>
      <p:pic>
        <p:nvPicPr>
          <p:cNvPr id="24578" name="Picture 2" descr="https://kartinki.vip/uploads/posts/2017-10/1507311588_1041-veter-v-pshenichnom-pole.gif"/>
          <p:cNvPicPr>
            <a:picLocks noChangeAspect="1" noChangeArrowheads="1" noCrop="1"/>
          </p:cNvPicPr>
          <p:nvPr/>
        </p:nvPicPr>
        <p:blipFill>
          <a:blip r:embed="rId3" cstate="print"/>
          <a:srcRect/>
          <a:stretch>
            <a:fillRect/>
          </a:stretch>
        </p:blipFill>
        <p:spPr bwMode="auto">
          <a:xfrm>
            <a:off x="479376" y="1988840"/>
            <a:ext cx="6696744" cy="2100461"/>
          </a:xfrm>
          <a:prstGeom prst="rect">
            <a:avLst/>
          </a:prstGeom>
          <a:noFill/>
        </p:spPr>
      </p:pic>
    </p:spTree>
  </p:cSld>
  <p:clrMapOvr>
    <a:masterClrMapping/>
  </p:clrMapOvr>
  <p:transition spd="slow">
    <p:cover dir="rd"/>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f6921a3ccc6e3272c479ebc64d68ff1fa5f55319"/>
</p:tagLst>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11768</TotalTime>
  <Words>1210</Words>
  <Application>Microsoft Office PowerPoint</Application>
  <PresentationFormat>Произвольный</PresentationFormat>
  <Paragraphs>125</Paragraphs>
  <Slides>37</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37</vt:i4>
      </vt:variant>
    </vt:vector>
  </HeadingPairs>
  <TitlesOfParts>
    <vt:vector size="38" baseType="lpstr">
      <vt:lpstr>Тема Office</vt:lpstr>
      <vt:lpstr> ИСТОРИЯ</vt:lpstr>
      <vt:lpstr>Слайд 2</vt:lpstr>
      <vt:lpstr>Слайд 3</vt:lpstr>
      <vt:lpstr>Слайд 4</vt:lpstr>
      <vt:lpstr>Слайд 5</vt:lpstr>
      <vt:lpstr>Слайд 6</vt:lpstr>
      <vt:lpstr>Слайд 7</vt:lpstr>
      <vt:lpstr>Слайд 8</vt:lpstr>
      <vt:lpstr>В  2003  году  Узбекистан  добился зерновой  независимости.</vt:lpstr>
      <vt:lpstr>«Узбекский хлеб»</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Химическая промышленность - отрасль промышленности, которая обеспечивает все области хозяйства химическими материалами и производит товары массового потребления.</vt:lpstr>
      <vt:lpstr>Слайд 32</vt:lpstr>
      <vt:lpstr> Пищевая промышленность, за исключением маслобойной отрасли, до сих пор имеет местное значение.  </vt:lpstr>
      <vt:lpstr>Слайд 34</vt:lpstr>
      <vt:lpstr>Слайд 35</vt:lpstr>
      <vt:lpstr>Слайд 36</vt:lpstr>
      <vt:lpstr>  ЗАДАНИЯ</vt:lpstr>
    </vt:vector>
  </TitlesOfParts>
  <Company>SPecialiST RePack</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африка</dc:title>
  <dc:creator>Acer</dc:creator>
  <cp:lastModifiedBy>USER</cp:lastModifiedBy>
  <cp:revision>2383</cp:revision>
  <dcterms:created xsi:type="dcterms:W3CDTF">2020-04-27T10:05:42Z</dcterms:created>
  <dcterms:modified xsi:type="dcterms:W3CDTF">2021-03-04T02:42:11Z</dcterms:modified>
</cp:coreProperties>
</file>